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4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B5136AF-716A-4818-980A-4761FA24ED49}">
          <p14:sldIdLst/>
        </p14:section>
        <p14:section name="Раздел без заголовка" id="{2FD066B7-ED25-4D76-BEB6-0382CC34521A}">
          <p14:sldIdLst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Марина Владиславовна Литвиненко" initials="МВЛ" lastIdx="5" clrIdx="0">
    <p:extLst>
      <p:ext uri="{19B8F6BF-5375-455C-9EA6-DF929625EA0E}">
        <p15:presenceInfo xmlns:p15="http://schemas.microsoft.com/office/powerpoint/2012/main" userId="S-1-5-21-90996545-929851240-139355690-381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62E9"/>
    <a:srgbClr val="F72D4F"/>
    <a:srgbClr val="203778"/>
    <a:srgbClr val="FFFFFD"/>
    <a:srgbClr val="FFC761"/>
    <a:srgbClr val="ABCDFB"/>
    <a:srgbClr val="BFBFBF"/>
    <a:srgbClr val="BFABFF"/>
    <a:srgbClr val="FF0000"/>
    <a:srgbClr val="5F92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9" autoAdjust="0"/>
    <p:restoredTop sz="92998" autoAdjust="0"/>
  </p:normalViewPr>
  <p:slideViewPr>
    <p:cSldViewPr snapToGrid="0">
      <p:cViewPr varScale="1">
        <p:scale>
          <a:sx n="108" d="100"/>
          <a:sy n="108" d="100"/>
        </p:scale>
        <p:origin x="427" y="8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C24216-840F-4921-9FEA-CEDBB2C36323}" type="datetimeFigureOut">
              <a:rPr lang="ru-RU" smtClean="0"/>
              <a:t>17.01.2023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1BDDA-3F2B-4206-805C-F3ABEF0F9B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98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9413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6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609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97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30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49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96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2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56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6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C54BB-D3A7-4607-963B-BF038A6824ED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38C73-C123-495C-99F2-1C50F319B1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6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0258" y="4631424"/>
            <a:ext cx="308711" cy="366809"/>
          </a:xfrm>
          <a:prstGeom prst="rect">
            <a:avLst/>
          </a:prstGeom>
        </p:spPr>
      </p:pic>
      <p:sp>
        <p:nvSpPr>
          <p:cNvPr id="11" name="3 CuadroTexto"/>
          <p:cNvSpPr txBox="1"/>
          <p:nvPr/>
        </p:nvSpPr>
        <p:spPr>
          <a:xfrm>
            <a:off x="6406408" y="4695362"/>
            <a:ext cx="1296144" cy="253916"/>
          </a:xfrm>
          <a:prstGeom prst="rect">
            <a:avLst/>
          </a:prstGeom>
          <a:noFill/>
        </p:spPr>
        <p:txBody>
          <a:bodyPr wrap="square" lIns="0" tIns="0" rIns="0" bIns="0" numCol="1" spcCol="720000" rtlCol="0">
            <a:spAutoFit/>
          </a:bodyPr>
          <a:lstStyle/>
          <a:p>
            <a:r>
              <a:rPr lang="ru-RU" sz="825" dirty="0">
                <a:solidFill>
                  <a:srgbClr val="1962E9"/>
                </a:solidFill>
                <a:latin typeface="TT Norms Medium" panose="02000803030000020003" pitchFamily="50" charset="-52"/>
              </a:rPr>
              <a:t>ПРАВИТЕЛЬСТВО</a:t>
            </a:r>
          </a:p>
          <a:p>
            <a:r>
              <a:rPr lang="ru-RU" sz="825" dirty="0">
                <a:solidFill>
                  <a:srgbClr val="1962E9"/>
                </a:solidFill>
                <a:latin typeface="TT Norms Medium" panose="02000803030000020003" pitchFamily="50" charset="-52"/>
              </a:rPr>
              <a:t>АМУРСКОЙ ОБЛАСТИ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4513234"/>
            <a:ext cx="9144000" cy="0"/>
          </a:xfrm>
          <a:prstGeom prst="line">
            <a:avLst/>
          </a:prstGeom>
          <a:ln w="19050">
            <a:solidFill>
              <a:srgbClr val="1962E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2354" y="4650581"/>
            <a:ext cx="518480" cy="345270"/>
          </a:xfrm>
          <a:prstGeom prst="rect">
            <a:avLst/>
          </a:prstGeom>
        </p:spPr>
      </p:pic>
      <p:sp>
        <p:nvSpPr>
          <p:cNvPr id="12" name="Заголовок 1"/>
          <p:cNvSpPr txBox="1">
            <a:spLocks/>
          </p:cNvSpPr>
          <p:nvPr/>
        </p:nvSpPr>
        <p:spPr>
          <a:xfrm>
            <a:off x="2080004" y="811062"/>
            <a:ext cx="5455425" cy="224317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 kern="1200" baseline="0">
                <a:solidFill>
                  <a:schemeClr val="tx1"/>
                </a:solidFill>
                <a:latin typeface="TT Norms Regular" pitchFamily="50" charset="-52"/>
                <a:ea typeface="+mj-ea"/>
                <a:cs typeface="+mj-cs"/>
              </a:defRPr>
            </a:lvl1pPr>
          </a:lstStyle>
          <a:p>
            <a:pPr>
              <a:defRPr/>
            </a:pPr>
            <a:endParaRPr lang="ru-RU" sz="105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12777" y="-28154"/>
            <a:ext cx="62391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T Norms Bold"/>
              </a:rPr>
              <a:t>Муниципальный рейтинг</a:t>
            </a:r>
            <a:r>
              <a:rPr lang="en-US" sz="2800" b="1" dirty="0" smtClean="0">
                <a:latin typeface="TT Norms Bold"/>
              </a:rPr>
              <a:t> (R)</a:t>
            </a:r>
            <a:endParaRPr lang="ru-RU" sz="2800" b="1" dirty="0" smtClean="0">
              <a:latin typeface="TT Norms Bold"/>
            </a:endParaRPr>
          </a:p>
          <a:p>
            <a:endParaRPr lang="ru-RU" sz="2800" b="1" dirty="0">
              <a:latin typeface="TT Norms Bold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097156"/>
              </p:ext>
            </p:extLst>
          </p:nvPr>
        </p:nvGraphicFramePr>
        <p:xfrm>
          <a:off x="112777" y="507053"/>
          <a:ext cx="8772392" cy="350309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5839338">
                  <a:extLst>
                    <a:ext uri="{9D8B030D-6E8A-4147-A177-3AD203B41FA5}">
                      <a16:colId xmlns:a16="http://schemas.microsoft.com/office/drawing/2014/main" val="1253486062"/>
                    </a:ext>
                  </a:extLst>
                </a:gridCol>
                <a:gridCol w="1309817">
                  <a:extLst>
                    <a:ext uri="{9D8B030D-6E8A-4147-A177-3AD203B41FA5}">
                      <a16:colId xmlns:a16="http://schemas.microsoft.com/office/drawing/2014/main" val="3185567095"/>
                    </a:ext>
                  </a:extLst>
                </a:gridCol>
                <a:gridCol w="1623237">
                  <a:extLst>
                    <a:ext uri="{9D8B030D-6E8A-4147-A177-3AD203B41FA5}">
                      <a16:colId xmlns:a16="http://schemas.microsoft.com/office/drawing/2014/main" val="4151994005"/>
                    </a:ext>
                  </a:extLst>
                </a:gridCol>
              </a:tblGrid>
              <a:tr h="58124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T Norms Bold" panose="02000803040000020004"/>
                        </a:rPr>
                        <a:t>Направление комплексной оценки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T Norms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T Norms Bold" panose="02000803040000020004"/>
                        </a:rPr>
                        <a:t>Удельный вес 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T Norms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T Norms Bold" panose="02000803040000020004"/>
                        </a:rPr>
                        <a:t>Количество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T Norms Bold"/>
                        </a:rPr>
                        <a:t>показателей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T Norms Bo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30957"/>
                  </a:ext>
                </a:extLst>
              </a:tr>
              <a:tr h="274321">
                <a:tc>
                  <a:txBody>
                    <a:bodyPr/>
                    <a:lstStyle/>
                    <a:p>
                      <a:pPr marL="0" lvl="1" algn="l"/>
                      <a:r>
                        <a:rPr lang="ru-RU" sz="1700" i="0" dirty="0" smtClean="0">
                          <a:latin typeface="TT Norms Bold" panose="02000803040000020004"/>
                        </a:rPr>
                        <a:t>Статистические данные</a:t>
                      </a:r>
                      <a:r>
                        <a:rPr lang="en-US" sz="1700" i="0" dirty="0" smtClean="0">
                          <a:latin typeface="TT Norms Bold" panose="02000803040000020004"/>
                        </a:rPr>
                        <a:t> (P1)</a:t>
                      </a:r>
                      <a:endParaRPr lang="ru-RU" sz="1700" i="0" dirty="0" smtClean="0">
                        <a:latin typeface="TT Norms Bold" panose="020008030400000200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TT Norms Bold" panose="02000803040000020004"/>
                        </a:rPr>
                        <a:t>15 %</a:t>
                      </a:r>
                      <a:endParaRPr lang="ru-RU" b="0" i="0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T Norms Bold" panose="02000803040000020004"/>
                        </a:rPr>
                        <a:t>3</a:t>
                      </a:r>
                      <a:endParaRPr lang="ru-RU" b="1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755614"/>
                  </a:ext>
                </a:extLst>
              </a:tr>
              <a:tr h="262979">
                <a:tc>
                  <a:txBody>
                    <a:bodyPr/>
                    <a:lstStyle/>
                    <a:p>
                      <a:pPr marL="0" lvl="1" algn="l"/>
                      <a:r>
                        <a:rPr lang="ru-RU" sz="1700" i="0" baseline="0" dirty="0" smtClean="0">
                          <a:latin typeface="TT Norms Bold" panose="02000803040000020004"/>
                        </a:rPr>
                        <a:t>В</a:t>
                      </a:r>
                      <a:r>
                        <a:rPr lang="ru-RU" sz="1700" i="0" dirty="0" smtClean="0">
                          <a:latin typeface="TT Norms Bold" panose="02000803040000020004"/>
                        </a:rPr>
                        <a:t>недрение показателей Муниципального стандарта</a:t>
                      </a:r>
                      <a:r>
                        <a:rPr lang="en-US" sz="1700" i="0" baseline="0" dirty="0" smtClean="0">
                          <a:latin typeface="TT Norms Bold" panose="02000803040000020004"/>
                        </a:rPr>
                        <a:t> (P2)</a:t>
                      </a:r>
                      <a:endParaRPr lang="ru-RU" sz="1700" i="0" dirty="0" smtClean="0">
                        <a:latin typeface="TT Norms Bold" panose="02000803040000020004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TT Norms Bold" panose="02000803040000020004"/>
                        </a:rPr>
                        <a:t>20 %</a:t>
                      </a:r>
                      <a:endParaRPr lang="ru-RU" b="0" i="0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T Norms Bold" panose="02000803040000020004"/>
                        </a:rPr>
                        <a:t>4</a:t>
                      </a:r>
                      <a:r>
                        <a:rPr lang="ru-RU" dirty="0" smtClean="0">
                          <a:latin typeface="TT Norms Bold" panose="02000803040000020004"/>
                        </a:rPr>
                        <a:t>3</a:t>
                      </a:r>
                      <a:endParaRPr lang="ru-RU" b="1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947988"/>
                  </a:ext>
                </a:extLst>
              </a:tr>
              <a:tr h="953387">
                <a:tc>
                  <a:txBody>
                    <a:bodyPr/>
                    <a:lstStyle/>
                    <a:p>
                      <a:pPr marL="0" lvl="1" algn="l"/>
                      <a:r>
                        <a:rPr lang="ru-RU" sz="1700" b="0" i="0" dirty="0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Реализации </a:t>
                      </a:r>
                      <a:r>
                        <a:rPr lang="ru-RU" sz="1700" b="0" i="0" dirty="0" err="1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имиджевых</a:t>
                      </a:r>
                      <a:r>
                        <a:rPr lang="ru-RU" sz="1700" b="0" i="0" dirty="0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 мероприятий по продвижению </a:t>
                      </a:r>
                      <a:r>
                        <a:rPr lang="ru-RU" sz="1700" b="0" i="0" dirty="0" err="1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инвест</a:t>
                      </a:r>
                      <a:r>
                        <a:rPr lang="ru-RU" sz="1700" b="0" i="0" dirty="0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. потенциала МО и мероприятий, направленных на популяризацию предпринимательской деятельности и поддержку индивидуальной предпринимательской инициативы </a:t>
                      </a:r>
                      <a:r>
                        <a:rPr lang="ru-RU" sz="1700" b="0" i="0" baseline="0" dirty="0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(</a:t>
                      </a:r>
                      <a:r>
                        <a:rPr lang="en-US" sz="1700" b="0" i="0" baseline="0" dirty="0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P</a:t>
                      </a:r>
                      <a:r>
                        <a:rPr lang="ru-RU" sz="1700" b="0" i="0" baseline="0" dirty="0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3</a:t>
                      </a:r>
                      <a:r>
                        <a:rPr lang="en-US" sz="1700" b="0" i="0" baseline="0" dirty="0" smtClean="0">
                          <a:solidFill>
                            <a:schemeClr val="dk1"/>
                          </a:solidFill>
                          <a:latin typeface="TT Norms Bold" panose="02000803040000020004"/>
                        </a:rPr>
                        <a:t>)</a:t>
                      </a:r>
                      <a:endParaRPr lang="ru-RU" sz="1700" b="1" i="0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i="0" dirty="0" smtClean="0">
                          <a:latin typeface="TT Norms Bold" panose="02000803040000020004"/>
                        </a:rPr>
                        <a:t>10 %</a:t>
                      </a:r>
                      <a:endParaRPr lang="ru-RU" b="0" i="0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T Norms Bold" panose="02000803040000020004"/>
                        </a:rPr>
                        <a:t>2</a:t>
                      </a:r>
                      <a:endParaRPr lang="ru-RU" b="1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751362"/>
                  </a:ext>
                </a:extLst>
              </a:tr>
              <a:tr h="193868">
                <a:tc>
                  <a:txBody>
                    <a:bodyPr/>
                    <a:lstStyle/>
                    <a:p>
                      <a:pPr marL="0" lvl="1" algn="l"/>
                      <a:r>
                        <a:rPr lang="ru-RU" sz="1700" i="0" dirty="0" smtClean="0">
                          <a:latin typeface="TT Norms Bold" panose="02000803040000020004"/>
                        </a:rPr>
                        <a:t>Опрос предпринимателей (</a:t>
                      </a:r>
                      <a:r>
                        <a:rPr lang="en-US" sz="1700" i="0" dirty="0" smtClean="0">
                          <a:latin typeface="TT Norms Bold" panose="02000803040000020004"/>
                        </a:rPr>
                        <a:t>P4)</a:t>
                      </a:r>
                      <a:endParaRPr lang="ru-RU" sz="1700" b="1" i="0" dirty="0" smtClean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i="0" dirty="0" smtClean="0">
                          <a:latin typeface="TT Norms Bold" panose="02000803040000020004"/>
                        </a:rPr>
                        <a:t>35 %</a:t>
                      </a:r>
                      <a:endParaRPr lang="ru-RU" b="0" i="0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TT Norms Bold" panose="02000803040000020004"/>
                        </a:rPr>
                        <a:t>10</a:t>
                      </a:r>
                      <a:endParaRPr lang="ru-RU" b="1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377411"/>
                  </a:ext>
                </a:extLst>
              </a:tr>
              <a:tr h="378898">
                <a:tc>
                  <a:txBody>
                    <a:bodyPr/>
                    <a:lstStyle/>
                    <a:p>
                      <a:pPr marL="0" lvl="1" algn="l"/>
                      <a:r>
                        <a:rPr lang="ru-RU" sz="1700" b="0" dirty="0" smtClean="0">
                          <a:solidFill>
                            <a:schemeClr val="dk1"/>
                          </a:solidFill>
                          <a:latin typeface="TT Norms Bold"/>
                        </a:rPr>
                        <a:t>Развитие</a:t>
                      </a:r>
                      <a:r>
                        <a:rPr lang="ru-RU" sz="1700" b="0" baseline="0" dirty="0" smtClean="0">
                          <a:solidFill>
                            <a:schemeClr val="dk1"/>
                          </a:solidFill>
                          <a:latin typeface="TT Norms Bold"/>
                        </a:rPr>
                        <a:t> конкуренции (</a:t>
                      </a:r>
                      <a:r>
                        <a:rPr lang="en-US" sz="1700" b="0" baseline="0" dirty="0" smtClean="0">
                          <a:solidFill>
                            <a:schemeClr val="dk1"/>
                          </a:solidFill>
                          <a:latin typeface="TT Norms Bold"/>
                        </a:rPr>
                        <a:t>P5)</a:t>
                      </a:r>
                      <a:endParaRPr lang="ru-RU" sz="1700" b="0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T Norms Bold" panose="02000803040000020004"/>
                        </a:rPr>
                        <a:t>20 %</a:t>
                      </a:r>
                      <a:endParaRPr lang="ru-RU" b="0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TT Norms Bold" panose="02000803040000020004"/>
                        </a:rPr>
                        <a:t>6</a:t>
                      </a:r>
                      <a:endParaRPr lang="ru-RU" b="0" dirty="0">
                        <a:solidFill>
                          <a:srgbClr val="1962E9"/>
                        </a:solidFill>
                        <a:latin typeface="TT Norms Bold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85404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2777" y="4023165"/>
            <a:ext cx="8458771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 = P1 x </a:t>
            </a: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Р2 x 0,2 + Р3 x </a:t>
            </a:r>
            <a:r>
              <a:rPr lang="pt-BR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0,1</a:t>
            </a:r>
            <a:r>
              <a:rPr lang="ru-RU" sz="2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pt-BR" sz="25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Р4 x 0,35 + Р5 x 0,2</a:t>
            </a:r>
          </a:p>
        </p:txBody>
      </p:sp>
    </p:spTree>
    <p:extLst>
      <p:ext uri="{BB962C8B-B14F-4D97-AF65-F5344CB8AC3E}">
        <p14:creationId xmlns:p14="http://schemas.microsoft.com/office/powerpoint/2010/main" val="10004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5880</TotalTime>
  <Words>102</Words>
  <Application>Microsoft Office PowerPoint</Application>
  <PresentationFormat>Экран (16:9)</PresentationFormat>
  <Paragraphs>23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TT Norms Bold</vt:lpstr>
      <vt:lpstr>TT Norms Medium</vt:lpstr>
      <vt:lpstr>TT Norms Regular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ПРЕЗЕНТАЦИИ ПРАВИТЕЛЬСТВА АМУРСКОЙ ОБЛАСТИ</dc:title>
  <dc:creator>Петр</dc:creator>
  <cp:lastModifiedBy>Вадим Сергеевич Ситников</cp:lastModifiedBy>
  <cp:revision>408</cp:revision>
  <dcterms:created xsi:type="dcterms:W3CDTF">2019-05-07T01:33:49Z</dcterms:created>
  <dcterms:modified xsi:type="dcterms:W3CDTF">2023-01-17T06:31:28Z</dcterms:modified>
</cp:coreProperties>
</file>