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7A7"/>
    <a:srgbClr val="9A0000"/>
    <a:srgbClr val="FF3300"/>
    <a:srgbClr val="FF33CC"/>
    <a:srgbClr val="65CB96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0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251155146532605E-2"/>
          <c:y val="0.18501446757991949"/>
          <c:w val="0.65962694234457753"/>
          <c:h val="0.8149855324200805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Объем продаж отгруженных товаров, млн. руб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6">
                      <a:tint val="96000"/>
                      <a:lumMod val="100000"/>
                    </a:schemeClr>
                  </a:gs>
                  <a:gs pos="78000">
                    <a:schemeClr val="accent6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5">
                      <a:tint val="96000"/>
                      <a:lumMod val="100000"/>
                    </a:schemeClr>
                  </a:gs>
                  <a:gs pos="78000">
                    <a:schemeClr val="accent5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2"/>
            <c:bubble3D val="0"/>
            <c:spPr>
              <a:solidFill>
                <a:srgbClr val="FFA7A7"/>
              </a:solidFill>
              <a:ln>
                <a:solidFill>
                  <a:schemeClr val="accent1"/>
                </a:solidFill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  <a:contourClr>
                  <a:schemeClr val="accent1"/>
                </a:contourClr>
              </a:sp3d>
            </c:spPr>
          </c:dPt>
          <c:dPt>
            <c:idx val="3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Lbls>
            <c:dLbl>
              <c:idx val="3"/>
              <c:layout>
                <c:manualLayout>
                  <c:x val="3.0958514962064958E-2"/>
                  <c:y val="-1.6632452087389628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Добыча полезных ископаемых</c:v>
                </c:pt>
                <c:pt idx="1">
                  <c:v>Обрабатывающие производства</c:v>
                </c:pt>
                <c:pt idx="2">
                  <c:v>Обеспечение электрической энергией, газом и паром; кондиционирование воздуха</c:v>
                </c:pt>
                <c:pt idx="3">
                  <c:v>Водоснабжение; водоотведение, организация сбора и утилизация отходов, деятельность по ликвидации загрязнений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1388.962</c:v>
                </c:pt>
                <c:pt idx="1">
                  <c:v>11.095000000000001</c:v>
                </c:pt>
                <c:pt idx="2">
                  <c:v>229.446</c:v>
                </c:pt>
                <c:pt idx="3">
                  <c:v>80.156000000000006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B56AB-C90F-4DE0-91FA-727B434224B0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3AAA-C1C7-46FE-BCAE-6D5730900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987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B56AB-C90F-4DE0-91FA-727B434224B0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3AAA-C1C7-46FE-BCAE-6D5730900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4425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B56AB-C90F-4DE0-91FA-727B434224B0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3AAA-C1C7-46FE-BCAE-6D57309004C5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205666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B56AB-C90F-4DE0-91FA-727B434224B0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3AAA-C1C7-46FE-BCAE-6D5730900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784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B56AB-C90F-4DE0-91FA-727B434224B0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3AAA-C1C7-46FE-BCAE-6D57309004C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32170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B56AB-C90F-4DE0-91FA-727B434224B0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3AAA-C1C7-46FE-BCAE-6D5730900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24487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B56AB-C90F-4DE0-91FA-727B434224B0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3AAA-C1C7-46FE-BCAE-6D5730900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2990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B56AB-C90F-4DE0-91FA-727B434224B0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3AAA-C1C7-46FE-BCAE-6D5730900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326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B56AB-C90F-4DE0-91FA-727B434224B0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3AAA-C1C7-46FE-BCAE-6D5730900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517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B56AB-C90F-4DE0-91FA-727B434224B0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3AAA-C1C7-46FE-BCAE-6D5730900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377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B56AB-C90F-4DE0-91FA-727B434224B0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3AAA-C1C7-46FE-BCAE-6D5730900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197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B56AB-C90F-4DE0-91FA-727B434224B0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3AAA-C1C7-46FE-BCAE-6D5730900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5876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B56AB-C90F-4DE0-91FA-727B434224B0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3AAA-C1C7-46FE-BCAE-6D5730900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4119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B56AB-C90F-4DE0-91FA-727B434224B0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3AAA-C1C7-46FE-BCAE-6D5730900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806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B56AB-C90F-4DE0-91FA-727B434224B0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3AAA-C1C7-46FE-BCAE-6D5730900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0677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B56AB-C90F-4DE0-91FA-727B434224B0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3AAA-C1C7-46FE-BCAE-6D5730900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1374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B56AB-C90F-4DE0-91FA-727B434224B0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EA93AAA-C1C7-46FE-BCAE-6D5730900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394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68700" y="484748"/>
            <a:ext cx="6057900" cy="490537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Экономический потенциал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4566" y="1015533"/>
            <a:ext cx="9580034" cy="6452067"/>
          </a:xfrm>
        </p:spPr>
        <p:txBody>
          <a:bodyPr>
            <a:normAutofit fontScale="92500" lnSpcReduction="10000"/>
          </a:bodyPr>
          <a:lstStyle/>
          <a:p>
            <a:pPr algn="ctr"/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Сельское хозяйство</a:t>
            </a:r>
          </a:p>
          <a:p>
            <a:pPr algn="ctr"/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Сельскохозяйственное </a:t>
            </a:r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производство в городе Райчихинске представлено в основном личными хозяйствами населения. Кроме этого зарегистрировано </a:t>
            </a:r>
            <a:r>
              <a:rPr lang="ru-RU" sz="1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крестьянских фермерских хозяйств (КФХ), из них </a:t>
            </a:r>
            <a:r>
              <a:rPr lang="ru-RU" sz="1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66,7 </a:t>
            </a:r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занимаются выращиванием зерновых культур.</a:t>
            </a:r>
          </a:p>
          <a:p>
            <a:pPr algn="l"/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своих хозяйствах население выращивает картофель, овощи, фрукты и ягоды, пригодные для выращивания в районах Дальнего Востока, разводит крупный рогатый скот, свиней, лошадей, коз, кроликов, птицу.</a:t>
            </a:r>
          </a:p>
          <a:p>
            <a:pPr algn="l"/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было удовлетворено </a:t>
            </a:r>
            <a:r>
              <a:rPr lang="ru-RU" sz="1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заявлений граждан на выделение земельных участков по программе «Дальневосточный гектар», всего выделено </a:t>
            </a:r>
            <a:r>
              <a:rPr lang="ru-RU" sz="1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5,04912 </a:t>
            </a:r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га.</a:t>
            </a:r>
          </a:p>
          <a:p>
            <a:pPr algn="ctr"/>
            <a: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Промышленность</a:t>
            </a:r>
            <a:endParaRPr lang="ru-RU" sz="2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составе экономической базы Райчихинска превалирующая роль принадлежит промышленности.</a:t>
            </a:r>
          </a:p>
          <a:p>
            <a:pPr algn="just"/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отрасли промышленности – угледобывающая, энергетика, пищевая. </a:t>
            </a:r>
          </a:p>
          <a:p>
            <a:pPr algn="just"/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предприятия с промышленными видами деятельности: </a:t>
            </a:r>
          </a:p>
          <a:p>
            <a:pPr lvl="0" algn="just"/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АО «Амурский уголь» (добыча угля),</a:t>
            </a:r>
          </a:p>
          <a:p>
            <a:pPr lvl="0" algn="just"/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ООО «ТЕПЛОВОДОКАНАЛ» (производство </a:t>
            </a:r>
            <a:r>
              <a:rPr lang="ru-RU" sz="15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теплоэнергии</a:t>
            </a:r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</a:p>
          <a:p>
            <a:pPr lvl="0" algn="just"/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Структурное подразделение «Восточные электрические сети» филиала «Амурские электрические сети» </a:t>
            </a:r>
            <a:endParaRPr lang="ru-RU" sz="15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ОАО </a:t>
            </a:r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«ДРСК» (передача электроэнергии), </a:t>
            </a:r>
          </a:p>
          <a:p>
            <a:pPr lvl="0" algn="just"/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ООО «Хлебозавод» (производство хлебобулочных и кондитерских изделий),</a:t>
            </a:r>
          </a:p>
          <a:p>
            <a:pPr lvl="0" algn="just"/>
            <a:endParaRPr lang="ru-RU" sz="1500" b="1" dirty="0">
              <a:solidFill>
                <a:schemeClr val="tx1"/>
              </a:solidFill>
            </a:endParaRPr>
          </a:p>
          <a:p>
            <a:r>
              <a:rPr lang="ru-RU" sz="1300" b="1" dirty="0">
                <a:solidFill>
                  <a:schemeClr val="tx1"/>
                </a:solidFill>
              </a:rPr>
              <a:t> </a:t>
            </a:r>
          </a:p>
          <a:p>
            <a:endParaRPr lang="ru-RU" sz="1300" b="1" dirty="0">
              <a:solidFill>
                <a:schemeClr val="tx1"/>
              </a:solidFill>
            </a:endParaRPr>
          </a:p>
        </p:txBody>
      </p:sp>
      <p:pic>
        <p:nvPicPr>
          <p:cNvPr id="4" name="Picture 2" descr="Экскаватор катерпиллер 374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203700" cy="2137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437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65100"/>
            <a:ext cx="9550400" cy="91700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бъем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отгруженных товаров собственного производства, выполненных работ и услуг собственными силами по промышленным производствам (крупными и средними предприятиями) в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составил:</a:t>
            </a:r>
            <a:b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6" name="Объект 2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8745379"/>
              </p:ext>
            </p:extLst>
          </p:nvPr>
        </p:nvGraphicFramePr>
        <p:xfrm>
          <a:off x="0" y="1529862"/>
          <a:ext cx="9221421" cy="5328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3574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191</TotalTime>
  <Words>182</Words>
  <Application>Microsoft Office PowerPoint</Application>
  <PresentationFormat>Широкоэкранный</PresentationFormat>
  <Paragraphs>21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Times New Roman</vt:lpstr>
      <vt:lpstr>Trebuchet MS</vt:lpstr>
      <vt:lpstr>Wingdings 3</vt:lpstr>
      <vt:lpstr>Грань</vt:lpstr>
      <vt:lpstr>Экономический потенциал</vt:lpstr>
      <vt:lpstr> объем отгруженных товаров собственного производства, выполненных работ и услуг собственными силами по промышленным производствам (крупными и средними предприятиями) в 2024 году составил:  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Экономический потенциал</dc:title>
  <dc:creator>Otdeconom</dc:creator>
  <cp:lastModifiedBy>Otdeconom</cp:lastModifiedBy>
  <cp:revision>19</cp:revision>
  <cp:lastPrinted>2025-09-25T07:34:59Z</cp:lastPrinted>
  <dcterms:created xsi:type="dcterms:W3CDTF">2022-12-09T02:51:43Z</dcterms:created>
  <dcterms:modified xsi:type="dcterms:W3CDTF">2025-09-26T01:09:48Z</dcterms:modified>
</cp:coreProperties>
</file>