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73" r:id="rId10"/>
    <p:sldId id="394" r:id="rId11"/>
    <p:sldId id="412" r:id="rId12"/>
    <p:sldId id="402" r:id="rId13"/>
    <p:sldId id="404" r:id="rId14"/>
    <p:sldId id="416" r:id="rId15"/>
    <p:sldId id="374" r:id="rId16"/>
    <p:sldId id="415" r:id="rId17"/>
    <p:sldId id="390" r:id="rId18"/>
    <p:sldId id="395" r:id="rId19"/>
    <p:sldId id="381" r:id="rId20"/>
    <p:sldId id="327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73"/>
            <p14:sldId id="394"/>
            <p14:sldId id="412"/>
            <p14:sldId id="402"/>
            <p14:sldId id="404"/>
            <p14:sldId id="416"/>
            <p14:sldId id="374"/>
            <p14:sldId id="415"/>
            <p14:sldId id="390"/>
            <p14:sldId id="395"/>
            <p14:sldId id="381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FCFCFC"/>
    <a:srgbClr val="F1F1F1"/>
    <a:srgbClr val="D1D1D1"/>
    <a:srgbClr val="E5EEF9"/>
    <a:srgbClr val="B1C1E4"/>
    <a:srgbClr val="B9B9B9"/>
    <a:srgbClr val="A6A6A6"/>
    <a:srgbClr val="59595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4"/>
    <p:restoredTop sz="94719"/>
  </p:normalViewPr>
  <p:slideViewPr>
    <p:cSldViewPr snapToGrid="0">
      <p:cViewPr varScale="1">
        <p:scale>
          <a:sx n="114" d="100"/>
          <a:sy n="114" d="100"/>
        </p:scale>
        <p:origin x="124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2907528"/>
        <c:axId val="122908312"/>
      </c:barChart>
      <c:catAx>
        <c:axId val="122907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908312"/>
        <c:crosses val="autoZero"/>
        <c:auto val="1"/>
        <c:lblAlgn val="ctr"/>
        <c:lblOffset val="100"/>
        <c:noMultiLvlLbl val="0"/>
      </c:catAx>
      <c:valAx>
        <c:axId val="12290831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290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122911448"/>
        <c:axId val="122909096"/>
      </c:barChart>
      <c:catAx>
        <c:axId val="122911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909096"/>
        <c:crosses val="autoZero"/>
        <c:auto val="1"/>
        <c:lblAlgn val="ctr"/>
        <c:lblOffset val="100"/>
        <c:noMultiLvlLbl val="0"/>
      </c:catAx>
      <c:valAx>
        <c:axId val="122909096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122911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0.10292</cdr:x>
      <cdr:y>0.14438</cdr:y>
    </cdr:from>
    <cdr:to>
      <cdr:x>0.52959</cdr:x>
      <cdr:y>0.18266</cdr:y>
    </cdr:to>
    <cdr:sp macro="" textlink="">
      <cdr:nvSpPr>
        <cdr:cNvPr id="2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05292" y="580371"/>
          <a:ext cx="126567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</a:p>
      </cdr:txBody>
    </cdr:sp>
  </cdr:relSizeAnchor>
  <cdr:relSizeAnchor xmlns:cdr="http://schemas.openxmlformats.org/drawingml/2006/chartDrawing">
    <cdr:from>
      <cdr:x>0.55984</cdr:x>
      <cdr:y>0.13712</cdr:y>
    </cdr:from>
    <cdr:to>
      <cdr:x>0.82824</cdr:x>
      <cdr:y>0.19142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660710" y="551178"/>
          <a:ext cx="796166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0.83599</cdr:x>
      <cdr:y>0.12236</cdr:y>
    </cdr:from>
    <cdr:to>
      <cdr:x>0.94168</cdr:x>
      <cdr:y>0.18362</cdr:y>
    </cdr:to>
    <cdr:sp macro="" textlink="">
      <cdr:nvSpPr>
        <cdr:cNvPr id="7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479885" y="491862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56,3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0.10781</cdr:x>
      <cdr:y>0.244</cdr:y>
    </cdr:from>
    <cdr:to>
      <cdr:x>0.53448</cdr:x>
      <cdr:y>0.28228</cdr:y>
    </cdr:to>
    <cdr:sp macro="" textlink="">
      <cdr:nvSpPr>
        <cdr:cNvPr id="8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19799" y="980801"/>
          <a:ext cx="126567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торговля и услуги</a:t>
          </a:r>
        </a:p>
      </cdr:txBody>
    </cdr:sp>
  </cdr:relSizeAnchor>
  <cdr:relSizeAnchor xmlns:cdr="http://schemas.openxmlformats.org/drawingml/2006/chartDrawing">
    <cdr:from>
      <cdr:x>0.55984</cdr:x>
      <cdr:y>0.23017</cdr:y>
    </cdr:from>
    <cdr:to>
      <cdr:x>0.70493</cdr:x>
      <cdr:y>0.28447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660710" y="925200"/>
          <a:ext cx="430406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0.72766</cdr:x>
      <cdr:y>0.22669</cdr:y>
    </cdr:from>
    <cdr:to>
      <cdr:x>0.83334</cdr:x>
      <cdr:y>0.28794</cdr:y>
    </cdr:to>
    <cdr:sp macro="" textlink="">
      <cdr:nvSpPr>
        <cdr:cNvPr id="10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158523" y="911231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14,7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0.11133</cdr:x>
      <cdr:y>0.33312</cdr:y>
    </cdr:from>
    <cdr:to>
      <cdr:x>0.538</cdr:x>
      <cdr:y>0.3714</cdr:y>
    </cdr:to>
    <cdr:sp macro="" textlink="">
      <cdr:nvSpPr>
        <cdr:cNvPr id="11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30264" y="1339048"/>
          <a:ext cx="126567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транспорт и связь</a:t>
          </a:r>
        </a:p>
      </cdr:txBody>
    </cdr:sp>
  </cdr:relSizeAnchor>
  <cdr:relSizeAnchor xmlns:cdr="http://schemas.openxmlformats.org/drawingml/2006/chartDrawing">
    <cdr:from>
      <cdr:x>0.68153</cdr:x>
      <cdr:y>0.31821</cdr:y>
    </cdr:from>
    <cdr:to>
      <cdr:x>0.78722</cdr:x>
      <cdr:y>0.37946</cdr:y>
    </cdr:to>
    <cdr:sp macro="" textlink="">
      <cdr:nvSpPr>
        <cdr:cNvPr id="12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021698" y="1279112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11,5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0.12368</cdr:x>
      <cdr:y>0.42434</cdr:y>
    </cdr:from>
    <cdr:to>
      <cdr:x>0.55035</cdr:x>
      <cdr:y>0.5009</cdr:y>
    </cdr:to>
    <cdr:sp macro="" textlink="">
      <cdr:nvSpPr>
        <cdr:cNvPr id="13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66885" y="1705710"/>
          <a:ext cx="126567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обрабатывающее производство</a:t>
          </a:r>
        </a:p>
      </cdr:txBody>
    </cdr:sp>
  </cdr:relSizeAnchor>
  <cdr:relSizeAnchor xmlns:cdr="http://schemas.openxmlformats.org/drawingml/2006/chartDrawing">
    <cdr:from>
      <cdr:x>0.55984</cdr:x>
      <cdr:y>0.42884</cdr:y>
    </cdr:from>
    <cdr:to>
      <cdr:x>0.65796</cdr:x>
      <cdr:y>0.48314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660710" y="1723823"/>
          <a:ext cx="291068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0.67481</cdr:x>
      <cdr:y>0.42189</cdr:y>
    </cdr:from>
    <cdr:to>
      <cdr:x>0.7805</cdr:x>
      <cdr:y>0.48314</cdr:y>
    </cdr:to>
    <cdr:sp macro="" textlink="">
      <cdr:nvSpPr>
        <cdr:cNvPr id="15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001769" y="1695885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7,4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0.12631</cdr:x>
      <cdr:y>0.52266</cdr:y>
    </cdr:from>
    <cdr:to>
      <cdr:x>0.55298</cdr:x>
      <cdr:y>0.59923</cdr:y>
    </cdr:to>
    <cdr:sp macro="" textlink="">
      <cdr:nvSpPr>
        <cdr:cNvPr id="16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74676" y="2100944"/>
          <a:ext cx="126567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производство тепловой энергии</a:t>
          </a:r>
        </a:p>
      </cdr:txBody>
    </cdr:sp>
  </cdr:relSizeAnchor>
  <cdr:relSizeAnchor xmlns:cdr="http://schemas.openxmlformats.org/drawingml/2006/chartDrawing">
    <cdr:from>
      <cdr:x>0.55984</cdr:x>
      <cdr:y>0.5329</cdr:y>
    </cdr:from>
    <cdr:to>
      <cdr:x>0.63154</cdr:x>
      <cdr:y>0.5872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1660710" y="2142105"/>
          <a:ext cx="212690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0.63844</cdr:x>
      <cdr:y>0.52595</cdr:y>
    </cdr:from>
    <cdr:to>
      <cdr:x>0.74413</cdr:x>
      <cdr:y>0.5872</cdr:y>
    </cdr:to>
    <cdr:sp macro="" textlink="">
      <cdr:nvSpPr>
        <cdr:cNvPr id="19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1893878" y="2114167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5,4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0.13317</cdr:x>
      <cdr:y>0.6313</cdr:y>
    </cdr:from>
    <cdr:to>
      <cdr:x>0.55984</cdr:x>
      <cdr:y>0.70786</cdr:y>
    </cdr:to>
    <cdr:sp macro="" textlink="">
      <cdr:nvSpPr>
        <cdr:cNvPr id="20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95038" y="2537633"/>
          <a:ext cx="126567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добыча полезных ископаемых</a:t>
          </a:r>
        </a:p>
      </cdr:txBody>
    </cdr:sp>
  </cdr:relSizeAnchor>
  <cdr:relSizeAnchor xmlns:cdr="http://schemas.openxmlformats.org/drawingml/2006/chartDrawing">
    <cdr:from>
      <cdr:x>0.62567</cdr:x>
      <cdr:y>0.62632</cdr:y>
    </cdr:from>
    <cdr:to>
      <cdr:x>0.73136</cdr:x>
      <cdr:y>0.68758</cdr:y>
    </cdr:to>
    <cdr:sp macro="" textlink="">
      <cdr:nvSpPr>
        <cdr:cNvPr id="22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1855984" y="2517642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2,4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0.13317</cdr:x>
      <cdr:y>0.73908</cdr:y>
    </cdr:from>
    <cdr:to>
      <cdr:x>0.55984</cdr:x>
      <cdr:y>0.77736</cdr:y>
    </cdr:to>
    <cdr:sp macro="" textlink="">
      <cdr:nvSpPr>
        <cdr:cNvPr id="23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95039" y="2970902"/>
          <a:ext cx="1265671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строительство</a:t>
          </a:r>
        </a:p>
      </cdr:txBody>
    </cdr:sp>
  </cdr:relSizeAnchor>
  <cdr:relSizeAnchor xmlns:cdr="http://schemas.openxmlformats.org/drawingml/2006/chartDrawing">
    <cdr:from>
      <cdr:x>0.60667</cdr:x>
      <cdr:y>0.72078</cdr:y>
    </cdr:from>
    <cdr:to>
      <cdr:x>0.71236</cdr:x>
      <cdr:y>0.78203</cdr:y>
    </cdr:to>
    <cdr:sp macro="" textlink="">
      <cdr:nvSpPr>
        <cdr:cNvPr id="25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1799629" y="2897332"/>
          <a:ext cx="31350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2,3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0.55984</cdr:x>
      <cdr:y>0.73241</cdr:y>
    </cdr:from>
    <cdr:to>
      <cdr:x>0.60102</cdr:x>
      <cdr:y>0.78672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1660710" y="2944094"/>
          <a:ext cx="122144" cy="21828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0.02033</cdr:x>
      <cdr:y>0.04322</cdr:y>
    </cdr:from>
    <cdr:to>
      <cdr:x>0.45427</cdr:x>
      <cdr:y>0.12057</cdr:y>
    </cdr:to>
    <cdr:sp macro="" textlink="">
      <cdr:nvSpPr>
        <cdr:cNvPr id="2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83015" y="171019"/>
          <a:ext cx="1771911" cy="3060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сельское, лесное хозяйство, охота</a:t>
          </a:r>
        </a:p>
      </cdr:txBody>
    </cdr:sp>
  </cdr:relSizeAnchor>
  <cdr:relSizeAnchor xmlns:cdr="http://schemas.openxmlformats.org/drawingml/2006/chartDrawing">
    <cdr:from>
      <cdr:x>0.01422</cdr:x>
      <cdr:y>0.17745</cdr:y>
    </cdr:from>
    <cdr:to>
      <cdr:x>0.45435</cdr:x>
      <cdr:y>0.25524</cdr:y>
    </cdr:to>
    <cdr:sp macro="" textlink="">
      <cdr:nvSpPr>
        <cdr:cNvPr id="3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58893" y="702082"/>
          <a:ext cx="182283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культура, спорт, организация досуга и развлечений</a:t>
          </a:r>
        </a:p>
      </cdr:txBody>
    </cdr:sp>
  </cdr:relSizeAnchor>
  <cdr:relSizeAnchor xmlns:cdr="http://schemas.openxmlformats.org/drawingml/2006/chartDrawing">
    <cdr:from>
      <cdr:x>0.02566</cdr:x>
      <cdr:y>0.30288</cdr:y>
    </cdr:from>
    <cdr:to>
      <cdr:x>0.45871</cdr:x>
      <cdr:y>0.38067</cdr:y>
    </cdr:to>
    <cdr:sp macro="" textlink="">
      <cdr:nvSpPr>
        <cdr:cNvPr id="4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106266" y="1198355"/>
          <a:ext cx="1793524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транспортировка</a:t>
          </a:r>
        </a:p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и хранение</a:t>
          </a:r>
        </a:p>
      </cdr:txBody>
    </cdr:sp>
  </cdr:relSizeAnchor>
  <cdr:relSizeAnchor xmlns:cdr="http://schemas.openxmlformats.org/drawingml/2006/chartDrawing">
    <cdr:from>
      <cdr:x>0.0185</cdr:x>
      <cdr:y>0.43342</cdr:y>
    </cdr:from>
    <cdr:to>
      <cdr:x>0.41863</cdr:x>
      <cdr:y>0.47209</cdr:y>
    </cdr:to>
    <cdr:sp macro="" textlink="">
      <cdr:nvSpPr>
        <cdr:cNvPr id="6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76621" y="1714814"/>
          <a:ext cx="1657159" cy="153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строительство</a:t>
          </a:r>
        </a:p>
      </cdr:txBody>
    </cdr:sp>
  </cdr:relSizeAnchor>
  <cdr:relSizeAnchor xmlns:cdr="http://schemas.openxmlformats.org/drawingml/2006/chartDrawing">
    <cdr:from>
      <cdr:x>0.01512</cdr:x>
      <cdr:y>0.525</cdr:y>
    </cdr:from>
    <cdr:to>
      <cdr:x>0.41525</cdr:x>
      <cdr:y>0.60234</cdr:y>
    </cdr:to>
    <cdr:sp macro="" textlink="">
      <cdr:nvSpPr>
        <cdr:cNvPr id="7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62639" y="2077153"/>
          <a:ext cx="1657158" cy="3060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торговля оптовая и розничная</a:t>
          </a:r>
        </a:p>
      </cdr:txBody>
    </cdr:sp>
  </cdr:relSizeAnchor>
  <cdr:relSizeAnchor xmlns:cdr="http://schemas.openxmlformats.org/drawingml/2006/chartDrawing">
    <cdr:from>
      <cdr:x>0.0087</cdr:x>
      <cdr:y>0.6474</cdr:y>
    </cdr:from>
    <cdr:to>
      <cdr:x>0.48122</cdr:x>
      <cdr:y>0.76408</cdr:y>
    </cdr:to>
    <cdr:sp macro="" textlink="">
      <cdr:nvSpPr>
        <cdr:cNvPr id="8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36036" y="2561434"/>
          <a:ext cx="195696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гос. управление и обеспечение военной безопасности; соц. обеспечение</a:t>
          </a:r>
        </a:p>
      </cdr:txBody>
    </cdr:sp>
  </cdr:relSizeAnchor>
  <cdr:relSizeAnchor xmlns:cdr="http://schemas.openxmlformats.org/drawingml/2006/chartDrawing">
    <cdr:from>
      <cdr:x>0.02399</cdr:x>
      <cdr:y>0.81735</cdr:y>
    </cdr:from>
    <cdr:to>
      <cdr:x>0.42411</cdr:x>
      <cdr:y>0.85602</cdr:y>
    </cdr:to>
    <cdr:sp macro="" textlink="">
      <cdr:nvSpPr>
        <cdr:cNvPr id="9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99340" y="3233838"/>
          <a:ext cx="1657158" cy="1530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образование</a:t>
          </a:r>
        </a:p>
      </cdr:txBody>
    </cdr:sp>
  </cdr:relSizeAnchor>
  <cdr:relSizeAnchor xmlns:cdr="http://schemas.openxmlformats.org/drawingml/2006/chartDrawing">
    <cdr:from>
      <cdr:x>0.01813</cdr:x>
      <cdr:y>0.89526</cdr:y>
    </cdr:from>
    <cdr:to>
      <cdr:x>0.48122</cdr:x>
      <cdr:y>0.97305</cdr:y>
    </cdr:to>
    <cdr:sp macro="" textlink="">
      <cdr:nvSpPr>
        <cdr:cNvPr id="10" name="TextBox 135">
          <a:extLst xmlns:a="http://schemas.openxmlformats.org/drawingml/2006/main">
            <a:ext uri="{FF2B5EF4-FFF2-40B4-BE49-F238E27FC236}">
              <a16:creationId xmlns:a16="http://schemas.microsoft.com/office/drawing/2014/main" id="{2EFB3336-310E-8D41-40DB-BCF7E0A8AF90}"/>
            </a:ext>
          </a:extLst>
        </cdr:cNvPr>
        <cdr:cNvSpPr txBox="1"/>
      </cdr:nvSpPr>
      <cdr:spPr>
        <a:xfrm xmlns:a="http://schemas.openxmlformats.org/drawingml/2006/main">
          <a:off x="75102" y="3542114"/>
          <a:ext cx="191789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здравоохранение и социальные услуги</a:t>
          </a:r>
        </a:p>
      </cdr:txBody>
    </cdr:sp>
  </cdr:relSizeAnchor>
  <cdr:relSizeAnchor xmlns:cdr="http://schemas.openxmlformats.org/drawingml/2006/chartDrawing">
    <cdr:from>
      <cdr:x>1</cdr:x>
      <cdr:y>0.52885</cdr:y>
    </cdr:from>
    <cdr:to>
      <cdr:x>1</cdr:x>
      <cdr:y>0.90747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9172FE0D-553A-FE0F-3A47-C64F9D09AA2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134012" y="2092395"/>
          <a:ext cx="0" cy="14980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4756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</cdr:x>
      <cdr:y>0.52885</cdr:y>
    </cdr:from>
    <cdr:to>
      <cdr:x>1</cdr:x>
      <cdr:y>0.90747</cdr:y>
    </cdr:to>
    <cdr:cxnSp macro="">
      <cdr:nvCxnSpPr>
        <cdr:cNvPr id="12" name="Прямая соединительная линия 11">
          <a:extLst xmlns:a="http://schemas.openxmlformats.org/drawingml/2006/main">
            <a:ext uri="{FF2B5EF4-FFF2-40B4-BE49-F238E27FC236}">
              <a16:creationId xmlns:a16="http://schemas.microsoft.com/office/drawing/2014/main" id="{9172FE0D-553A-FE0F-3A47-C64F9D09AA2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134012" y="2092395"/>
          <a:ext cx="0" cy="149800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4756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</cdr:x>
      <cdr:y>0.03312</cdr:y>
    </cdr:from>
    <cdr:to>
      <cdr:x>0.532</cdr:x>
      <cdr:y>1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:a16="http://schemas.microsoft.com/office/drawing/2014/main" id="{9172FE0D-553A-FE0F-3A47-C64F9D09AA29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203340" y="131057"/>
          <a:ext cx="0" cy="382545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4756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0.532</cdr:x>
      <cdr:y>0.04749</cdr:y>
    </cdr:from>
    <cdr:to>
      <cdr:x>0.72125</cdr:x>
      <cdr:y>0.10266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2203339" y="187909"/>
          <a:ext cx="783773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</cdr:x>
      <cdr:y>0.18431</cdr:y>
    </cdr:from>
    <cdr:to>
      <cdr:x>0.75018</cdr:x>
      <cdr:y>0.24265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2203325" y="729237"/>
          <a:ext cx="903593" cy="23082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</cdr:x>
      <cdr:y>0.30808</cdr:y>
    </cdr:from>
    <cdr:to>
      <cdr:x>0.84531</cdr:x>
      <cdr:y>0.38067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2203325" y="1218938"/>
          <a:ext cx="1297601" cy="2871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</cdr:x>
      <cdr:y>0.43349</cdr:y>
    </cdr:from>
    <cdr:to>
      <cdr:x>0.79695</cdr:x>
      <cdr:y>0.49845</cdr:y>
    </cdr:to>
    <cdr:sp macro="" textlink="">
      <cdr:nvSpPr>
        <cdr:cNvPr id="28" name="Прямоугольник 27"/>
        <cdr:cNvSpPr/>
      </cdr:nvSpPr>
      <cdr:spPr>
        <a:xfrm xmlns:a="http://schemas.openxmlformats.org/drawingml/2006/main">
          <a:off x="2203325" y="1715123"/>
          <a:ext cx="1097314" cy="25698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0.53392</cdr:x>
      <cdr:y>0.54228</cdr:y>
    </cdr:from>
    <cdr:to>
      <cdr:x>0.77802</cdr:x>
      <cdr:y>0.59745</cdr:y>
    </cdr:to>
    <cdr:sp macro="" textlink="">
      <cdr:nvSpPr>
        <cdr:cNvPr id="29" name="Прямоугольник 28"/>
        <cdr:cNvSpPr/>
      </cdr:nvSpPr>
      <cdr:spPr>
        <a:xfrm xmlns:a="http://schemas.openxmlformats.org/drawingml/2006/main">
          <a:off x="2211264" y="2145529"/>
          <a:ext cx="1010979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</cdr:x>
      <cdr:y>0.67024</cdr:y>
    </cdr:from>
    <cdr:to>
      <cdr:x>0.65817</cdr:x>
      <cdr:y>0.72541</cdr:y>
    </cdr:to>
    <cdr:sp macro="" textlink="">
      <cdr:nvSpPr>
        <cdr:cNvPr id="30" name="Прямоугольник 29"/>
        <cdr:cNvSpPr/>
      </cdr:nvSpPr>
      <cdr:spPr>
        <a:xfrm xmlns:a="http://schemas.openxmlformats.org/drawingml/2006/main">
          <a:off x="2203341" y="2651826"/>
          <a:ext cx="522514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0.53411</cdr:x>
      <cdr:y>0.798</cdr:y>
    </cdr:from>
    <cdr:to>
      <cdr:x>0.71433</cdr:x>
      <cdr:y>0.85317</cdr:y>
    </cdr:to>
    <cdr:sp macro="" textlink="">
      <cdr:nvSpPr>
        <cdr:cNvPr id="31" name="Прямоугольник 30"/>
        <cdr:cNvSpPr/>
      </cdr:nvSpPr>
      <cdr:spPr>
        <a:xfrm xmlns:a="http://schemas.openxmlformats.org/drawingml/2006/main">
          <a:off x="2212049" y="3157302"/>
          <a:ext cx="746425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0.53411</cdr:x>
      <cdr:y>0.91398</cdr:y>
    </cdr:from>
    <cdr:to>
      <cdr:x>0.69181</cdr:x>
      <cdr:y>0.96914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2212049" y="3616158"/>
          <a:ext cx="653143" cy="21827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0.74103</cdr:x>
      <cdr:y>0.03416</cdr:y>
    </cdr:from>
    <cdr:to>
      <cdr:x>0.89556</cdr:x>
      <cdr:y>0.0964</cdr:y>
    </cdr:to>
    <cdr:sp macro="" textlink="">
      <cdr:nvSpPr>
        <cdr:cNvPr id="37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069042" y="135171"/>
          <a:ext cx="640008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87 392,5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0.75446</cdr:x>
      <cdr:y>0.17983</cdr:y>
    </cdr:from>
    <cdr:to>
      <cdr:x>0.93023</cdr:x>
      <cdr:y>0.24206</cdr:y>
    </cdr:to>
    <cdr:sp macro="" textlink="">
      <cdr:nvSpPr>
        <cdr:cNvPr id="38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124673" y="711483"/>
          <a:ext cx="72796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76 131,2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0.85092</cdr:x>
      <cdr:y>0.30808</cdr:y>
    </cdr:from>
    <cdr:to>
      <cdr:x>1</cdr:x>
      <cdr:y>0.37032</cdr:y>
    </cdr:to>
    <cdr:sp macro="" textlink="">
      <cdr:nvSpPr>
        <cdr:cNvPr id="39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524169" y="1218938"/>
          <a:ext cx="61741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102 725,6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0.80376</cdr:x>
      <cdr:y>0.43349</cdr:y>
    </cdr:from>
    <cdr:to>
      <cdr:x>0.99831</cdr:x>
      <cdr:y>0.49573</cdr:y>
    </cdr:to>
    <cdr:sp macro="" textlink="">
      <cdr:nvSpPr>
        <cdr:cNvPr id="41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328859" y="1715123"/>
          <a:ext cx="805729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94 843,1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0.78365</cdr:x>
      <cdr:y>0.53255</cdr:y>
    </cdr:from>
    <cdr:to>
      <cdr:x>0.96914</cdr:x>
      <cdr:y>0.59479</cdr:y>
    </cdr:to>
    <cdr:sp macro="" textlink="">
      <cdr:nvSpPr>
        <cdr:cNvPr id="42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245566" y="2107043"/>
          <a:ext cx="768230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89 752,0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0.67323</cdr:x>
      <cdr:y>0.65458</cdr:y>
    </cdr:from>
    <cdr:to>
      <cdr:x>0.83512</cdr:x>
      <cdr:y>0.71681</cdr:y>
    </cdr:to>
    <cdr:sp macro="" textlink="">
      <cdr:nvSpPr>
        <cdr:cNvPr id="43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788255" y="2589833"/>
          <a:ext cx="670460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56 412,6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0.7312</cdr:x>
      <cdr:y>0.78475</cdr:y>
    </cdr:from>
    <cdr:to>
      <cdr:x>0.9054</cdr:x>
      <cdr:y>0.84699</cdr:y>
    </cdr:to>
    <cdr:sp macro="" textlink="">
      <cdr:nvSpPr>
        <cdr:cNvPr id="44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3028310" y="3104876"/>
          <a:ext cx="721472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72 609,2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0.71102</cdr:x>
      <cdr:y>0.90627</cdr:y>
    </cdr:from>
    <cdr:to>
      <cdr:x>0.87511</cdr:x>
      <cdr:y>0.96851</cdr:y>
    </cdr:to>
    <cdr:sp macro="" textlink="">
      <cdr:nvSpPr>
        <cdr:cNvPr id="45" name="TextBox 126">
          <a:extLst xmlns:a="http://schemas.openxmlformats.org/drawingml/2006/main">
            <a:ext uri="{FF2B5EF4-FFF2-40B4-BE49-F238E27FC236}">
              <a16:creationId xmlns:a16="http://schemas.microsoft.com/office/drawing/2014/main" id="{C155AAA7-6F11-C116-F937-E98916006BF3}"/>
            </a:ext>
          </a:extLst>
        </cdr:cNvPr>
        <cdr:cNvSpPr txBox="1"/>
      </cdr:nvSpPr>
      <cdr:spPr>
        <a:xfrm xmlns:a="http://schemas.openxmlformats.org/drawingml/2006/main">
          <a:off x="2944761" y="3585657"/>
          <a:ext cx="679566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70 969,1</a:t>
          </a:r>
          <a:r>
            <a: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20.06.2025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399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786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423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20.06.2025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20.06.2025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20.06.2025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20.06.2025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20.06.2025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20.06.2025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20.06.2025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20.06.2025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20.06.2025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20.06.2025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20.06.2025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20.06.2025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13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svg"/><Relationship Id="rId11" Type="http://schemas.openxmlformats.org/officeDocument/2006/relationships/image" Target="../media/image40.png"/><Relationship Id="rId5" Type="http://schemas.openxmlformats.org/officeDocument/2006/relationships/image" Target="../media/image58.png"/><Relationship Id="rId10" Type="http://schemas.openxmlformats.org/officeDocument/2006/relationships/image" Target="../media/image94.svg"/><Relationship Id="rId4" Type="http://schemas.openxmlformats.org/officeDocument/2006/relationships/image" Target="../media/image90.svg"/><Relationship Id="rId9" Type="http://schemas.openxmlformats.org/officeDocument/2006/relationships/image" Target="../media/image93.png"/><Relationship Id="rId14" Type="http://schemas.openxmlformats.org/officeDocument/2006/relationships/image" Target="../media/image9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93.png"/><Relationship Id="rId7" Type="http://schemas.openxmlformats.org/officeDocument/2006/relationships/image" Target="../media/image40.png"/><Relationship Id="rId12" Type="http://schemas.openxmlformats.org/officeDocument/2006/relationships/image" Target="../media/image9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svg"/><Relationship Id="rId11" Type="http://schemas.openxmlformats.org/officeDocument/2006/relationships/image" Target="../media/image95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94.sv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hyperlink" Target="https://business.amurobl.ru/amurfondgarant" TargetMode="External"/><Relationship Id="rId3" Type="http://schemas.openxmlformats.org/officeDocument/2006/relationships/image" Target="../media/image98.svg"/><Relationship Id="rId7" Type="http://schemas.openxmlformats.org/officeDocument/2006/relationships/hyperlink" Target="https://blgraion.amurobl.ru/pages/inv/mery-podderzhki-investorov/" TargetMode="External"/><Relationship Id="rId12" Type="http://schemas.openxmlformats.org/officeDocument/2006/relationships/image" Target="../media/image104.svg"/><Relationship Id="rId2" Type="http://schemas.openxmlformats.org/officeDocument/2006/relationships/image" Target="../media/image97.png"/><Relationship Id="rId16" Type="http://schemas.openxmlformats.org/officeDocument/2006/relationships/image" Target="../media/image106.sv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graion.amurobl.ru/pages/inv/soprovozhdenie-investitsionnykh-proektov-po-printsipu-odnogo-okna/" TargetMode="External"/><Relationship Id="rId11" Type="http://schemas.openxmlformats.org/officeDocument/2006/relationships/image" Target="../media/image103.png"/><Relationship Id="rId5" Type="http://schemas.openxmlformats.org/officeDocument/2006/relationships/image" Target="../media/image100.svg"/><Relationship Id="rId15" Type="http://schemas.openxmlformats.org/officeDocument/2006/relationships/image" Target="../media/image105.png"/><Relationship Id="rId10" Type="http://schemas.openxmlformats.org/officeDocument/2006/relationships/hyperlink" Target="https://blgraion.amurobl.ru/pages/deyatelnostblg/upravlenie-imushchestvennykh-i-zemelnykh-otnosheniy9780/normotivno-pravovye-akty465346346/" TargetMode="External"/><Relationship Id="rId4" Type="http://schemas.openxmlformats.org/officeDocument/2006/relationships/image" Target="../media/image99.png"/><Relationship Id="rId9" Type="http://schemas.openxmlformats.org/officeDocument/2006/relationships/image" Target="../media/image102.svg"/><Relationship Id="rId14" Type="http://schemas.openxmlformats.org/officeDocument/2006/relationships/hyperlink" Target="https://&#1073;&#1080;&#1079;&#1085;&#1077;&#1089;&#1082;&#1088;&#1077;&#1076;&#1080;&#1090;28.&#1088;&#1092;/programs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15.png"/><Relationship Id="rId7" Type="http://schemas.openxmlformats.org/officeDocument/2006/relationships/image" Target="../media/image27.png"/><Relationship Id="rId12" Type="http://schemas.openxmlformats.org/officeDocument/2006/relationships/image" Target="../media/image12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svg"/><Relationship Id="rId11" Type="http://schemas.openxmlformats.org/officeDocument/2006/relationships/image" Target="../media/image121.png"/><Relationship Id="rId5" Type="http://schemas.openxmlformats.org/officeDocument/2006/relationships/image" Target="../media/image117.png"/><Relationship Id="rId10" Type="http://schemas.openxmlformats.org/officeDocument/2006/relationships/image" Target="../media/image120.svg"/><Relationship Id="rId4" Type="http://schemas.openxmlformats.org/officeDocument/2006/relationships/image" Target="../media/image116.sv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4.jpg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svg"/><Relationship Id="rId5" Type="http://schemas.openxmlformats.org/officeDocument/2006/relationships/image" Target="../media/image18.pn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sv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26" Type="http://schemas.openxmlformats.org/officeDocument/2006/relationships/image" Target="../media/image63.sv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24" Type="http://schemas.openxmlformats.org/officeDocument/2006/relationships/image" Target="../media/image61.sv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svg"/><Relationship Id="rId19" Type="http://schemas.openxmlformats.org/officeDocument/2006/relationships/image" Target="../media/image56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Relationship Id="rId22" Type="http://schemas.openxmlformats.org/officeDocument/2006/relationships/image" Target="../media/image5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44434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БЛАГОВЕЩЕНСКОГО МУНИЦИПАЛЬНОГО ОКРУГА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6283" y="1256553"/>
            <a:ext cx="1783017" cy="28963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90" y="212403"/>
            <a:ext cx="619430" cy="6194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016" y="1256553"/>
            <a:ext cx="6986335" cy="28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2843999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7757ABF-CE18-4EF4-9BF0-AE7C8D81B176}"/>
              </a:ext>
            </a:extLst>
          </p:cNvPr>
          <p:cNvSpPr/>
          <p:nvPr/>
        </p:nvSpPr>
        <p:spPr>
          <a:xfrm>
            <a:off x="756560" y="3919288"/>
            <a:ext cx="2844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A399365B-8394-2661-767B-A9A723347202}"/>
              </a:ext>
            </a:extLst>
          </p:cNvPr>
          <p:cNvSpPr/>
          <p:nvPr/>
        </p:nvSpPr>
        <p:spPr>
          <a:xfrm>
            <a:off x="3725362" y="1525350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93D5F30-060A-B010-4F6B-9E7C5FE58BF0}"/>
              </a:ext>
            </a:extLst>
          </p:cNvPr>
          <p:cNvSpPr/>
          <p:nvPr/>
        </p:nvSpPr>
        <p:spPr>
          <a:xfrm>
            <a:off x="3725362" y="3919288"/>
            <a:ext cx="2826000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Юбилейные даты 2024 года</a:t>
            </a:r>
            <a:endParaRPr lang="x-none" sz="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БЛАГОВЕЩЕНСКИЙ МУНИЦИПАЛЬНЫЙ ОКРУГ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3920792" y="3496738"/>
            <a:ext cx="263056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КАЗАЧЬЯ СЕЛЬСКОХОЗЯЙСТВЕННАЯ ЯРМАРКА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Грибское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92" y="1621578"/>
            <a:ext cx="2404927" cy="18177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959573" y="5766606"/>
            <a:ext cx="2520849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СНЕЖНАЯ НОВОГОДНЯЯ ОТКРЫТКА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реке Хомутина с.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Марково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32" y="4068436"/>
            <a:ext cx="2455817" cy="16300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6981097" y="3674481"/>
            <a:ext cx="1618683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ТЫКВЫ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Сергеевка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95" y="1621578"/>
            <a:ext cx="2643324" cy="18161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859350" y="3464316"/>
            <a:ext cx="116694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ЛЕТ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Сергеевка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097" y="1689462"/>
            <a:ext cx="2694125" cy="18072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375" y="4162756"/>
            <a:ext cx="2659847" cy="18500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213" y="4085588"/>
            <a:ext cx="2538084" cy="162875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3854213" y="5766606"/>
            <a:ext cx="116694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 ЛЕТ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8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Грязнушка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промышленных и перерабатывающих предприятий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Нехватка квалифицированных кадров, отток кадров в крупные города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Высокий уровень социально-экономической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дифференциации, отражающий неравномерное пространственное развитие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Высокий уровень износа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жилищного фонда, коммунальной и инженерной инфраструктуры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Сложности с созданием и развитием бизнеса из-за высокой конкуренции с градообразующими предприятиями областного центра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численности квалифицированных специалистов</a:t>
            </a: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Медленные темпы развития отдаленных и труднодоступных населенных пунктов округа</a:t>
            </a:r>
            <a:endParaRPr lang="ru-RU" sz="750" b="1" noProof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" b="1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кадров в сельской местности, отток молодежи и квалифицированных кадров, увеличение доли работников пенсионного возраста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Конкуренция с </a:t>
            </a:r>
            <a:r>
              <a:rPr kumimoji="0" lang="ru-RU" sz="75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туристически</a:t>
            </a: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развитыми соседними </a:t>
            </a:r>
            <a:r>
              <a:rPr lang="ru-RU" sz="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муниципальными образованиями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качества и доступности социальных услуг населению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noProof="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географическое положение, непосредственная близость к областному центру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Разнообразная минерально-сырьевая база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расположение для производства с/х продукции, благоприятные климатические условия, богатые плодородные земли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Благоприятный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инвестиционный климат для ведения бизнеса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пограничного мостового перехода Благовещенск (РФ) – </a:t>
            </a:r>
            <a:r>
              <a:rPr lang="ru-RU" sz="75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Хэйхэ</a:t>
            </a: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(КНР) через р. Амур в районе села </a:t>
            </a:r>
            <a:r>
              <a:rPr lang="ru-RU" sz="75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Каникурган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kumimoji="0" lang="ru-RU" sz="75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производства с/х продукции во всех категориях хозяйств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разведанных месторождений в добычу и переработку минерально-сырьевых ресурсов, повышение эффективности действующих месторождений</a:t>
            </a:r>
            <a:endParaRPr kumimoji="0" lang="ru-RU" sz="75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noProof="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новых туристических троп/маршрутов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3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логистических и торговых </a:t>
            </a:r>
            <a:r>
              <a:rPr lang="ru-RU" sz="75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хабов</a:t>
            </a: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путем формирования специализированной инфраструктуры для выхода на рынки центральных регионов России, АТР и КНР, включая развитие транспортно-логистических и внешнеторговых услуг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75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инвестиционной привлекательности округа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51801"/>
              </p:ext>
            </p:extLst>
          </p:nvPr>
        </p:nvGraphicFramePr>
        <p:xfrm>
          <a:off x="627015" y="1376762"/>
          <a:ext cx="9136390" cy="495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2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4747268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</a:tblGrid>
              <a:tr h="704295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R w="12700" cmpd="sng">
                      <a:noFill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706597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ООО «ТЕПЛИЧНЫЙ»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Круглогодичное выращивание свежих овощей, салатов и зелени в теплицах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71413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ЗАО «АГРОФИРМА АНК»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Животноводство, выращивание зерновых и масличных культур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672615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ООО «ГРАВЕЛОН»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строительного камня,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роизводство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щебня и бетона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82407"/>
                  </a:ext>
                </a:extLst>
              </a:tr>
              <a:tr h="75565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ООО «ТАМОЖЕННО-ЛОГИСТИЧЕСКИЙ</a:t>
                      </a:r>
                    </a:p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ТЕРМИНАЛ «КАНИКУРГАН»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Таможенные услуги для импортного и экспортного грузопотоков,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складское хранение грузов</a:t>
                      </a: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83076"/>
                  </a:ext>
                </a:extLst>
              </a:tr>
              <a:tr h="678262">
                <a:tc>
                  <a:txBody>
                    <a:bodyPr/>
                    <a:lstStyle/>
                    <a:p>
                      <a:r>
                        <a:rPr lang="ru-RU" dirty="0"/>
                        <a:t>                                 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</a:t>
                      </a:r>
                      <a:r>
                        <a:rPr lang="ru-RU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«РУССКОЕ ПОЛЕ»</a:t>
                      </a:r>
                      <a:endParaRPr lang="ru-RU" b="1" dirty="0"/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и обслуживание сельскохозяйственной техники, спецтехники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ООО «БЛАГОВЕЩЕНСКИЙ БУТОЩЕБЕНОЧНЫЙ ЗАВОД»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Добыча, производство и реализация гранодиоритового щебня различных фракций, производство асфальтобетонных смесей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550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00886" y="2180484"/>
            <a:ext cx="1568514" cy="490746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86" y="2247887"/>
            <a:ext cx="1362400" cy="405822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00886" y="2904320"/>
            <a:ext cx="1568514" cy="497894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28" y="3007343"/>
            <a:ext cx="1444959" cy="318156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00886" y="3576243"/>
            <a:ext cx="1568513" cy="596981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338" y="3611216"/>
            <a:ext cx="500492" cy="527034"/>
          </a:xfrm>
          <a:prstGeom prst="rect">
            <a:avLst/>
          </a:prstGeom>
          <a:solidFill>
            <a:srgbClr val="FCFCFC"/>
          </a:solidFill>
        </p:spPr>
      </p:pic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00887" y="4285812"/>
            <a:ext cx="1568512" cy="559202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56" y="4403167"/>
            <a:ext cx="1385330" cy="324492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89265" y="4995979"/>
            <a:ext cx="1551422" cy="559202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86" y="5104311"/>
            <a:ext cx="1465300" cy="3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5" y="622952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03228"/>
              </p:ext>
            </p:extLst>
          </p:nvPr>
        </p:nvGraphicFramePr>
        <p:xfrm>
          <a:off x="627015" y="1376762"/>
          <a:ext cx="9136390" cy="492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986980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ИНВЕСТОРА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71877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«ПРОМПАРК РОВНОЕ»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таможенного склада «ПРОМПАРК РОВНОЕ»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593,2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66367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«Монолит-Строй Амур»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и эксплуатация логистического комплекса на территории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095,8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64549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«РС Бетон»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завода по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производству товарного бетона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66644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«Восход»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завода по переработке сои на территории ТОР «Амурская»</a:t>
                      </a:r>
                      <a:endParaRPr lang="ru-RU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66627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«Евразия Актив»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Логистический терминал для обработки и хранения контейнеров, генеральных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грузов, техники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  <a:tr h="57757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«Амур»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склада хранения сельскохозяйственной продукции на территории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54" y="3231854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15" name="Рисунок 14" descr="Сырье со сплошной заливкой">
            <a:extLst>
              <a:ext uri="{FF2B5EF4-FFF2-40B4-BE49-F238E27FC236}">
                <a16:creationId xmlns:a16="http://schemas.microsoft.com/office/drawing/2014/main" id="{156B5DDE-15E7-BE62-82CF-37F78AB25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140" y="3866972"/>
            <a:ext cx="360000" cy="360000"/>
          </a:xfrm>
          <a:prstGeom prst="rect">
            <a:avLst/>
          </a:prstGeom>
        </p:spPr>
      </p:pic>
      <p:pic>
        <p:nvPicPr>
          <p:cNvPr id="16" name="Рисунок 15" descr="Растение со сплошной заливкой">
            <a:extLst>
              <a:ext uri="{FF2B5EF4-FFF2-40B4-BE49-F238E27FC236}">
                <a16:creationId xmlns:a16="http://schemas.microsoft.com/office/drawing/2014/main" id="{84553BA6-E074-5A2C-DB8E-D5644F483C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754" y="4512503"/>
            <a:ext cx="360000" cy="360000"/>
          </a:xfrm>
          <a:prstGeom prst="rect">
            <a:avLst/>
          </a:prstGeom>
        </p:spPr>
      </p:pic>
      <p:pic>
        <p:nvPicPr>
          <p:cNvPr id="17" name="Рисунок 16" descr="Современная архитектура со сплошной заливкой">
            <a:extLst>
              <a:ext uri="{FF2B5EF4-FFF2-40B4-BE49-F238E27FC236}">
                <a16:creationId xmlns:a16="http://schemas.microsoft.com/office/drawing/2014/main" id="{C4A770C5-53FF-A532-CBD1-61E0D574E2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754" y="5177797"/>
            <a:ext cx="360000" cy="360000"/>
          </a:xfrm>
          <a:prstGeom prst="rect">
            <a:avLst/>
          </a:prstGeom>
        </p:spPr>
      </p:pic>
      <p:pic>
        <p:nvPicPr>
          <p:cNvPr id="18" name="Рисунок 17" descr="Посевы со сплошной заливкой">
            <a:extLst>
              <a:ext uri="{FF2B5EF4-FFF2-40B4-BE49-F238E27FC236}">
                <a16:creationId xmlns:a16="http://schemas.microsoft.com/office/drawing/2014/main" id="{E526B50D-B468-6E65-1E05-09F88416ED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3754" y="5843091"/>
            <a:ext cx="360000" cy="360000"/>
          </a:xfrm>
          <a:prstGeom prst="rect">
            <a:avLst/>
          </a:prstGeom>
        </p:spPr>
      </p:pic>
      <p:pic>
        <p:nvPicPr>
          <p:cNvPr id="21" name="Рисунок 20" descr="Запасы со сплошной заливкой">
            <a:extLst>
              <a:ext uri="{FF2B5EF4-FFF2-40B4-BE49-F238E27FC236}">
                <a16:creationId xmlns:a16="http://schemas.microsoft.com/office/drawing/2014/main" id="{2B4961B2-90AA-B13D-5554-ED9B3D5A0E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2140" y="254908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5" y="622952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6070"/>
              </p:ext>
            </p:extLst>
          </p:nvPr>
        </p:nvGraphicFramePr>
        <p:xfrm>
          <a:off x="627015" y="1376762"/>
          <a:ext cx="9136390" cy="492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986980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ИНВЕСТОРА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ПРОЕКТА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71877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СтройПром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предприятия по производству изделий из цемента на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66367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ЧжунЧэн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комплекса по переработке и хранению зерна в с. Ровное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094,4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64549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«ВБ Благовещенск»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распределительного центра на территории Благовещенского муниципального округа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6 372,0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66644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«Сливки 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Дресс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склада временного хранения на территории Амурской области</a:t>
                      </a:r>
                    </a:p>
                  </a:txBody>
                  <a:tcPr marL="18000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957,7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66627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«КОХ «Ровненский»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комплекса для хранения овощей на территории ТОР «Амурская»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332,6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956864"/>
                  </a:ext>
                </a:extLst>
              </a:tr>
              <a:tr h="57757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«Логист»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склада временного хранения и организация придорожного сервиса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2020-2028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17" name="Рисунок 16" descr="Современная архитектура со сплошной заливкой">
            <a:extLst>
              <a:ext uri="{FF2B5EF4-FFF2-40B4-BE49-F238E27FC236}">
                <a16:creationId xmlns:a16="http://schemas.microsoft.com/office/drawing/2014/main" id="{C4A770C5-53FF-A532-CBD1-61E0D574E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54" y="5177797"/>
            <a:ext cx="360000" cy="360000"/>
          </a:xfrm>
          <a:prstGeom prst="rect">
            <a:avLst/>
          </a:prstGeom>
        </p:spPr>
      </p:pic>
      <p:pic>
        <p:nvPicPr>
          <p:cNvPr id="20" name="Рисунок 19" descr="Сырье со сплошной заливкой">
            <a:extLst>
              <a:ext uri="{FF2B5EF4-FFF2-40B4-BE49-F238E27FC236}">
                <a16:creationId xmlns:a16="http://schemas.microsoft.com/office/drawing/2014/main" id="{07CEF3B2-72E1-4876-8441-555D1165C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754" y="2581742"/>
            <a:ext cx="360000" cy="360000"/>
          </a:xfrm>
          <a:prstGeom prst="rect">
            <a:avLst/>
          </a:prstGeom>
        </p:spPr>
      </p:pic>
      <p:pic>
        <p:nvPicPr>
          <p:cNvPr id="22" name="Рисунок 21" descr="Посевы со сплошной заливкой">
            <a:extLst>
              <a:ext uri="{FF2B5EF4-FFF2-40B4-BE49-F238E27FC236}">
                <a16:creationId xmlns:a16="http://schemas.microsoft.com/office/drawing/2014/main" id="{7C139656-180C-4677-AAFF-10F459599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754" y="3249000"/>
            <a:ext cx="360000" cy="360000"/>
          </a:xfrm>
          <a:prstGeom prst="rect">
            <a:avLst/>
          </a:prstGeom>
        </p:spPr>
      </p:pic>
      <p:pic>
        <p:nvPicPr>
          <p:cNvPr id="23" name="Рисунок 22" descr="Склад со сплошной заливкой">
            <a:extLst>
              <a:ext uri="{FF2B5EF4-FFF2-40B4-BE49-F238E27FC236}">
                <a16:creationId xmlns:a16="http://schemas.microsoft.com/office/drawing/2014/main" id="{27C07EE5-AF56-4AEA-B7F3-EAF0E15AE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754" y="3874783"/>
            <a:ext cx="360000" cy="360000"/>
          </a:xfrm>
          <a:prstGeom prst="rect">
            <a:avLst/>
          </a:prstGeom>
        </p:spPr>
      </p:pic>
      <p:pic>
        <p:nvPicPr>
          <p:cNvPr id="24" name="Рисунок 23" descr="Запасы со сплошной заливкой">
            <a:extLst>
              <a:ext uri="{FF2B5EF4-FFF2-40B4-BE49-F238E27FC236}">
                <a16:creationId xmlns:a16="http://schemas.microsoft.com/office/drawing/2014/main" id="{4C00B31A-77CA-4441-800E-212B26D61B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3754" y="4500566"/>
            <a:ext cx="360000" cy="360000"/>
          </a:xfrm>
          <a:prstGeom prst="rect">
            <a:avLst/>
          </a:prstGeom>
        </p:spPr>
      </p:pic>
      <p:pic>
        <p:nvPicPr>
          <p:cNvPr id="25" name="Рисунок 24" descr="Склад со сплошной заливкой">
            <a:extLst>
              <a:ext uri="{FF2B5EF4-FFF2-40B4-BE49-F238E27FC236}">
                <a16:creationId xmlns:a16="http://schemas.microsoft.com/office/drawing/2014/main" id="{E2D6FDE5-78A1-4B97-8017-C7BE9773B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754" y="5793549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61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ТЕРРИТОРИЯ ОПЕРЕЖАЮЩЕГО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619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зона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69968"/>
            <a:ext cx="6775270" cy="947522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22822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 «АМУРСКАЯ»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845642" y="1846277"/>
            <a:ext cx="322126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на территориях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образований Амурской области, включая Благовещенский муниципальный округ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6A49500-EAEA-5490-FDFA-7F357F14D08C}"/>
              </a:ext>
            </a:extLst>
          </p:cNvPr>
          <p:cNvSpPr txBox="1"/>
          <p:nvPr/>
        </p:nvSpPr>
        <p:spPr>
          <a:xfrm>
            <a:off x="4681055" y="1759097"/>
            <a:ext cx="225967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резидентов зарегистрировано на территории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 «АМУРСКАЯ»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16" y="2679111"/>
            <a:ext cx="8696503" cy="352279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45577" y="1582759"/>
            <a:ext cx="0" cy="638003"/>
          </a:xfrm>
          <a:prstGeom prst="line">
            <a:avLst/>
          </a:prstGeom>
          <a:ln>
            <a:solidFill>
              <a:srgbClr val="FCF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1146180" y="3511696"/>
            <a:ext cx="3168581" cy="116433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622719" y="3507411"/>
            <a:ext cx="3168581" cy="1172902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1176996" y="4953060"/>
            <a:ext cx="3168581" cy="1108545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622718" y="4953060"/>
            <a:ext cx="3168581" cy="1108546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1493144" y="3790180"/>
            <a:ext cx="228222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ПРИБЫЛЬ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 - первые 5 лет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13 % - последующие 5 лет</a:t>
            </a:r>
          </a:p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(10 % региональный, 3 % федеральный)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6031827" y="3781073"/>
            <a:ext cx="228222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 - первые 5 лет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1,1 % - последующие 5 лет</a:t>
            </a:r>
          </a:p>
          <a:p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1493144" y="5265431"/>
            <a:ext cx="2282225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ЗЕМЛЮ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0 % - первые 3 года</a:t>
            </a:r>
          </a:p>
          <a:p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6031827" y="5265431"/>
            <a:ext cx="2282225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7,6 % - на 10 лет</a:t>
            </a:r>
          </a:p>
          <a:p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1176996" y="2880029"/>
            <a:ext cx="4497842" cy="389272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МЕРЫ ПОДДЕРЖКИ ТОР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2001103" y="1565870"/>
            <a:ext cx="2952914" cy="1026205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248083" y="1909695"/>
            <a:ext cx="22822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МЕРЫ ПОДДЕРЖКИ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Контрольный список со сплошной заливкой">
            <a:extLst>
              <a:ext uri="{FF2B5EF4-FFF2-40B4-BE49-F238E27FC236}">
                <a16:creationId xmlns:a16="http://schemas.microsoft.com/office/drawing/2014/main" id="{0345E205-5257-B711-31AF-BD67518D8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374" y="1744191"/>
            <a:ext cx="360000" cy="360000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792532" y="2740204"/>
            <a:ext cx="979628" cy="918021"/>
          </a:xfrm>
          <a:prstGeom prst="flowChartConnector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Контрольный список со сплошной заливкой">
            <a:extLst>
              <a:ext uri="{FF2B5EF4-FFF2-40B4-BE49-F238E27FC236}">
                <a16:creationId xmlns:a16="http://schemas.microsoft.com/office/drawing/2014/main" id="{73950A8E-A102-39FE-70E0-A7D7CFCF2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762" y="1778622"/>
            <a:ext cx="360000" cy="360000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246418" y="1580004"/>
            <a:ext cx="4426468" cy="1009774"/>
          </a:xfrm>
          <a:prstGeom prst="roundRect">
            <a:avLst>
              <a:gd name="adj" fmla="val 2257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5507733" y="1740671"/>
            <a:ext cx="36314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инвестиционных проектов по принципу «одного окна»</a:t>
            </a: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https://blgraion.amurobl.ru/pages/inv/soprovozhdenie-investitsionnykh-proektov-po-printsipu-odnogo-okna/</a:t>
            </a:r>
            <a:endParaRPr lang="x-none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2001103" y="2740204"/>
            <a:ext cx="2952914" cy="977480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232271" y="2808055"/>
            <a:ext cx="4440615" cy="909629"/>
          </a:xfrm>
          <a:prstGeom prst="roundRect">
            <a:avLst>
              <a:gd name="adj" fmla="val 2257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293207" y="3059667"/>
            <a:ext cx="22822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МЕРЫ ПОДДЕРЖКИ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5507733" y="3005811"/>
            <a:ext cx="363147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субсидий</a:t>
            </a: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https://blgraion.amurobl.ru/pages/inv/mery-podderzhki-investorov/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807792" y="1580004"/>
            <a:ext cx="964367" cy="930709"/>
          </a:xfrm>
          <a:prstGeom prst="flowChartConnector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Контрольный список со сплошной заливкой">
            <a:extLst>
              <a:ext uri="{FF2B5EF4-FFF2-40B4-BE49-F238E27FC236}">
                <a16:creationId xmlns:a16="http://schemas.microsoft.com/office/drawing/2014/main" id="{73950A8E-A102-39FE-70E0-A7D7CFCF2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3846" y="1858470"/>
            <a:ext cx="360000" cy="360000"/>
          </a:xfrm>
          <a:prstGeom prst="rect">
            <a:avLst/>
          </a:prstGeom>
        </p:spPr>
      </p:pic>
      <p:pic>
        <p:nvPicPr>
          <p:cNvPr id="21" name="Рисунок 20" descr="Монеты со сплошной заливкой">
            <a:extLst>
              <a:ext uri="{FF2B5EF4-FFF2-40B4-BE49-F238E27FC236}">
                <a16:creationId xmlns:a16="http://schemas.microsoft.com/office/drawing/2014/main" id="{05904491-5823-98A0-ECC3-7E659D051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8034" y="3030775"/>
            <a:ext cx="360000" cy="360000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2001103" y="3906057"/>
            <a:ext cx="2952915" cy="978830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293501" y="4278047"/>
            <a:ext cx="228222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246417" y="3935961"/>
            <a:ext cx="4426470" cy="948925"/>
          </a:xfrm>
          <a:prstGeom prst="roundRect">
            <a:avLst>
              <a:gd name="adj" fmla="val 2257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5479272" y="4014219"/>
            <a:ext cx="363147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по земельному налогу100 % в течение трех налоговых периодов – для резидентов ТОР</a:t>
            </a:r>
          </a:p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https://blgraion.amurobl.ru/pages/deyatelnostblg/upravlenie-imushchestvennykh-i-zemelnykh-otnosheniy9780/normotivno-pravovye-akty465346346/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Блок-схема: узел 37"/>
          <p:cNvSpPr/>
          <p:nvPr/>
        </p:nvSpPr>
        <p:spPr>
          <a:xfrm>
            <a:off x="807792" y="3910836"/>
            <a:ext cx="984069" cy="931663"/>
          </a:xfrm>
          <a:prstGeom prst="flowChartConnector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id="{E154D324-2FAB-91F3-8C42-070B39E7C6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658" y="4185107"/>
            <a:ext cx="360000" cy="360000"/>
          </a:xfrm>
          <a:prstGeom prst="rect">
            <a:avLst/>
          </a:prstGeom>
        </p:spPr>
      </p:pic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2020240" y="5071991"/>
            <a:ext cx="2933589" cy="1006592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2293207" y="5386971"/>
            <a:ext cx="22822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ГАРАНТИИ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232271" y="5055193"/>
            <a:ext cx="4469078" cy="1023390"/>
          </a:xfrm>
          <a:prstGeom prst="roundRect">
            <a:avLst>
              <a:gd name="adj" fmla="val 2257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5488735" y="5090794"/>
            <a:ext cx="418415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в аренду на льготных условиях земельных участков, зданий, находящихся в собственности области;</a:t>
            </a: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поручительств по обязательствам (кредитные договоры, займы)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https://business.amurobl.ru/amurfondgarant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предпринимателей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бизнескредит28.рф/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programs/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Ипотека со сплошной заливкой">
            <a:extLst>
              <a:ext uri="{FF2B5EF4-FFF2-40B4-BE49-F238E27FC236}">
                <a16:creationId xmlns:a16="http://schemas.microsoft.com/office/drawing/2014/main" id="{4A20289D-F4F9-7680-0301-A3CC80AE0B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54019" y="5878933"/>
            <a:ext cx="360000" cy="360000"/>
          </a:xfrm>
          <a:prstGeom prst="rect">
            <a:avLst/>
          </a:prstGeom>
        </p:spPr>
      </p:pic>
      <p:sp>
        <p:nvSpPr>
          <p:cNvPr id="30" name="Блок-схема: узел 29"/>
          <p:cNvSpPr/>
          <p:nvPr/>
        </p:nvSpPr>
        <p:spPr>
          <a:xfrm>
            <a:off x="783770" y="5071990"/>
            <a:ext cx="988389" cy="935715"/>
          </a:xfrm>
          <a:prstGeom prst="flowChartConnector">
            <a:avLst/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потека со сплошной заливкой">
            <a:extLst>
              <a:ext uri="{FF2B5EF4-FFF2-40B4-BE49-F238E27FC236}">
                <a16:creationId xmlns:a16="http://schemas.microsoft.com/office/drawing/2014/main" id="{4A20289D-F4F9-7680-0301-A3CC80AE0B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7964" y="5343051"/>
            <a:ext cx="360000" cy="36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33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1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ПОДДЕРЖКИ БИЗНЕСА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3" y="1401545"/>
            <a:ext cx="2032215" cy="202132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818316" y="1535507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612033" y="3871658"/>
            <a:ext cx="2015987" cy="2006627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824346" y="2420206"/>
            <a:ext cx="145691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28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98292" y="2975687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9FD35FDE-44D5-69AA-B56A-DAAC1C428CDD}"/>
              </a:ext>
            </a:extLst>
          </p:cNvPr>
          <p:cNvSpPr/>
          <p:nvPr/>
        </p:nvSpPr>
        <p:spPr>
          <a:xfrm>
            <a:off x="792838" y="3993281"/>
            <a:ext cx="1654373" cy="711443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E95975D5-91C3-3E7B-853F-21C2CD5F1A04}"/>
              </a:ext>
            </a:extLst>
          </p:cNvPr>
          <p:cNvSpPr/>
          <p:nvPr/>
        </p:nvSpPr>
        <p:spPr>
          <a:xfrm>
            <a:off x="2792302" y="408460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23" y="1621351"/>
            <a:ext cx="1217016" cy="5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75199" y="5452950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https://invest.amurobl.ru/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803127" y="4823409"/>
            <a:ext cx="16536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АГЕНТСТВО ПО ПРИВЛЕЧЕНИЮ ИНВЕСТИЦИЙ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623" y="4015785"/>
            <a:ext cx="783728" cy="635140"/>
          </a:xfrm>
          <a:prstGeom prst="rect">
            <a:avLst/>
          </a:prstGeom>
        </p:spPr>
      </p:pic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7546916" y="3853771"/>
            <a:ext cx="2015987" cy="202451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2905760" y="3871659"/>
            <a:ext cx="2069689" cy="200662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5270827" y="3845505"/>
            <a:ext cx="2015987" cy="200662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3113416" y="3989031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3413" y="4110523"/>
            <a:ext cx="1554377" cy="51950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3115936" y="4843105"/>
            <a:ext cx="16536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ФОНД СОДЕЙСТВИЯ КРЕДИТОВАНИЮ СМСП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3122628" y="5452950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https://business.amurobl.ru/amurfondgarant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2905760" y="1401545"/>
            <a:ext cx="2015987" cy="201611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5253189" y="1401545"/>
            <a:ext cx="2015987" cy="202197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737CB4FA-74E4-CF19-B214-F7A2247C9D35}"/>
              </a:ext>
            </a:extLst>
          </p:cNvPr>
          <p:cNvSpPr/>
          <p:nvPr/>
        </p:nvSpPr>
        <p:spPr>
          <a:xfrm>
            <a:off x="7600618" y="1401545"/>
            <a:ext cx="2015987" cy="200662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3086566" y="1533323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3413" y="1621351"/>
            <a:ext cx="1470648" cy="57775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3092222" y="2406336"/>
            <a:ext cx="16536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ЦЕНТР КРЕДИТНОЙ ПОДДЕРЖКИ ПРЕДПРИНИМАТЕЛЬСТВА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3068924" y="2978445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бизнескредит28.рф/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5433995" y="1533323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731" y="1694457"/>
            <a:ext cx="1468899" cy="39000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5433995" y="2411850"/>
            <a:ext cx="16536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ЦЕНТР КЛАСТЕРНОГО РАЗВИТИЯ АМУРСКОЙ ОБЛАСТИ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5433995" y="2975687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https://business.amurobl.ru/amurcluster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Скругленный прямоугольник 95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781424" y="1533323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8011" y="1577337"/>
            <a:ext cx="1175657" cy="641672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799035" y="2420098"/>
            <a:ext cx="16536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 АМУРСКОЙ ОБЛАСТИ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799035" y="2978445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https://amurexport.ru/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кругленный прямоугольник 98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5433995" y="3968505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5433995" y="4840709"/>
            <a:ext cx="16536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АМУРСКОЙ ОБЛАСТИ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0372" y="4037931"/>
            <a:ext cx="1320875" cy="586773"/>
          </a:xfrm>
          <a:prstGeom prst="rect">
            <a:avLst/>
          </a:prstGeom>
        </p:spPr>
      </p:pic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5415970" y="5446765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https://fond.amurobl.ru/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536BD308-6967-8AF5-7432-C3280FD3FCAB}"/>
              </a:ext>
            </a:extLst>
          </p:cNvPr>
          <p:cNvSpPr/>
          <p:nvPr/>
        </p:nvSpPr>
        <p:spPr>
          <a:xfrm>
            <a:off x="7727722" y="3973559"/>
            <a:ext cx="1654373" cy="729700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AC0CC6E-70E5-5156-8AC0-98DA024669CB}"/>
              </a:ext>
            </a:extLst>
          </p:cNvPr>
          <p:cNvSpPr txBox="1"/>
          <p:nvPr/>
        </p:nvSpPr>
        <p:spPr>
          <a:xfrm>
            <a:off x="7748116" y="4862459"/>
            <a:ext cx="165360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ТУРИСТСКО-ИНФОРМАЦИОННЫЙ ЦЕНТР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9035" y="4072824"/>
            <a:ext cx="1458126" cy="551880"/>
          </a:xfrm>
          <a:prstGeom prst="rect">
            <a:avLst/>
          </a:prstGeom>
        </p:spPr>
      </p:pic>
      <p:sp>
        <p:nvSpPr>
          <p:cNvPr id="104" name="Скругленный прямоугольник 103">
            <a:extLst>
              <a:ext uri="{FF2B5EF4-FFF2-40B4-BE49-F238E27FC236}">
                <a16:creationId xmlns:a16="http://schemas.microsoft.com/office/drawing/2014/main" id="{3DA13379-7070-0B20-1B13-073470D0CFB7}"/>
              </a:ext>
            </a:extLst>
          </p:cNvPr>
          <p:cNvSpPr/>
          <p:nvPr/>
        </p:nvSpPr>
        <p:spPr>
          <a:xfrm>
            <a:off x="7692440" y="5459965"/>
            <a:ext cx="1689655" cy="30711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https://visitamur.ru/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33D8E7-695C-4B68-93BF-55B165B65A6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37A7826-76C6-ACDC-108C-46817594633E}"/>
              </a:ext>
            </a:extLst>
          </p:cNvPr>
          <p:cNvSpPr/>
          <p:nvPr/>
        </p:nvSpPr>
        <p:spPr>
          <a:xfrm>
            <a:off x="627016" y="1401546"/>
            <a:ext cx="4497842" cy="94937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 И ВНЕШНИХ СВЯЗЕЙ АМУРСКОЙ ОБЛАСТИ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2BB5EBE9-65B5-B62A-9463-A385D023A95B}"/>
              </a:ext>
            </a:extLst>
          </p:cNvPr>
          <p:cNvSpPr/>
          <p:nvPr/>
        </p:nvSpPr>
        <p:spPr>
          <a:xfrm>
            <a:off x="627016" y="2566963"/>
            <a:ext cx="4497842" cy="103310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АРХИТЕКТУРЫ АМУРСКОЙ ОБЛАСТИ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64E6F95-0A19-B1FC-0BBB-262E96196828}"/>
              </a:ext>
            </a:extLst>
          </p:cNvPr>
          <p:cNvSpPr/>
          <p:nvPr/>
        </p:nvSpPr>
        <p:spPr>
          <a:xfrm>
            <a:off x="627016" y="4973457"/>
            <a:ext cx="4497842" cy="95258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ЦИФРОВОГО РАЗВИТИЯ              И СВЯЗИ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АМУРСКОЙ ОБЛАСТИ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C710E187-EF2B-9551-02E2-2EE963AA66F3}"/>
              </a:ext>
            </a:extLst>
          </p:cNvPr>
          <p:cNvSpPr/>
          <p:nvPr/>
        </p:nvSpPr>
        <p:spPr>
          <a:xfrm>
            <a:off x="627016" y="3816110"/>
            <a:ext cx="4497842" cy="94130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 АМУРСКОЙ ОБЛАСТИ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id="{131C888D-6A77-FA57-7287-59E57BB12423}"/>
              </a:ext>
            </a:extLst>
          </p:cNvPr>
          <p:cNvSpPr/>
          <p:nvPr/>
        </p:nvSpPr>
        <p:spPr>
          <a:xfrm>
            <a:off x="5271922" y="1401546"/>
            <a:ext cx="4497842" cy="96319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ЖИЛИЩНО-КОММУНАЛЬНОГО ХОЗЯЙСТВА АМУРСКОЙ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id="{01175CC2-6729-59B8-4B7D-523141702B5F}"/>
              </a:ext>
            </a:extLst>
          </p:cNvPr>
          <p:cNvSpPr/>
          <p:nvPr/>
        </p:nvSpPr>
        <p:spPr>
          <a:xfrm>
            <a:off x="5289754" y="4973457"/>
            <a:ext cx="4497842" cy="952580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 И ДОРОЖНОГО ХОЗЯЙСТВА АМУРСКОЙ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719505" y="2843987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0" name="Скругленный прямоугольник 139">
            <a:extLst>
              <a:ext uri="{FF2B5EF4-FFF2-40B4-BE49-F238E27FC236}">
                <a16:creationId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89754" y="3816110"/>
            <a:ext cx="4497842" cy="94130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ПРИРОДНЫХ РЕСУРСОВ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АМУРСКОЙ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7" y="2953135"/>
            <a:ext cx="397275" cy="397274"/>
          </a:xfrm>
          <a:prstGeom prst="rect">
            <a:avLst/>
          </a:prstGeom>
        </p:spPr>
      </p:pic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968A1C6F-EB64-8A6B-457E-1E5BFBB7DFDB}"/>
              </a:ext>
            </a:extLst>
          </p:cNvPr>
          <p:cNvSpPr/>
          <p:nvPr/>
        </p:nvSpPr>
        <p:spPr>
          <a:xfrm>
            <a:off x="5271922" y="2566963"/>
            <a:ext cx="4497842" cy="1033106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ИМУЩЕСТВЕННЫХ                   ОТНОШЕНИЙ АМУРСКОЙ ОБЛАСТИ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0414" y="3976174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6238" y="2788432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0414" y="1575239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719505" y="5137441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719505" y="3976293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5390414" y="5135622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728C8CFA-7F80-B8EF-3F74-D2D33B092CD8}"/>
              </a:ext>
            </a:extLst>
          </p:cNvPr>
          <p:cNvSpPr/>
          <p:nvPr/>
        </p:nvSpPr>
        <p:spPr>
          <a:xfrm>
            <a:off x="719505" y="1565865"/>
            <a:ext cx="638801" cy="601341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6" y="1650873"/>
            <a:ext cx="397275" cy="39727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60" y="4071614"/>
            <a:ext cx="397275" cy="39727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" y="5238573"/>
            <a:ext cx="397275" cy="39727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76" y="1692564"/>
            <a:ext cx="397275" cy="39727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76" y="2897676"/>
            <a:ext cx="397275" cy="39727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75" y="4097396"/>
            <a:ext cx="397275" cy="39727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891" y="5258739"/>
            <a:ext cx="397275" cy="3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89754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9819" y="2349853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7280" y="2581335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02537" y="2102417"/>
            <a:ext cx="230850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РУЛЕВА НАТАЛЬЯ АЛЕКСАНДРОВНА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102581" y="2379416"/>
            <a:ext cx="12145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(4162) 771-030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102581" y="2583656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blagraion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68175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И ВНЕШНИХ СВЯЗЕЙ АМУРСКОЙ ОБЛАСТИ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258" y="224638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8208" y="2202280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20039" y="2560076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052825" y="2263735"/>
            <a:ext cx="156845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г. Благовещенск, ул. Ленина, д. 135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328307" y="224091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(4162) 232-100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259340" y="2557672"/>
            <a:ext cx="17549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department@economy.amurobl.ru</a:t>
            </a:r>
            <a:endParaRPr lang="x-none" sz="900" b="1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D6D9819-4A1F-9F5A-6D0B-B65AE8044B91}"/>
              </a:ext>
            </a:extLst>
          </p:cNvPr>
          <p:cNvSpPr txBox="1"/>
          <p:nvPr/>
        </p:nvSpPr>
        <p:spPr>
          <a:xfrm>
            <a:off x="5535562" y="3342827"/>
            <a:ext cx="378154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ЭКОНОМИКИ АДМИНИСТРАЦИИ БЛАГОВЕЩЕНСКОГО МУНИЦИПАЛЬНОГО ОКРУГА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5277" y="4034606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B2D7B61-649A-1419-25DD-524D69E49D41}"/>
              </a:ext>
            </a:extLst>
          </p:cNvPr>
          <p:cNvSpPr txBox="1"/>
          <p:nvPr/>
        </p:nvSpPr>
        <p:spPr>
          <a:xfrm>
            <a:off x="8107864" y="404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(4162) 772-510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36340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БЛАГОВЕЩЕНСКОГО МУНИЦИПАЛЬНОГО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36340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«АГЕНТСТВО АМУРСКОЙ ОБЛАСТИ ПО ПРИВЛЕЧЕНИЮ ИНВЕСТИЦИЙ»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526923" y="2379416"/>
            <a:ext cx="20957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Благовещенского муниципального округа – начальник Финансового управления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2995F26-C3E4-A72C-CBC3-F8FE39CEAEA6}"/>
              </a:ext>
            </a:extLst>
          </p:cNvPr>
          <p:cNvSpPr txBox="1"/>
          <p:nvPr/>
        </p:nvSpPr>
        <p:spPr>
          <a:xfrm>
            <a:off x="5514217" y="3898990"/>
            <a:ext cx="20957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ГУЛЯНОВ СЕРГЕЙ НИКОЛАЕВИЧ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767AB82-D77A-356C-0B07-87E9FCF120D0}"/>
              </a:ext>
            </a:extLst>
          </p:cNvPr>
          <p:cNvSpPr txBox="1"/>
          <p:nvPr/>
        </p:nvSpPr>
        <p:spPr>
          <a:xfrm>
            <a:off x="5534654" y="4255099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0039" y="3917672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20039" y="4204418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E506FE83-E43F-D5FE-C569-AAFD741095BB}"/>
              </a:ext>
            </a:extLst>
          </p:cNvPr>
          <p:cNvSpPr txBox="1"/>
          <p:nvPr/>
        </p:nvSpPr>
        <p:spPr>
          <a:xfrm>
            <a:off x="1091663" y="3927419"/>
            <a:ext cx="172120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г. Благовещенск, ул. </a:t>
            </a:r>
            <a:r>
              <a:rPr 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Зейская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198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0529039-4229-11E7-959A-27667A61D1C6}"/>
              </a:ext>
            </a:extLst>
          </p:cNvPr>
          <p:cNvSpPr txBox="1"/>
          <p:nvPr/>
        </p:nvSpPr>
        <p:spPr>
          <a:xfrm>
            <a:off x="3297091" y="395326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(4162) 221-690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79D6FDC-FDEE-BD4F-4A25-B7646B86629F}"/>
              </a:ext>
            </a:extLst>
          </p:cNvPr>
          <p:cNvSpPr txBox="1"/>
          <p:nvPr/>
        </p:nvSpPr>
        <p:spPr>
          <a:xfrm>
            <a:off x="3328307" y="420973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mail@blagraion.ru</a:t>
            </a:r>
            <a:endParaRPr lang="x-none" sz="900" b="1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20039" y="5583952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10049" y="5899182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область, г. Благовещенск, ул. Амурская,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38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297091" y="564081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(4162) 772-609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5340265-A72B-D72A-4088-C5E5C7971A51}"/>
              </a:ext>
            </a:extLst>
          </p:cNvPr>
          <p:cNvSpPr txBox="1"/>
          <p:nvPr/>
        </p:nvSpPr>
        <p:spPr>
          <a:xfrm>
            <a:off x="3297090" y="5923568"/>
            <a:ext cx="133586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F1F1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invest.amurobl@mail.ru</a:t>
            </a:r>
            <a:endParaRPr lang="x-none" sz="900" b="1" dirty="0">
              <a:solidFill>
                <a:srgbClr val="F1F1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95277" y="4252917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08B959E2-D59B-C8AE-5076-93CE546FF814}"/>
              </a:ext>
            </a:extLst>
          </p:cNvPr>
          <p:cNvSpPr txBox="1"/>
          <p:nvPr/>
        </p:nvSpPr>
        <p:spPr>
          <a:xfrm>
            <a:off x="8102581" y="424591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gulyanov@blagraion.ru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2403566" y="1293284"/>
            <a:ext cx="1882391" cy="33755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626295" y="1297882"/>
            <a:ext cx="1625464" cy="337558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4437764" y="1293284"/>
            <a:ext cx="2976263" cy="3367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7538682" y="1293284"/>
            <a:ext cx="2174038" cy="3367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626293" y="1800898"/>
            <a:ext cx="2430372" cy="346756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3222171" y="1826626"/>
            <a:ext cx="3012006" cy="3534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id="{DD96DA17-C3E8-B4A8-5FEE-D24D66394911}"/>
              </a:ext>
            </a:extLst>
          </p:cNvPr>
          <p:cNvSpPr/>
          <p:nvPr/>
        </p:nvSpPr>
        <p:spPr>
          <a:xfrm>
            <a:off x="6399683" y="1826626"/>
            <a:ext cx="1501482" cy="336811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20" name="Скругленный прямоугольник 19">
            <a:hlinkClick r:id="rId9" action="ppaction://hlinksldjump"/>
            <a:extLst>
              <a:ext uri="{FF2B5EF4-FFF2-40B4-BE49-F238E27FC236}">
                <a16:creationId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3159066" y="2330631"/>
            <a:ext cx="2894376" cy="331761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1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hlinkClick r:id="rId10" action="ppaction://hlinksldjump"/>
            <a:extLst>
              <a:ext uri="{FF2B5EF4-FFF2-40B4-BE49-F238E27FC236}">
                <a16:creationId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8038012" y="1806519"/>
            <a:ext cx="1674708" cy="34762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11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9" action="ppaction://hlinksldjump"/>
            <a:extLst>
              <a:ext uri="{FF2B5EF4-FFF2-40B4-BE49-F238E27FC236}">
                <a16:creationId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626293" y="2322308"/>
            <a:ext cx="2393958" cy="34008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" action="ppaction://noaction"/>
            <a:extLst>
              <a:ext uri="{FF2B5EF4-FFF2-40B4-BE49-F238E27FC236}">
                <a16:creationId xmlns:a16="http://schemas.microsoft.com/office/drawing/2014/main" id="{C122DA99-B345-D5C4-6A61-4F561B654E46}"/>
              </a:ext>
            </a:extLst>
          </p:cNvPr>
          <p:cNvSpPr/>
          <p:nvPr/>
        </p:nvSpPr>
        <p:spPr>
          <a:xfrm>
            <a:off x="6192257" y="2330631"/>
            <a:ext cx="1916334" cy="331761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зона 15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hlinkClick r:id="" action="ppaction://noaction"/>
            <a:extLst>
              <a:ext uri="{FF2B5EF4-FFF2-40B4-BE49-F238E27FC236}">
                <a16:creationId xmlns:a16="http://schemas.microsoft.com/office/drawing/2014/main" id="{20F99971-D33B-3B10-6865-F7DD040B7BFD}"/>
              </a:ext>
            </a:extLst>
          </p:cNvPr>
          <p:cNvSpPr/>
          <p:nvPr/>
        </p:nvSpPr>
        <p:spPr>
          <a:xfrm>
            <a:off x="8247406" y="2330631"/>
            <a:ext cx="1465314" cy="337041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  <a:r>
              <a:rPr lang="x-none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БЛАГОВЕЩЕНСКОГО МУНИЦИПАЛЬНОГО ОКРУГА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2AD1CC4-F5F3-D50B-AD27-5325F86B9A2D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Рисунок 1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9C47C07-ACA0-6293-9163-EA2AD7F67E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3290" y="212403"/>
            <a:ext cx="619430" cy="619429"/>
          </a:xfrm>
          <a:prstGeom prst="rect">
            <a:avLst/>
          </a:prstGeom>
        </p:spPr>
      </p:pic>
      <p:sp>
        <p:nvSpPr>
          <p:cNvPr id="22" name="Скругленный прямоугольник 26">
            <a:hlinkClick r:id="" action="ppaction://noaction"/>
            <a:extLst>
              <a:ext uri="{FF2B5EF4-FFF2-40B4-BE49-F238E27FC236}">
                <a16:creationId xmlns:a16="http://schemas.microsoft.com/office/drawing/2014/main" id="{9010F9DB-218E-4F1D-AD3B-DB76D5484743}"/>
              </a:ext>
            </a:extLst>
          </p:cNvPr>
          <p:cNvSpPr/>
          <p:nvPr/>
        </p:nvSpPr>
        <p:spPr>
          <a:xfrm>
            <a:off x="626293" y="2831433"/>
            <a:ext cx="1916334" cy="331761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19</a:t>
            </a:r>
            <a:endParaRPr lang="x-none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769BDC-84C5-87C2-9A8A-BFB56689C509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374B2-EE14-11BF-2352-85908E77CF2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D"/>
              </a:clrFrom>
              <a:clrTo>
                <a:srgbClr val="FEFEFD">
                  <a:alpha val="0"/>
                </a:srgbClr>
              </a:clrTo>
            </a:clrChange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56283" y="1256553"/>
            <a:ext cx="1783017" cy="2896381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90" y="212403"/>
            <a:ext cx="619430" cy="619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7016" y="1256553"/>
            <a:ext cx="6986335" cy="28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65048" y="1401546"/>
            <a:ext cx="282292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411414" y="3541701"/>
            <a:ext cx="2985700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411414" y="1399112"/>
            <a:ext cx="2985700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3565048" y="3541701"/>
            <a:ext cx="2822926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555908" y="3541701"/>
            <a:ext cx="2906874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82835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1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627017" y="4123977"/>
            <a:ext cx="199235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БЛАГОПРИЯТНОЕ РАСПОЛОЖЕНИЕ ДЛЯ ВЕДЕНИЯ СЕЛЬСКОГО ХОЗЯЙСТВА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3762824" y="4131374"/>
            <a:ext cx="192360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РАЗНООБРАЗНАЯ МИНЕРАЛЬНО-СЫРЬЕВАЯ БАЗА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1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27017" y="1966987"/>
            <a:ext cx="199235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ГЕОГРАФИЧЕСКОЕ ПОЛОЖЕНИЕ И 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ОБЛАСТНОМУ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6810376" y="4131374"/>
            <a:ext cx="2249598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ПРИВЛЕКАТЕЛЬНОСТЬ, 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9974" y="3715023"/>
            <a:ext cx="361736" cy="380778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5618" y="1514323"/>
            <a:ext cx="352425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785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856" y="3694246"/>
            <a:ext cx="415922" cy="380777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536848" y="1399113"/>
            <a:ext cx="2925934" cy="2027452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810376" y="1966987"/>
            <a:ext cx="195262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ПРИГРАНИЧНОЕ РАСПОЛОЖЕНИЕ С КИТАЙСКОЙ НАРОДНОЙ РЕСПУБЛИКОЙ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Лыжная гондола со сплошной заливкой">
            <a:extLst>
              <a:ext uri="{FF2B5EF4-FFF2-40B4-BE49-F238E27FC236}">
                <a16:creationId xmlns:a16="http://schemas.microsoft.com/office/drawing/2014/main" id="{7BDD9E84-33D9-9BC5-43DE-29C738BDB3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79974" y="1525231"/>
            <a:ext cx="360000" cy="360000"/>
          </a:xfrm>
          <a:prstGeom prst="rect">
            <a:avLst/>
          </a:prstGeom>
        </p:spPr>
      </p:pic>
      <p:pic>
        <p:nvPicPr>
          <p:cNvPr id="32" name="Рисунок 31" descr="Посевы со сплошной заливкой">
            <a:extLst>
              <a:ext uri="{FF2B5EF4-FFF2-40B4-BE49-F238E27FC236}">
                <a16:creationId xmlns:a16="http://schemas.microsoft.com/office/drawing/2014/main" id="{A92B0F57-528B-3006-0596-95222381CE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35686" y="371502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4" y="3920208"/>
            <a:ext cx="1986151" cy="1492248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F6BDAE62-B35F-8264-0753-7CA91B0189EC}"/>
              </a:ext>
            </a:extLst>
          </p:cNvPr>
          <p:cNvSpPr/>
          <p:nvPr/>
        </p:nvSpPr>
        <p:spPr>
          <a:xfrm>
            <a:off x="3097198" y="3938850"/>
            <a:ext cx="1990059" cy="1473606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5" y="1532623"/>
            <a:ext cx="6608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36 268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581150" y="1596809"/>
            <a:ext cx="3916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85816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</a:t>
            </a:r>
          </a:p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01.01.2025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0" y="1532622"/>
            <a:ext cx="5687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11,85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935279" y="1596810"/>
            <a:ext cx="879959" cy="169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чел/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плотность населения, на 01.01.2025 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773141" y="2626217"/>
            <a:ext cx="4267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205998" y="2691694"/>
            <a:ext cx="7639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кв.км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МО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51813" y="4449981"/>
            <a:ext cx="1143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33977" y="5015267"/>
            <a:ext cx="10914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Благовещенск ➝ </a:t>
            </a:r>
            <a:r>
              <a:rPr 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Гомелевка</a:t>
            </a: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9B726-9134-850B-9454-6CCB6865E8C2}"/>
              </a:ext>
            </a:extLst>
          </p:cNvPr>
          <p:cNvSpPr txBox="1"/>
          <p:nvPr/>
        </p:nvSpPr>
        <p:spPr>
          <a:xfrm>
            <a:off x="3311038" y="4449981"/>
            <a:ext cx="10914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3014AC-346D-5F34-3694-105F0C9F5360}"/>
              </a:ext>
            </a:extLst>
          </p:cNvPr>
          <p:cNvSpPr txBox="1"/>
          <p:nvPr/>
        </p:nvSpPr>
        <p:spPr>
          <a:xfrm>
            <a:off x="3311038" y="5015266"/>
            <a:ext cx="10914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Благовещенск ➝ Свободный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851813" y="4815929"/>
            <a:ext cx="13495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10К-019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B8D4F8-974D-916F-EA33-6B76CEC24AD0}"/>
              </a:ext>
            </a:extLst>
          </p:cNvPr>
          <p:cNvSpPr txBox="1"/>
          <p:nvPr/>
        </p:nvSpPr>
        <p:spPr>
          <a:xfrm>
            <a:off x="7883733" y="1724981"/>
            <a:ext cx="97838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BF275FE-C06F-2361-00A3-02D9CC96B055}"/>
              </a:ext>
            </a:extLst>
          </p:cNvPr>
          <p:cNvSpPr txBox="1"/>
          <p:nvPr/>
        </p:nvSpPr>
        <p:spPr>
          <a:xfrm>
            <a:off x="9045976" y="1724981"/>
            <a:ext cx="13934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AAB82A0-EF72-F27D-C3AD-52C45E610674}"/>
              </a:ext>
            </a:extLst>
          </p:cNvPr>
          <p:cNvSpPr txBox="1"/>
          <p:nvPr/>
        </p:nvSpPr>
        <p:spPr>
          <a:xfrm>
            <a:off x="9285831" y="1724981"/>
            <a:ext cx="13934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E6D39AA-06D3-45BE-1A99-B17FAC3D08F1}"/>
              </a:ext>
            </a:extLst>
          </p:cNvPr>
          <p:cNvSpPr txBox="1"/>
          <p:nvPr/>
        </p:nvSpPr>
        <p:spPr>
          <a:xfrm>
            <a:off x="7883733" y="1914872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твёрдым покрытием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D25AF0-1546-C8DF-C77F-68C55B67D701}"/>
              </a:ext>
            </a:extLst>
          </p:cNvPr>
          <p:cNvSpPr txBox="1"/>
          <p:nvPr/>
        </p:nvSpPr>
        <p:spPr>
          <a:xfrm>
            <a:off x="7883733" y="2072155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нормам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E24003-3C15-6C85-2453-9738E74A9B48}"/>
              </a:ext>
            </a:extLst>
          </p:cNvPr>
          <p:cNvSpPr txBox="1"/>
          <p:nvPr/>
        </p:nvSpPr>
        <p:spPr>
          <a:xfrm>
            <a:off x="9045976" y="1914997"/>
            <a:ext cx="205840" cy="107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57,9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45624E6-9652-DE1D-9E59-D2CD8C415DE0}"/>
              </a:ext>
            </a:extLst>
          </p:cNvPr>
          <p:cNvSpPr txBox="1"/>
          <p:nvPr/>
        </p:nvSpPr>
        <p:spPr>
          <a:xfrm>
            <a:off x="9045976" y="2072279"/>
            <a:ext cx="2058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37,1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41C12DFB-5429-A539-17F1-5A011F98CD15}"/>
              </a:ext>
            </a:extLst>
          </p:cNvPr>
          <p:cNvCxnSpPr/>
          <p:nvPr/>
        </p:nvCxnSpPr>
        <p:spPr>
          <a:xfrm>
            <a:off x="8955546" y="1724981"/>
            <a:ext cx="0" cy="477852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BE907443-E8C5-7733-F616-158F47855DE6}"/>
              </a:ext>
            </a:extLst>
          </p:cNvPr>
          <p:cNvSpPr/>
          <p:nvPr/>
        </p:nvSpPr>
        <p:spPr>
          <a:xfrm>
            <a:off x="6474426" y="1938954"/>
            <a:ext cx="1058727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x-none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Чкаловск</a:t>
            </a:r>
          </a:p>
        </p:txBody>
      </p:sp>
      <p:pic>
        <p:nvPicPr>
          <p:cNvPr id="110" name="Рисунок 109" descr="Маркер со сплошной заливкой">
            <a:extLst>
              <a:ext uri="{FF2B5EF4-FFF2-40B4-BE49-F238E27FC236}">
                <a16:creationId xmlns:a16="http://schemas.microsoft.com/office/drawing/2014/main" id="{CA7A7CDA-BA22-59AA-F6D7-6A7990E5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33863" y="1985876"/>
            <a:ext cx="180000" cy="180000"/>
          </a:xfrm>
          <a:prstGeom prst="rect">
            <a:avLst/>
          </a:prstGeom>
        </p:spPr>
      </p:pic>
      <p:pic>
        <p:nvPicPr>
          <p:cNvPr id="189" name="Рисунок 188" descr="Круизное судно со сплошной заливкой">
            <a:extLst>
              <a:ext uri="{FF2B5EF4-FFF2-40B4-BE49-F238E27FC236}">
                <a16:creationId xmlns:a16="http://schemas.microsoft.com/office/drawing/2014/main" id="{6F257BA3-620E-D14E-C547-B9451EBCEE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6734" y="1984116"/>
            <a:ext cx="180000" cy="180000"/>
          </a:xfrm>
          <a:prstGeom prst="rect">
            <a:avLst/>
          </a:prstGeom>
        </p:spPr>
      </p:pic>
      <p:sp>
        <p:nvSpPr>
          <p:cNvPr id="224" name="Полилиния 223">
            <a:extLst>
              <a:ext uri="{FF2B5EF4-FFF2-40B4-BE49-F238E27FC236}">
                <a16:creationId xmlns:a16="http://schemas.microsoft.com/office/drawing/2014/main" id="{324F65E4-B506-280D-F5BC-7E0A83A40DD8}"/>
              </a:ext>
            </a:extLst>
          </p:cNvPr>
          <p:cNvSpPr/>
          <p:nvPr/>
        </p:nvSpPr>
        <p:spPr>
          <a:xfrm>
            <a:off x="7219128" y="2896238"/>
            <a:ext cx="638784" cy="740302"/>
          </a:xfrm>
          <a:custGeom>
            <a:avLst/>
            <a:gdLst>
              <a:gd name="connsiteX0" fmla="*/ 149211 w 757536"/>
              <a:gd name="connsiteY0" fmla="*/ 0 h 788144"/>
              <a:gd name="connsiteX1" fmla="*/ 156863 w 757536"/>
              <a:gd name="connsiteY1" fmla="*/ 206600 h 788144"/>
              <a:gd name="connsiteX2" fmla="*/ 0 w 757536"/>
              <a:gd name="connsiteY2" fmla="*/ 466765 h 788144"/>
              <a:gd name="connsiteX3" fmla="*/ 225730 w 757536"/>
              <a:gd name="connsiteY3" fmla="*/ 665713 h 788144"/>
              <a:gd name="connsiteX4" fmla="*/ 501198 w 757536"/>
              <a:gd name="connsiteY4" fmla="*/ 738406 h 788144"/>
              <a:gd name="connsiteX5" fmla="*/ 738406 w 757536"/>
              <a:gd name="connsiteY5" fmla="*/ 692495 h 788144"/>
              <a:gd name="connsiteX6" fmla="*/ 757536 w 757536"/>
              <a:gd name="connsiteY6" fmla="*/ 772840 h 788144"/>
              <a:gd name="connsiteX7" fmla="*/ 635106 w 757536"/>
              <a:gd name="connsiteY7" fmla="*/ 788144 h 788144"/>
              <a:gd name="connsiteX0" fmla="*/ 149211 w 757536"/>
              <a:gd name="connsiteY0" fmla="*/ 0 h 953244"/>
              <a:gd name="connsiteX1" fmla="*/ 156863 w 757536"/>
              <a:gd name="connsiteY1" fmla="*/ 206600 h 953244"/>
              <a:gd name="connsiteX2" fmla="*/ 0 w 757536"/>
              <a:gd name="connsiteY2" fmla="*/ 466765 h 953244"/>
              <a:gd name="connsiteX3" fmla="*/ 225730 w 757536"/>
              <a:gd name="connsiteY3" fmla="*/ 665713 h 953244"/>
              <a:gd name="connsiteX4" fmla="*/ 501198 w 757536"/>
              <a:gd name="connsiteY4" fmla="*/ 738406 h 953244"/>
              <a:gd name="connsiteX5" fmla="*/ 738406 w 757536"/>
              <a:gd name="connsiteY5" fmla="*/ 692495 h 953244"/>
              <a:gd name="connsiteX6" fmla="*/ 757536 w 757536"/>
              <a:gd name="connsiteY6" fmla="*/ 772840 h 953244"/>
              <a:gd name="connsiteX7" fmla="*/ 743056 w 757536"/>
              <a:gd name="connsiteY7" fmla="*/ 953244 h 953244"/>
              <a:gd name="connsiteX0" fmla="*/ 149211 w 757536"/>
              <a:gd name="connsiteY0" fmla="*/ 0 h 772840"/>
              <a:gd name="connsiteX1" fmla="*/ 156863 w 757536"/>
              <a:gd name="connsiteY1" fmla="*/ 206600 h 772840"/>
              <a:gd name="connsiteX2" fmla="*/ 0 w 757536"/>
              <a:gd name="connsiteY2" fmla="*/ 466765 h 772840"/>
              <a:gd name="connsiteX3" fmla="*/ 225730 w 757536"/>
              <a:gd name="connsiteY3" fmla="*/ 665713 h 772840"/>
              <a:gd name="connsiteX4" fmla="*/ 501198 w 757536"/>
              <a:gd name="connsiteY4" fmla="*/ 738406 h 772840"/>
              <a:gd name="connsiteX5" fmla="*/ 738406 w 757536"/>
              <a:gd name="connsiteY5" fmla="*/ 692495 h 772840"/>
              <a:gd name="connsiteX6" fmla="*/ 757536 w 757536"/>
              <a:gd name="connsiteY6" fmla="*/ 772840 h 772840"/>
              <a:gd name="connsiteX0" fmla="*/ 149211 w 890886"/>
              <a:gd name="connsiteY0" fmla="*/ 0 h 776015"/>
              <a:gd name="connsiteX1" fmla="*/ 156863 w 890886"/>
              <a:gd name="connsiteY1" fmla="*/ 206600 h 776015"/>
              <a:gd name="connsiteX2" fmla="*/ 0 w 890886"/>
              <a:gd name="connsiteY2" fmla="*/ 466765 h 776015"/>
              <a:gd name="connsiteX3" fmla="*/ 225730 w 890886"/>
              <a:gd name="connsiteY3" fmla="*/ 665713 h 776015"/>
              <a:gd name="connsiteX4" fmla="*/ 501198 w 890886"/>
              <a:gd name="connsiteY4" fmla="*/ 738406 h 776015"/>
              <a:gd name="connsiteX5" fmla="*/ 738406 w 890886"/>
              <a:gd name="connsiteY5" fmla="*/ 692495 h 776015"/>
              <a:gd name="connsiteX6" fmla="*/ 890886 w 890886"/>
              <a:gd name="connsiteY6" fmla="*/ 776015 h 776015"/>
              <a:gd name="connsiteX0" fmla="*/ 149211 w 738406"/>
              <a:gd name="connsiteY0" fmla="*/ 0 h 738406"/>
              <a:gd name="connsiteX1" fmla="*/ 156863 w 738406"/>
              <a:gd name="connsiteY1" fmla="*/ 206600 h 738406"/>
              <a:gd name="connsiteX2" fmla="*/ 0 w 738406"/>
              <a:gd name="connsiteY2" fmla="*/ 466765 h 738406"/>
              <a:gd name="connsiteX3" fmla="*/ 225730 w 738406"/>
              <a:gd name="connsiteY3" fmla="*/ 665713 h 738406"/>
              <a:gd name="connsiteX4" fmla="*/ 501198 w 738406"/>
              <a:gd name="connsiteY4" fmla="*/ 738406 h 738406"/>
              <a:gd name="connsiteX5" fmla="*/ 738406 w 738406"/>
              <a:gd name="connsiteY5" fmla="*/ 692495 h 738406"/>
              <a:gd name="connsiteX0" fmla="*/ 149211 w 659031"/>
              <a:gd name="connsiteY0" fmla="*/ 0 h 738406"/>
              <a:gd name="connsiteX1" fmla="*/ 156863 w 659031"/>
              <a:gd name="connsiteY1" fmla="*/ 206600 h 738406"/>
              <a:gd name="connsiteX2" fmla="*/ 0 w 659031"/>
              <a:gd name="connsiteY2" fmla="*/ 466765 h 738406"/>
              <a:gd name="connsiteX3" fmla="*/ 225730 w 659031"/>
              <a:gd name="connsiteY3" fmla="*/ 665713 h 738406"/>
              <a:gd name="connsiteX4" fmla="*/ 501198 w 659031"/>
              <a:gd name="connsiteY4" fmla="*/ 738406 h 738406"/>
              <a:gd name="connsiteX5" fmla="*/ 659031 w 659031"/>
              <a:gd name="connsiteY5" fmla="*/ 705195 h 738406"/>
              <a:gd name="connsiteX0" fmla="*/ 149211 w 659031"/>
              <a:gd name="connsiteY0" fmla="*/ 0 h 738406"/>
              <a:gd name="connsiteX1" fmla="*/ 156863 w 659031"/>
              <a:gd name="connsiteY1" fmla="*/ 206600 h 738406"/>
              <a:gd name="connsiteX2" fmla="*/ 0 w 659031"/>
              <a:gd name="connsiteY2" fmla="*/ 466765 h 738406"/>
              <a:gd name="connsiteX3" fmla="*/ 213030 w 659031"/>
              <a:gd name="connsiteY3" fmla="*/ 649838 h 738406"/>
              <a:gd name="connsiteX4" fmla="*/ 501198 w 659031"/>
              <a:gd name="connsiteY4" fmla="*/ 738406 h 738406"/>
              <a:gd name="connsiteX5" fmla="*/ 659031 w 659031"/>
              <a:gd name="connsiteY5" fmla="*/ 705195 h 738406"/>
              <a:gd name="connsiteX0" fmla="*/ 149211 w 722531"/>
              <a:gd name="connsiteY0" fmla="*/ 0 h 738406"/>
              <a:gd name="connsiteX1" fmla="*/ 156863 w 722531"/>
              <a:gd name="connsiteY1" fmla="*/ 206600 h 738406"/>
              <a:gd name="connsiteX2" fmla="*/ 0 w 722531"/>
              <a:gd name="connsiteY2" fmla="*/ 466765 h 738406"/>
              <a:gd name="connsiteX3" fmla="*/ 213030 w 722531"/>
              <a:gd name="connsiteY3" fmla="*/ 649838 h 738406"/>
              <a:gd name="connsiteX4" fmla="*/ 501198 w 722531"/>
              <a:gd name="connsiteY4" fmla="*/ 738406 h 738406"/>
              <a:gd name="connsiteX5" fmla="*/ 722531 w 722531"/>
              <a:gd name="connsiteY5" fmla="*/ 695670 h 738406"/>
              <a:gd name="connsiteX0" fmla="*/ 149211 w 722531"/>
              <a:gd name="connsiteY0" fmla="*/ 0 h 739454"/>
              <a:gd name="connsiteX1" fmla="*/ 156863 w 722531"/>
              <a:gd name="connsiteY1" fmla="*/ 206600 h 739454"/>
              <a:gd name="connsiteX2" fmla="*/ 0 w 722531"/>
              <a:gd name="connsiteY2" fmla="*/ 466765 h 739454"/>
              <a:gd name="connsiteX3" fmla="*/ 213030 w 722531"/>
              <a:gd name="connsiteY3" fmla="*/ 649838 h 739454"/>
              <a:gd name="connsiteX4" fmla="*/ 501198 w 722531"/>
              <a:gd name="connsiteY4" fmla="*/ 738406 h 739454"/>
              <a:gd name="connsiteX5" fmla="*/ 722531 w 722531"/>
              <a:gd name="connsiteY5" fmla="*/ 695670 h 739454"/>
              <a:gd name="connsiteX0" fmla="*/ 149211 w 722531"/>
              <a:gd name="connsiteY0" fmla="*/ 0 h 738818"/>
              <a:gd name="connsiteX1" fmla="*/ 156863 w 722531"/>
              <a:gd name="connsiteY1" fmla="*/ 206600 h 738818"/>
              <a:gd name="connsiteX2" fmla="*/ 0 w 722531"/>
              <a:gd name="connsiteY2" fmla="*/ 466765 h 738818"/>
              <a:gd name="connsiteX3" fmla="*/ 213030 w 722531"/>
              <a:gd name="connsiteY3" fmla="*/ 649838 h 738818"/>
              <a:gd name="connsiteX4" fmla="*/ 501198 w 722531"/>
              <a:gd name="connsiteY4" fmla="*/ 738406 h 738818"/>
              <a:gd name="connsiteX5" fmla="*/ 722531 w 722531"/>
              <a:gd name="connsiteY5" fmla="*/ 695670 h 738818"/>
              <a:gd name="connsiteX0" fmla="*/ 149211 w 722531"/>
              <a:gd name="connsiteY0" fmla="*/ 0 h 739454"/>
              <a:gd name="connsiteX1" fmla="*/ 156863 w 722531"/>
              <a:gd name="connsiteY1" fmla="*/ 206600 h 739454"/>
              <a:gd name="connsiteX2" fmla="*/ 0 w 722531"/>
              <a:gd name="connsiteY2" fmla="*/ 466765 h 739454"/>
              <a:gd name="connsiteX3" fmla="*/ 213030 w 722531"/>
              <a:gd name="connsiteY3" fmla="*/ 649838 h 739454"/>
              <a:gd name="connsiteX4" fmla="*/ 501198 w 722531"/>
              <a:gd name="connsiteY4" fmla="*/ 738406 h 739454"/>
              <a:gd name="connsiteX5" fmla="*/ 722531 w 722531"/>
              <a:gd name="connsiteY5" fmla="*/ 695670 h 739454"/>
              <a:gd name="connsiteX0" fmla="*/ 149655 w 722975"/>
              <a:gd name="connsiteY0" fmla="*/ 0 h 739454"/>
              <a:gd name="connsiteX1" fmla="*/ 157307 w 722975"/>
              <a:gd name="connsiteY1" fmla="*/ 206600 h 739454"/>
              <a:gd name="connsiteX2" fmla="*/ 444 w 722975"/>
              <a:gd name="connsiteY2" fmla="*/ 466765 h 739454"/>
              <a:gd name="connsiteX3" fmla="*/ 213474 w 722975"/>
              <a:gd name="connsiteY3" fmla="*/ 649838 h 739454"/>
              <a:gd name="connsiteX4" fmla="*/ 501642 w 722975"/>
              <a:gd name="connsiteY4" fmla="*/ 738406 h 739454"/>
              <a:gd name="connsiteX5" fmla="*/ 722975 w 722975"/>
              <a:gd name="connsiteY5" fmla="*/ 695670 h 739454"/>
              <a:gd name="connsiteX0" fmla="*/ 70791 w 644111"/>
              <a:gd name="connsiteY0" fmla="*/ 0 h 739454"/>
              <a:gd name="connsiteX1" fmla="*/ 78443 w 644111"/>
              <a:gd name="connsiteY1" fmla="*/ 206600 h 739454"/>
              <a:gd name="connsiteX2" fmla="*/ 955 w 644111"/>
              <a:gd name="connsiteY2" fmla="*/ 441365 h 739454"/>
              <a:gd name="connsiteX3" fmla="*/ 134610 w 644111"/>
              <a:gd name="connsiteY3" fmla="*/ 649838 h 739454"/>
              <a:gd name="connsiteX4" fmla="*/ 422778 w 644111"/>
              <a:gd name="connsiteY4" fmla="*/ 738406 h 739454"/>
              <a:gd name="connsiteX5" fmla="*/ 644111 w 644111"/>
              <a:gd name="connsiteY5" fmla="*/ 695670 h 739454"/>
              <a:gd name="connsiteX0" fmla="*/ 72155 w 645475"/>
              <a:gd name="connsiteY0" fmla="*/ 0 h 739454"/>
              <a:gd name="connsiteX1" fmla="*/ 79807 w 645475"/>
              <a:gd name="connsiteY1" fmla="*/ 206600 h 739454"/>
              <a:gd name="connsiteX2" fmla="*/ 2319 w 645475"/>
              <a:gd name="connsiteY2" fmla="*/ 441365 h 739454"/>
              <a:gd name="connsiteX3" fmla="*/ 135974 w 645475"/>
              <a:gd name="connsiteY3" fmla="*/ 649838 h 739454"/>
              <a:gd name="connsiteX4" fmla="*/ 424142 w 645475"/>
              <a:gd name="connsiteY4" fmla="*/ 738406 h 739454"/>
              <a:gd name="connsiteX5" fmla="*/ 645475 w 645475"/>
              <a:gd name="connsiteY5" fmla="*/ 695670 h 739454"/>
              <a:gd name="connsiteX0" fmla="*/ 66004 w 639324"/>
              <a:gd name="connsiteY0" fmla="*/ 0 h 739454"/>
              <a:gd name="connsiteX1" fmla="*/ 73656 w 639324"/>
              <a:gd name="connsiteY1" fmla="*/ 206600 h 739454"/>
              <a:gd name="connsiteX2" fmla="*/ 2518 w 639324"/>
              <a:gd name="connsiteY2" fmla="*/ 422315 h 739454"/>
              <a:gd name="connsiteX3" fmla="*/ 129823 w 639324"/>
              <a:gd name="connsiteY3" fmla="*/ 649838 h 739454"/>
              <a:gd name="connsiteX4" fmla="*/ 417991 w 639324"/>
              <a:gd name="connsiteY4" fmla="*/ 738406 h 739454"/>
              <a:gd name="connsiteX5" fmla="*/ 639324 w 639324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206600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206600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184375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219"/>
              <a:gd name="connsiteX1" fmla="*/ 72189 w 637857"/>
              <a:gd name="connsiteY1" fmla="*/ 184375 h 739219"/>
              <a:gd name="connsiteX2" fmla="*/ 1051 w 637857"/>
              <a:gd name="connsiteY2" fmla="*/ 422315 h 739219"/>
              <a:gd name="connsiteX3" fmla="*/ 128356 w 637857"/>
              <a:gd name="connsiteY3" fmla="*/ 656188 h 739219"/>
              <a:gd name="connsiteX4" fmla="*/ 416524 w 637857"/>
              <a:gd name="connsiteY4" fmla="*/ 738406 h 739219"/>
              <a:gd name="connsiteX5" fmla="*/ 637857 w 637857"/>
              <a:gd name="connsiteY5" fmla="*/ 695670 h 739219"/>
              <a:gd name="connsiteX0" fmla="*/ 52099 w 625419"/>
              <a:gd name="connsiteY0" fmla="*/ 0 h 739219"/>
              <a:gd name="connsiteX1" fmla="*/ 59751 w 625419"/>
              <a:gd name="connsiteY1" fmla="*/ 184375 h 739219"/>
              <a:gd name="connsiteX2" fmla="*/ 1313 w 625419"/>
              <a:gd name="connsiteY2" fmla="*/ 454065 h 739219"/>
              <a:gd name="connsiteX3" fmla="*/ 115918 w 625419"/>
              <a:gd name="connsiteY3" fmla="*/ 656188 h 739219"/>
              <a:gd name="connsiteX4" fmla="*/ 404086 w 625419"/>
              <a:gd name="connsiteY4" fmla="*/ 738406 h 739219"/>
              <a:gd name="connsiteX5" fmla="*/ 625419 w 625419"/>
              <a:gd name="connsiteY5" fmla="*/ 695670 h 739219"/>
              <a:gd name="connsiteX0" fmla="*/ 64536 w 637856"/>
              <a:gd name="connsiteY0" fmla="*/ 0 h 739219"/>
              <a:gd name="connsiteX1" fmla="*/ 72188 w 637856"/>
              <a:gd name="connsiteY1" fmla="*/ 184375 h 739219"/>
              <a:gd name="connsiteX2" fmla="*/ 1050 w 637856"/>
              <a:gd name="connsiteY2" fmla="*/ 438190 h 739219"/>
              <a:gd name="connsiteX3" fmla="*/ 128355 w 637856"/>
              <a:gd name="connsiteY3" fmla="*/ 656188 h 739219"/>
              <a:gd name="connsiteX4" fmla="*/ 416523 w 637856"/>
              <a:gd name="connsiteY4" fmla="*/ 738406 h 739219"/>
              <a:gd name="connsiteX5" fmla="*/ 637856 w 637856"/>
              <a:gd name="connsiteY5" fmla="*/ 695670 h 739219"/>
              <a:gd name="connsiteX0" fmla="*/ 64536 w 637856"/>
              <a:gd name="connsiteY0" fmla="*/ 0 h 740302"/>
              <a:gd name="connsiteX1" fmla="*/ 72188 w 637856"/>
              <a:gd name="connsiteY1" fmla="*/ 184375 h 740302"/>
              <a:gd name="connsiteX2" fmla="*/ 1050 w 637856"/>
              <a:gd name="connsiteY2" fmla="*/ 438190 h 740302"/>
              <a:gd name="connsiteX3" fmla="*/ 128355 w 637856"/>
              <a:gd name="connsiteY3" fmla="*/ 656188 h 740302"/>
              <a:gd name="connsiteX4" fmla="*/ 416523 w 637856"/>
              <a:gd name="connsiteY4" fmla="*/ 738406 h 740302"/>
              <a:gd name="connsiteX5" fmla="*/ 637856 w 637856"/>
              <a:gd name="connsiteY5" fmla="*/ 695670 h 740302"/>
              <a:gd name="connsiteX0" fmla="*/ 65464 w 638784"/>
              <a:gd name="connsiteY0" fmla="*/ 0 h 740302"/>
              <a:gd name="connsiteX1" fmla="*/ 73116 w 638784"/>
              <a:gd name="connsiteY1" fmla="*/ 184375 h 740302"/>
              <a:gd name="connsiteX2" fmla="*/ 1978 w 638784"/>
              <a:gd name="connsiteY2" fmla="*/ 438190 h 740302"/>
              <a:gd name="connsiteX3" fmla="*/ 129283 w 638784"/>
              <a:gd name="connsiteY3" fmla="*/ 656188 h 740302"/>
              <a:gd name="connsiteX4" fmla="*/ 417451 w 638784"/>
              <a:gd name="connsiteY4" fmla="*/ 738406 h 740302"/>
              <a:gd name="connsiteX5" fmla="*/ 638784 w 638784"/>
              <a:gd name="connsiteY5" fmla="*/ 695670 h 74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784" h="740302">
                <a:moveTo>
                  <a:pt x="65464" y="0"/>
                </a:moveTo>
                <a:lnTo>
                  <a:pt x="73116" y="184375"/>
                </a:lnTo>
                <a:cubicBezTo>
                  <a:pt x="16498" y="255819"/>
                  <a:pt x="-7383" y="359555"/>
                  <a:pt x="1978" y="438190"/>
                </a:cubicBezTo>
                <a:cubicBezTo>
                  <a:pt x="11339" y="516825"/>
                  <a:pt x="45750" y="610915"/>
                  <a:pt x="129283" y="656188"/>
                </a:cubicBezTo>
                <a:cubicBezTo>
                  <a:pt x="212816" y="701462"/>
                  <a:pt x="332534" y="731826"/>
                  <a:pt x="417451" y="738406"/>
                </a:cubicBezTo>
                <a:cubicBezTo>
                  <a:pt x="502368" y="744986"/>
                  <a:pt x="552306" y="735315"/>
                  <a:pt x="638784" y="695670"/>
                </a:cubicBezTo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51DB939D-969B-4680-0A86-BA951EE11C6D}"/>
              </a:ext>
            </a:extLst>
          </p:cNvPr>
          <p:cNvSpPr/>
          <p:nvPr/>
        </p:nvSpPr>
        <p:spPr>
          <a:xfrm>
            <a:off x="7291345" y="3482675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CB97E129-5CAA-DCE1-7FFA-80E7077C3849}"/>
              </a:ext>
            </a:extLst>
          </p:cNvPr>
          <p:cNvSpPr/>
          <p:nvPr/>
        </p:nvSpPr>
        <p:spPr>
          <a:xfrm>
            <a:off x="7228491" y="3011792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5" name="Полилиния 224">
            <a:extLst>
              <a:ext uri="{FF2B5EF4-FFF2-40B4-BE49-F238E27FC236}">
                <a16:creationId xmlns:a16="http://schemas.microsoft.com/office/drawing/2014/main" id="{75AAF8B1-FBE6-5116-7F4F-4CF046A27698}"/>
              </a:ext>
            </a:extLst>
          </p:cNvPr>
          <p:cNvSpPr/>
          <p:nvPr/>
        </p:nvSpPr>
        <p:spPr>
          <a:xfrm>
            <a:off x="7202413" y="2217278"/>
            <a:ext cx="1368082" cy="1701005"/>
          </a:xfrm>
          <a:custGeom>
            <a:avLst/>
            <a:gdLst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46485 w 1564106"/>
              <a:gd name="connsiteY7" fmla="*/ 1431758 h 2374232"/>
              <a:gd name="connsiteX8" fmla="*/ 998621 w 1564106"/>
              <a:gd name="connsiteY8" fmla="*/ 1435768 h 2374232"/>
              <a:gd name="connsiteX9" fmla="*/ 1098885 w 1564106"/>
              <a:gd name="connsiteY9" fmla="*/ 1528011 h 2374232"/>
              <a:gd name="connsiteX10" fmla="*/ 1147011 w 1564106"/>
              <a:gd name="connsiteY10" fmla="*/ 1483895 h 2374232"/>
              <a:gd name="connsiteX11" fmla="*/ 1227221 w 1564106"/>
              <a:gd name="connsiteY11" fmla="*/ 1491916 h 2374232"/>
              <a:gd name="connsiteX12" fmla="*/ 1351548 w 1564106"/>
              <a:gd name="connsiteY12" fmla="*/ 1700463 h 2374232"/>
              <a:gd name="connsiteX13" fmla="*/ 1564106 w 1564106"/>
              <a:gd name="connsiteY13" fmla="*/ 2009274 h 2374232"/>
              <a:gd name="connsiteX14" fmla="*/ 1544053 w 1564106"/>
              <a:gd name="connsiteY14" fmla="*/ 2197768 h 2374232"/>
              <a:gd name="connsiteX15" fmla="*/ 1403685 w 1564106"/>
              <a:gd name="connsiteY15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98621 w 1564106"/>
              <a:gd name="connsiteY7" fmla="*/ 14357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82746 w 1564106"/>
              <a:gd name="connsiteY7" fmla="*/ 14484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37795 w 1564106"/>
              <a:gd name="connsiteY6" fmla="*/ 1423403 h 2374232"/>
              <a:gd name="connsiteX7" fmla="*/ 982746 w 1564106"/>
              <a:gd name="connsiteY7" fmla="*/ 14484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44053"/>
              <a:gd name="connsiteY0" fmla="*/ 0 h 2374232"/>
              <a:gd name="connsiteX1" fmla="*/ 0 w 1544053"/>
              <a:gd name="connsiteY1" fmla="*/ 192505 h 2374232"/>
              <a:gd name="connsiteX2" fmla="*/ 344906 w 1544053"/>
              <a:gd name="connsiteY2" fmla="*/ 561474 h 2374232"/>
              <a:gd name="connsiteX3" fmla="*/ 537411 w 1544053"/>
              <a:gd name="connsiteY3" fmla="*/ 930442 h 2374232"/>
              <a:gd name="connsiteX4" fmla="*/ 826169 w 1544053"/>
              <a:gd name="connsiteY4" fmla="*/ 1331495 h 2374232"/>
              <a:gd name="connsiteX5" fmla="*/ 906379 w 1544053"/>
              <a:gd name="connsiteY5" fmla="*/ 1343526 h 2374232"/>
              <a:gd name="connsiteX6" fmla="*/ 937795 w 1544053"/>
              <a:gd name="connsiteY6" fmla="*/ 1423403 h 2374232"/>
              <a:gd name="connsiteX7" fmla="*/ 982746 w 1544053"/>
              <a:gd name="connsiteY7" fmla="*/ 1448468 h 2374232"/>
              <a:gd name="connsiteX8" fmla="*/ 1098885 w 1544053"/>
              <a:gd name="connsiteY8" fmla="*/ 1528011 h 2374232"/>
              <a:gd name="connsiteX9" fmla="*/ 1147011 w 1544053"/>
              <a:gd name="connsiteY9" fmla="*/ 1483895 h 2374232"/>
              <a:gd name="connsiteX10" fmla="*/ 1227221 w 1544053"/>
              <a:gd name="connsiteY10" fmla="*/ 1491916 h 2374232"/>
              <a:gd name="connsiteX11" fmla="*/ 1351548 w 1544053"/>
              <a:gd name="connsiteY11" fmla="*/ 1700463 h 2374232"/>
              <a:gd name="connsiteX12" fmla="*/ 1544053 w 1544053"/>
              <a:gd name="connsiteY12" fmla="*/ 2197768 h 2374232"/>
              <a:gd name="connsiteX13" fmla="*/ 1403685 w 1544053"/>
              <a:gd name="connsiteY13" fmla="*/ 2374232 h 2374232"/>
              <a:gd name="connsiteX0" fmla="*/ 48127 w 1403685"/>
              <a:gd name="connsiteY0" fmla="*/ 0 h 2374232"/>
              <a:gd name="connsiteX1" fmla="*/ 0 w 1403685"/>
              <a:gd name="connsiteY1" fmla="*/ 192505 h 2374232"/>
              <a:gd name="connsiteX2" fmla="*/ 344906 w 1403685"/>
              <a:gd name="connsiteY2" fmla="*/ 561474 h 2374232"/>
              <a:gd name="connsiteX3" fmla="*/ 537411 w 1403685"/>
              <a:gd name="connsiteY3" fmla="*/ 930442 h 2374232"/>
              <a:gd name="connsiteX4" fmla="*/ 826169 w 1403685"/>
              <a:gd name="connsiteY4" fmla="*/ 1331495 h 2374232"/>
              <a:gd name="connsiteX5" fmla="*/ 906379 w 1403685"/>
              <a:gd name="connsiteY5" fmla="*/ 1343526 h 2374232"/>
              <a:gd name="connsiteX6" fmla="*/ 937795 w 1403685"/>
              <a:gd name="connsiteY6" fmla="*/ 1423403 h 2374232"/>
              <a:gd name="connsiteX7" fmla="*/ 982746 w 1403685"/>
              <a:gd name="connsiteY7" fmla="*/ 1448468 h 2374232"/>
              <a:gd name="connsiteX8" fmla="*/ 1098885 w 1403685"/>
              <a:gd name="connsiteY8" fmla="*/ 1528011 h 2374232"/>
              <a:gd name="connsiteX9" fmla="*/ 1147011 w 1403685"/>
              <a:gd name="connsiteY9" fmla="*/ 1483895 h 2374232"/>
              <a:gd name="connsiteX10" fmla="*/ 1227221 w 1403685"/>
              <a:gd name="connsiteY10" fmla="*/ 1491916 h 2374232"/>
              <a:gd name="connsiteX11" fmla="*/ 1351548 w 1403685"/>
              <a:gd name="connsiteY11" fmla="*/ 1700463 h 2374232"/>
              <a:gd name="connsiteX12" fmla="*/ 1403685 w 1403685"/>
              <a:gd name="connsiteY12" fmla="*/ 2374232 h 2374232"/>
              <a:gd name="connsiteX0" fmla="*/ 48127 w 1351548"/>
              <a:gd name="connsiteY0" fmla="*/ 0 h 1700463"/>
              <a:gd name="connsiteX1" fmla="*/ 0 w 1351548"/>
              <a:gd name="connsiteY1" fmla="*/ 192505 h 1700463"/>
              <a:gd name="connsiteX2" fmla="*/ 344906 w 1351548"/>
              <a:gd name="connsiteY2" fmla="*/ 561474 h 1700463"/>
              <a:gd name="connsiteX3" fmla="*/ 537411 w 1351548"/>
              <a:gd name="connsiteY3" fmla="*/ 930442 h 1700463"/>
              <a:gd name="connsiteX4" fmla="*/ 826169 w 1351548"/>
              <a:gd name="connsiteY4" fmla="*/ 1331495 h 1700463"/>
              <a:gd name="connsiteX5" fmla="*/ 906379 w 1351548"/>
              <a:gd name="connsiteY5" fmla="*/ 1343526 h 1700463"/>
              <a:gd name="connsiteX6" fmla="*/ 937795 w 1351548"/>
              <a:gd name="connsiteY6" fmla="*/ 1423403 h 1700463"/>
              <a:gd name="connsiteX7" fmla="*/ 982746 w 1351548"/>
              <a:gd name="connsiteY7" fmla="*/ 1448468 h 1700463"/>
              <a:gd name="connsiteX8" fmla="*/ 1098885 w 1351548"/>
              <a:gd name="connsiteY8" fmla="*/ 1528011 h 1700463"/>
              <a:gd name="connsiteX9" fmla="*/ 1147011 w 1351548"/>
              <a:gd name="connsiteY9" fmla="*/ 1483895 h 1700463"/>
              <a:gd name="connsiteX10" fmla="*/ 1227221 w 1351548"/>
              <a:gd name="connsiteY10" fmla="*/ 1491916 h 1700463"/>
              <a:gd name="connsiteX11" fmla="*/ 1351548 w 1351548"/>
              <a:gd name="connsiteY11" fmla="*/ 1700463 h 1700463"/>
              <a:gd name="connsiteX0" fmla="*/ 6852 w 1310273"/>
              <a:gd name="connsiteY0" fmla="*/ 0 h 1700463"/>
              <a:gd name="connsiteX1" fmla="*/ 0 w 1310273"/>
              <a:gd name="connsiteY1" fmla="*/ 179805 h 1700463"/>
              <a:gd name="connsiteX2" fmla="*/ 303631 w 1310273"/>
              <a:gd name="connsiteY2" fmla="*/ 561474 h 1700463"/>
              <a:gd name="connsiteX3" fmla="*/ 496136 w 1310273"/>
              <a:gd name="connsiteY3" fmla="*/ 930442 h 1700463"/>
              <a:gd name="connsiteX4" fmla="*/ 784894 w 1310273"/>
              <a:gd name="connsiteY4" fmla="*/ 1331495 h 1700463"/>
              <a:gd name="connsiteX5" fmla="*/ 865104 w 1310273"/>
              <a:gd name="connsiteY5" fmla="*/ 1343526 h 1700463"/>
              <a:gd name="connsiteX6" fmla="*/ 896520 w 1310273"/>
              <a:gd name="connsiteY6" fmla="*/ 1423403 h 1700463"/>
              <a:gd name="connsiteX7" fmla="*/ 941471 w 1310273"/>
              <a:gd name="connsiteY7" fmla="*/ 1448468 h 1700463"/>
              <a:gd name="connsiteX8" fmla="*/ 1057610 w 1310273"/>
              <a:gd name="connsiteY8" fmla="*/ 1528011 h 1700463"/>
              <a:gd name="connsiteX9" fmla="*/ 1105736 w 1310273"/>
              <a:gd name="connsiteY9" fmla="*/ 1483895 h 1700463"/>
              <a:gd name="connsiteX10" fmla="*/ 1185946 w 1310273"/>
              <a:gd name="connsiteY10" fmla="*/ 1491916 h 1700463"/>
              <a:gd name="connsiteX11" fmla="*/ 1310273 w 1310273"/>
              <a:gd name="connsiteY11" fmla="*/ 1700463 h 1700463"/>
              <a:gd name="connsiteX0" fmla="*/ 0 w 1331996"/>
              <a:gd name="connsiteY0" fmla="*/ 0 h 1697288"/>
              <a:gd name="connsiteX1" fmla="*/ 21723 w 1331996"/>
              <a:gd name="connsiteY1" fmla="*/ 176630 h 1697288"/>
              <a:gd name="connsiteX2" fmla="*/ 325354 w 1331996"/>
              <a:gd name="connsiteY2" fmla="*/ 558299 h 1697288"/>
              <a:gd name="connsiteX3" fmla="*/ 517859 w 1331996"/>
              <a:gd name="connsiteY3" fmla="*/ 927267 h 1697288"/>
              <a:gd name="connsiteX4" fmla="*/ 806617 w 1331996"/>
              <a:gd name="connsiteY4" fmla="*/ 1328320 h 1697288"/>
              <a:gd name="connsiteX5" fmla="*/ 886827 w 1331996"/>
              <a:gd name="connsiteY5" fmla="*/ 1340351 h 1697288"/>
              <a:gd name="connsiteX6" fmla="*/ 918243 w 1331996"/>
              <a:gd name="connsiteY6" fmla="*/ 1420228 h 1697288"/>
              <a:gd name="connsiteX7" fmla="*/ 963194 w 1331996"/>
              <a:gd name="connsiteY7" fmla="*/ 1445293 h 1697288"/>
              <a:gd name="connsiteX8" fmla="*/ 1079333 w 1331996"/>
              <a:gd name="connsiteY8" fmla="*/ 1524836 h 1697288"/>
              <a:gd name="connsiteX9" fmla="*/ 1127459 w 1331996"/>
              <a:gd name="connsiteY9" fmla="*/ 1480720 h 1697288"/>
              <a:gd name="connsiteX10" fmla="*/ 1207669 w 1331996"/>
              <a:gd name="connsiteY10" fmla="*/ 1488741 h 1697288"/>
              <a:gd name="connsiteX11" fmla="*/ 1331996 w 1331996"/>
              <a:gd name="connsiteY11" fmla="*/ 1697288 h 1697288"/>
              <a:gd name="connsiteX0" fmla="*/ 0 w 1490746"/>
              <a:gd name="connsiteY0" fmla="*/ 0 h 1697288"/>
              <a:gd name="connsiteX1" fmla="*/ 180473 w 1490746"/>
              <a:gd name="connsiteY1" fmla="*/ 176630 h 1697288"/>
              <a:gd name="connsiteX2" fmla="*/ 484104 w 1490746"/>
              <a:gd name="connsiteY2" fmla="*/ 558299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84104 w 1490746"/>
              <a:gd name="connsiteY2" fmla="*/ 558299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414254 w 1490746"/>
              <a:gd name="connsiteY1" fmla="*/ 434474 h 1697288"/>
              <a:gd name="connsiteX2" fmla="*/ 676609 w 1490746"/>
              <a:gd name="connsiteY2" fmla="*/ 927267 h 1697288"/>
              <a:gd name="connsiteX3" fmla="*/ 965367 w 1490746"/>
              <a:gd name="connsiteY3" fmla="*/ 1328320 h 1697288"/>
              <a:gd name="connsiteX4" fmla="*/ 1045577 w 1490746"/>
              <a:gd name="connsiteY4" fmla="*/ 1340351 h 1697288"/>
              <a:gd name="connsiteX5" fmla="*/ 1076993 w 1490746"/>
              <a:gd name="connsiteY5" fmla="*/ 1420228 h 1697288"/>
              <a:gd name="connsiteX6" fmla="*/ 1121944 w 1490746"/>
              <a:gd name="connsiteY6" fmla="*/ 1445293 h 1697288"/>
              <a:gd name="connsiteX7" fmla="*/ 1238083 w 1490746"/>
              <a:gd name="connsiteY7" fmla="*/ 1524836 h 1697288"/>
              <a:gd name="connsiteX8" fmla="*/ 1286209 w 1490746"/>
              <a:gd name="connsiteY8" fmla="*/ 1480720 h 1697288"/>
              <a:gd name="connsiteX9" fmla="*/ 1366419 w 1490746"/>
              <a:gd name="connsiteY9" fmla="*/ 1488741 h 1697288"/>
              <a:gd name="connsiteX10" fmla="*/ 1490746 w 1490746"/>
              <a:gd name="connsiteY10" fmla="*/ 1697288 h 1697288"/>
              <a:gd name="connsiteX0" fmla="*/ 0 w 1490746"/>
              <a:gd name="connsiteY0" fmla="*/ 0 h 1697288"/>
              <a:gd name="connsiteX1" fmla="*/ 138808 w 1490746"/>
              <a:gd name="connsiteY1" fmla="*/ 154214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12687"/>
              <a:gd name="connsiteY0" fmla="*/ 0 h 1701005"/>
              <a:gd name="connsiteX1" fmla="*/ 60749 w 1412687"/>
              <a:gd name="connsiteY1" fmla="*/ 157931 h 1701005"/>
              <a:gd name="connsiteX2" fmla="*/ 336195 w 1412687"/>
              <a:gd name="connsiteY2" fmla="*/ 438191 h 1701005"/>
              <a:gd name="connsiteX3" fmla="*/ 598550 w 1412687"/>
              <a:gd name="connsiteY3" fmla="*/ 930984 h 1701005"/>
              <a:gd name="connsiteX4" fmla="*/ 887308 w 1412687"/>
              <a:gd name="connsiteY4" fmla="*/ 1332037 h 1701005"/>
              <a:gd name="connsiteX5" fmla="*/ 967518 w 1412687"/>
              <a:gd name="connsiteY5" fmla="*/ 1344068 h 1701005"/>
              <a:gd name="connsiteX6" fmla="*/ 998934 w 1412687"/>
              <a:gd name="connsiteY6" fmla="*/ 1423945 h 1701005"/>
              <a:gd name="connsiteX7" fmla="*/ 1043885 w 1412687"/>
              <a:gd name="connsiteY7" fmla="*/ 1449010 h 1701005"/>
              <a:gd name="connsiteX8" fmla="*/ 1160024 w 1412687"/>
              <a:gd name="connsiteY8" fmla="*/ 1528553 h 1701005"/>
              <a:gd name="connsiteX9" fmla="*/ 1208150 w 1412687"/>
              <a:gd name="connsiteY9" fmla="*/ 1484437 h 1701005"/>
              <a:gd name="connsiteX10" fmla="*/ 1288360 w 1412687"/>
              <a:gd name="connsiteY10" fmla="*/ 1492458 h 1701005"/>
              <a:gd name="connsiteX11" fmla="*/ 1412687 w 1412687"/>
              <a:gd name="connsiteY11" fmla="*/ 1701005 h 1701005"/>
              <a:gd name="connsiteX0" fmla="*/ 0 w 1368082"/>
              <a:gd name="connsiteY0" fmla="*/ 0 h 1701005"/>
              <a:gd name="connsiteX1" fmla="*/ 16144 w 1368082"/>
              <a:gd name="connsiteY1" fmla="*/ 157931 h 1701005"/>
              <a:gd name="connsiteX2" fmla="*/ 291590 w 1368082"/>
              <a:gd name="connsiteY2" fmla="*/ 438191 h 1701005"/>
              <a:gd name="connsiteX3" fmla="*/ 553945 w 1368082"/>
              <a:gd name="connsiteY3" fmla="*/ 930984 h 1701005"/>
              <a:gd name="connsiteX4" fmla="*/ 842703 w 1368082"/>
              <a:gd name="connsiteY4" fmla="*/ 1332037 h 1701005"/>
              <a:gd name="connsiteX5" fmla="*/ 922913 w 1368082"/>
              <a:gd name="connsiteY5" fmla="*/ 1344068 h 1701005"/>
              <a:gd name="connsiteX6" fmla="*/ 954329 w 1368082"/>
              <a:gd name="connsiteY6" fmla="*/ 1423945 h 1701005"/>
              <a:gd name="connsiteX7" fmla="*/ 999280 w 1368082"/>
              <a:gd name="connsiteY7" fmla="*/ 1449010 h 1701005"/>
              <a:gd name="connsiteX8" fmla="*/ 1115419 w 1368082"/>
              <a:gd name="connsiteY8" fmla="*/ 1528553 h 1701005"/>
              <a:gd name="connsiteX9" fmla="*/ 1163545 w 1368082"/>
              <a:gd name="connsiteY9" fmla="*/ 1484437 h 1701005"/>
              <a:gd name="connsiteX10" fmla="*/ 1243755 w 1368082"/>
              <a:gd name="connsiteY10" fmla="*/ 1492458 h 1701005"/>
              <a:gd name="connsiteX11" fmla="*/ 1368082 w 1368082"/>
              <a:gd name="connsiteY11" fmla="*/ 1701005 h 17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082" h="1701005">
                <a:moveTo>
                  <a:pt x="0" y="0"/>
                </a:moveTo>
                <a:lnTo>
                  <a:pt x="16144" y="157931"/>
                </a:lnTo>
                <a:lnTo>
                  <a:pt x="291590" y="438191"/>
                </a:lnTo>
                <a:cubicBezTo>
                  <a:pt x="376925" y="562768"/>
                  <a:pt x="462093" y="782010"/>
                  <a:pt x="553945" y="930984"/>
                </a:cubicBezTo>
                <a:lnTo>
                  <a:pt x="842703" y="1332037"/>
                </a:lnTo>
                <a:lnTo>
                  <a:pt x="922913" y="1344068"/>
                </a:lnTo>
                <a:lnTo>
                  <a:pt x="954329" y="1423945"/>
                </a:lnTo>
                <a:lnTo>
                  <a:pt x="999280" y="1449010"/>
                </a:lnTo>
                <a:lnTo>
                  <a:pt x="1115419" y="1528553"/>
                </a:lnTo>
                <a:lnTo>
                  <a:pt x="1163545" y="1484437"/>
                </a:lnTo>
                <a:lnTo>
                  <a:pt x="1243755" y="1492458"/>
                </a:lnTo>
                <a:lnTo>
                  <a:pt x="1368082" y="1701005"/>
                </a:lnTo>
              </a:path>
            </a:pathLst>
          </a:custGeom>
          <a:noFill/>
          <a:ln>
            <a:solidFill>
              <a:srgbClr val="4756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98AC780-B7FC-BFB2-CF91-A16FB33187B4}"/>
              </a:ext>
            </a:extLst>
          </p:cNvPr>
          <p:cNvSpPr/>
          <p:nvPr/>
        </p:nvSpPr>
        <p:spPr>
          <a:xfrm>
            <a:off x="7443968" y="2488841"/>
            <a:ext cx="817190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x-none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Городец</a:t>
            </a:r>
          </a:p>
        </p:txBody>
      </p:sp>
      <p:pic>
        <p:nvPicPr>
          <p:cNvPr id="108" name="Рисунок 107" descr="Маркер со сплошной заливкой">
            <a:extLst>
              <a:ext uri="{FF2B5EF4-FFF2-40B4-BE49-F238E27FC236}">
                <a16:creationId xmlns:a16="http://schemas.microsoft.com/office/drawing/2014/main" id="{06923B98-10D6-B6D3-95A5-9B556E051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3403" y="2535763"/>
            <a:ext cx="180000" cy="180000"/>
          </a:xfrm>
          <a:prstGeom prst="rect">
            <a:avLst/>
          </a:prstGeom>
        </p:spPr>
      </p:pic>
      <p:sp>
        <p:nvSpPr>
          <p:cNvPr id="226" name="Полилиния 225">
            <a:extLst>
              <a:ext uri="{FF2B5EF4-FFF2-40B4-BE49-F238E27FC236}">
                <a16:creationId xmlns:a16="http://schemas.microsoft.com/office/drawing/2014/main" id="{F5C61C32-4CCC-AEB0-683D-1D83266BCC6E}"/>
              </a:ext>
            </a:extLst>
          </p:cNvPr>
          <p:cNvSpPr/>
          <p:nvPr/>
        </p:nvSpPr>
        <p:spPr>
          <a:xfrm>
            <a:off x="6254450" y="2097436"/>
            <a:ext cx="1009086" cy="1214082"/>
          </a:xfrm>
          <a:custGeom>
            <a:avLst/>
            <a:gdLst>
              <a:gd name="connsiteX0" fmla="*/ 1136542 w 1136542"/>
              <a:gd name="connsiteY0" fmla="*/ 1214034 h 1214034"/>
              <a:gd name="connsiteX1" fmla="*/ 0 w 1136542"/>
              <a:gd name="connsiteY1" fmla="*/ 769749 h 1214034"/>
              <a:gd name="connsiteX2" fmla="*/ 346128 w 1136542"/>
              <a:gd name="connsiteY2" fmla="*/ 0 h 1214034"/>
              <a:gd name="connsiteX3" fmla="*/ 346128 w 1136542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53754 w 1153754"/>
              <a:gd name="connsiteY0" fmla="*/ 1214034 h 1214034"/>
              <a:gd name="connsiteX1" fmla="*/ 17212 w 1153754"/>
              <a:gd name="connsiteY1" fmla="*/ 769749 h 1214034"/>
              <a:gd name="connsiteX2" fmla="*/ 363340 w 1153754"/>
              <a:gd name="connsiteY2" fmla="*/ 0 h 1214034"/>
              <a:gd name="connsiteX3" fmla="*/ 363340 w 1153754"/>
              <a:gd name="connsiteY3" fmla="*/ 0 h 1214034"/>
              <a:gd name="connsiteX0" fmla="*/ 790414 w 790414"/>
              <a:gd name="connsiteY0" fmla="*/ 1214034 h 1214034"/>
              <a:gd name="connsiteX1" fmla="*/ 0 w 790414"/>
              <a:gd name="connsiteY1" fmla="*/ 0 h 1214034"/>
              <a:gd name="connsiteX2" fmla="*/ 0 w 790414"/>
              <a:gd name="connsiteY2" fmla="*/ 0 h 1214034"/>
              <a:gd name="connsiteX0" fmla="*/ 940370 w 940370"/>
              <a:gd name="connsiteY0" fmla="*/ 1214034 h 1214034"/>
              <a:gd name="connsiteX1" fmla="*/ 149956 w 940370"/>
              <a:gd name="connsiteY1" fmla="*/ 0 h 1214034"/>
              <a:gd name="connsiteX2" fmla="*/ 149956 w 940370"/>
              <a:gd name="connsiteY2" fmla="*/ 0 h 1214034"/>
              <a:gd name="connsiteX0" fmla="*/ 968649 w 968649"/>
              <a:gd name="connsiteY0" fmla="*/ 1214034 h 1214034"/>
              <a:gd name="connsiteX1" fmla="*/ 178235 w 968649"/>
              <a:gd name="connsiteY1" fmla="*/ 0 h 1214034"/>
              <a:gd name="connsiteX2" fmla="*/ 178235 w 968649"/>
              <a:gd name="connsiteY2" fmla="*/ 0 h 1214034"/>
              <a:gd name="connsiteX0" fmla="*/ 903974 w 903974"/>
              <a:gd name="connsiteY0" fmla="*/ 1214034 h 1214034"/>
              <a:gd name="connsiteX1" fmla="*/ 113560 w 903974"/>
              <a:gd name="connsiteY1" fmla="*/ 0 h 1214034"/>
              <a:gd name="connsiteX2" fmla="*/ 113560 w 903974"/>
              <a:gd name="connsiteY2" fmla="*/ 0 h 1214034"/>
              <a:gd name="connsiteX0" fmla="*/ 907393 w 907393"/>
              <a:gd name="connsiteY0" fmla="*/ 1214034 h 1214034"/>
              <a:gd name="connsiteX1" fmla="*/ 116979 w 907393"/>
              <a:gd name="connsiteY1" fmla="*/ 0 h 1214034"/>
              <a:gd name="connsiteX2" fmla="*/ 116979 w 907393"/>
              <a:gd name="connsiteY2" fmla="*/ 0 h 1214034"/>
              <a:gd name="connsiteX0" fmla="*/ 1007924 w 1007924"/>
              <a:gd name="connsiteY0" fmla="*/ 1214034 h 1214034"/>
              <a:gd name="connsiteX1" fmla="*/ 217510 w 1007924"/>
              <a:gd name="connsiteY1" fmla="*/ 0 h 1214034"/>
              <a:gd name="connsiteX2" fmla="*/ 217510 w 1007924"/>
              <a:gd name="connsiteY2" fmla="*/ 0 h 1214034"/>
              <a:gd name="connsiteX0" fmla="*/ 1024821 w 1024821"/>
              <a:gd name="connsiteY0" fmla="*/ 1214034 h 1214034"/>
              <a:gd name="connsiteX1" fmla="*/ 234407 w 1024821"/>
              <a:gd name="connsiteY1" fmla="*/ 0 h 1214034"/>
              <a:gd name="connsiteX2" fmla="*/ 234407 w 1024821"/>
              <a:gd name="connsiteY2" fmla="*/ 0 h 1214034"/>
              <a:gd name="connsiteX0" fmla="*/ 1090442 w 1090442"/>
              <a:gd name="connsiteY0" fmla="*/ 1214034 h 1224428"/>
              <a:gd name="connsiteX1" fmla="*/ 300028 w 1090442"/>
              <a:gd name="connsiteY1" fmla="*/ 0 h 1224428"/>
              <a:gd name="connsiteX2" fmla="*/ 300028 w 1090442"/>
              <a:gd name="connsiteY2" fmla="*/ 0 h 1224428"/>
              <a:gd name="connsiteX0" fmla="*/ 1097552 w 1097552"/>
              <a:gd name="connsiteY0" fmla="*/ 1214034 h 1223219"/>
              <a:gd name="connsiteX1" fmla="*/ 307138 w 1097552"/>
              <a:gd name="connsiteY1" fmla="*/ 0 h 1223219"/>
              <a:gd name="connsiteX2" fmla="*/ 307138 w 1097552"/>
              <a:gd name="connsiteY2" fmla="*/ 0 h 1223219"/>
              <a:gd name="connsiteX0" fmla="*/ 1133113 w 1133113"/>
              <a:gd name="connsiteY0" fmla="*/ 1214034 h 1221496"/>
              <a:gd name="connsiteX1" fmla="*/ 342699 w 1133113"/>
              <a:gd name="connsiteY1" fmla="*/ 0 h 1221496"/>
              <a:gd name="connsiteX2" fmla="*/ 342699 w 1133113"/>
              <a:gd name="connsiteY2" fmla="*/ 0 h 1221496"/>
              <a:gd name="connsiteX0" fmla="*/ 1111776 w 1111776"/>
              <a:gd name="connsiteY0" fmla="*/ 1214034 h 1222515"/>
              <a:gd name="connsiteX1" fmla="*/ 321362 w 1111776"/>
              <a:gd name="connsiteY1" fmla="*/ 0 h 1222515"/>
              <a:gd name="connsiteX2" fmla="*/ 321362 w 1111776"/>
              <a:gd name="connsiteY2" fmla="*/ 0 h 1222515"/>
              <a:gd name="connsiteX0" fmla="*/ 1097542 w 1097542"/>
              <a:gd name="connsiteY0" fmla="*/ 1214034 h 1307077"/>
              <a:gd name="connsiteX1" fmla="*/ 307128 w 1097542"/>
              <a:gd name="connsiteY1" fmla="*/ 0 h 1307077"/>
              <a:gd name="connsiteX2" fmla="*/ 307128 w 1097542"/>
              <a:gd name="connsiteY2" fmla="*/ 0 h 1307077"/>
              <a:gd name="connsiteX0" fmla="*/ 1120057 w 1120057"/>
              <a:gd name="connsiteY0" fmla="*/ 1214034 h 1250226"/>
              <a:gd name="connsiteX1" fmla="*/ 329643 w 1120057"/>
              <a:gd name="connsiteY1" fmla="*/ 0 h 1250226"/>
              <a:gd name="connsiteX2" fmla="*/ 329643 w 1120057"/>
              <a:gd name="connsiteY2" fmla="*/ 0 h 1250226"/>
              <a:gd name="connsiteX0" fmla="*/ 1178530 w 1178530"/>
              <a:gd name="connsiteY0" fmla="*/ 1214034 h 1214090"/>
              <a:gd name="connsiteX1" fmla="*/ 388116 w 1178530"/>
              <a:gd name="connsiteY1" fmla="*/ 0 h 1214090"/>
              <a:gd name="connsiteX2" fmla="*/ 388116 w 1178530"/>
              <a:gd name="connsiteY2" fmla="*/ 0 h 1214090"/>
              <a:gd name="connsiteX0" fmla="*/ 1024897 w 1024897"/>
              <a:gd name="connsiteY0" fmla="*/ 1214034 h 1214080"/>
              <a:gd name="connsiteX1" fmla="*/ 234483 w 1024897"/>
              <a:gd name="connsiteY1" fmla="*/ 0 h 1214080"/>
              <a:gd name="connsiteX2" fmla="*/ 234483 w 1024897"/>
              <a:gd name="connsiteY2" fmla="*/ 0 h 1214080"/>
              <a:gd name="connsiteX0" fmla="*/ 1009086 w 1009086"/>
              <a:gd name="connsiteY0" fmla="*/ 1214034 h 1214082"/>
              <a:gd name="connsiteX1" fmla="*/ 218672 w 1009086"/>
              <a:gd name="connsiteY1" fmla="*/ 0 h 1214082"/>
              <a:gd name="connsiteX2" fmla="*/ 218672 w 1009086"/>
              <a:gd name="connsiteY2" fmla="*/ 0 h 121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086" h="1214082">
                <a:moveTo>
                  <a:pt x="1009086" y="1214034"/>
                </a:moveTo>
                <a:cubicBezTo>
                  <a:pt x="-224931" y="1222440"/>
                  <a:pt x="-107403" y="131961"/>
                  <a:pt x="218672" y="0"/>
                </a:cubicBezTo>
                <a:lnTo>
                  <a:pt x="218672" y="0"/>
                </a:lnTo>
              </a:path>
            </a:pathLst>
          </a:custGeom>
          <a:noFill/>
          <a:ln w="25400">
            <a:solidFill>
              <a:srgbClr val="B1C1E4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7" name="Полилиния 226">
            <a:extLst>
              <a:ext uri="{FF2B5EF4-FFF2-40B4-BE49-F238E27FC236}">
                <a16:creationId xmlns:a16="http://schemas.microsoft.com/office/drawing/2014/main" id="{E97D826A-6201-863D-5588-D750EE7FC3C5}"/>
              </a:ext>
            </a:extLst>
          </p:cNvPr>
          <p:cNvSpPr/>
          <p:nvPr/>
        </p:nvSpPr>
        <p:spPr>
          <a:xfrm>
            <a:off x="7217897" y="3304361"/>
            <a:ext cx="1254456" cy="862638"/>
          </a:xfrm>
          <a:custGeom>
            <a:avLst/>
            <a:gdLst>
              <a:gd name="connsiteX0" fmla="*/ 1136542 w 1136542"/>
              <a:gd name="connsiteY0" fmla="*/ 1214034 h 1214034"/>
              <a:gd name="connsiteX1" fmla="*/ 0 w 1136542"/>
              <a:gd name="connsiteY1" fmla="*/ 769749 h 1214034"/>
              <a:gd name="connsiteX2" fmla="*/ 346128 w 1136542"/>
              <a:gd name="connsiteY2" fmla="*/ 0 h 1214034"/>
              <a:gd name="connsiteX3" fmla="*/ 346128 w 1136542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49789 w 1149789"/>
              <a:gd name="connsiteY0" fmla="*/ 1214034 h 1214034"/>
              <a:gd name="connsiteX1" fmla="*/ 13247 w 1149789"/>
              <a:gd name="connsiteY1" fmla="*/ 769749 h 1214034"/>
              <a:gd name="connsiteX2" fmla="*/ 359375 w 1149789"/>
              <a:gd name="connsiteY2" fmla="*/ 0 h 1214034"/>
              <a:gd name="connsiteX3" fmla="*/ 359375 w 1149789"/>
              <a:gd name="connsiteY3" fmla="*/ 0 h 1214034"/>
              <a:gd name="connsiteX0" fmla="*/ 1153754 w 1153754"/>
              <a:gd name="connsiteY0" fmla="*/ 1214034 h 1214034"/>
              <a:gd name="connsiteX1" fmla="*/ 17212 w 1153754"/>
              <a:gd name="connsiteY1" fmla="*/ 769749 h 1214034"/>
              <a:gd name="connsiteX2" fmla="*/ 363340 w 1153754"/>
              <a:gd name="connsiteY2" fmla="*/ 0 h 1214034"/>
              <a:gd name="connsiteX3" fmla="*/ 363340 w 1153754"/>
              <a:gd name="connsiteY3" fmla="*/ 0 h 1214034"/>
              <a:gd name="connsiteX0" fmla="*/ 790414 w 790414"/>
              <a:gd name="connsiteY0" fmla="*/ 1214034 h 1214034"/>
              <a:gd name="connsiteX1" fmla="*/ 0 w 790414"/>
              <a:gd name="connsiteY1" fmla="*/ 0 h 1214034"/>
              <a:gd name="connsiteX2" fmla="*/ 0 w 790414"/>
              <a:gd name="connsiteY2" fmla="*/ 0 h 1214034"/>
              <a:gd name="connsiteX0" fmla="*/ 940370 w 940370"/>
              <a:gd name="connsiteY0" fmla="*/ 1214034 h 1214034"/>
              <a:gd name="connsiteX1" fmla="*/ 149956 w 940370"/>
              <a:gd name="connsiteY1" fmla="*/ 0 h 1214034"/>
              <a:gd name="connsiteX2" fmla="*/ 149956 w 940370"/>
              <a:gd name="connsiteY2" fmla="*/ 0 h 1214034"/>
              <a:gd name="connsiteX0" fmla="*/ 968649 w 968649"/>
              <a:gd name="connsiteY0" fmla="*/ 1214034 h 1214034"/>
              <a:gd name="connsiteX1" fmla="*/ 178235 w 968649"/>
              <a:gd name="connsiteY1" fmla="*/ 0 h 1214034"/>
              <a:gd name="connsiteX2" fmla="*/ 178235 w 968649"/>
              <a:gd name="connsiteY2" fmla="*/ 0 h 1214034"/>
              <a:gd name="connsiteX0" fmla="*/ 903974 w 903974"/>
              <a:gd name="connsiteY0" fmla="*/ 1214034 h 1214034"/>
              <a:gd name="connsiteX1" fmla="*/ 113560 w 903974"/>
              <a:gd name="connsiteY1" fmla="*/ 0 h 1214034"/>
              <a:gd name="connsiteX2" fmla="*/ 113560 w 903974"/>
              <a:gd name="connsiteY2" fmla="*/ 0 h 1214034"/>
              <a:gd name="connsiteX0" fmla="*/ 907393 w 907393"/>
              <a:gd name="connsiteY0" fmla="*/ 1214034 h 1214034"/>
              <a:gd name="connsiteX1" fmla="*/ 116979 w 907393"/>
              <a:gd name="connsiteY1" fmla="*/ 0 h 1214034"/>
              <a:gd name="connsiteX2" fmla="*/ 116979 w 907393"/>
              <a:gd name="connsiteY2" fmla="*/ 0 h 1214034"/>
              <a:gd name="connsiteX0" fmla="*/ 1007924 w 1007924"/>
              <a:gd name="connsiteY0" fmla="*/ 1214034 h 1214034"/>
              <a:gd name="connsiteX1" fmla="*/ 217510 w 1007924"/>
              <a:gd name="connsiteY1" fmla="*/ 0 h 1214034"/>
              <a:gd name="connsiteX2" fmla="*/ 217510 w 1007924"/>
              <a:gd name="connsiteY2" fmla="*/ 0 h 1214034"/>
              <a:gd name="connsiteX0" fmla="*/ 1024821 w 1024821"/>
              <a:gd name="connsiteY0" fmla="*/ 1214034 h 1214034"/>
              <a:gd name="connsiteX1" fmla="*/ 234407 w 1024821"/>
              <a:gd name="connsiteY1" fmla="*/ 0 h 1214034"/>
              <a:gd name="connsiteX2" fmla="*/ 234407 w 1024821"/>
              <a:gd name="connsiteY2" fmla="*/ 0 h 1214034"/>
              <a:gd name="connsiteX0" fmla="*/ 1090442 w 1090442"/>
              <a:gd name="connsiteY0" fmla="*/ 1214034 h 1224428"/>
              <a:gd name="connsiteX1" fmla="*/ 300028 w 1090442"/>
              <a:gd name="connsiteY1" fmla="*/ 0 h 1224428"/>
              <a:gd name="connsiteX2" fmla="*/ 300028 w 1090442"/>
              <a:gd name="connsiteY2" fmla="*/ 0 h 1224428"/>
              <a:gd name="connsiteX0" fmla="*/ 1097552 w 1097552"/>
              <a:gd name="connsiteY0" fmla="*/ 1214034 h 1223219"/>
              <a:gd name="connsiteX1" fmla="*/ 307138 w 1097552"/>
              <a:gd name="connsiteY1" fmla="*/ 0 h 1223219"/>
              <a:gd name="connsiteX2" fmla="*/ 307138 w 1097552"/>
              <a:gd name="connsiteY2" fmla="*/ 0 h 1223219"/>
              <a:gd name="connsiteX0" fmla="*/ 1133113 w 1133113"/>
              <a:gd name="connsiteY0" fmla="*/ 1214034 h 1221496"/>
              <a:gd name="connsiteX1" fmla="*/ 342699 w 1133113"/>
              <a:gd name="connsiteY1" fmla="*/ 0 h 1221496"/>
              <a:gd name="connsiteX2" fmla="*/ 342699 w 1133113"/>
              <a:gd name="connsiteY2" fmla="*/ 0 h 1221496"/>
              <a:gd name="connsiteX0" fmla="*/ 1111776 w 1111776"/>
              <a:gd name="connsiteY0" fmla="*/ 1214034 h 1222515"/>
              <a:gd name="connsiteX1" fmla="*/ 321362 w 1111776"/>
              <a:gd name="connsiteY1" fmla="*/ 0 h 1222515"/>
              <a:gd name="connsiteX2" fmla="*/ 321362 w 1111776"/>
              <a:gd name="connsiteY2" fmla="*/ 0 h 1222515"/>
              <a:gd name="connsiteX0" fmla="*/ 1097542 w 1097542"/>
              <a:gd name="connsiteY0" fmla="*/ 1214034 h 1307077"/>
              <a:gd name="connsiteX1" fmla="*/ 307128 w 1097542"/>
              <a:gd name="connsiteY1" fmla="*/ 0 h 1307077"/>
              <a:gd name="connsiteX2" fmla="*/ 307128 w 1097542"/>
              <a:gd name="connsiteY2" fmla="*/ 0 h 1307077"/>
              <a:gd name="connsiteX0" fmla="*/ 1120057 w 1120057"/>
              <a:gd name="connsiteY0" fmla="*/ 1214034 h 1250226"/>
              <a:gd name="connsiteX1" fmla="*/ 329643 w 1120057"/>
              <a:gd name="connsiteY1" fmla="*/ 0 h 1250226"/>
              <a:gd name="connsiteX2" fmla="*/ 329643 w 1120057"/>
              <a:gd name="connsiteY2" fmla="*/ 0 h 1250226"/>
              <a:gd name="connsiteX0" fmla="*/ 1178530 w 1178530"/>
              <a:gd name="connsiteY0" fmla="*/ 1214034 h 1214090"/>
              <a:gd name="connsiteX1" fmla="*/ 388116 w 1178530"/>
              <a:gd name="connsiteY1" fmla="*/ 0 h 1214090"/>
              <a:gd name="connsiteX2" fmla="*/ 388116 w 1178530"/>
              <a:gd name="connsiteY2" fmla="*/ 0 h 1214090"/>
              <a:gd name="connsiteX0" fmla="*/ 1024897 w 1024897"/>
              <a:gd name="connsiteY0" fmla="*/ 1214034 h 1214080"/>
              <a:gd name="connsiteX1" fmla="*/ 234483 w 1024897"/>
              <a:gd name="connsiteY1" fmla="*/ 0 h 1214080"/>
              <a:gd name="connsiteX2" fmla="*/ 234483 w 1024897"/>
              <a:gd name="connsiteY2" fmla="*/ 0 h 1214080"/>
              <a:gd name="connsiteX0" fmla="*/ 1009086 w 1009086"/>
              <a:gd name="connsiteY0" fmla="*/ 1214034 h 1214082"/>
              <a:gd name="connsiteX1" fmla="*/ 218672 w 1009086"/>
              <a:gd name="connsiteY1" fmla="*/ 0 h 1214082"/>
              <a:gd name="connsiteX2" fmla="*/ 218672 w 1009086"/>
              <a:gd name="connsiteY2" fmla="*/ 0 h 1214082"/>
              <a:gd name="connsiteX0" fmla="*/ 1326571 w 1326571"/>
              <a:gd name="connsiteY0" fmla="*/ 752824 h 752907"/>
              <a:gd name="connsiteX1" fmla="*/ 123073 w 1326571"/>
              <a:gd name="connsiteY1" fmla="*/ 0 h 752907"/>
              <a:gd name="connsiteX2" fmla="*/ 123073 w 1326571"/>
              <a:gd name="connsiteY2" fmla="*/ 0 h 752907"/>
              <a:gd name="connsiteX0" fmla="*/ 1270321 w 1270321"/>
              <a:gd name="connsiteY0" fmla="*/ 752824 h 753165"/>
              <a:gd name="connsiteX1" fmla="*/ 66823 w 1270321"/>
              <a:gd name="connsiteY1" fmla="*/ 0 h 753165"/>
              <a:gd name="connsiteX2" fmla="*/ 66823 w 1270321"/>
              <a:gd name="connsiteY2" fmla="*/ 0 h 753165"/>
              <a:gd name="connsiteX0" fmla="*/ 1235277 w 1235277"/>
              <a:gd name="connsiteY0" fmla="*/ 752824 h 804902"/>
              <a:gd name="connsiteX1" fmla="*/ 31779 w 1235277"/>
              <a:gd name="connsiteY1" fmla="*/ 0 h 804902"/>
              <a:gd name="connsiteX2" fmla="*/ 31779 w 1235277"/>
              <a:gd name="connsiteY2" fmla="*/ 0 h 804902"/>
              <a:gd name="connsiteX0" fmla="*/ 1318485 w 1318485"/>
              <a:gd name="connsiteY0" fmla="*/ 752824 h 798550"/>
              <a:gd name="connsiteX1" fmla="*/ 114987 w 1318485"/>
              <a:gd name="connsiteY1" fmla="*/ 0 h 798550"/>
              <a:gd name="connsiteX2" fmla="*/ 114987 w 1318485"/>
              <a:gd name="connsiteY2" fmla="*/ 0 h 798550"/>
              <a:gd name="connsiteX0" fmla="*/ 1302679 w 1302679"/>
              <a:gd name="connsiteY0" fmla="*/ 752824 h 837119"/>
              <a:gd name="connsiteX1" fmla="*/ 99181 w 1302679"/>
              <a:gd name="connsiteY1" fmla="*/ 0 h 837119"/>
              <a:gd name="connsiteX2" fmla="*/ 99181 w 1302679"/>
              <a:gd name="connsiteY2" fmla="*/ 0 h 837119"/>
              <a:gd name="connsiteX0" fmla="*/ 1254456 w 1254456"/>
              <a:gd name="connsiteY0" fmla="*/ 752824 h 862638"/>
              <a:gd name="connsiteX1" fmla="*/ 50958 w 1254456"/>
              <a:gd name="connsiteY1" fmla="*/ 0 h 862638"/>
              <a:gd name="connsiteX2" fmla="*/ 50958 w 1254456"/>
              <a:gd name="connsiteY2" fmla="*/ 0 h 86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456" h="862638">
                <a:moveTo>
                  <a:pt x="1254456" y="752824"/>
                </a:moveTo>
                <a:cubicBezTo>
                  <a:pt x="782439" y="1041966"/>
                  <a:pt x="-239023" y="749582"/>
                  <a:pt x="50958" y="0"/>
                </a:cubicBezTo>
                <a:lnTo>
                  <a:pt x="50958" y="0"/>
                </a:lnTo>
              </a:path>
            </a:pathLst>
          </a:custGeom>
          <a:noFill/>
          <a:ln w="25400">
            <a:solidFill>
              <a:srgbClr val="B1C1E4"/>
            </a:solidFill>
            <a:head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8" name="Полилиния 227">
            <a:extLst>
              <a:ext uri="{FF2B5EF4-FFF2-40B4-BE49-F238E27FC236}">
                <a16:creationId xmlns:a16="http://schemas.microsoft.com/office/drawing/2014/main" id="{D401AF1C-1070-251D-09D1-68FAFF48B019}"/>
              </a:ext>
            </a:extLst>
          </p:cNvPr>
          <p:cNvSpPr/>
          <p:nvPr/>
        </p:nvSpPr>
        <p:spPr>
          <a:xfrm>
            <a:off x="6294476" y="2227523"/>
            <a:ext cx="2514614" cy="1876644"/>
          </a:xfrm>
          <a:custGeom>
            <a:avLst/>
            <a:gdLst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861238 w 1648047"/>
              <a:gd name="connsiteY5" fmla="*/ 712381 h 1584251"/>
              <a:gd name="connsiteX6" fmla="*/ 962247 w 1648047"/>
              <a:gd name="connsiteY6" fmla="*/ 414670 h 1584251"/>
              <a:gd name="connsiteX7" fmla="*/ 1190847 w 1648047"/>
              <a:gd name="connsiteY7" fmla="*/ 648586 h 1584251"/>
              <a:gd name="connsiteX8" fmla="*/ 1233377 w 1648047"/>
              <a:gd name="connsiteY8" fmla="*/ 824023 h 1584251"/>
              <a:gd name="connsiteX9" fmla="*/ 1398182 w 1648047"/>
              <a:gd name="connsiteY9" fmla="*/ 1073888 h 1584251"/>
              <a:gd name="connsiteX10" fmla="*/ 1584252 w 1648047"/>
              <a:gd name="connsiteY10" fmla="*/ 1387549 h 1584251"/>
              <a:gd name="connsiteX11" fmla="*/ 1648047 w 1648047"/>
              <a:gd name="connsiteY11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90847 w 1648047"/>
              <a:gd name="connsiteY6" fmla="*/ 648586 h 1584251"/>
              <a:gd name="connsiteX7" fmla="*/ 1233377 w 1648047"/>
              <a:gd name="connsiteY7" fmla="*/ 824023 h 1584251"/>
              <a:gd name="connsiteX8" fmla="*/ 1398182 w 1648047"/>
              <a:gd name="connsiteY8" fmla="*/ 1073888 h 1584251"/>
              <a:gd name="connsiteX9" fmla="*/ 1584252 w 1648047"/>
              <a:gd name="connsiteY9" fmla="*/ 1387549 h 1584251"/>
              <a:gd name="connsiteX10" fmla="*/ 1648047 w 1648047"/>
              <a:gd name="connsiteY10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90847 w 1648047"/>
              <a:gd name="connsiteY6" fmla="*/ 648586 h 1584251"/>
              <a:gd name="connsiteX7" fmla="*/ 1127051 w 1648047"/>
              <a:gd name="connsiteY7" fmla="*/ 829340 h 1584251"/>
              <a:gd name="connsiteX8" fmla="*/ 1398182 w 1648047"/>
              <a:gd name="connsiteY8" fmla="*/ 1073888 h 1584251"/>
              <a:gd name="connsiteX9" fmla="*/ 1584252 w 1648047"/>
              <a:gd name="connsiteY9" fmla="*/ 1387549 h 1584251"/>
              <a:gd name="connsiteX10" fmla="*/ 1648047 w 1648047"/>
              <a:gd name="connsiteY10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16419 w 1648047"/>
              <a:gd name="connsiteY6" fmla="*/ 648586 h 1584251"/>
              <a:gd name="connsiteX7" fmla="*/ 1127051 w 1648047"/>
              <a:gd name="connsiteY7" fmla="*/ 829340 h 1584251"/>
              <a:gd name="connsiteX8" fmla="*/ 1398182 w 1648047"/>
              <a:gd name="connsiteY8" fmla="*/ 1073888 h 1584251"/>
              <a:gd name="connsiteX9" fmla="*/ 1584252 w 1648047"/>
              <a:gd name="connsiteY9" fmla="*/ 1387549 h 1584251"/>
              <a:gd name="connsiteX10" fmla="*/ 1648047 w 1648047"/>
              <a:gd name="connsiteY10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16419 w 1648047"/>
              <a:gd name="connsiteY6" fmla="*/ 648586 h 1584251"/>
              <a:gd name="connsiteX7" fmla="*/ 1100469 w 1648047"/>
              <a:gd name="connsiteY7" fmla="*/ 813391 h 1584251"/>
              <a:gd name="connsiteX8" fmla="*/ 1398182 w 1648047"/>
              <a:gd name="connsiteY8" fmla="*/ 1073888 h 1584251"/>
              <a:gd name="connsiteX9" fmla="*/ 1584252 w 1648047"/>
              <a:gd name="connsiteY9" fmla="*/ 1387549 h 1584251"/>
              <a:gd name="connsiteX10" fmla="*/ 1648047 w 1648047"/>
              <a:gd name="connsiteY10" fmla="*/ 1584251 h 1584251"/>
              <a:gd name="connsiteX0" fmla="*/ 552893 w 1648047"/>
              <a:gd name="connsiteY0" fmla="*/ 0 h 1584251"/>
              <a:gd name="connsiteX1" fmla="*/ 552893 w 1648047"/>
              <a:gd name="connsiteY1" fmla="*/ 138223 h 1584251"/>
              <a:gd name="connsiteX2" fmla="*/ 0 w 1648047"/>
              <a:gd name="connsiteY2" fmla="*/ 287079 h 1584251"/>
              <a:gd name="connsiteX3" fmla="*/ 53163 w 1648047"/>
              <a:gd name="connsiteY3" fmla="*/ 435935 h 1584251"/>
              <a:gd name="connsiteX4" fmla="*/ 701749 w 1648047"/>
              <a:gd name="connsiteY4" fmla="*/ 441251 h 1584251"/>
              <a:gd name="connsiteX5" fmla="*/ 962247 w 1648047"/>
              <a:gd name="connsiteY5" fmla="*/ 414670 h 1584251"/>
              <a:gd name="connsiteX6" fmla="*/ 1116419 w 1648047"/>
              <a:gd name="connsiteY6" fmla="*/ 648586 h 1584251"/>
              <a:gd name="connsiteX7" fmla="*/ 1100469 w 1648047"/>
              <a:gd name="connsiteY7" fmla="*/ 813391 h 1584251"/>
              <a:gd name="connsiteX8" fmla="*/ 1398182 w 1648047"/>
              <a:gd name="connsiteY8" fmla="*/ 1073888 h 1584251"/>
              <a:gd name="connsiteX9" fmla="*/ 1568303 w 1648047"/>
              <a:gd name="connsiteY9" fmla="*/ 1366284 h 1584251"/>
              <a:gd name="connsiteX10" fmla="*/ 1648047 w 1648047"/>
              <a:gd name="connsiteY10" fmla="*/ 1584251 h 1584251"/>
              <a:gd name="connsiteX0" fmla="*/ 552893 w 1653954"/>
              <a:gd name="connsiteY0" fmla="*/ 0 h 1602009"/>
              <a:gd name="connsiteX1" fmla="*/ 552893 w 1653954"/>
              <a:gd name="connsiteY1" fmla="*/ 138223 h 1602009"/>
              <a:gd name="connsiteX2" fmla="*/ 0 w 1653954"/>
              <a:gd name="connsiteY2" fmla="*/ 287079 h 1602009"/>
              <a:gd name="connsiteX3" fmla="*/ 53163 w 1653954"/>
              <a:gd name="connsiteY3" fmla="*/ 435935 h 1602009"/>
              <a:gd name="connsiteX4" fmla="*/ 701749 w 1653954"/>
              <a:gd name="connsiteY4" fmla="*/ 441251 h 1602009"/>
              <a:gd name="connsiteX5" fmla="*/ 962247 w 1653954"/>
              <a:gd name="connsiteY5" fmla="*/ 414670 h 1602009"/>
              <a:gd name="connsiteX6" fmla="*/ 1116419 w 1653954"/>
              <a:gd name="connsiteY6" fmla="*/ 648586 h 1602009"/>
              <a:gd name="connsiteX7" fmla="*/ 1100469 w 1653954"/>
              <a:gd name="connsiteY7" fmla="*/ 813391 h 1602009"/>
              <a:gd name="connsiteX8" fmla="*/ 1398182 w 1653954"/>
              <a:gd name="connsiteY8" fmla="*/ 1073888 h 1602009"/>
              <a:gd name="connsiteX9" fmla="*/ 1568303 w 1653954"/>
              <a:gd name="connsiteY9" fmla="*/ 1366284 h 1602009"/>
              <a:gd name="connsiteX10" fmla="*/ 1648047 w 1653954"/>
              <a:gd name="connsiteY10" fmla="*/ 1584251 h 1602009"/>
              <a:gd name="connsiteX11" fmla="*/ 1648047 w 1653954"/>
              <a:gd name="connsiteY11" fmla="*/ 1589567 h 1602009"/>
              <a:gd name="connsiteX0" fmla="*/ 552893 w 1738423"/>
              <a:gd name="connsiteY0" fmla="*/ 0 h 1648046"/>
              <a:gd name="connsiteX1" fmla="*/ 552893 w 1738423"/>
              <a:gd name="connsiteY1" fmla="*/ 138223 h 1648046"/>
              <a:gd name="connsiteX2" fmla="*/ 0 w 1738423"/>
              <a:gd name="connsiteY2" fmla="*/ 287079 h 1648046"/>
              <a:gd name="connsiteX3" fmla="*/ 53163 w 1738423"/>
              <a:gd name="connsiteY3" fmla="*/ 435935 h 1648046"/>
              <a:gd name="connsiteX4" fmla="*/ 701749 w 1738423"/>
              <a:gd name="connsiteY4" fmla="*/ 441251 h 1648046"/>
              <a:gd name="connsiteX5" fmla="*/ 962247 w 1738423"/>
              <a:gd name="connsiteY5" fmla="*/ 414670 h 1648046"/>
              <a:gd name="connsiteX6" fmla="*/ 1116419 w 1738423"/>
              <a:gd name="connsiteY6" fmla="*/ 648586 h 1648046"/>
              <a:gd name="connsiteX7" fmla="*/ 1100469 w 1738423"/>
              <a:gd name="connsiteY7" fmla="*/ 813391 h 1648046"/>
              <a:gd name="connsiteX8" fmla="*/ 1398182 w 1738423"/>
              <a:gd name="connsiteY8" fmla="*/ 1073888 h 1648046"/>
              <a:gd name="connsiteX9" fmla="*/ 1568303 w 1738423"/>
              <a:gd name="connsiteY9" fmla="*/ 1366284 h 1648046"/>
              <a:gd name="connsiteX10" fmla="*/ 1648047 w 1738423"/>
              <a:gd name="connsiteY10" fmla="*/ 1584251 h 1648046"/>
              <a:gd name="connsiteX11" fmla="*/ 1738423 w 1738423"/>
              <a:gd name="connsiteY11" fmla="*/ 1648046 h 1648046"/>
              <a:gd name="connsiteX0" fmla="*/ 552893 w 1738423"/>
              <a:gd name="connsiteY0" fmla="*/ 0 h 1648046"/>
              <a:gd name="connsiteX1" fmla="*/ 552893 w 1738423"/>
              <a:gd name="connsiteY1" fmla="*/ 138223 h 1648046"/>
              <a:gd name="connsiteX2" fmla="*/ 0 w 1738423"/>
              <a:gd name="connsiteY2" fmla="*/ 287079 h 1648046"/>
              <a:gd name="connsiteX3" fmla="*/ 53163 w 1738423"/>
              <a:gd name="connsiteY3" fmla="*/ 435935 h 1648046"/>
              <a:gd name="connsiteX4" fmla="*/ 701749 w 1738423"/>
              <a:gd name="connsiteY4" fmla="*/ 441251 h 1648046"/>
              <a:gd name="connsiteX5" fmla="*/ 962247 w 1738423"/>
              <a:gd name="connsiteY5" fmla="*/ 414670 h 1648046"/>
              <a:gd name="connsiteX6" fmla="*/ 1116419 w 1738423"/>
              <a:gd name="connsiteY6" fmla="*/ 648586 h 1648046"/>
              <a:gd name="connsiteX7" fmla="*/ 1100469 w 1738423"/>
              <a:gd name="connsiteY7" fmla="*/ 813391 h 1648046"/>
              <a:gd name="connsiteX8" fmla="*/ 1398182 w 1738423"/>
              <a:gd name="connsiteY8" fmla="*/ 1073888 h 1648046"/>
              <a:gd name="connsiteX9" fmla="*/ 1568303 w 1738423"/>
              <a:gd name="connsiteY9" fmla="*/ 1366284 h 1648046"/>
              <a:gd name="connsiteX10" fmla="*/ 1605516 w 1738423"/>
              <a:gd name="connsiteY10" fmla="*/ 1509823 h 1648046"/>
              <a:gd name="connsiteX11" fmla="*/ 1738423 w 1738423"/>
              <a:gd name="connsiteY11" fmla="*/ 1648046 h 1648046"/>
              <a:gd name="connsiteX0" fmla="*/ 552893 w 1674628"/>
              <a:gd name="connsiteY0" fmla="*/ 0 h 1610832"/>
              <a:gd name="connsiteX1" fmla="*/ 552893 w 1674628"/>
              <a:gd name="connsiteY1" fmla="*/ 138223 h 1610832"/>
              <a:gd name="connsiteX2" fmla="*/ 0 w 1674628"/>
              <a:gd name="connsiteY2" fmla="*/ 287079 h 1610832"/>
              <a:gd name="connsiteX3" fmla="*/ 53163 w 1674628"/>
              <a:gd name="connsiteY3" fmla="*/ 435935 h 1610832"/>
              <a:gd name="connsiteX4" fmla="*/ 701749 w 1674628"/>
              <a:gd name="connsiteY4" fmla="*/ 441251 h 1610832"/>
              <a:gd name="connsiteX5" fmla="*/ 962247 w 1674628"/>
              <a:gd name="connsiteY5" fmla="*/ 414670 h 1610832"/>
              <a:gd name="connsiteX6" fmla="*/ 1116419 w 1674628"/>
              <a:gd name="connsiteY6" fmla="*/ 648586 h 1610832"/>
              <a:gd name="connsiteX7" fmla="*/ 1100469 w 1674628"/>
              <a:gd name="connsiteY7" fmla="*/ 813391 h 1610832"/>
              <a:gd name="connsiteX8" fmla="*/ 1398182 w 1674628"/>
              <a:gd name="connsiteY8" fmla="*/ 1073888 h 1610832"/>
              <a:gd name="connsiteX9" fmla="*/ 1568303 w 1674628"/>
              <a:gd name="connsiteY9" fmla="*/ 1366284 h 1610832"/>
              <a:gd name="connsiteX10" fmla="*/ 1605516 w 1674628"/>
              <a:gd name="connsiteY10" fmla="*/ 1509823 h 1610832"/>
              <a:gd name="connsiteX11" fmla="*/ 1674628 w 1674628"/>
              <a:gd name="connsiteY11" fmla="*/ 1610832 h 1610832"/>
              <a:gd name="connsiteX0" fmla="*/ 552893 w 1679746"/>
              <a:gd name="connsiteY0" fmla="*/ 0 h 1615843"/>
              <a:gd name="connsiteX1" fmla="*/ 552893 w 1679746"/>
              <a:gd name="connsiteY1" fmla="*/ 138223 h 1615843"/>
              <a:gd name="connsiteX2" fmla="*/ 0 w 1679746"/>
              <a:gd name="connsiteY2" fmla="*/ 287079 h 1615843"/>
              <a:gd name="connsiteX3" fmla="*/ 53163 w 1679746"/>
              <a:gd name="connsiteY3" fmla="*/ 435935 h 1615843"/>
              <a:gd name="connsiteX4" fmla="*/ 701749 w 1679746"/>
              <a:gd name="connsiteY4" fmla="*/ 441251 h 1615843"/>
              <a:gd name="connsiteX5" fmla="*/ 962247 w 1679746"/>
              <a:gd name="connsiteY5" fmla="*/ 414670 h 1615843"/>
              <a:gd name="connsiteX6" fmla="*/ 1116419 w 1679746"/>
              <a:gd name="connsiteY6" fmla="*/ 648586 h 1615843"/>
              <a:gd name="connsiteX7" fmla="*/ 1100469 w 1679746"/>
              <a:gd name="connsiteY7" fmla="*/ 813391 h 1615843"/>
              <a:gd name="connsiteX8" fmla="*/ 1398182 w 1679746"/>
              <a:gd name="connsiteY8" fmla="*/ 1073888 h 1615843"/>
              <a:gd name="connsiteX9" fmla="*/ 1568303 w 1679746"/>
              <a:gd name="connsiteY9" fmla="*/ 1366284 h 1615843"/>
              <a:gd name="connsiteX10" fmla="*/ 1605516 w 1679746"/>
              <a:gd name="connsiteY10" fmla="*/ 1509823 h 1615843"/>
              <a:gd name="connsiteX11" fmla="*/ 1674628 w 1679746"/>
              <a:gd name="connsiteY11" fmla="*/ 1610832 h 1615843"/>
              <a:gd name="connsiteX12" fmla="*/ 1674627 w 1679746"/>
              <a:gd name="connsiteY12" fmla="*/ 1600199 h 1615843"/>
              <a:gd name="connsiteX0" fmla="*/ 552893 w 1956390"/>
              <a:gd name="connsiteY0" fmla="*/ 0 h 1616753"/>
              <a:gd name="connsiteX1" fmla="*/ 552893 w 1956390"/>
              <a:gd name="connsiteY1" fmla="*/ 138223 h 1616753"/>
              <a:gd name="connsiteX2" fmla="*/ 0 w 1956390"/>
              <a:gd name="connsiteY2" fmla="*/ 287079 h 1616753"/>
              <a:gd name="connsiteX3" fmla="*/ 53163 w 1956390"/>
              <a:gd name="connsiteY3" fmla="*/ 435935 h 1616753"/>
              <a:gd name="connsiteX4" fmla="*/ 701749 w 1956390"/>
              <a:gd name="connsiteY4" fmla="*/ 441251 h 1616753"/>
              <a:gd name="connsiteX5" fmla="*/ 962247 w 1956390"/>
              <a:gd name="connsiteY5" fmla="*/ 414670 h 1616753"/>
              <a:gd name="connsiteX6" fmla="*/ 1116419 w 1956390"/>
              <a:gd name="connsiteY6" fmla="*/ 648586 h 1616753"/>
              <a:gd name="connsiteX7" fmla="*/ 1100469 w 1956390"/>
              <a:gd name="connsiteY7" fmla="*/ 813391 h 1616753"/>
              <a:gd name="connsiteX8" fmla="*/ 1398182 w 1956390"/>
              <a:gd name="connsiteY8" fmla="*/ 1073888 h 1616753"/>
              <a:gd name="connsiteX9" fmla="*/ 1568303 w 1956390"/>
              <a:gd name="connsiteY9" fmla="*/ 1366284 h 1616753"/>
              <a:gd name="connsiteX10" fmla="*/ 1605516 w 1956390"/>
              <a:gd name="connsiteY10" fmla="*/ 1509823 h 1616753"/>
              <a:gd name="connsiteX11" fmla="*/ 1674628 w 1956390"/>
              <a:gd name="connsiteY11" fmla="*/ 1610832 h 1616753"/>
              <a:gd name="connsiteX12" fmla="*/ 1956390 w 1956390"/>
              <a:gd name="connsiteY12" fmla="*/ 1605515 h 1616753"/>
              <a:gd name="connsiteX0" fmla="*/ 552893 w 1961706"/>
              <a:gd name="connsiteY0" fmla="*/ 0 h 1618046"/>
              <a:gd name="connsiteX1" fmla="*/ 552893 w 1961706"/>
              <a:gd name="connsiteY1" fmla="*/ 138223 h 1618046"/>
              <a:gd name="connsiteX2" fmla="*/ 0 w 1961706"/>
              <a:gd name="connsiteY2" fmla="*/ 287079 h 1618046"/>
              <a:gd name="connsiteX3" fmla="*/ 53163 w 1961706"/>
              <a:gd name="connsiteY3" fmla="*/ 435935 h 1618046"/>
              <a:gd name="connsiteX4" fmla="*/ 701749 w 1961706"/>
              <a:gd name="connsiteY4" fmla="*/ 441251 h 1618046"/>
              <a:gd name="connsiteX5" fmla="*/ 962247 w 1961706"/>
              <a:gd name="connsiteY5" fmla="*/ 414670 h 1618046"/>
              <a:gd name="connsiteX6" fmla="*/ 1116419 w 1961706"/>
              <a:gd name="connsiteY6" fmla="*/ 648586 h 1618046"/>
              <a:gd name="connsiteX7" fmla="*/ 1100469 w 1961706"/>
              <a:gd name="connsiteY7" fmla="*/ 813391 h 1618046"/>
              <a:gd name="connsiteX8" fmla="*/ 1398182 w 1961706"/>
              <a:gd name="connsiteY8" fmla="*/ 1073888 h 1618046"/>
              <a:gd name="connsiteX9" fmla="*/ 1568303 w 1961706"/>
              <a:gd name="connsiteY9" fmla="*/ 1366284 h 1618046"/>
              <a:gd name="connsiteX10" fmla="*/ 1605516 w 1961706"/>
              <a:gd name="connsiteY10" fmla="*/ 1509823 h 1618046"/>
              <a:gd name="connsiteX11" fmla="*/ 1674628 w 1961706"/>
              <a:gd name="connsiteY11" fmla="*/ 1610832 h 1618046"/>
              <a:gd name="connsiteX12" fmla="*/ 1961706 w 1961706"/>
              <a:gd name="connsiteY12" fmla="*/ 1610831 h 1618046"/>
              <a:gd name="connsiteX0" fmla="*/ 552893 w 1981504"/>
              <a:gd name="connsiteY0" fmla="*/ 0 h 1618046"/>
              <a:gd name="connsiteX1" fmla="*/ 552893 w 1981504"/>
              <a:gd name="connsiteY1" fmla="*/ 138223 h 1618046"/>
              <a:gd name="connsiteX2" fmla="*/ 0 w 1981504"/>
              <a:gd name="connsiteY2" fmla="*/ 287079 h 1618046"/>
              <a:gd name="connsiteX3" fmla="*/ 53163 w 1981504"/>
              <a:gd name="connsiteY3" fmla="*/ 435935 h 1618046"/>
              <a:gd name="connsiteX4" fmla="*/ 701749 w 1981504"/>
              <a:gd name="connsiteY4" fmla="*/ 441251 h 1618046"/>
              <a:gd name="connsiteX5" fmla="*/ 962247 w 1981504"/>
              <a:gd name="connsiteY5" fmla="*/ 414670 h 1618046"/>
              <a:gd name="connsiteX6" fmla="*/ 1116419 w 1981504"/>
              <a:gd name="connsiteY6" fmla="*/ 648586 h 1618046"/>
              <a:gd name="connsiteX7" fmla="*/ 1100469 w 1981504"/>
              <a:gd name="connsiteY7" fmla="*/ 813391 h 1618046"/>
              <a:gd name="connsiteX8" fmla="*/ 1398182 w 1981504"/>
              <a:gd name="connsiteY8" fmla="*/ 1073888 h 1618046"/>
              <a:gd name="connsiteX9" fmla="*/ 1568303 w 1981504"/>
              <a:gd name="connsiteY9" fmla="*/ 1366284 h 1618046"/>
              <a:gd name="connsiteX10" fmla="*/ 1605516 w 1981504"/>
              <a:gd name="connsiteY10" fmla="*/ 1509823 h 1618046"/>
              <a:gd name="connsiteX11" fmla="*/ 1674628 w 1981504"/>
              <a:gd name="connsiteY11" fmla="*/ 1610832 h 1618046"/>
              <a:gd name="connsiteX12" fmla="*/ 1961706 w 1981504"/>
              <a:gd name="connsiteY12" fmla="*/ 1610831 h 1618046"/>
              <a:gd name="connsiteX13" fmla="*/ 1956390 w 1981504"/>
              <a:gd name="connsiteY13" fmla="*/ 1605514 h 1618046"/>
              <a:gd name="connsiteX0" fmla="*/ 552893 w 2222208"/>
              <a:gd name="connsiteY0" fmla="*/ 0 h 1637442"/>
              <a:gd name="connsiteX1" fmla="*/ 552893 w 2222208"/>
              <a:gd name="connsiteY1" fmla="*/ 138223 h 1637442"/>
              <a:gd name="connsiteX2" fmla="*/ 0 w 2222208"/>
              <a:gd name="connsiteY2" fmla="*/ 287079 h 1637442"/>
              <a:gd name="connsiteX3" fmla="*/ 53163 w 2222208"/>
              <a:gd name="connsiteY3" fmla="*/ 435935 h 1637442"/>
              <a:gd name="connsiteX4" fmla="*/ 701749 w 2222208"/>
              <a:gd name="connsiteY4" fmla="*/ 441251 h 1637442"/>
              <a:gd name="connsiteX5" fmla="*/ 962247 w 2222208"/>
              <a:gd name="connsiteY5" fmla="*/ 414670 h 1637442"/>
              <a:gd name="connsiteX6" fmla="*/ 1116419 w 2222208"/>
              <a:gd name="connsiteY6" fmla="*/ 648586 h 1637442"/>
              <a:gd name="connsiteX7" fmla="*/ 1100469 w 2222208"/>
              <a:gd name="connsiteY7" fmla="*/ 813391 h 1637442"/>
              <a:gd name="connsiteX8" fmla="*/ 1398182 w 2222208"/>
              <a:gd name="connsiteY8" fmla="*/ 1073888 h 1637442"/>
              <a:gd name="connsiteX9" fmla="*/ 1568303 w 2222208"/>
              <a:gd name="connsiteY9" fmla="*/ 1366284 h 1637442"/>
              <a:gd name="connsiteX10" fmla="*/ 1605516 w 2222208"/>
              <a:gd name="connsiteY10" fmla="*/ 1509823 h 1637442"/>
              <a:gd name="connsiteX11" fmla="*/ 1674628 w 2222208"/>
              <a:gd name="connsiteY11" fmla="*/ 1610832 h 1637442"/>
              <a:gd name="connsiteX12" fmla="*/ 1961706 w 2222208"/>
              <a:gd name="connsiteY12" fmla="*/ 1610831 h 1637442"/>
              <a:gd name="connsiteX13" fmla="*/ 2222204 w 2222208"/>
              <a:gd name="connsiteY13" fmla="*/ 1637411 h 1637442"/>
              <a:gd name="connsiteX0" fmla="*/ 552893 w 2238701"/>
              <a:gd name="connsiteY0" fmla="*/ 0 h 1642728"/>
              <a:gd name="connsiteX1" fmla="*/ 552893 w 2238701"/>
              <a:gd name="connsiteY1" fmla="*/ 138223 h 1642728"/>
              <a:gd name="connsiteX2" fmla="*/ 0 w 2238701"/>
              <a:gd name="connsiteY2" fmla="*/ 287079 h 1642728"/>
              <a:gd name="connsiteX3" fmla="*/ 53163 w 2238701"/>
              <a:gd name="connsiteY3" fmla="*/ 435935 h 1642728"/>
              <a:gd name="connsiteX4" fmla="*/ 701749 w 2238701"/>
              <a:gd name="connsiteY4" fmla="*/ 441251 h 1642728"/>
              <a:gd name="connsiteX5" fmla="*/ 962247 w 2238701"/>
              <a:gd name="connsiteY5" fmla="*/ 414670 h 1642728"/>
              <a:gd name="connsiteX6" fmla="*/ 1116419 w 2238701"/>
              <a:gd name="connsiteY6" fmla="*/ 648586 h 1642728"/>
              <a:gd name="connsiteX7" fmla="*/ 1100469 w 2238701"/>
              <a:gd name="connsiteY7" fmla="*/ 813391 h 1642728"/>
              <a:gd name="connsiteX8" fmla="*/ 1398182 w 2238701"/>
              <a:gd name="connsiteY8" fmla="*/ 1073888 h 1642728"/>
              <a:gd name="connsiteX9" fmla="*/ 1568303 w 2238701"/>
              <a:gd name="connsiteY9" fmla="*/ 1366284 h 1642728"/>
              <a:gd name="connsiteX10" fmla="*/ 1605516 w 2238701"/>
              <a:gd name="connsiteY10" fmla="*/ 1509823 h 1642728"/>
              <a:gd name="connsiteX11" fmla="*/ 1674628 w 2238701"/>
              <a:gd name="connsiteY11" fmla="*/ 1610832 h 1642728"/>
              <a:gd name="connsiteX12" fmla="*/ 1961706 w 2238701"/>
              <a:gd name="connsiteY12" fmla="*/ 1610831 h 1642728"/>
              <a:gd name="connsiteX13" fmla="*/ 2222204 w 2238701"/>
              <a:gd name="connsiteY13" fmla="*/ 1637411 h 1642728"/>
              <a:gd name="connsiteX14" fmla="*/ 2211572 w 2238701"/>
              <a:gd name="connsiteY14" fmla="*/ 1642728 h 1642728"/>
              <a:gd name="connsiteX0" fmla="*/ 552893 w 2514614"/>
              <a:gd name="connsiteY0" fmla="*/ 0 h 1876644"/>
              <a:gd name="connsiteX1" fmla="*/ 552893 w 2514614"/>
              <a:gd name="connsiteY1" fmla="*/ 138223 h 1876644"/>
              <a:gd name="connsiteX2" fmla="*/ 0 w 2514614"/>
              <a:gd name="connsiteY2" fmla="*/ 287079 h 1876644"/>
              <a:gd name="connsiteX3" fmla="*/ 53163 w 2514614"/>
              <a:gd name="connsiteY3" fmla="*/ 435935 h 1876644"/>
              <a:gd name="connsiteX4" fmla="*/ 701749 w 2514614"/>
              <a:gd name="connsiteY4" fmla="*/ 441251 h 1876644"/>
              <a:gd name="connsiteX5" fmla="*/ 962247 w 2514614"/>
              <a:gd name="connsiteY5" fmla="*/ 414670 h 1876644"/>
              <a:gd name="connsiteX6" fmla="*/ 1116419 w 2514614"/>
              <a:gd name="connsiteY6" fmla="*/ 648586 h 1876644"/>
              <a:gd name="connsiteX7" fmla="*/ 1100469 w 2514614"/>
              <a:gd name="connsiteY7" fmla="*/ 813391 h 1876644"/>
              <a:gd name="connsiteX8" fmla="*/ 1398182 w 2514614"/>
              <a:gd name="connsiteY8" fmla="*/ 1073888 h 1876644"/>
              <a:gd name="connsiteX9" fmla="*/ 1568303 w 2514614"/>
              <a:gd name="connsiteY9" fmla="*/ 1366284 h 1876644"/>
              <a:gd name="connsiteX10" fmla="*/ 1605516 w 2514614"/>
              <a:gd name="connsiteY10" fmla="*/ 1509823 h 1876644"/>
              <a:gd name="connsiteX11" fmla="*/ 1674628 w 2514614"/>
              <a:gd name="connsiteY11" fmla="*/ 1610832 h 1876644"/>
              <a:gd name="connsiteX12" fmla="*/ 1961706 w 2514614"/>
              <a:gd name="connsiteY12" fmla="*/ 1610831 h 1876644"/>
              <a:gd name="connsiteX13" fmla="*/ 2222204 w 2514614"/>
              <a:gd name="connsiteY13" fmla="*/ 1637411 h 1876644"/>
              <a:gd name="connsiteX14" fmla="*/ 2514600 w 2514614"/>
              <a:gd name="connsiteY14" fmla="*/ 1876644 h 187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614" h="1876644">
                <a:moveTo>
                  <a:pt x="552893" y="0"/>
                </a:moveTo>
                <a:lnTo>
                  <a:pt x="552893" y="138223"/>
                </a:lnTo>
                <a:lnTo>
                  <a:pt x="0" y="287079"/>
                </a:lnTo>
                <a:lnTo>
                  <a:pt x="53163" y="435935"/>
                </a:lnTo>
                <a:lnTo>
                  <a:pt x="701749" y="441251"/>
                </a:lnTo>
                <a:lnTo>
                  <a:pt x="962247" y="414670"/>
                </a:lnTo>
                <a:lnTo>
                  <a:pt x="1116419" y="648586"/>
                </a:lnTo>
                <a:lnTo>
                  <a:pt x="1100469" y="813391"/>
                </a:lnTo>
                <a:lnTo>
                  <a:pt x="1398182" y="1073888"/>
                </a:lnTo>
                <a:lnTo>
                  <a:pt x="1568303" y="1366284"/>
                </a:lnTo>
                <a:lnTo>
                  <a:pt x="1605516" y="1509823"/>
                </a:lnTo>
                <a:cubicBezTo>
                  <a:pt x="1618807" y="1547037"/>
                  <a:pt x="1674628" y="1609725"/>
                  <a:pt x="1674628" y="1610832"/>
                </a:cubicBezTo>
                <a:cubicBezTo>
                  <a:pt x="1686146" y="1625895"/>
                  <a:pt x="1961706" y="1613046"/>
                  <a:pt x="1961706" y="1610831"/>
                </a:cubicBezTo>
                <a:cubicBezTo>
                  <a:pt x="2008666" y="1609945"/>
                  <a:pt x="2223311" y="1638519"/>
                  <a:pt x="2222204" y="1637411"/>
                </a:cubicBezTo>
                <a:cubicBezTo>
                  <a:pt x="2263848" y="1642727"/>
                  <a:pt x="2516815" y="1875536"/>
                  <a:pt x="2514600" y="1876644"/>
                </a:cubicBezTo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689B1EE5-84E0-8C85-4DC4-179905919AE8}"/>
              </a:ext>
            </a:extLst>
          </p:cNvPr>
          <p:cNvSpPr/>
          <p:nvPr/>
        </p:nvSpPr>
        <p:spPr>
          <a:xfrm>
            <a:off x="6379786" y="2485616"/>
            <a:ext cx="1009085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x-none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Заволжье</a:t>
            </a:r>
          </a:p>
        </p:txBody>
      </p:sp>
      <p:pic>
        <p:nvPicPr>
          <p:cNvPr id="106" name="Рисунок 105" descr="Маркер со сплошной заливкой">
            <a:extLst>
              <a:ext uri="{FF2B5EF4-FFF2-40B4-BE49-F238E27FC236}">
                <a16:creationId xmlns:a16="http://schemas.microsoft.com/office/drawing/2014/main" id="{AEAC66D0-ADED-4C2C-61F4-DA371C979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8431" y="2532538"/>
            <a:ext cx="180000" cy="180000"/>
          </a:xfrm>
          <a:prstGeom prst="rect">
            <a:avLst/>
          </a:prstGeom>
        </p:spPr>
      </p:pic>
      <p:pic>
        <p:nvPicPr>
          <p:cNvPr id="231" name="Рисунок 230" descr="Поезд со сплошной заливкой">
            <a:extLst>
              <a:ext uri="{FF2B5EF4-FFF2-40B4-BE49-F238E27FC236}">
                <a16:creationId xmlns:a16="http://schemas.microsoft.com/office/drawing/2014/main" id="{A2CFD3F2-26AB-9E8D-2227-AFB755127E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89556" y="2532537"/>
            <a:ext cx="180000" cy="18000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13930D6D-FD3E-F3D4-E91A-9284D223BA3B}"/>
              </a:ext>
            </a:extLst>
          </p:cNvPr>
          <p:cNvSpPr/>
          <p:nvPr/>
        </p:nvSpPr>
        <p:spPr>
          <a:xfrm>
            <a:off x="7794468" y="3524500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4" name="Рисунок 103" descr="Маркер со сплошной заливкой">
            <a:extLst>
              <a:ext uri="{FF2B5EF4-FFF2-40B4-BE49-F238E27FC236}">
                <a16:creationId xmlns:a16="http://schemas.microsoft.com/office/drawing/2014/main" id="{AEB2BC66-8B47-1772-194B-9AFC1A3AF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35520" y="3968676"/>
            <a:ext cx="180000" cy="180000"/>
          </a:xfrm>
          <a:prstGeom prst="rect">
            <a:avLst/>
          </a:prstGeom>
        </p:spPr>
      </p:pic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50403483-55E7-7CD7-1A34-AF319242838E}"/>
              </a:ext>
            </a:extLst>
          </p:cNvPr>
          <p:cNvSpPr/>
          <p:nvPr/>
        </p:nvSpPr>
        <p:spPr>
          <a:xfrm>
            <a:off x="7269644" y="3167438"/>
            <a:ext cx="83444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Балахна</a:t>
            </a: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233" name="Полилиния 232">
            <a:extLst>
              <a:ext uri="{FF2B5EF4-FFF2-40B4-BE49-F238E27FC236}">
                <a16:creationId xmlns:a16="http://schemas.microsoft.com/office/drawing/2014/main" id="{ADBAC8CB-496B-C58F-1A62-89E8DB6BE405}"/>
              </a:ext>
            </a:extLst>
          </p:cNvPr>
          <p:cNvSpPr/>
          <p:nvPr/>
        </p:nvSpPr>
        <p:spPr>
          <a:xfrm>
            <a:off x="8323118" y="3932959"/>
            <a:ext cx="431223" cy="306532"/>
          </a:xfrm>
          <a:custGeom>
            <a:avLst/>
            <a:gdLst>
              <a:gd name="connsiteX0" fmla="*/ 0 w 431223"/>
              <a:gd name="connsiteY0" fmla="*/ 0 h 306532"/>
              <a:gd name="connsiteX1" fmla="*/ 72737 w 431223"/>
              <a:gd name="connsiteY1" fmla="*/ 218209 h 306532"/>
              <a:gd name="connsiteX2" fmla="*/ 249382 w 431223"/>
              <a:gd name="connsiteY2" fmla="*/ 306532 h 306532"/>
              <a:gd name="connsiteX3" fmla="*/ 431223 w 431223"/>
              <a:gd name="connsiteY3" fmla="*/ 249382 h 306532"/>
              <a:gd name="connsiteX4" fmla="*/ 431223 w 431223"/>
              <a:gd name="connsiteY4" fmla="*/ 249382 h 30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223" h="306532">
                <a:moveTo>
                  <a:pt x="0" y="0"/>
                </a:moveTo>
                <a:lnTo>
                  <a:pt x="72737" y="218209"/>
                </a:lnTo>
                <a:lnTo>
                  <a:pt x="249382" y="306532"/>
                </a:lnTo>
                <a:lnTo>
                  <a:pt x="431223" y="249382"/>
                </a:lnTo>
                <a:lnTo>
                  <a:pt x="431223" y="249382"/>
                </a:lnTo>
              </a:path>
            </a:pathLst>
          </a:custGeom>
          <a:noFill/>
          <a:ln>
            <a:solidFill>
              <a:srgbClr val="4756A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838929AE-7327-91BE-4508-E50940ED7B79}"/>
              </a:ext>
            </a:extLst>
          </p:cNvPr>
          <p:cNvSpPr txBox="1"/>
          <p:nvPr/>
        </p:nvSpPr>
        <p:spPr>
          <a:xfrm>
            <a:off x="7179344" y="4087360"/>
            <a:ext cx="9783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км.</a:t>
            </a:r>
          </a:p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ч. 6 мин.</a:t>
            </a:r>
          </a:p>
        </p:txBody>
      </p:sp>
      <p:pic>
        <p:nvPicPr>
          <p:cNvPr id="237" name="Рисунок 236" descr="Конвертируемый со сплошной заливкой">
            <a:extLst>
              <a:ext uri="{FF2B5EF4-FFF2-40B4-BE49-F238E27FC236}">
                <a16:creationId xmlns:a16="http://schemas.microsoft.com/office/drawing/2014/main" id="{DA90A6E0-4D30-2B48-50C5-C8DC720D49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77869" y="3926668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18">
            <a:grayscl/>
          </a:blip>
          <a:stretch>
            <a:fillRect/>
          </a:stretch>
        </p:blipFill>
        <p:spPr>
          <a:xfrm>
            <a:off x="6095143" y="1401544"/>
            <a:ext cx="3330029" cy="4284255"/>
          </a:xfrm>
          <a:prstGeom prst="rect">
            <a:avLst/>
          </a:prstGeom>
        </p:spPr>
      </p:pic>
      <p:sp>
        <p:nvSpPr>
          <p:cNvPr id="115" name="Овал 114">
            <a:extLst>
              <a:ext uri="{FF2B5EF4-FFF2-40B4-BE49-F238E27FC236}">
                <a16:creationId xmlns:a16="http://schemas.microsoft.com/office/drawing/2014/main" id="{CB97E129-5CAA-DCE1-7FFA-80E7077C3849}"/>
              </a:ext>
            </a:extLst>
          </p:cNvPr>
          <p:cNvSpPr/>
          <p:nvPr/>
        </p:nvSpPr>
        <p:spPr>
          <a:xfrm>
            <a:off x="7443968" y="4512267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id="{BE907443-E8C5-7733-F616-158F47855DE6}"/>
              </a:ext>
            </a:extLst>
          </p:cNvPr>
          <p:cNvSpPr/>
          <p:nvPr/>
        </p:nvSpPr>
        <p:spPr>
          <a:xfrm>
            <a:off x="6176524" y="4434498"/>
            <a:ext cx="1212347" cy="2369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</a:t>
            </a:r>
            <a:r>
              <a:rPr lang="x-none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</a:t>
            </a:r>
          </a:p>
        </p:txBody>
      </p:sp>
      <p:pic>
        <p:nvPicPr>
          <p:cNvPr id="118" name="Рисунок 117" descr="Маркер со сплошной заливкой">
            <a:extLst>
              <a:ext uri="{FF2B5EF4-FFF2-40B4-BE49-F238E27FC236}">
                <a16:creationId xmlns:a16="http://schemas.microsoft.com/office/drawing/2014/main" id="{CA7A7CDA-BA22-59AA-F6D7-6A7990E5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7406" y="4449981"/>
            <a:ext cx="210495" cy="210495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F03E8347-34B6-89F2-E98E-7F490ADEFA8C}"/>
              </a:ext>
            </a:extLst>
          </p:cNvPr>
          <p:cNvSpPr txBox="1"/>
          <p:nvPr/>
        </p:nvSpPr>
        <p:spPr>
          <a:xfrm>
            <a:off x="3316469" y="4770814"/>
            <a:ext cx="8208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10К-021</a:t>
            </a:r>
          </a:p>
        </p:txBody>
      </p:sp>
      <p:pic>
        <p:nvPicPr>
          <p:cNvPr id="80" name="Рисунок 79" descr="Конвертируемый со сплошной заливкой">
            <a:extLst>
              <a:ext uri="{FF2B5EF4-FFF2-40B4-BE49-F238E27FC236}">
                <a16:creationId xmlns:a16="http://schemas.microsoft.com/office/drawing/2014/main" id="{4F1A5C6A-5AE3-5CE9-7FCC-8E759B5F99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35732" y="4007693"/>
            <a:ext cx="360000" cy="360000"/>
          </a:xfrm>
          <a:prstGeom prst="rect">
            <a:avLst/>
          </a:prstGeom>
        </p:spPr>
      </p:pic>
      <p:pic>
        <p:nvPicPr>
          <p:cNvPr id="81" name="Рисунок 80" descr="Конвертируемый со сплошной заливкой">
            <a:extLst>
              <a:ext uri="{FF2B5EF4-FFF2-40B4-BE49-F238E27FC236}">
                <a16:creationId xmlns:a16="http://schemas.microsoft.com/office/drawing/2014/main" id="{4F1A5C6A-5AE3-5CE9-7FCC-8E759B5F99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547719" y="4007693"/>
            <a:ext cx="360000" cy="360000"/>
          </a:xfrm>
          <a:prstGeom prst="rect">
            <a:avLst/>
          </a:prstGeom>
        </p:spPr>
      </p:pic>
      <p:sp>
        <p:nvSpPr>
          <p:cNvPr id="82" name="Скругленный прямоугольник 81">
            <a:extLst>
              <a:ext uri="{FF2B5EF4-FFF2-40B4-BE49-F238E27FC236}">
                <a16:creationId xmlns:a16="http://schemas.microsoft.com/office/drawing/2014/main" id="{E19E5F7A-7545-E040-A371-B60ABBE4C00D}"/>
              </a:ext>
            </a:extLst>
          </p:cNvPr>
          <p:cNvSpPr/>
          <p:nvPr/>
        </p:nvSpPr>
        <p:spPr>
          <a:xfrm>
            <a:off x="636821" y="5530368"/>
            <a:ext cx="4450435" cy="873451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CC153910-9A00-1ED6-0150-93643BD15075}"/>
              </a:ext>
            </a:extLst>
          </p:cNvPr>
          <p:cNvSpPr/>
          <p:nvPr/>
        </p:nvSpPr>
        <p:spPr>
          <a:xfrm>
            <a:off x="1530580" y="5586336"/>
            <a:ext cx="2585548" cy="761513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155AAA7-6F11-C116-F937-E98916006BF3}"/>
              </a:ext>
            </a:extLst>
          </p:cNvPr>
          <p:cNvSpPr txBox="1"/>
          <p:nvPr/>
        </p:nvSpPr>
        <p:spPr>
          <a:xfrm>
            <a:off x="1692745" y="5688067"/>
            <a:ext cx="7794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570,3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0" name="Рисунок 99" descr="Конвертируемый со сплошной заливкой">
            <a:extLst>
              <a:ext uri="{FF2B5EF4-FFF2-40B4-BE49-F238E27FC236}">
                <a16:creationId xmlns:a16="http://schemas.microsoft.com/office/drawing/2014/main" id="{AB30A21E-CA3E-EDBF-1681-3C9A21D89D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19869" y="5596859"/>
            <a:ext cx="360000" cy="3600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2D212F3-7BD5-2C2D-0046-5E481391F67F}"/>
              </a:ext>
            </a:extLst>
          </p:cNvPr>
          <p:cNvSpPr txBox="1"/>
          <p:nvPr/>
        </p:nvSpPr>
        <p:spPr>
          <a:xfrm>
            <a:off x="1692745" y="5956859"/>
            <a:ext cx="234031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704545" y="1401546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ЭКОНОМИКИ В 2024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2023197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2024 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696999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2727542" y="1674883"/>
            <a:ext cx="20119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2727543" y="2213397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4 657,8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2929" y="2204003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726,6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382278" y="2204004"/>
            <a:ext cx="520903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3 122,8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006991" y="2659870"/>
            <a:ext cx="1635198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отгруженных товаров собственного производства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902926" y="4229355"/>
            <a:ext cx="1493158" cy="490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субъектов малого бизнеса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733995" y="4229354"/>
            <a:ext cx="165935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777591" y="2659870"/>
            <a:ext cx="1593697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среднегодовая численность населения 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2906325" y="5061470"/>
            <a:ext cx="1613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6" y="577692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6121399" y="3370226"/>
            <a:ext cx="50977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1 286,7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5582397" y="3386971"/>
            <a:ext cx="495515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1089,7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5021736" y="3392164"/>
            <a:ext cx="517174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924,4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734464" y="3389268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34 634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1302596" y="3386946"/>
            <a:ext cx="520903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35 440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1862443" y="3386946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36 039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747235" y="4787616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1350481" y="4778727"/>
            <a:ext cx="520903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161,4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1915796" y="4793777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320,4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2900109" y="5597092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59 395,3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63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06431" y="5581479"/>
            <a:ext cx="525926" cy="252608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65 152,6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4073691" y="5588670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77 201,6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4896743" y="4757388"/>
            <a:ext cx="564988" cy="221382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1 410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5510723" y="4750160"/>
            <a:ext cx="520903" cy="230775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1 624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6080915" y="4750159"/>
            <a:ext cx="521047" cy="23077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1 895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8478463" y="2659870"/>
            <a:ext cx="0" cy="2937222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8478463" y="3611808"/>
            <a:ext cx="352028" cy="218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8478463" y="4854814"/>
            <a:ext cx="122144" cy="218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2337405"/>
            <a:ext cx="2160000" cy="397041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06187" y="4115138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7802600" y="5436492"/>
            <a:ext cx="918918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1 967 человек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2337405"/>
            <a:ext cx="2160000" cy="3970417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6" y="2337404"/>
            <a:ext cx="4497838" cy="3970417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8759465"/>
              </p:ext>
            </p:extLst>
          </p:nvPr>
        </p:nvGraphicFramePr>
        <p:xfrm>
          <a:off x="896911" y="2351314"/>
          <a:ext cx="4141588" cy="3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0981" y="3702789"/>
            <a:ext cx="16995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0980" y="4136794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DE570A78-46A9-3F07-36FA-94EF1D510C3A}"/>
              </a:ext>
            </a:extLst>
          </p:cNvPr>
          <p:cNvSpPr/>
          <p:nvPr/>
        </p:nvSpPr>
        <p:spPr>
          <a:xfrm>
            <a:off x="5442836" y="5436492"/>
            <a:ext cx="519804" cy="170053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0,5 %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0514" y="2643684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3785" y="2644745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02600" y="3702789"/>
            <a:ext cx="5582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275238" y="3857446"/>
            <a:ext cx="77292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01.06.2025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02600" y="5638550"/>
            <a:ext cx="182119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Амурской области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01.06.2025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442836" y="5668482"/>
            <a:ext cx="17884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по Амурской области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01.06.2025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 ПО ОТРАСЛЯМ В 2024 ГОДУ,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рублей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5408161" y="1376761"/>
            <a:ext cx="4035985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СРЕДНЕСПИСОЧНАЯ ЧИСЛЕННОСТЬ РАБОТНИКОВ ОРГАНИЗАЦИЙ В 2024 ГОДУ – 2 176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7360" y="333314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9187" y="2784813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6207" y="5341230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203" y="5823650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8873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- 24,7℃, в июле + 21,7℃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осадков в год – 470-500 мм 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земель лесного фонда – 73,5 тыс. га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тыс. га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твердолиственные породы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44,1 тыс. га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321000" y="5595547"/>
            <a:ext cx="17148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луговые, черноземные, бурые лесные </a:t>
            </a: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9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9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поймах рек - пойменные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ED753C6-79DF-D592-0C83-B15E5284834C}"/>
              </a:ext>
            </a:extLst>
          </p:cNvPr>
          <p:cNvSpPr txBox="1"/>
          <p:nvPr/>
        </p:nvSpPr>
        <p:spPr>
          <a:xfrm>
            <a:off x="5495521" y="2428126"/>
            <a:ext cx="361199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объектов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месторождений и проявлений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5860469" y="2758783"/>
            <a:ext cx="1517675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Егорьевское месторождение торфа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запасы – 1 330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тонн)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350817-E0E1-F8FA-9710-5BB6612E517F}"/>
              </a:ext>
            </a:extLst>
          </p:cNvPr>
          <p:cNvSpPr txBox="1"/>
          <p:nvPr/>
        </p:nvSpPr>
        <p:spPr>
          <a:xfrm>
            <a:off x="7907983" y="2758783"/>
            <a:ext cx="171012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Новинское</a:t>
            </a: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месторождение песка стекольного и формовочного</a:t>
            </a:r>
          </a:p>
          <a:p>
            <a:r>
              <a:rPr lang="ru-RU" sz="7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запасы – 95 451 </a:t>
            </a:r>
            <a:r>
              <a:rPr lang="ru-RU" sz="7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7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м3</a:t>
            </a:r>
            <a:r>
              <a:rPr lang="ru-RU" sz="7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306,0 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174,4 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промышленности, транспорта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21,2 тыс. га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41" name="Рисунок 40" descr="Сырье со сплошной заливкой">
            <a:extLst>
              <a:ext uri="{FF2B5EF4-FFF2-40B4-BE49-F238E27FC236}">
                <a16:creationId xmlns:a16="http://schemas.microsoft.com/office/drawing/2014/main" id="{156B5DDE-15E7-BE62-82CF-37F78AB253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369575" y="2801783"/>
            <a:ext cx="360000" cy="36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5860469" y="3209113"/>
            <a:ext cx="15176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Сергеевское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месторождение бурого угля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запасы – 1 330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тонн)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Электростанция со сплошной заливкой">
            <a:extLst>
              <a:ext uri="{FF2B5EF4-FFF2-40B4-BE49-F238E27FC236}">
                <a16:creationId xmlns:a16="http://schemas.microsoft.com/office/drawing/2014/main" id="{4679AB0C-A337-607D-9D98-38AAAEB0F44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415700" y="3288424"/>
            <a:ext cx="360000" cy="360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7940842" y="3359374"/>
            <a:ext cx="161246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Сергеевское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месторождение сапропеля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запасы – 2 775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тонн)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 descr="Лиственное дерево со сплошной заливкой">
            <a:extLst>
              <a:ext uri="{FF2B5EF4-FFF2-40B4-BE49-F238E27FC236}">
                <a16:creationId xmlns:a16="http://schemas.microsoft.com/office/drawing/2014/main" id="{6BFDED63-0F62-455A-6E92-6FF2D4A332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35034" y="5268697"/>
            <a:ext cx="360000" cy="36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8024619" y="5336135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лесного фонда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73,5 тыс. га</a:t>
            </a:r>
          </a:p>
        </p:txBody>
      </p:sp>
      <p:pic>
        <p:nvPicPr>
          <p:cNvPr id="50" name="Рисунок 49" descr="Склад со сплошной заливкой">
            <a:extLst>
              <a:ext uri="{FF2B5EF4-FFF2-40B4-BE49-F238E27FC236}">
                <a16:creationId xmlns:a16="http://schemas.microsoft.com/office/drawing/2014/main" id="{79A7B4CF-40CA-F072-9543-8C0EF83180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49802" y="5732827"/>
            <a:ext cx="360000" cy="3600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8024619" y="5827721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поселений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 тыс. га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5"/>
            <a:ext cx="2196000" cy="355614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70660" y="2566441"/>
            <a:ext cx="17408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 культуры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70659" y="4867826"/>
            <a:ext cx="126148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формирования</a:t>
            </a:r>
          </a:p>
          <a:p>
            <a:pPr>
              <a:lnSpc>
                <a:spcPts val="1220"/>
              </a:lnSpc>
            </a:pP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различной направленности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70659" y="3157020"/>
            <a:ext cx="1605925" cy="603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  <a:p>
            <a:pPr>
              <a:lnSpc>
                <a:spcPts val="1220"/>
              </a:lnSpc>
            </a:pP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– сельских, 1 – окружная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межпоселенческая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307560"/>
            <a:ext cx="2196000" cy="355614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 flipH="1">
            <a:off x="1711102" y="2439744"/>
            <a:ext cx="9633" cy="32469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774811" y="2566441"/>
            <a:ext cx="938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765182" y="2893883"/>
            <a:ext cx="77568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3 213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774811" y="5152429"/>
            <a:ext cx="913257" cy="6245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дошкольных групп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763906" y="4023366"/>
            <a:ext cx="947196" cy="307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758139" y="4331143"/>
            <a:ext cx="774570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950963" y="4774291"/>
            <a:ext cx="8124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712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774811" y="3275708"/>
            <a:ext cx="901473" cy="316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758139" y="3591826"/>
            <a:ext cx="963869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5"/>
            <a:ext cx="2196000" cy="355614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центральная районная поликлиника 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39026" y="329777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47735" y="4139986"/>
            <a:ext cx="19433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врачебных амбулатории 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врача общей практики 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3"/>
            <a:ext cx="2196000" cy="3551534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ДЮСШ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2" y="3988118"/>
            <a:ext cx="145647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плоскостных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751085" y="3988118"/>
            <a:ext cx="136861" cy="1781586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62086" y="4957956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секций и клубов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42827" y="4023366"/>
            <a:ext cx="1740894" cy="603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модельные библиотеки</a:t>
            </a:r>
          </a:p>
          <a:p>
            <a:pPr>
              <a:lnSpc>
                <a:spcPts val="1220"/>
              </a:lnSpc>
            </a:pP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9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Грибское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900" b="1" spc="-2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</a:t>
            </a:r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-Ивановка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710AB7-D0BC-44EF-B8F4-E23845F538E3}"/>
              </a:ext>
            </a:extLst>
          </p:cNvPr>
          <p:cNvSpPr txBox="1"/>
          <p:nvPr/>
        </p:nvSpPr>
        <p:spPr>
          <a:xfrm>
            <a:off x="765182" y="4712968"/>
            <a:ext cx="91110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частных детских сада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8638904" cy="5034088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02461" cy="120043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875316" y="1525351"/>
            <a:ext cx="5068388" cy="120043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75091" y="2814007"/>
            <a:ext cx="2778009" cy="1244682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785430" y="4138244"/>
            <a:ext cx="2767670" cy="104614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БЛАГОВЕЩЕНСКОГО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БЛАГОВЕЩЕНСКОГО МУНИЦИПАЛЬНОГО ОКРУГА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10" y="1582444"/>
            <a:ext cx="2154162" cy="10599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4066901" y="1721808"/>
            <a:ext cx="487680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МИХАЙЛОВСКИЕ СТОЛБЫ</a:t>
            </a:r>
          </a:p>
          <a:p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Уникальный каскад из 16 разновысотных (15-75 м) утесов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Расположены в 46 км северо-западнее г. Благовещенска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сходство с легендарными Красноярскими Столбами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 descr="Горы со сплошной заливкой">
            <a:extLst>
              <a:ext uri="{FF2B5EF4-FFF2-40B4-BE49-F238E27FC236}">
                <a16:creationId xmlns:a16="http://schemas.microsoft.com/office/drawing/2014/main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618" y="1639756"/>
            <a:ext cx="360000" cy="360000"/>
          </a:xfrm>
          <a:prstGeom prst="rect">
            <a:avLst/>
          </a:prstGeom>
        </p:spPr>
      </p:pic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875316" y="2807836"/>
            <a:ext cx="5068388" cy="120435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010" y="2882736"/>
            <a:ext cx="2154162" cy="110722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4066901" y="3005074"/>
            <a:ext cx="487680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КРЕМНЕВАЯ СОПКА</a:t>
            </a:r>
          </a:p>
          <a:p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Живописная возвышенность на террасе реки Амур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Расположена в 4 км севернее с. Бибиково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сопки находятся остатки древних каменоломен и мастерских</a:t>
            </a:r>
          </a:p>
          <a:p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 производству кремневого оружия и орудий труда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775091" y="5297097"/>
            <a:ext cx="2778009" cy="1046148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010" y="4188823"/>
            <a:ext cx="2154162" cy="936647"/>
          </a:xfrm>
          <a:prstGeom prst="rect">
            <a:avLst/>
          </a:prstGeom>
        </p:spPr>
      </p:pic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894449" y="4124899"/>
            <a:ext cx="5068388" cy="1059493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4063202" y="4291273"/>
            <a:ext cx="487680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МАРУШКИНЫ ВОРОТА</a:t>
            </a:r>
          </a:p>
          <a:p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Утес сформирован из различных горных пород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Расположены в 9 км от с. </a:t>
            </a:r>
            <a:r>
              <a:rPr lang="ru-RU" sz="10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Верхнеблаговещенское</a:t>
            </a:r>
            <a:endParaRPr lang="ru-RU" sz="10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месте утеса река Амур сильно сужается и протекает между двумя гранитными сопками как через ворота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894449" y="5319332"/>
            <a:ext cx="5068388" cy="1059493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4063201" y="5466082"/>
            <a:ext cx="4876801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СЕРГЕЕВСКИЙ УТЕС</a:t>
            </a:r>
          </a:p>
          <a:p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Живописная скала на левобережье реки Амур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Расположены в 4 км южнее с. Сергеевка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месте утеса река Амур сильно сужается и протекает между двумя гранитными сопками как через ворота</a:t>
            </a:r>
          </a:p>
        </p:txBody>
      </p:sp>
      <p:pic>
        <p:nvPicPr>
          <p:cNvPr id="23" name="Рисунок 22" descr="Горы со сплошной заливкой">
            <a:extLst>
              <a:ext uri="{FF2B5EF4-FFF2-40B4-BE49-F238E27FC236}">
                <a16:creationId xmlns:a16="http://schemas.microsoft.com/office/drawing/2014/main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618" y="2922240"/>
            <a:ext cx="360000" cy="360000"/>
          </a:xfrm>
          <a:prstGeom prst="rect">
            <a:avLst/>
          </a:prstGeom>
        </p:spPr>
      </p:pic>
      <p:pic>
        <p:nvPicPr>
          <p:cNvPr id="24" name="Рисунок 23" descr="Горы со сплошной заливкой">
            <a:extLst>
              <a:ext uri="{FF2B5EF4-FFF2-40B4-BE49-F238E27FC236}">
                <a16:creationId xmlns:a16="http://schemas.microsoft.com/office/drawing/2014/main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618" y="4252457"/>
            <a:ext cx="360000" cy="360000"/>
          </a:xfrm>
          <a:prstGeom prst="rect">
            <a:avLst/>
          </a:prstGeom>
        </p:spPr>
      </p:pic>
      <p:pic>
        <p:nvPicPr>
          <p:cNvPr id="25" name="Рисунок 24" descr="Горы со сплошной заливкой">
            <a:extLst>
              <a:ext uri="{FF2B5EF4-FFF2-40B4-BE49-F238E27FC236}">
                <a16:creationId xmlns:a16="http://schemas.microsoft.com/office/drawing/2014/main" id="{7D8F7C33-7664-4250-1D83-42A7DA517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8618" y="5446285"/>
            <a:ext cx="360000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541" y="5343570"/>
            <a:ext cx="2161631" cy="9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29716</TotalTime>
  <Words>2113</Words>
  <Application>Microsoft Office PowerPoint</Application>
  <PresentationFormat>Лист A4 (210x297 мм)</PresentationFormat>
  <Paragraphs>558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User</cp:lastModifiedBy>
  <cp:revision>569</cp:revision>
  <dcterms:created xsi:type="dcterms:W3CDTF">2023-11-22T14:19:10Z</dcterms:created>
  <dcterms:modified xsi:type="dcterms:W3CDTF">2025-06-20T07:18:15Z</dcterms:modified>
</cp:coreProperties>
</file>