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93" r:id="rId9"/>
    <p:sldId id="267" r:id="rId10"/>
    <p:sldId id="294" r:id="rId11"/>
    <p:sldId id="263" r:id="rId12"/>
    <p:sldId id="266" r:id="rId13"/>
    <p:sldId id="264" r:id="rId14"/>
    <p:sldId id="268" r:id="rId15"/>
    <p:sldId id="29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1" r:id="rId38"/>
    <p:sldId id="290" r:id="rId39"/>
    <p:sldId id="29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E1B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57;&#1045;&#1056;&#1067;&#1064;&#1045;&#1042;&#1057;&#1050;&#1048;&#1049;%202024\&#1055;&#1090;&#1080;&#1094;&#1077;&#1092;&#1072;&#1073;&#1088;&#1080;&#1082;&#1072;\&#1087;&#1088;&#1086;&#1080;&#1079;&#1074;&#1086;&#1076;&#1089;&#1090;&#1074;&#1086;%20&#1084;&#1103;&#1089;&#1072;%20&#1085;&#1072;%20&#1044;&#1042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data%20(4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57;&#1045;&#1056;&#1067;&#1064;&#1045;&#1042;&#1057;&#1050;&#1048;&#1049;%202024\&#1055;&#1090;&#1080;&#1094;&#1077;&#1092;&#1072;&#1073;&#1088;&#1080;&#1082;&#1072;\&#1087;&#1088;&#1086;&#1080;&#1079;&#1074;&#1086;&#1076;&#1089;&#1090;&#1074;&#1086;%20&#1084;&#1103;&#1089;&#1072;%20&#1085;&#1072;%20&#1044;&#1042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data%20(4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57;&#1045;&#1056;&#1067;&#1064;&#1045;&#1042;&#1057;&#1050;&#1048;&#1049;%202024\&#1055;&#1090;&#1080;&#1094;&#1077;&#1092;&#1072;&#1073;&#1088;&#1080;&#1082;&#1072;\&#1087;&#1088;&#1086;&#1080;&#1079;&#1074;&#1086;&#1076;&#1089;&#1090;&#1074;&#1086;%20&#1084;&#1103;&#1089;&#1072;%20&#1085;&#1072;%20&#1044;&#1042;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cuments\&#1057;&#1045;&#1056;&#1067;&#1064;&#1045;&#1042;&#1057;&#1050;&#1048;&#1049;%202024\&#1055;&#1090;&#1080;&#1094;&#1077;&#1092;&#1072;&#1073;&#1088;&#1080;&#1082;&#1072;\&#1089;&#1088;&#1077;&#1076;&#1085;&#1080;&#1077;%20&#1094;&#1077;&#1085;&#1099;%20&#1087;&#1088;&#1086;&#1080;&#1079;&#1074;&#1086;&#1076;&#1080;&#1090;&#1077;&#1083;&#1077;&#1081;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объёмов производства мяса по основным сегментам на Дальнем Востоке в 2019 - 2023 гг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Свинина охлажденная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Лист1!$C$4:$G$4</c:f>
              <c:numCache>
                <c:formatCode>#,##0</c:formatCode>
                <c:ptCount val="5"/>
                <c:pt idx="0">
                  <c:v>33821</c:v>
                </c:pt>
                <c:pt idx="1">
                  <c:v>31341</c:v>
                </c:pt>
                <c:pt idx="2">
                  <c:v>46534</c:v>
                </c:pt>
                <c:pt idx="3">
                  <c:v>74715</c:v>
                </c:pt>
                <c:pt idx="4">
                  <c:v>81753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1-4C3C-9E49-196AF715E203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Мясо птицы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Лист1!$C$5:$G$5</c:f>
              <c:numCache>
                <c:formatCode>#,##0</c:formatCode>
                <c:ptCount val="5"/>
                <c:pt idx="0">
                  <c:v>27332</c:v>
                </c:pt>
                <c:pt idx="1">
                  <c:v>33411</c:v>
                </c:pt>
                <c:pt idx="2">
                  <c:v>47744</c:v>
                </c:pt>
                <c:pt idx="3">
                  <c:v>45821</c:v>
                </c:pt>
                <c:pt idx="4">
                  <c:v>42815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1-4C3C-9E49-196AF715E203}"/>
            </c:ext>
          </c:extLst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Свинина замороженная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Лист1!$C$6:$G$6</c:f>
              <c:numCache>
                <c:formatCode>#,##0</c:formatCode>
                <c:ptCount val="5"/>
                <c:pt idx="0">
                  <c:v>3234</c:v>
                </c:pt>
                <c:pt idx="1">
                  <c:v>3196</c:v>
                </c:pt>
                <c:pt idx="2">
                  <c:v>3739</c:v>
                </c:pt>
                <c:pt idx="3">
                  <c:v>5124</c:v>
                </c:pt>
                <c:pt idx="4">
                  <c:v>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1-4C3C-9E49-196AF715E203}"/>
            </c:ext>
          </c:extLst>
        </c:ser>
        <c:ser>
          <c:idx val="3"/>
          <c:order val="3"/>
          <c:tx>
            <c:strRef>
              <c:f>Лист1!$B$7</c:f>
              <c:strCache>
                <c:ptCount val="1"/>
                <c:pt idx="0">
                  <c:v>Говядина и телятина замороженная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Лист1!$C$7:$G$7</c:f>
              <c:numCache>
                <c:formatCode>#,##0</c:formatCode>
                <c:ptCount val="5"/>
                <c:pt idx="0">
                  <c:v>1941</c:v>
                </c:pt>
                <c:pt idx="1">
                  <c:v>2580</c:v>
                </c:pt>
                <c:pt idx="2">
                  <c:v>3610</c:v>
                </c:pt>
                <c:pt idx="3">
                  <c:v>3819</c:v>
                </c:pt>
                <c:pt idx="4">
                  <c:v>3945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1-4C3C-9E49-196AF715E203}"/>
            </c:ext>
          </c:extLst>
        </c:ser>
        <c:ser>
          <c:idx val="4"/>
          <c:order val="4"/>
          <c:tx>
            <c:strRef>
              <c:f>Лист1!$B$8</c:f>
              <c:strCache>
                <c:ptCount val="1"/>
                <c:pt idx="0">
                  <c:v>Говядина и телятина охлажденная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Лист1!$C$8:$G$8</c:f>
              <c:numCache>
                <c:formatCode>#,##0</c:formatCode>
                <c:ptCount val="5"/>
                <c:pt idx="0">
                  <c:v>1507</c:v>
                </c:pt>
                <c:pt idx="1">
                  <c:v>1209</c:v>
                </c:pt>
                <c:pt idx="2">
                  <c:v>1360</c:v>
                </c:pt>
                <c:pt idx="3">
                  <c:v>1534</c:v>
                </c:pt>
                <c:pt idx="4">
                  <c:v>1980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1-4C3C-9E49-196AF715E203}"/>
            </c:ext>
          </c:extLst>
        </c:ser>
        <c:ser>
          <c:idx val="5"/>
          <c:order val="5"/>
          <c:tx>
            <c:strRef>
              <c:f>Лист1!$B$9</c:f>
              <c:strCache>
                <c:ptCount val="1"/>
                <c:pt idx="0">
                  <c:v>Прочее мясо КРС замороженное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Лист1!$C$9:$G$9</c:f>
              <c:numCache>
                <c:formatCode>General</c:formatCode>
                <c:ptCount val="5"/>
                <c:pt idx="0">
                  <c:v>171</c:v>
                </c:pt>
                <c:pt idx="1">
                  <c:v>185</c:v>
                </c:pt>
                <c:pt idx="2">
                  <c:v>131</c:v>
                </c:pt>
                <c:pt idx="3">
                  <c:v>234</c:v>
                </c:pt>
                <c:pt idx="4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71-4C3C-9E49-196AF715E203}"/>
            </c:ext>
          </c:extLst>
        </c:ser>
        <c:ser>
          <c:idx val="6"/>
          <c:order val="6"/>
          <c:tx>
            <c:strRef>
              <c:f>Лист1!$B$10</c:f>
              <c:strCache>
                <c:ptCount val="1"/>
                <c:pt idx="0">
                  <c:v>Прочее мясо КРС охлажденное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Лист1!$C$10:$G$10</c:f>
              <c:numCache>
                <c:formatCode>General</c:formatCode>
                <c:ptCount val="5"/>
                <c:pt idx="0">
                  <c:v>90</c:v>
                </c:pt>
                <c:pt idx="1">
                  <c:v>155</c:v>
                </c:pt>
                <c:pt idx="2">
                  <c:v>137</c:v>
                </c:pt>
                <c:pt idx="3">
                  <c:v>132</c:v>
                </c:pt>
                <c:pt idx="4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71-4C3C-9E49-196AF715E203}"/>
            </c:ext>
          </c:extLst>
        </c:ser>
        <c:ser>
          <c:idx val="7"/>
          <c:order val="7"/>
          <c:tx>
            <c:strRef>
              <c:f>Лист1!$B$11</c:f>
              <c:strCache>
                <c:ptCount val="1"/>
                <c:pt idx="0">
                  <c:v>Баранина охлажденная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Лист1!$C$11:$G$11</c:f>
              <c:numCache>
                <c:formatCode>General</c:formatCode>
                <c:ptCount val="5"/>
                <c:pt idx="0">
                  <c:v>100</c:v>
                </c:pt>
                <c:pt idx="1">
                  <c:v>71</c:v>
                </c:pt>
                <c:pt idx="2">
                  <c:v>131</c:v>
                </c:pt>
                <c:pt idx="3">
                  <c:v>52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71-4C3C-9E49-196AF715E203}"/>
            </c:ext>
          </c:extLst>
        </c:ser>
        <c:ser>
          <c:idx val="8"/>
          <c:order val="8"/>
          <c:tx>
            <c:strRef>
              <c:f>Лист1!$B$12</c:f>
              <c:strCache>
                <c:ptCount val="1"/>
                <c:pt idx="0">
                  <c:v>Баранина замороженная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Лист1!$C$12:$G$12</c:f>
              <c:numCache>
                <c:formatCode>General</c:formatCode>
                <c:ptCount val="5"/>
                <c:pt idx="0">
                  <c:v>7</c:v>
                </c:pt>
                <c:pt idx="1">
                  <c:v>38</c:v>
                </c:pt>
                <c:pt idx="2">
                  <c:v>47</c:v>
                </c:pt>
                <c:pt idx="3">
                  <c:v>71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71-4C3C-9E49-196AF715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55402831"/>
        <c:axId val="1055403311"/>
      </c:barChart>
      <c:catAx>
        <c:axId val="105540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5403311"/>
        <c:crosses val="autoZero"/>
        <c:auto val="1"/>
        <c:lblAlgn val="ctr"/>
        <c:lblOffset val="100"/>
        <c:noMultiLvlLbl val="0"/>
      </c:catAx>
      <c:valAx>
        <c:axId val="105540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Тонн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540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61990660046729"/>
          <c:y val="0.20949613437871592"/>
          <c:w val="0.24317084161437286"/>
          <c:h val="0.71589875841006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объемов производства мяса по основным сегментам в России в 2019-2023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Мясо птицы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4702179.91</c:v>
                </c:pt>
                <c:pt idx="1">
                  <c:v>4830385.16</c:v>
                </c:pt>
                <c:pt idx="2">
                  <c:v>4849890.97</c:v>
                </c:pt>
                <c:pt idx="3">
                  <c:v>5087922.8</c:v>
                </c:pt>
                <c:pt idx="4">
                  <c:v>5137965.34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A-40A9-B0D6-B88639D51C49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Свинина охлажденная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2491607.83</c:v>
                </c:pt>
                <c:pt idx="1">
                  <c:v>2788107.3</c:v>
                </c:pt>
                <c:pt idx="2">
                  <c:v>2816502.45</c:v>
                </c:pt>
                <c:pt idx="3">
                  <c:v>3052132.43</c:v>
                </c:pt>
                <c:pt idx="4">
                  <c:v>3271553.34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A-40A9-B0D6-B88639D51C49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Свинина замороженная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Лист1!$B$6:$F$6</c:f>
              <c:numCache>
                <c:formatCode>#,##0</c:formatCode>
                <c:ptCount val="5"/>
                <c:pt idx="0">
                  <c:v>279275.15999999997</c:v>
                </c:pt>
                <c:pt idx="1">
                  <c:v>346113.04</c:v>
                </c:pt>
                <c:pt idx="2">
                  <c:v>373214.49</c:v>
                </c:pt>
                <c:pt idx="3">
                  <c:v>468907.53</c:v>
                </c:pt>
                <c:pt idx="4">
                  <c:v>514434.72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A-40A9-B0D6-B88639D51C49}"/>
            </c:ext>
          </c:extLst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Говядина охлажденная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Лист1!$B$7:$F$7</c:f>
              <c:numCache>
                <c:formatCode>#,##0</c:formatCode>
                <c:ptCount val="5"/>
                <c:pt idx="0">
                  <c:v>220344.44</c:v>
                </c:pt>
                <c:pt idx="1">
                  <c:v>231891.23</c:v>
                </c:pt>
                <c:pt idx="2">
                  <c:v>266104.14</c:v>
                </c:pt>
                <c:pt idx="3">
                  <c:v>260292.24</c:v>
                </c:pt>
                <c:pt idx="4">
                  <c:v>310439.34999999998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6A-40A9-B0D6-B88639D51C49}"/>
            </c:ext>
          </c:extLst>
        </c:ser>
        <c:ser>
          <c:idx val="4"/>
          <c:order val="4"/>
          <c:tx>
            <c:strRef>
              <c:f>Лист1!$A$8</c:f>
              <c:strCache>
                <c:ptCount val="1"/>
                <c:pt idx="0">
                  <c:v>Говядина замороженная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Лист1!$B$8:$F$8</c:f>
              <c:numCache>
                <c:formatCode>#,##0</c:formatCode>
                <c:ptCount val="5"/>
                <c:pt idx="0">
                  <c:v>51599.21</c:v>
                </c:pt>
                <c:pt idx="1">
                  <c:v>59215.11</c:v>
                </c:pt>
                <c:pt idx="2">
                  <c:v>66003.33</c:v>
                </c:pt>
                <c:pt idx="3">
                  <c:v>78464.2</c:v>
                </c:pt>
                <c:pt idx="4">
                  <c:v>86981.759999999995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A-40A9-B0D6-B88639D51C49}"/>
            </c:ext>
          </c:extLst>
        </c:ser>
        <c:ser>
          <c:idx val="5"/>
          <c:order val="5"/>
          <c:tx>
            <c:strRef>
              <c:f>Лист1!$A$9</c:f>
              <c:strCache>
                <c:ptCount val="1"/>
                <c:pt idx="0">
                  <c:v>Прочее мясо КРС замороженное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Лист1!$B$9:$F$9</c:f>
              <c:numCache>
                <c:formatCode>#,##0</c:formatCode>
                <c:ptCount val="5"/>
                <c:pt idx="0">
                  <c:v>15377.49</c:v>
                </c:pt>
                <c:pt idx="1">
                  <c:v>22737.279999999999</c:v>
                </c:pt>
                <c:pt idx="2">
                  <c:v>23294.03</c:v>
                </c:pt>
                <c:pt idx="3">
                  <c:v>28335.91</c:v>
                </c:pt>
                <c:pt idx="4">
                  <c:v>39297.839999999997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6A-40A9-B0D6-B88639D51C49}"/>
            </c:ext>
          </c:extLst>
        </c:ser>
        <c:ser>
          <c:idx val="6"/>
          <c:order val="6"/>
          <c:tx>
            <c:strRef>
              <c:f>Лист1!$A$10</c:f>
              <c:strCache>
                <c:ptCount val="1"/>
                <c:pt idx="0">
                  <c:v>Прочее мясо КРС охлажденное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Лист1!$B$10:$F$10</c:f>
              <c:numCache>
                <c:formatCode>#,##0</c:formatCode>
                <c:ptCount val="5"/>
                <c:pt idx="0">
                  <c:v>15757.81</c:v>
                </c:pt>
                <c:pt idx="1">
                  <c:v>23023.46</c:v>
                </c:pt>
                <c:pt idx="2">
                  <c:v>27076.02</c:v>
                </c:pt>
                <c:pt idx="3">
                  <c:v>41840.14</c:v>
                </c:pt>
                <c:pt idx="4">
                  <c:v>34020.83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6A-40A9-B0D6-B88639D51C49}"/>
            </c:ext>
          </c:extLst>
        </c:ser>
        <c:ser>
          <c:idx val="7"/>
          <c:order val="7"/>
          <c:tx>
            <c:strRef>
              <c:f>Лист1!$A$11</c:f>
              <c:strCache>
                <c:ptCount val="1"/>
                <c:pt idx="0">
                  <c:v>Баранина охлажденная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Лист1!$B$11:$F$11</c:f>
              <c:numCache>
                <c:formatCode>#,##0</c:formatCode>
                <c:ptCount val="5"/>
                <c:pt idx="0">
                  <c:v>10616.71</c:v>
                </c:pt>
                <c:pt idx="1">
                  <c:v>9502.3799999999992</c:v>
                </c:pt>
                <c:pt idx="2">
                  <c:v>6804.21</c:v>
                </c:pt>
                <c:pt idx="3">
                  <c:v>7407.08</c:v>
                </c:pt>
                <c:pt idx="4">
                  <c:v>9592.2999999999993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6A-40A9-B0D6-B88639D51C49}"/>
            </c:ext>
          </c:extLst>
        </c:ser>
        <c:ser>
          <c:idx val="8"/>
          <c:order val="8"/>
          <c:tx>
            <c:strRef>
              <c:f>Лист1!$A$12</c:f>
              <c:strCache>
                <c:ptCount val="1"/>
                <c:pt idx="0">
                  <c:v>Баранина замороженная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Лист1!$B$12:$F$12</c:f>
              <c:numCache>
                <c:formatCode>#,##0</c:formatCode>
                <c:ptCount val="5"/>
                <c:pt idx="0">
                  <c:v>952.38</c:v>
                </c:pt>
                <c:pt idx="1">
                  <c:v>589.98</c:v>
                </c:pt>
                <c:pt idx="2">
                  <c:v>1348.66</c:v>
                </c:pt>
                <c:pt idx="3">
                  <c:v>1685.9</c:v>
                </c:pt>
                <c:pt idx="4">
                  <c:v>1543.69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6A-40A9-B0D6-B88639D51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123547519"/>
        <c:axId val="2123540319"/>
      </c:barChart>
      <c:catAx>
        <c:axId val="212354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3540319"/>
        <c:crosses val="autoZero"/>
        <c:auto val="1"/>
        <c:lblAlgn val="ctr"/>
        <c:lblOffset val="100"/>
        <c:noMultiLvlLbl val="0"/>
      </c:catAx>
      <c:valAx>
        <c:axId val="212354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Тонн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354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86858713446293"/>
          <c:y val="0.15284132301966991"/>
          <c:w val="0.22392216108037721"/>
          <c:h val="0.72993355977609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Доли сегментов по объемам производства мяса птицы в тоннах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Лист1!$B$26</c:f>
              <c:strCache>
                <c:ptCount val="1"/>
                <c:pt idx="0">
                  <c:v>Мясо птицы охлажденное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Лист1!$C$25:$G$25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Лист1!$C$26:$G$26</c:f>
              <c:numCache>
                <c:formatCode>General</c:formatCode>
                <c:ptCount val="5"/>
                <c:pt idx="0">
                  <c:v>4.3956500083015111E-2</c:v>
                </c:pt>
                <c:pt idx="1">
                  <c:v>0.1223475369373693</c:v>
                </c:pt>
                <c:pt idx="2">
                  <c:v>0.19566578377076813</c:v>
                </c:pt>
                <c:pt idx="3">
                  <c:v>0.16015366921966379</c:v>
                </c:pt>
                <c:pt idx="4">
                  <c:v>0.23622969596001667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A-4B9D-89B6-16A000A518B0}"/>
            </c:ext>
          </c:extLst>
        </c:ser>
        <c:ser>
          <c:idx val="1"/>
          <c:order val="1"/>
          <c:tx>
            <c:strRef>
              <c:f>Лист1!$B$27</c:f>
              <c:strCache>
                <c:ptCount val="1"/>
                <c:pt idx="0">
                  <c:v>Мясо птицы замороженное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Лист1!$C$25:$G$25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Лист1!$C$27:$G$27</c:f>
              <c:numCache>
                <c:formatCode>General</c:formatCode>
                <c:ptCount val="5"/>
                <c:pt idx="0">
                  <c:v>0.9560434999169849</c:v>
                </c:pt>
                <c:pt idx="1">
                  <c:v>0.87765246306263067</c:v>
                </c:pt>
                <c:pt idx="2">
                  <c:v>0.80433421622923185</c:v>
                </c:pt>
                <c:pt idx="3">
                  <c:v>0.83984633078033621</c:v>
                </c:pt>
                <c:pt idx="4">
                  <c:v>0.76377030403998336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A-4B9D-89B6-16A000A51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1571311"/>
        <c:axId val="1141571791"/>
      </c:barChart>
      <c:catAx>
        <c:axId val="114157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1571791"/>
        <c:crosses val="autoZero"/>
        <c:auto val="1"/>
        <c:lblAlgn val="ctr"/>
        <c:lblOffset val="100"/>
        <c:noMultiLvlLbl val="0"/>
      </c:catAx>
      <c:valAx>
        <c:axId val="114157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157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Доли сегментов по объемам производства мяса птицы в тоннах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Мясо птицы охлажденное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Лист1!$B$16:$F$16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Лист1!$B$17:$F$17</c:f>
              <c:numCache>
                <c:formatCode>0%</c:formatCode>
                <c:ptCount val="5"/>
                <c:pt idx="0">
                  <c:v>0.75666592756359208</c:v>
                </c:pt>
                <c:pt idx="1">
                  <c:v>0.77601419725114196</c:v>
                </c:pt>
                <c:pt idx="2">
                  <c:v>0.77383883231489037</c:v>
                </c:pt>
                <c:pt idx="3">
                  <c:v>0.75935611136261738</c:v>
                </c:pt>
                <c:pt idx="4">
                  <c:v>0.76245223229712722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6-4194-8604-0B9284F7D026}"/>
            </c:ext>
          </c:extLst>
        </c:ser>
        <c:ser>
          <c:idx val="1"/>
          <c:order val="1"/>
          <c:tx>
            <c:strRef>
              <c:f>Лист1!$A$18</c:f>
              <c:strCache>
                <c:ptCount val="1"/>
                <c:pt idx="0">
                  <c:v>Мясо птицы замороженное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Лист1!$B$16:$F$16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Лист1!$B$18:$F$18</c:f>
              <c:numCache>
                <c:formatCode>0%</c:formatCode>
                <c:ptCount val="5"/>
                <c:pt idx="0">
                  <c:v>0.24333407243640792</c:v>
                </c:pt>
                <c:pt idx="1">
                  <c:v>0.22398580274885804</c:v>
                </c:pt>
                <c:pt idx="2">
                  <c:v>0.22616116768510963</c:v>
                </c:pt>
                <c:pt idx="3">
                  <c:v>0.24064388863738262</c:v>
                </c:pt>
                <c:pt idx="4">
                  <c:v>0.23754776770287278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6-4194-8604-0B9284F7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8643679"/>
        <c:axId val="1948644159"/>
      </c:barChart>
      <c:catAx>
        <c:axId val="194864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8644159"/>
        <c:crosses val="autoZero"/>
        <c:auto val="1"/>
        <c:lblAlgn val="ctr"/>
        <c:lblOffset val="100"/>
        <c:noMultiLvlLbl val="0"/>
      </c:catAx>
      <c:valAx>
        <c:axId val="194864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864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Потребность в мясе птицы, тонн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Лист1!$C$19:$G$19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Лист1!$C$22:$G$22</c:f>
              <c:numCache>
                <c:formatCode>#,##0</c:formatCode>
                <c:ptCount val="5"/>
                <c:pt idx="0">
                  <c:v>277853</c:v>
                </c:pt>
                <c:pt idx="1">
                  <c:v>251100</c:v>
                </c:pt>
                <c:pt idx="2">
                  <c:v>275400</c:v>
                </c:pt>
                <c:pt idx="3">
                  <c:v>280000</c:v>
                </c:pt>
                <c:pt idx="4">
                  <c:v>277330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9-4C0F-B9EB-956D64AAE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535311"/>
        <c:axId val="1141545391"/>
      </c:barChart>
      <c:catAx>
        <c:axId val="114153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1545391"/>
        <c:crosses val="autoZero"/>
        <c:auto val="1"/>
        <c:lblAlgn val="ctr"/>
        <c:lblOffset val="100"/>
        <c:noMultiLvlLbl val="0"/>
      </c:catAx>
      <c:valAx>
        <c:axId val="11415453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15353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rgbClr val="1C2E1B"/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Средние цены производителей замороженного мяса птицы на Дальнем Востоке в 2023 году, тыс.руб/тонну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rgbClr val="1C2E1B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Данные!$C$10:$D$10</c:f>
              <c:strCache>
                <c:ptCount val="2"/>
                <c:pt idx="0">
                  <c:v>Мясо птицы замороженное</c:v>
                </c:pt>
                <c:pt idx="1">
                  <c:v>Тонна;^метрическая тонна (1000 кг)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1C2E1B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Данные!$E$10:$P$10</c:f>
              <c:numCache>
                <c:formatCode>#\ ##0.####</c:formatCode>
                <c:ptCount val="12"/>
                <c:pt idx="0">
                  <c:v>128043.97</c:v>
                </c:pt>
                <c:pt idx="1">
                  <c:v>124115.73</c:v>
                </c:pt>
                <c:pt idx="2">
                  <c:v>123616.63</c:v>
                </c:pt>
                <c:pt idx="3">
                  <c:v>150584.31</c:v>
                </c:pt>
                <c:pt idx="4">
                  <c:v>151748.95000000001</c:v>
                </c:pt>
                <c:pt idx="5">
                  <c:v>165371.6</c:v>
                </c:pt>
                <c:pt idx="6">
                  <c:v>154961.07999999999</c:v>
                </c:pt>
                <c:pt idx="7">
                  <c:v>169912.66</c:v>
                </c:pt>
                <c:pt idx="8">
                  <c:v>192854.03</c:v>
                </c:pt>
                <c:pt idx="9">
                  <c:v>193326.41</c:v>
                </c:pt>
                <c:pt idx="10">
                  <c:v>218417.34</c:v>
                </c:pt>
                <c:pt idx="11">
                  <c:v>213283.20000000001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4-4393-B4A1-FDF480792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6385455"/>
        <c:axId val="1356405615"/>
      </c:lineChart>
      <c:catAx>
        <c:axId val="135638545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C2E1B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405615"/>
        <c:crosses val="autoZero"/>
        <c:auto val="1"/>
        <c:lblAlgn val="ctr"/>
        <c:lblOffset val="100"/>
        <c:noMultiLvlLbl val="0"/>
      </c:catAx>
      <c:valAx>
        <c:axId val="13564056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####" sourceLinked="1"/>
        <c:majorTickMark val="none"/>
        <c:minorTickMark val="none"/>
        <c:tickLblPos val="nextTo"/>
        <c:crossAx val="135638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C2E1B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D045-E4F2-420A-98EA-82F58D0379E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C4EE-F837-46F8-808B-096B5DD2E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8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9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3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4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3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47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2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4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7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09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65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51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63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50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60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90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08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46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33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7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25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65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60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41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88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72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06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76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2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1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7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0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8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7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4C4EE-F837-46F8-808B-096B5DD2E1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3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57E3D-89F6-BA35-3843-F06D13090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945982-9F99-4981-63E2-8AFAD482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DDE91-8BD4-1524-AE03-BF21FAB7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9CC3A-621C-07A7-E4D0-1270D59A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94025-5DF4-DB0F-4F2D-ED129FB8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20AA0-B922-1D84-A611-6435E60F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643A8-29A8-53C7-A8F1-529CA7792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D54F1-485C-9A2E-1CA5-38FD02A2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D30EA-9314-64F0-D422-9F137AF3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F9C76F-E9B8-29E0-E00F-5FE01EE0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1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5E647C-B0CB-3DE6-F02D-E28FBA4A3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003CC5-9F95-5151-F237-43F6240D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6BEF-B2C8-8452-239C-BDB4CDD7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B4756-3D5D-3787-78BF-FB673299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E698-E08B-3FBD-A826-C91CA0F4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8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5A632-6A56-8859-6367-30FE8886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B9BE1-F745-94EC-49C6-7C759E09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C9AE1-B3E5-1A9D-BA7B-FC5D5BFF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21ABD-5748-8002-7745-5991E145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B24213-5FA6-4E44-D29A-5ACA58B2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8A29D-6F42-85E0-B12D-D6398D75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810AA-2028-6C0A-5740-D4E56D5A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4325B-E51C-F962-CD9A-24B08693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9C956-5BB1-60FC-C6BE-0775322F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179EF-8B12-ED5C-2117-FF727F7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5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7F5BE-E328-6E5C-84F5-D0B96DC3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81FA4-810F-DC7C-284C-3D38378CF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643496-9074-C519-C73B-DB95B9D7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8AFB36-211E-ABE2-A63D-C57A4B7D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A9BF4-CE0E-064E-7CAF-363E72FA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971AA-9F2F-7738-79DC-FA9A07F9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5873-0BE9-326E-96ED-CE5DE901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37FE1-7501-211C-EBF2-4F45DDD3E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F67B0F-EB71-3366-F068-E4F5EEA37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145262-C225-43BE-3D54-6F9EA296A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0B8296-8B06-871D-BFDB-5102B4D01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7D240E-791A-CB39-56FC-401C0CA8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863CB-86EE-19EA-E1BF-5E834721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641C03-7903-F2EE-939E-E0DDA22A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C058C-7B08-ED48-C0BB-A7074C9F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169D80-2C36-D3E5-7D3D-952CDFE8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A1EA9E-D1E7-20F5-8F6D-82E220E8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CB8F54-3508-2E25-78EA-C67BCE2F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2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8A6419-EACB-A12E-18E2-86926892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E4FDEC-E9FC-A6AE-668F-2CA7AA44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5C3D03-A58C-5211-B672-2FC39D37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8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2B413-A08E-EDF4-2C5F-76436778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18EBD-798B-8EC9-CB42-EC34F9C4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C05D3-7F3C-EDD6-927D-C8A7CC0BE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F872E2-44B2-F6CD-E44B-4BF95F12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7C395-097F-D1CA-875B-1B0637A3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D415C-6777-9A63-6666-FD517A35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DB0AC-A5CB-37A6-D852-9FE85AA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5CFE55-7BE4-6738-F478-1AAC47C37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374B7F-1561-92BF-1BA2-EC12A2205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51ADA-8C63-0D84-B4A4-10E3A4A9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2B642-1C4D-0FD7-9204-C2F1A90B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1593F-9EEB-4A10-D5B0-01D66196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8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A9111-5E77-EB8F-BDB6-022301E7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110BF5-8928-2F98-0B06-65BDCFE0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88BC5-888A-F094-A09F-4B5B51AF1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DDDB-4441-4E79-A178-BD35A04970CC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13DD7-4DCE-F3ED-73B9-ECC28C989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5851A-D0D9-CEBC-0F18-77ACA5E0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627E-96F3-4405-8696-4E74BA1FF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br.ru/hd_base/zcyc_params/)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-80010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7230100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499551-1DCF-632F-F99F-8F971EE2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0683"/>
            <a:ext cx="9753600" cy="5772150"/>
          </a:xfrm>
          <a:prstGeom prst="rect">
            <a:avLst/>
          </a:prstGeom>
        </p:spPr>
      </p:pic>
      <p:sp>
        <p:nvSpPr>
          <p:cNvPr id="22" name="object 7">
            <a:extLst>
              <a:ext uri="{FF2B5EF4-FFF2-40B4-BE49-F238E27FC236}">
                <a16:creationId xmlns:a16="http://schemas.microsoft.com/office/drawing/2014/main" id="{4B9E3CD9-3CEE-14E4-C64B-87DA663A6795}"/>
              </a:ext>
            </a:extLst>
          </p:cNvPr>
          <p:cNvSpPr txBox="1"/>
          <p:nvPr/>
        </p:nvSpPr>
        <p:spPr>
          <a:xfrm>
            <a:off x="1691640" y="1821389"/>
            <a:ext cx="8881110" cy="3901837"/>
          </a:xfrm>
          <a:prstGeom prst="rect">
            <a:avLst/>
          </a:prstGeom>
          <a:solidFill>
            <a:srgbClr val="ECECEF">
              <a:alpha val="74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50" dirty="0">
              <a:latin typeface="Times New Roman"/>
              <a:cs typeface="Times New Roman"/>
            </a:endParaRPr>
          </a:p>
          <a:p>
            <a:pPr marL="367665" marR="1496060" algn="ctr">
              <a:lnSpc>
                <a:spcPts val="3940"/>
              </a:lnSpc>
            </a:pPr>
            <a:endParaRPr lang="ru-RU" sz="3400" b="1" spc="280" dirty="0">
              <a:solidFill>
                <a:srgbClr val="1F2021"/>
              </a:solidFill>
              <a:latin typeface="Arial"/>
              <a:cs typeface="Arial"/>
            </a:endParaRPr>
          </a:p>
          <a:p>
            <a:pPr marL="367665" marR="1496060" algn="ctr">
              <a:lnSpc>
                <a:spcPts val="3940"/>
              </a:lnSpc>
            </a:pPr>
            <a:endParaRPr lang="ru-RU" sz="3400" b="1" spc="280" dirty="0">
              <a:solidFill>
                <a:srgbClr val="1F2021"/>
              </a:solidFill>
              <a:latin typeface="Arial"/>
              <a:cs typeface="Arial"/>
            </a:endParaRPr>
          </a:p>
          <a:p>
            <a:pPr marL="367665" marR="1496060" algn="ctr">
              <a:lnSpc>
                <a:spcPts val="3940"/>
              </a:lnSpc>
            </a:pPr>
            <a:endParaRPr lang="ru-RU" sz="3400" b="1" spc="280" dirty="0">
              <a:solidFill>
                <a:srgbClr val="1F2021"/>
              </a:solidFill>
              <a:latin typeface="Arial"/>
              <a:cs typeface="Arial"/>
            </a:endParaRPr>
          </a:p>
          <a:p>
            <a:pPr marL="367665" marR="1496060" algn="ctr">
              <a:lnSpc>
                <a:spcPts val="3940"/>
              </a:lnSpc>
            </a:pPr>
            <a:endParaRPr lang="ru-RU" sz="1550" spc="25" dirty="0">
              <a:solidFill>
                <a:srgbClr val="1F2021"/>
              </a:solidFill>
              <a:latin typeface="Verdana"/>
              <a:cs typeface="Verdana"/>
            </a:endParaRPr>
          </a:p>
          <a:p>
            <a:pPr marL="408305" marR="624840">
              <a:lnSpc>
                <a:spcPct val="114599"/>
              </a:lnSpc>
              <a:spcBef>
                <a:spcPts val="2955"/>
              </a:spcBef>
            </a:pPr>
            <a:endParaRPr sz="1550" dirty="0">
              <a:latin typeface="Verdana"/>
              <a:cs typeface="Verdana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4933369" y="1172689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38DF28D-E63A-B805-2EFE-B0096FB86A13}"/>
              </a:ext>
            </a:extLst>
          </p:cNvPr>
          <p:cNvSpPr txBox="1"/>
          <p:nvPr/>
        </p:nvSpPr>
        <p:spPr>
          <a:xfrm>
            <a:off x="1686659" y="3608446"/>
            <a:ext cx="888111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rgbClr val="1C2E1B"/>
                </a:solidFill>
                <a:latin typeface="Gabriela" panose="00000500000000000000" pitchFamily="2" charset="-52"/>
              </a:rPr>
              <a:t>Инвестиционный проект</a:t>
            </a:r>
          </a:p>
          <a:p>
            <a:pPr algn="ctr"/>
            <a:r>
              <a:rPr lang="ru-RU" sz="2400" b="1" dirty="0">
                <a:solidFill>
                  <a:srgbClr val="1C2E1B"/>
                </a:solidFill>
                <a:latin typeface="Gabriela" panose="00000500000000000000" pitchFamily="2" charset="-52"/>
              </a:rPr>
              <a:t>«Строительство птицефабрики по выращиванию бройлеров и переработке куриного мяса»</a:t>
            </a:r>
          </a:p>
          <a:p>
            <a:pPr algn="ctr"/>
            <a:endParaRPr lang="ru-RU" sz="2400" b="1" dirty="0">
              <a:solidFill>
                <a:srgbClr val="1C2E1B"/>
              </a:solidFill>
              <a:latin typeface="Gabriela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482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177541" y="533550"/>
            <a:ext cx="81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briela" panose="00000500000000000000" pitchFamily="2" charset="-52"/>
              </a:rPr>
              <a:t>Анализ рынка мяса России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71B664E-8BDE-AC45-8B7D-A5D6C8453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016287"/>
              </p:ext>
            </p:extLst>
          </p:nvPr>
        </p:nvGraphicFramePr>
        <p:xfrm>
          <a:off x="301437" y="1852059"/>
          <a:ext cx="11636935" cy="482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990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A947E43-B936-1A24-F02C-968658934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254007"/>
              </p:ext>
            </p:extLst>
          </p:nvPr>
        </p:nvGraphicFramePr>
        <p:xfrm>
          <a:off x="213622" y="2428968"/>
          <a:ext cx="11684746" cy="312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1ABC32-1259-6D01-0861-3CDFD10D48AA}"/>
              </a:ext>
            </a:extLst>
          </p:cNvPr>
          <p:cNvSpPr txBox="1"/>
          <p:nvPr/>
        </p:nvSpPr>
        <p:spPr>
          <a:xfrm>
            <a:off x="3177541" y="533550"/>
            <a:ext cx="81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briela" panose="00000500000000000000" pitchFamily="2" charset="-52"/>
              </a:rPr>
              <a:t>Анализ рынка мяса Дальнего Востока</a:t>
            </a:r>
          </a:p>
        </p:txBody>
      </p:sp>
    </p:spTree>
    <p:extLst>
      <p:ext uri="{BB962C8B-B14F-4D97-AF65-F5344CB8AC3E}">
        <p14:creationId xmlns:p14="http://schemas.microsoft.com/office/powerpoint/2010/main" val="36539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ABC32-1259-6D01-0861-3CDFD10D48AA}"/>
              </a:ext>
            </a:extLst>
          </p:cNvPr>
          <p:cNvSpPr txBox="1"/>
          <p:nvPr/>
        </p:nvSpPr>
        <p:spPr>
          <a:xfrm>
            <a:off x="3177541" y="533550"/>
            <a:ext cx="81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briela" panose="00000500000000000000" pitchFamily="2" charset="-52"/>
              </a:rPr>
              <a:t>Анализ рынка мяса Дальнего Востока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3B58CF2-50FE-4CEB-7271-6633371EA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82866"/>
              </p:ext>
            </p:extLst>
          </p:nvPr>
        </p:nvGraphicFramePr>
        <p:xfrm>
          <a:off x="253627" y="2057399"/>
          <a:ext cx="11816453" cy="413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1258D87-10E5-2D19-8997-80A7AE7D6FEC}"/>
              </a:ext>
            </a:extLst>
          </p:cNvPr>
          <p:cNvSpPr txBox="1"/>
          <p:nvPr/>
        </p:nvSpPr>
        <p:spPr>
          <a:xfrm>
            <a:off x="10416746" y="416422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+66% за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12FEB-A869-0882-3A61-8902C7DF1E9D}"/>
              </a:ext>
            </a:extLst>
          </p:cNvPr>
          <p:cNvSpPr txBox="1"/>
          <p:nvPr/>
        </p:nvSpPr>
        <p:spPr>
          <a:xfrm>
            <a:off x="-1" y="5827667"/>
            <a:ext cx="82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26FD6E-0642-4B89-D8F4-4792109FE19C}"/>
              </a:ext>
            </a:extLst>
          </p:cNvPr>
          <p:cNvSpPr txBox="1"/>
          <p:nvPr/>
        </p:nvSpPr>
        <p:spPr>
          <a:xfrm>
            <a:off x="566878" y="6343650"/>
            <a:ext cx="1053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Стоимость охлажденного мяса птицы в розничных ценах на 20-30% выше замороженного.</a:t>
            </a:r>
          </a:p>
        </p:txBody>
      </p:sp>
    </p:spTree>
    <p:extLst>
      <p:ext uri="{BB962C8B-B14F-4D97-AF65-F5344CB8AC3E}">
        <p14:creationId xmlns:p14="http://schemas.microsoft.com/office/powerpoint/2010/main" val="320289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65452" y="570431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ela" panose="00000500000000000000" pitchFamily="2" charset="-52"/>
              </a:rPr>
              <a:t>Производители мяса птицы на ДВ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430F9A-8D1A-12EC-4D36-41B585E30D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333" b="17001"/>
          <a:stretch/>
        </p:blipFill>
        <p:spPr>
          <a:xfrm>
            <a:off x="0" y="1725930"/>
            <a:ext cx="12192000" cy="2788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E3AF5C-DA16-0EF4-1069-4522D8732C4A}"/>
              </a:ext>
            </a:extLst>
          </p:cNvPr>
          <p:cNvSpPr txBox="1"/>
          <p:nvPr/>
        </p:nvSpPr>
        <p:spPr>
          <a:xfrm>
            <a:off x="408890" y="1785821"/>
            <a:ext cx="10072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ela" panose="00000500000000000000" pitchFamily="2" charset="-52"/>
              </a:rPr>
              <a:t>Амурский бройлер</a:t>
            </a:r>
            <a:endParaRPr lang="en-US" sz="2800" dirty="0">
              <a:latin typeface="Gabriela" panose="00000500000000000000" pitchFamily="2" charset="-52"/>
            </a:endParaRPr>
          </a:p>
          <a:p>
            <a:r>
              <a:rPr lang="ru-RU" dirty="0">
                <a:latin typeface="Gabriela" panose="00000500000000000000" pitchFamily="2" charset="-52"/>
              </a:rPr>
              <a:t>Объём производства мяса птицы около 20 000 тонн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0D83F4-DA04-FD23-944B-B663B6B9EC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001" b="18833"/>
          <a:stretch/>
        </p:blipFill>
        <p:spPr>
          <a:xfrm>
            <a:off x="-40005" y="4171950"/>
            <a:ext cx="12192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4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47346-2BE1-54B6-B392-54F1A7F5F5D4}"/>
              </a:ext>
            </a:extLst>
          </p:cNvPr>
          <p:cNvSpPr txBox="1"/>
          <p:nvPr/>
        </p:nvSpPr>
        <p:spPr>
          <a:xfrm>
            <a:off x="3365452" y="614518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ela" panose="00000500000000000000" pitchFamily="2" charset="-52"/>
              </a:rPr>
              <a:t>Производители мяса птицы на ДВ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351C94-FEBE-2DC6-FC3C-82814F1287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33" b="21500"/>
          <a:stretch/>
        </p:blipFill>
        <p:spPr>
          <a:xfrm>
            <a:off x="-68580" y="1677416"/>
            <a:ext cx="12192000" cy="2651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75C739-2885-58C8-6A70-01B7CE168681}"/>
              </a:ext>
            </a:extLst>
          </p:cNvPr>
          <p:cNvSpPr txBox="1"/>
          <p:nvPr/>
        </p:nvSpPr>
        <p:spPr>
          <a:xfrm>
            <a:off x="408890" y="1785821"/>
            <a:ext cx="10072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Gabriela" panose="00000500000000000000" pitchFamily="2" charset="-52"/>
              </a:rPr>
              <a:t>Агроптица</a:t>
            </a:r>
            <a:endParaRPr lang="en-US" sz="2800" dirty="0">
              <a:latin typeface="Gabriela" panose="00000500000000000000" pitchFamily="2" charset="-52"/>
            </a:endParaRPr>
          </a:p>
          <a:p>
            <a:r>
              <a:rPr lang="ru-RU" dirty="0">
                <a:latin typeface="Gabriela" panose="00000500000000000000" pitchFamily="2" charset="-52"/>
              </a:rPr>
              <a:t>Объём производства мяса птицы около 12 000 тонн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B068F22-58F6-72D4-34ED-2558B1D45C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156" b="20177"/>
          <a:stretch/>
        </p:blipFill>
        <p:spPr>
          <a:xfrm>
            <a:off x="358140" y="3937480"/>
            <a:ext cx="11395710" cy="2460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E86B57-F85C-2CD1-8E5A-E8781B27DD21}"/>
              </a:ext>
            </a:extLst>
          </p:cNvPr>
          <p:cNvSpPr txBox="1"/>
          <p:nvPr/>
        </p:nvSpPr>
        <p:spPr>
          <a:xfrm>
            <a:off x="11430" y="622863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</a:rPr>
              <a:t>ООО «</a:t>
            </a:r>
            <a:r>
              <a:rPr lang="ru-RU" b="0" i="0" dirty="0" err="1">
                <a:solidFill>
                  <a:srgbClr val="333333"/>
                </a:solidFill>
                <a:effectLst/>
              </a:rPr>
              <a:t>АгроПтица</a:t>
            </a:r>
            <a:r>
              <a:rPr lang="ru-RU" b="0" i="0" dirty="0">
                <a:solidFill>
                  <a:srgbClr val="333333"/>
                </a:solidFill>
                <a:effectLst/>
              </a:rPr>
              <a:t>» было образовано осенью 2019. на мощностях «Михайловского бройлера», владельцем компании является Владислав Хе, бизнес-партнер собственников торговой сети «Фреш 25» (они же – учредители «Ратимира»)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1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A47346-2BE1-54B6-B392-54F1A7F5F5D4}"/>
              </a:ext>
            </a:extLst>
          </p:cNvPr>
          <p:cNvSpPr txBox="1"/>
          <p:nvPr/>
        </p:nvSpPr>
        <p:spPr>
          <a:xfrm>
            <a:off x="3365452" y="614518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ela" panose="00000500000000000000" pitchFamily="2" charset="-52"/>
              </a:rPr>
              <a:t>Анализ рынка мяса птицы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5C739-2885-58C8-6A70-01B7CE168681}"/>
              </a:ext>
            </a:extLst>
          </p:cNvPr>
          <p:cNvSpPr txBox="1"/>
          <p:nvPr/>
        </p:nvSpPr>
        <p:spPr>
          <a:xfrm>
            <a:off x="137160" y="1785821"/>
            <a:ext cx="120548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abriela" panose="00000500000000000000" pitchFamily="2" charset="-52"/>
              </a:rPr>
              <a:t>Выводы:</a:t>
            </a:r>
            <a:endParaRPr lang="en-US" sz="2800" dirty="0">
              <a:latin typeface="Gabriela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Gabriela" panose="00000500000000000000" pitchFamily="2" charset="-52"/>
              </a:rPr>
              <a:t>На Дальнем Востоке производится всего 30 000 - 40 000 тонн мяса птицы в год, при этом потребность превышает 250 000 тонн. На данный момент функционируют всего 2 птицефабрики мясного направления бройлеров, что создает возможности для нового участника рынка.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Gabriela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Gabriela" panose="00000500000000000000" pitchFamily="2" charset="-52"/>
              </a:rPr>
              <a:t>Доля производства птицефабриками Дальнего Востока в общем объеме страны составляет менее 1%, при этом население составляет 5%.</a:t>
            </a:r>
          </a:p>
          <a:p>
            <a:pPr marL="285750" indent="-285750">
              <a:buFontTx/>
              <a:buChar char="-"/>
            </a:pPr>
            <a:endParaRPr lang="ru-RU" sz="1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Gabriela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Gabriela" panose="00000500000000000000" pitchFamily="2" charset="-52"/>
              </a:rPr>
              <a:t>Тренд потребления мяса птицы на Дальнем Востоке будет направлен к охлажденной продукции, что открывает перспективы для развития данного сегмента. Из-за дальней логистики и коротких сроков годности западные производители не могут конкурировать в сегменте охлажденного мяса птицы.</a:t>
            </a:r>
            <a:br>
              <a:rPr lang="ru-RU" sz="2000" dirty="0">
                <a:latin typeface="Gabriela" panose="00000500000000000000" pitchFamily="2" charset="-52"/>
              </a:rPr>
            </a:br>
            <a:r>
              <a:rPr lang="ru-RU" sz="2000" dirty="0">
                <a:latin typeface="Gabriela" panose="00000500000000000000" pitchFamily="2" charset="-52"/>
              </a:rPr>
              <a:t>В целом по России доля потребления и производства охлажденного мяса птицы почти 80%, против 20% замороженного, на Дальнем Востоке сегмент производства охлажденного мяса птицы составляет только 23%</a:t>
            </a:r>
            <a:b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</a:b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B823CA-E632-AC48-7FCA-2FD86B634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40980"/>
              </p:ext>
            </p:extLst>
          </p:nvPr>
        </p:nvGraphicFramePr>
        <p:xfrm>
          <a:off x="174510" y="1775709"/>
          <a:ext cx="11684751" cy="5212080"/>
        </p:xfrm>
        <a:graphic>
          <a:graphicData uri="http://schemas.openxmlformats.org/drawingml/2006/table">
            <a:tbl>
              <a:tblPr/>
              <a:tblGrid>
                <a:gridCol w="4031602">
                  <a:extLst>
                    <a:ext uri="{9D8B030D-6E8A-4147-A177-3AD203B41FA5}">
                      <a16:colId xmlns:a16="http://schemas.microsoft.com/office/drawing/2014/main" val="3768436534"/>
                    </a:ext>
                  </a:extLst>
                </a:gridCol>
                <a:gridCol w="413891">
                  <a:extLst>
                    <a:ext uri="{9D8B030D-6E8A-4147-A177-3AD203B41FA5}">
                      <a16:colId xmlns:a16="http://schemas.microsoft.com/office/drawing/2014/main" val="557258550"/>
                    </a:ext>
                  </a:extLst>
                </a:gridCol>
                <a:gridCol w="781794">
                  <a:extLst>
                    <a:ext uri="{9D8B030D-6E8A-4147-A177-3AD203B41FA5}">
                      <a16:colId xmlns:a16="http://schemas.microsoft.com/office/drawing/2014/main" val="1919425134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1126345743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4233040672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3480670551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3591995850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1230177740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1562588053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1625416365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578156925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2015583156"/>
                    </a:ext>
                  </a:extLst>
                </a:gridCol>
                <a:gridCol w="628501">
                  <a:extLst>
                    <a:ext uri="{9D8B030D-6E8A-4147-A177-3AD203B41FA5}">
                      <a16:colId xmlns:a16="http://schemas.microsoft.com/office/drawing/2014/main" val="57345494"/>
                    </a:ext>
                  </a:extLst>
                </a:gridCol>
                <a:gridCol w="172454">
                  <a:extLst>
                    <a:ext uri="{9D8B030D-6E8A-4147-A177-3AD203B41FA5}">
                      <a16:colId xmlns:a16="http://schemas.microsoft.com/office/drawing/2014/main" val="1883940920"/>
                    </a:ext>
                  </a:extLst>
                </a:gridCol>
              </a:tblGrid>
              <a:tr h="256529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УСЛОВИЯ НАЛОГООБЛОЖЕНИЯ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78141"/>
                  </a:ext>
                </a:extLst>
              </a:tr>
              <a:tr h="181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УСЛОВИЯ НАЛОГООБЛОЖЕНИЯ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38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67591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20306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Налог на добавленную стоимость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552435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зачисляется по нормативу 100% в федеральный бюджет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699132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Стандартная ставка налога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77847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Периодичность выплаты налога, месяцев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95880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354112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Отчисления во внебюджетные фонды с ФЗП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313604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Базовые тарифы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53980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Ставка взносов в пенсионный фонд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297984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взносов на медицинское страхование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829999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Ставка взносов в фонд социального страхования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2,9%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139667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страхования от несчастных случаев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76189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Суммарная ставка социальных взносов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61157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Периодичность выплаты налога, месяцев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мес.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281171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442135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Налог с дохода, уменьшенного на расходы (УСНО, ЕСХН)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058127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зачисляется по нормативу 100% в бюджет субъекта РФ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72069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налога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370347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Периодичность выплаты налога, месяцев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414080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13224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08827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зачисляется по нормативу 100% в местный бюджет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0953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Базовая ставка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88496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налога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661909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Периодичность выплаты налога, месяцев</a:t>
                      </a:r>
                    </a:p>
                  </a:txBody>
                  <a:tcPr marL="8569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93883"/>
                  </a:ext>
                </a:extLst>
              </a:tr>
              <a:tr h="171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3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325084-6328-3056-E849-A13A19DD4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41808"/>
              </p:ext>
            </p:extLst>
          </p:nvPr>
        </p:nvGraphicFramePr>
        <p:xfrm>
          <a:off x="566878" y="1784688"/>
          <a:ext cx="11171731" cy="4890531"/>
        </p:xfrm>
        <a:graphic>
          <a:graphicData uri="http://schemas.openxmlformats.org/drawingml/2006/table">
            <a:tbl>
              <a:tblPr/>
              <a:tblGrid>
                <a:gridCol w="3445052">
                  <a:extLst>
                    <a:ext uri="{9D8B030D-6E8A-4147-A177-3AD203B41FA5}">
                      <a16:colId xmlns:a16="http://schemas.microsoft.com/office/drawing/2014/main" val="638504368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468678652"/>
                    </a:ext>
                  </a:extLst>
                </a:gridCol>
                <a:gridCol w="1015526">
                  <a:extLst>
                    <a:ext uri="{9D8B030D-6E8A-4147-A177-3AD203B41FA5}">
                      <a16:colId xmlns:a16="http://schemas.microsoft.com/office/drawing/2014/main" val="2996378715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910397937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3142487413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543901773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1241612526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1560219198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3920658874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1582767070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2420341045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3836910574"/>
                    </a:ext>
                  </a:extLst>
                </a:gridCol>
                <a:gridCol w="600906">
                  <a:extLst>
                    <a:ext uri="{9D8B030D-6E8A-4147-A177-3AD203B41FA5}">
                      <a16:colId xmlns:a16="http://schemas.microsoft.com/office/drawing/2014/main" val="2713471387"/>
                    </a:ext>
                  </a:extLst>
                </a:gridCol>
                <a:gridCol w="164883">
                  <a:extLst>
                    <a:ext uri="{9D8B030D-6E8A-4147-A177-3AD203B41FA5}">
                      <a16:colId xmlns:a16="http://schemas.microsoft.com/office/drawing/2014/main" val="2799042165"/>
                    </a:ext>
                  </a:extLst>
                </a:gridCol>
              </a:tblGrid>
              <a:tr h="343194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УСЛОВИЯ НАЛОГООБЛОЖЕНИЯ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00747"/>
                  </a:ext>
                </a:extLst>
              </a:tr>
              <a:tr h="2430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УСЛОВИЯ НАЛОГООБЛОЖЕНИЯ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668868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Платежи НВОС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73085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Расчетная сумма платежа за период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70,8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269,6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296,4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363,7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413,3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461,7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463,2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464,5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007114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Периодичность выплаты налога, месяцев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мес.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349596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Норматив зачисления в федеральный бюджет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709151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Норматив зачисления в бюджет субъекта РФ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30387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Норматив зачисления в местный бюджет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07290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826798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НДФЛ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109550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Ставка налога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23788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Периодичность выплаты налога, месяцев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мес.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036684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Норматив зачисления в бюджет субъекта РФ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127506"/>
                  </a:ext>
                </a:extLst>
              </a:tr>
              <a:tr h="2287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Норматив зачисления в местный бюджет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75414"/>
                  </a:ext>
                </a:extLst>
              </a:tr>
              <a:tr h="243097"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417474"/>
                  </a:ext>
                </a:extLst>
              </a:tr>
              <a:tr h="400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Таможенные пошлины  на импортируемое яйцо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(с указанием кода Т ВЭД)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456872"/>
                  </a:ext>
                </a:extLst>
              </a:tr>
              <a:tr h="915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0407 00 Яйца птиц в скорлупе, свежие,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консервированные или вареные: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 домашней птицы: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 для инкубирования: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процентах от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таможенной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стоимости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120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45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A86CB9-6B10-00FF-9295-398663D71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24933"/>
              </p:ext>
            </p:extLst>
          </p:nvPr>
        </p:nvGraphicFramePr>
        <p:xfrm>
          <a:off x="253627" y="1680793"/>
          <a:ext cx="11519273" cy="5127677"/>
        </p:xfrm>
        <a:graphic>
          <a:graphicData uri="http://schemas.openxmlformats.org/drawingml/2006/table">
            <a:tbl>
              <a:tblPr/>
              <a:tblGrid>
                <a:gridCol w="7084433">
                  <a:extLst>
                    <a:ext uri="{9D8B030D-6E8A-4147-A177-3AD203B41FA5}">
                      <a16:colId xmlns:a16="http://schemas.microsoft.com/office/drawing/2014/main" val="1682543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147951593"/>
                    </a:ext>
                  </a:extLst>
                </a:gridCol>
                <a:gridCol w="2909082">
                  <a:extLst>
                    <a:ext uri="{9D8B030D-6E8A-4147-A177-3AD203B41FA5}">
                      <a16:colId xmlns:a16="http://schemas.microsoft.com/office/drawing/2014/main" val="4228059057"/>
                    </a:ext>
                  </a:extLst>
                </a:gridCol>
                <a:gridCol w="199878">
                  <a:extLst>
                    <a:ext uri="{9D8B030D-6E8A-4147-A177-3AD203B41FA5}">
                      <a16:colId xmlns:a16="http://schemas.microsoft.com/office/drawing/2014/main" val="2908068184"/>
                    </a:ext>
                  </a:extLst>
                </a:gridCol>
              </a:tblGrid>
              <a:tr h="20861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СТАВКИ ДИСКОНТИРОВАНИЯ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713410"/>
                  </a:ext>
                </a:extLst>
              </a:tr>
              <a:tr h="1477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СТАВКИ ДИСКОНТИРОВАНИЯ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9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494888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06752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Валюта, используемая при расчете эффективности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999536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расчете используются реальные ставки (без инфляции)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6382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63629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Ставка для собственного капитала, 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162011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Цель по инфляции (</a:t>
                      </a:r>
                      <a:r>
                        <a:rPr lang="en-US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I)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ЦБ РФ, 2024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703886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Ключевая ставка (С)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16,00%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ЦБ РФ с 26.04.2024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446910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Премия за риск (</a:t>
                      </a:r>
                      <a:r>
                        <a:rPr lang="en-US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16267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D = (1+C) / (1+I) - 1 + 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расчета в постоянных ценах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62332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D =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С+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для расчета в прогнозных ценах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44716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05998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для собственного капитала, 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21,5%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965827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Ставка стороннего инвестора,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Rd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299920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для бюджетных средств, Rf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835767"/>
                  </a:ext>
                </a:extLst>
              </a:tr>
              <a:tr h="2764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Доходность к погашению по облигациям федерального займа со сроком, близким к срокам реализации проекта (C)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  <a:hlinkClick r:id="rId6"/>
                        </a:rPr>
                        <a:t>ЦБ РФ 2 кв. 2024 (15 лет - 13,9%, 10 лет - 13,73%, 7 лет - 13,69%, 5 лет - 13,72%, https://cbr.ru/hd_base/zcyc_params/)</a:t>
                      </a:r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118773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Корректировка в соответствии с Приказом Минэкономразвития России от 30.11.2015 N 894 «Об утверждении Методики оценки эффективности проекта государственно-частного партнерства, проекта муниципально-частного партнерства и определения их сравнительного преимущества» (R)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14640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Rf = C+R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16,2%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199583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931939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Расчет средневзвешенной ставки: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801918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налога на прибыль, T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ЕСХН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864083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Доля привлеченного капитала в расчете ставки, Wd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36917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Доля бюджетных средств,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Wf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6967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86768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Доля собственного капитала в расчете ставки, We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808210"/>
                  </a:ext>
                </a:extLst>
              </a:tr>
              <a:tr h="13907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WACC = Re * We + Rf * Wf + Rd * Wd * (1-T) =</a:t>
                      </a:r>
                    </a:p>
                  </a:txBody>
                  <a:tcPr marL="696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835760"/>
                  </a:ext>
                </a:extLst>
              </a:tr>
              <a:tr h="289162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Расчет соответствует Методике расчета показателей и применения критериев эффективности региональных инвестиционных проектов, претендующих на получение государственной поддержки за счет бюджетных ассигнований Инвестиционного фонда Российской Федерации, утвержденной Приказом Минрегиона РФ от 30.10.2009 N 493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55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01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FC5AFF-AEB0-7AE9-8F19-95C4A920E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43838"/>
              </p:ext>
            </p:extLst>
          </p:nvPr>
        </p:nvGraphicFramePr>
        <p:xfrm>
          <a:off x="141418" y="1744584"/>
          <a:ext cx="11636938" cy="5006577"/>
        </p:xfrm>
        <a:graphic>
          <a:graphicData uri="http://schemas.openxmlformats.org/drawingml/2006/table">
            <a:tbl>
              <a:tblPr/>
              <a:tblGrid>
                <a:gridCol w="3036122">
                  <a:extLst>
                    <a:ext uri="{9D8B030D-6E8A-4147-A177-3AD203B41FA5}">
                      <a16:colId xmlns:a16="http://schemas.microsoft.com/office/drawing/2014/main" val="1104179018"/>
                    </a:ext>
                  </a:extLst>
                </a:gridCol>
                <a:gridCol w="1960530">
                  <a:extLst>
                    <a:ext uri="{9D8B030D-6E8A-4147-A177-3AD203B41FA5}">
                      <a16:colId xmlns:a16="http://schemas.microsoft.com/office/drawing/2014/main" val="758432154"/>
                    </a:ext>
                  </a:extLst>
                </a:gridCol>
                <a:gridCol w="512122">
                  <a:extLst>
                    <a:ext uri="{9D8B030D-6E8A-4147-A177-3AD203B41FA5}">
                      <a16:colId xmlns:a16="http://schemas.microsoft.com/office/drawing/2014/main" val="718678791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4019750383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1131023755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748892379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2980125549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2338476414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1773566828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3054986718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1443188906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495798845"/>
                    </a:ext>
                  </a:extLst>
                </a:gridCol>
                <a:gridCol w="595169">
                  <a:extLst>
                    <a:ext uri="{9D8B030D-6E8A-4147-A177-3AD203B41FA5}">
                      <a16:colId xmlns:a16="http://schemas.microsoft.com/office/drawing/2014/main" val="2192454304"/>
                    </a:ext>
                  </a:extLst>
                </a:gridCol>
                <a:gridCol w="176474">
                  <a:extLst>
                    <a:ext uri="{9D8B030D-6E8A-4147-A177-3AD203B41FA5}">
                      <a16:colId xmlns:a16="http://schemas.microsoft.com/office/drawing/2014/main" val="519572460"/>
                    </a:ext>
                  </a:extLst>
                </a:gridCol>
              </a:tblGrid>
              <a:tr h="249431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ОБОРОТ СТАДА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76709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ОБОРОТ СТАДА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88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856942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868970"/>
                  </a:ext>
                </a:extLst>
              </a:tr>
              <a:tr h="16889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Бройлеры, срок выращивания от 10 дней со дня инкубации до 70 дней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14566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823052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Среднее поголовье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1 188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1 089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1 211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838814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Вынужденный забой, выбраковка, падеж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14924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Кормодни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дней х поголовье, тыс. дней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39 678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324 252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297 276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348 501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330 521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330 521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330 521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330 521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330 521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2 662 311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578923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Произведено бройлеров на мясо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4 648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5 288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5 443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4 910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5 176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5 043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5 110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5 076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41313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48226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Выход мяса на 1 голову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168242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Произведено мяса</a:t>
                      </a:r>
                    </a:p>
                  </a:txBody>
                  <a:tcPr marL="1688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Тонн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12691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13063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11783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12423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12263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12183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14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88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065719"/>
                  </a:ext>
                </a:extLst>
              </a:tr>
              <a:tr h="16889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831428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Среднее поголовье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30168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Вынужденный забой, выбраковка, падеж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206552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Кормодни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дней х поголовье, тыс. дней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28 683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52 063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56 090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56 594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488671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126368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Произведено яиц для закладки на инкубацию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шт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1 763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6 275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7 177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57 824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394265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Произведено яиц для продажи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шт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6 317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7 873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8 324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8 187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9 209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9 209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9 209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9 209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9 209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76 748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762945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Приобретено яиц для закладки на инкубацию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шт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169571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431534"/>
                  </a:ext>
                </a:extLst>
              </a:tr>
              <a:tr h="168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829157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Среднее поголовье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10481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Вынужденный забой, выбраковка, падеж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204683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Кормодни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дней х поголовье, тыс. дней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35788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32499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29344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29344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29344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29344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29344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29344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271520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488563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931260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Племенное стадо после 500 дней содержания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594819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Среднее поголовье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1 465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690397"/>
                  </a:ext>
                </a:extLst>
              </a:tr>
              <a:tr h="176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Вынужденный забой, выбраковка, падеж</a:t>
                      </a:r>
                    </a:p>
                  </a:txBody>
                  <a:tcPr marL="844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1465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70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54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Содержание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F96B2-ADCF-8CFA-783E-4AAE446F6881}"/>
              </a:ext>
            </a:extLst>
          </p:cNvPr>
          <p:cNvSpPr txBox="1"/>
          <p:nvPr/>
        </p:nvSpPr>
        <p:spPr>
          <a:xfrm>
            <a:off x="566878" y="2000250"/>
            <a:ext cx="104059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/>
              <a:t>Суть проекта</a:t>
            </a:r>
          </a:p>
          <a:p>
            <a:pPr marL="342900" indent="-342900">
              <a:buAutoNum type="arabicPeriod"/>
            </a:pPr>
            <a:endParaRPr lang="ru-RU" sz="3600" dirty="0"/>
          </a:p>
          <a:p>
            <a:pPr marL="342900" indent="-342900">
              <a:buAutoNum type="arabicPeriod"/>
            </a:pPr>
            <a:r>
              <a:rPr lang="ru-RU" sz="3600" dirty="0"/>
              <a:t>Резюме предлагаемого проекта</a:t>
            </a:r>
          </a:p>
          <a:p>
            <a:pPr marL="342900" indent="-342900">
              <a:buAutoNum type="arabicPeriod"/>
            </a:pPr>
            <a:endParaRPr lang="ru-RU" sz="3600" dirty="0"/>
          </a:p>
          <a:p>
            <a:pPr marL="342900" indent="-342900">
              <a:buAutoNum type="arabicPeriod"/>
            </a:pPr>
            <a:r>
              <a:rPr lang="ru-RU" sz="3600" dirty="0"/>
              <a:t>Анализ рынка мяса птицы</a:t>
            </a:r>
          </a:p>
          <a:p>
            <a:pPr marL="342900" indent="-342900">
              <a:buAutoNum type="arabicPeriod"/>
            </a:pPr>
            <a:endParaRPr lang="ru-RU" sz="3600" dirty="0"/>
          </a:p>
          <a:p>
            <a:pPr marL="342900" indent="-342900">
              <a:buAutoNum type="arabicPeriod"/>
            </a:pPr>
            <a:r>
              <a:rPr lang="ru-RU" sz="3600" dirty="0"/>
              <a:t>Финансовая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119919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66D908-A70E-A9EB-6A4F-6442402B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68618"/>
              </p:ext>
            </p:extLst>
          </p:nvPr>
        </p:nvGraphicFramePr>
        <p:xfrm>
          <a:off x="237526" y="1718464"/>
          <a:ext cx="11636938" cy="5135880"/>
        </p:xfrm>
        <a:graphic>
          <a:graphicData uri="http://schemas.openxmlformats.org/drawingml/2006/table">
            <a:tbl>
              <a:tblPr/>
              <a:tblGrid>
                <a:gridCol w="3912110">
                  <a:extLst>
                    <a:ext uri="{9D8B030D-6E8A-4147-A177-3AD203B41FA5}">
                      <a16:colId xmlns:a16="http://schemas.microsoft.com/office/drawing/2014/main" val="3684473215"/>
                    </a:ext>
                  </a:extLst>
                </a:gridCol>
                <a:gridCol w="795143">
                  <a:extLst>
                    <a:ext uri="{9D8B030D-6E8A-4147-A177-3AD203B41FA5}">
                      <a16:colId xmlns:a16="http://schemas.microsoft.com/office/drawing/2014/main" val="1979992617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385184844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4269806630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1833038153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1601680009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917825834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2119784530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2340982036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638139909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222609711"/>
                    </a:ext>
                  </a:extLst>
                </a:gridCol>
                <a:gridCol w="604310">
                  <a:extLst>
                    <a:ext uri="{9D8B030D-6E8A-4147-A177-3AD203B41FA5}">
                      <a16:colId xmlns:a16="http://schemas.microsoft.com/office/drawing/2014/main" val="1448805243"/>
                    </a:ext>
                  </a:extLst>
                </a:gridCol>
                <a:gridCol w="683824">
                  <a:extLst>
                    <a:ext uri="{9D8B030D-6E8A-4147-A177-3AD203B41FA5}">
                      <a16:colId xmlns:a16="http://schemas.microsoft.com/office/drawing/2014/main" val="3574413441"/>
                    </a:ext>
                  </a:extLst>
                </a:gridCol>
                <a:gridCol w="202761">
                  <a:extLst>
                    <a:ext uri="{9D8B030D-6E8A-4147-A177-3AD203B41FA5}">
                      <a16:colId xmlns:a16="http://schemas.microsoft.com/office/drawing/2014/main" val="3106412731"/>
                    </a:ext>
                  </a:extLst>
                </a:gridCol>
              </a:tblGrid>
              <a:tr h="226668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УЧЕТ КОРМОВ И РАСХОДНЫХ МАТЕРИАЛОВ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840243"/>
                  </a:ext>
                </a:extLst>
              </a:tr>
              <a:tr h="160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УЧЕТ КОРМОВ И РАСХОДНЫХ МАТЕРИАЛОВ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4985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Корма и материалы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61990"/>
                  </a:ext>
                </a:extLst>
              </a:tr>
              <a:tr h="7094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633690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Для Бройлеров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88974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на период кормления 0-10 дней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1904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1963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1777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70929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корма на голову за период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2999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на период кормления 11-29 дней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9861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11151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10408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10954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10681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10817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87 434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83297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корма на голову за период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311803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на период кормления 30-60 дней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20203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22846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23561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21323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22442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21883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22023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179 132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74652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корма на голову за период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696093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расход итого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4224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31748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35902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37025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33508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34387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34827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34607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281494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008293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приобретено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287000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860369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остаток (запасы)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4594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4327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4940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700743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Для племенного стада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981565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промышленного стада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7853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7923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499504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на 1 голову в день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889081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расход итого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7853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7923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409925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приобретено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69500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099006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остаток (запасы)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1420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470656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Для ремонтного молодняка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606173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на период кормления 0-10 дней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449999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корма на голову в день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081784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на период кормления 11-29 дней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917255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корма на голову в день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85182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на период кормления 30-150 дней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845133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корма на голову в день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кг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0,14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348536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расход итого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35 166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603749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приобретено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3141"/>
                  </a:ext>
                </a:extLst>
              </a:tr>
              <a:tr h="151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остаток (запасы)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61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08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0FE4305-6449-615E-BB67-B7850D928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68107"/>
              </p:ext>
            </p:extLst>
          </p:nvPr>
        </p:nvGraphicFramePr>
        <p:xfrm>
          <a:off x="253627" y="1773258"/>
          <a:ext cx="11484981" cy="1564212"/>
        </p:xfrm>
        <a:graphic>
          <a:graphicData uri="http://schemas.openxmlformats.org/drawingml/2006/table">
            <a:tbl>
              <a:tblPr/>
              <a:tblGrid>
                <a:gridCol w="3338140">
                  <a:extLst>
                    <a:ext uri="{9D8B030D-6E8A-4147-A177-3AD203B41FA5}">
                      <a16:colId xmlns:a16="http://schemas.microsoft.com/office/drawing/2014/main" val="4054348135"/>
                    </a:ext>
                  </a:extLst>
                </a:gridCol>
                <a:gridCol w="1085706">
                  <a:extLst>
                    <a:ext uri="{9D8B030D-6E8A-4147-A177-3AD203B41FA5}">
                      <a16:colId xmlns:a16="http://schemas.microsoft.com/office/drawing/2014/main" val="1886978303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2783275769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695506735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262484848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1221954182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1048555699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1894743356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463320030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797518905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3975858774"/>
                    </a:ext>
                  </a:extLst>
                </a:gridCol>
                <a:gridCol w="615773">
                  <a:extLst>
                    <a:ext uri="{9D8B030D-6E8A-4147-A177-3AD203B41FA5}">
                      <a16:colId xmlns:a16="http://schemas.microsoft.com/office/drawing/2014/main" val="2947917781"/>
                    </a:ext>
                  </a:extLst>
                </a:gridCol>
                <a:gridCol w="696797">
                  <a:extLst>
                    <a:ext uri="{9D8B030D-6E8A-4147-A177-3AD203B41FA5}">
                      <a16:colId xmlns:a16="http://schemas.microsoft.com/office/drawing/2014/main" val="29492798"/>
                    </a:ext>
                  </a:extLst>
                </a:gridCol>
                <a:gridCol w="206608">
                  <a:extLst>
                    <a:ext uri="{9D8B030D-6E8A-4147-A177-3AD203B41FA5}">
                      <a16:colId xmlns:a16="http://schemas.microsoft.com/office/drawing/2014/main" val="2117650336"/>
                    </a:ext>
                  </a:extLst>
                </a:gridCol>
              </a:tblGrid>
              <a:tr h="310257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УЧЕТ КОРМОВ И РАСХОДНЫХ МАТЕРИАЛОВ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826323"/>
                  </a:ext>
                </a:extLst>
              </a:tr>
              <a:tr h="219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УЧЕТ КОРМОВ И РАСХОДНЫХ МАТЕРИАЛОВ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966869"/>
                  </a:ext>
                </a:extLst>
              </a:tr>
              <a:tr h="206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731911"/>
                  </a:ext>
                </a:extLst>
              </a:tr>
              <a:tr h="206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Вакцины, сан. и дез. средства (с НДС)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097433"/>
                  </a:ext>
                </a:extLst>
              </a:tr>
              <a:tr h="206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итого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3429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26 415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29 804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30 630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27 944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29 309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28 626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28 967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28 797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235 608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26412"/>
                  </a:ext>
                </a:extLst>
              </a:tr>
              <a:tr h="206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приобретено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3429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26 415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29 804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30 630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29 309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28 626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28 967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28 797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235 608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376060"/>
                  </a:ext>
                </a:extLst>
              </a:tr>
              <a:tr h="206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остаток (запасы)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3429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352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66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8F0E1A4-1204-673A-B9B6-3E994625C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08233"/>
              </p:ext>
            </p:extLst>
          </p:nvPr>
        </p:nvGraphicFramePr>
        <p:xfrm>
          <a:off x="301438" y="1758519"/>
          <a:ext cx="11505756" cy="4947313"/>
        </p:xfrm>
        <a:graphic>
          <a:graphicData uri="http://schemas.openxmlformats.org/drawingml/2006/table">
            <a:tbl>
              <a:tblPr/>
              <a:tblGrid>
                <a:gridCol w="4322971">
                  <a:extLst>
                    <a:ext uri="{9D8B030D-6E8A-4147-A177-3AD203B41FA5}">
                      <a16:colId xmlns:a16="http://schemas.microsoft.com/office/drawing/2014/main" val="302350353"/>
                    </a:ext>
                  </a:extLst>
                </a:gridCol>
                <a:gridCol w="731579">
                  <a:extLst>
                    <a:ext uri="{9D8B030D-6E8A-4147-A177-3AD203B41FA5}">
                      <a16:colId xmlns:a16="http://schemas.microsoft.com/office/drawing/2014/main" val="1187237527"/>
                    </a:ext>
                  </a:extLst>
                </a:gridCol>
                <a:gridCol w="798087">
                  <a:extLst>
                    <a:ext uri="{9D8B030D-6E8A-4147-A177-3AD203B41FA5}">
                      <a16:colId xmlns:a16="http://schemas.microsoft.com/office/drawing/2014/main" val="81842823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387458490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726458278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2062762016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3556117322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2847877381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2287616113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248164001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4145032532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1100105656"/>
                    </a:ext>
                  </a:extLst>
                </a:gridCol>
                <a:gridCol w="492154">
                  <a:extLst>
                    <a:ext uri="{9D8B030D-6E8A-4147-A177-3AD203B41FA5}">
                      <a16:colId xmlns:a16="http://schemas.microsoft.com/office/drawing/2014/main" val="3111712434"/>
                    </a:ext>
                  </a:extLst>
                </a:gridCol>
                <a:gridCol w="532058">
                  <a:extLst>
                    <a:ext uri="{9D8B030D-6E8A-4147-A177-3AD203B41FA5}">
                      <a16:colId xmlns:a16="http://schemas.microsoft.com/office/drawing/2014/main" val="2667449816"/>
                    </a:ext>
                  </a:extLst>
                </a:gridCol>
                <a:gridCol w="199521">
                  <a:extLst>
                    <a:ext uri="{9D8B030D-6E8A-4147-A177-3AD203B41FA5}">
                      <a16:colId xmlns:a16="http://schemas.microsoft.com/office/drawing/2014/main" val="2027733983"/>
                    </a:ext>
                  </a:extLst>
                </a:gridCol>
              </a:tblGrid>
              <a:tr h="261505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РЕЗУЛЬТАТЫ СЕЛЬХОЗДЕЯТЕЛЬНОСТИ (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OUTPUT)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1998"/>
                  </a:ext>
                </a:extLst>
              </a:tr>
              <a:tr h="185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РЕЗУЛЬТАТЫ СЕЛЬХОЗДЕЯТЕЛЬНОСТИ (</a:t>
                      </a: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OUTPUT)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411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49247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267744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170579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Выбракованное поголовье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173682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354155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48188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 после 500 дней содержания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0014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094739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54668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Падеж поголовья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614257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829650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592651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Бройлеры, срок выращивания от 10 дней со дня инкубации до 70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1338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68663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297451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Реализация поголовья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39398"/>
                  </a:ext>
                </a:extLst>
              </a:tr>
              <a:tr h="185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898029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528667"/>
                  </a:ext>
                </a:extLst>
              </a:tr>
              <a:tr h="185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Бройлеры, срок выращивания от 10 дней со дня инкубации до 70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41 313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4910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5043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5076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363960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 после 500 дней содержания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голов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1465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19864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Выбракованное поголовье в живом весе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кг/голова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тн.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745659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879065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72813"/>
                  </a:ext>
                </a:extLst>
              </a:tr>
              <a:tr h="182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 после 500 дней содержания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8205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5858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15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3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F70155C-F5C6-6990-7F91-C8F9B73F6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05497"/>
              </p:ext>
            </p:extLst>
          </p:nvPr>
        </p:nvGraphicFramePr>
        <p:xfrm>
          <a:off x="352874" y="1982694"/>
          <a:ext cx="11488605" cy="3156791"/>
        </p:xfrm>
        <a:graphic>
          <a:graphicData uri="http://schemas.openxmlformats.org/drawingml/2006/table">
            <a:tbl>
              <a:tblPr/>
              <a:tblGrid>
                <a:gridCol w="4628196">
                  <a:extLst>
                    <a:ext uri="{9D8B030D-6E8A-4147-A177-3AD203B41FA5}">
                      <a16:colId xmlns:a16="http://schemas.microsoft.com/office/drawing/2014/main" val="3174862586"/>
                    </a:ext>
                  </a:extLst>
                </a:gridCol>
                <a:gridCol w="630146">
                  <a:extLst>
                    <a:ext uri="{9D8B030D-6E8A-4147-A177-3AD203B41FA5}">
                      <a16:colId xmlns:a16="http://schemas.microsoft.com/office/drawing/2014/main" val="3673083529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2380654437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453368167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4128408342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2229229720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3193797172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3764749904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2359906165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4070643988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2686702811"/>
                    </a:ext>
                  </a:extLst>
                </a:gridCol>
                <a:gridCol w="544703">
                  <a:extLst>
                    <a:ext uri="{9D8B030D-6E8A-4147-A177-3AD203B41FA5}">
                      <a16:colId xmlns:a16="http://schemas.microsoft.com/office/drawing/2014/main" val="3142701073"/>
                    </a:ext>
                  </a:extLst>
                </a:gridCol>
                <a:gridCol w="569624">
                  <a:extLst>
                    <a:ext uri="{9D8B030D-6E8A-4147-A177-3AD203B41FA5}">
                      <a16:colId xmlns:a16="http://schemas.microsoft.com/office/drawing/2014/main" val="2888464385"/>
                    </a:ext>
                  </a:extLst>
                </a:gridCol>
                <a:gridCol w="213609">
                  <a:extLst>
                    <a:ext uri="{9D8B030D-6E8A-4147-A177-3AD203B41FA5}">
                      <a16:colId xmlns:a16="http://schemas.microsoft.com/office/drawing/2014/main" val="4128924556"/>
                    </a:ext>
                  </a:extLst>
                </a:gridCol>
              </a:tblGrid>
              <a:tr h="274052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РЕЗУЛЬТАТЫ СЕЛЬХОЗДЕЯТЕЛЬНОСТИ (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OUTPUT)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686372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РЕЗУЛЬТАТЫ СЕЛЬХОЗДЕЯТЕЛЬНОСТИ (</a:t>
                      </a:r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OUTPUT)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087904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Падеж поголовья в живом весе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1656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45593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904620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34571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Бройлеры, срок выращивания от 10 дней со дня инкубации до 70 дней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776411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Реализация поголовья, вынужденный забой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618047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стадо, срок содержания от 150 дней со дня инкубации до 500 дней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151662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Ремонтный молодняк, срок содержания до 150 дней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21705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Племенное стадо после 500 дней содержания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308548"/>
                  </a:ext>
                </a:extLst>
              </a:tr>
              <a:tr h="185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Выход готовой продукции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11852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13341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13610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12492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13056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12896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12816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104345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353650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Мясо в тушках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2 668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2 722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2 498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2 611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278035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Разделка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6937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6496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6789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6623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6706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6664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54259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947204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Субпродукты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3 318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3 811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3 498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3 656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3 611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29217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264092"/>
                  </a:ext>
                </a:extLst>
              </a:tr>
              <a:tr h="194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Яйца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шт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7873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8324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8187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76748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9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E75C1E-9A3C-F439-6FE7-37F0179E9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06727"/>
              </p:ext>
            </p:extLst>
          </p:nvPr>
        </p:nvGraphicFramePr>
        <p:xfrm>
          <a:off x="156213" y="1771557"/>
          <a:ext cx="11782160" cy="4768898"/>
        </p:xfrm>
        <a:graphic>
          <a:graphicData uri="http://schemas.openxmlformats.org/drawingml/2006/table">
            <a:tbl>
              <a:tblPr/>
              <a:tblGrid>
                <a:gridCol w="3397903">
                  <a:extLst>
                    <a:ext uri="{9D8B030D-6E8A-4147-A177-3AD203B41FA5}">
                      <a16:colId xmlns:a16="http://schemas.microsoft.com/office/drawing/2014/main" val="1095130537"/>
                    </a:ext>
                  </a:extLst>
                </a:gridCol>
                <a:gridCol w="911633">
                  <a:extLst>
                    <a:ext uri="{9D8B030D-6E8A-4147-A177-3AD203B41FA5}">
                      <a16:colId xmlns:a16="http://schemas.microsoft.com/office/drawing/2014/main" val="1624538095"/>
                    </a:ext>
                  </a:extLst>
                </a:gridCol>
                <a:gridCol w="676818">
                  <a:extLst>
                    <a:ext uri="{9D8B030D-6E8A-4147-A177-3AD203B41FA5}">
                      <a16:colId xmlns:a16="http://schemas.microsoft.com/office/drawing/2014/main" val="318442951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3561353110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510155410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742099839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1064811555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1024358950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147202589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3719043297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4107751407"/>
                    </a:ext>
                  </a:extLst>
                </a:gridCol>
                <a:gridCol w="652646">
                  <a:extLst>
                    <a:ext uri="{9D8B030D-6E8A-4147-A177-3AD203B41FA5}">
                      <a16:colId xmlns:a16="http://schemas.microsoft.com/office/drawing/2014/main" val="2747366568"/>
                    </a:ext>
                  </a:extLst>
                </a:gridCol>
                <a:gridCol w="745881">
                  <a:extLst>
                    <a:ext uri="{9D8B030D-6E8A-4147-A177-3AD203B41FA5}">
                      <a16:colId xmlns:a16="http://schemas.microsoft.com/office/drawing/2014/main" val="841556042"/>
                    </a:ext>
                  </a:extLst>
                </a:gridCol>
                <a:gridCol w="176111">
                  <a:extLst>
                    <a:ext uri="{9D8B030D-6E8A-4147-A177-3AD203B41FA5}">
                      <a16:colId xmlns:a16="http://schemas.microsoft.com/office/drawing/2014/main" val="3017462944"/>
                    </a:ext>
                  </a:extLst>
                </a:gridCol>
              </a:tblGrid>
              <a:tr h="253155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ВЫРУЧКА И ОБЪЕМ РЕАЛИЗАЦИИ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91075"/>
                  </a:ext>
                </a:extLst>
              </a:tr>
              <a:tr h="1793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ВЫРУЧКА И ОБЪЕМ РЕАЛИЗАЦИИ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681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794590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81689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Мясо в тушках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398609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объем реализации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2 668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2 722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2 498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2 611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2 547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2 579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2 563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20 869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900817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цена за единицу (тн.),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181,50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188,76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196,31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204,16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212,33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220,82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229,66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238,84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248,40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258,33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090908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 от реализации,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58 383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465 320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544 756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577 971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551 724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599 660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608 369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640 648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662 143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4 708 974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9925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объем производства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2 668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2 722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2 498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2 611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20 869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67451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дебиторская задолженность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1 752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13 960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16 343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17 339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16 552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17 990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18 251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19 219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19 864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141 269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279359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поступление денежных средств, с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62 470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497 892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596 849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634 772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607 683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658 188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668 945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703 744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727 712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5 158 255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012389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5 838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46 532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54 476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57 797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55 172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59 966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60 837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64 065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66 214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470 897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928814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Разделка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853513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объем реализации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6937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6496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6789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6623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6706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6664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54259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82023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цена за единицу (тн.),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236,50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245,96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255,80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266,03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276,67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287,74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299,25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311,22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323,67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336,61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108105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 от реализации,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197 796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1 576 447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1 845 568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1 958 096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1 869 173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2 031 575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2 061 081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2 170 438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2 243 260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15 953 432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95324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объем производства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7077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6496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6789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6623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6706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6664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54259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075192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дебиторская задолженность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5934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47293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55367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58743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56075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60947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61832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65113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67298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478603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510731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поступление денежных средств, с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211 642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1 686 798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2 022 051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2 150 530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2 058 758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2 229 860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2 266 304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2 384 201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2 465 401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17 475 544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684854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19 780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157 645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184 557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195 810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186 917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203 157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206 108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217 044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224 326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1 595 343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941501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Субпродукты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808865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объем реализации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3498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29217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05281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цена за единицу (тн),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145,20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151,01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157,05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163,33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169,86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176,66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183,72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191,07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198,72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206,66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82906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 от реализации,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65389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521158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610127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647328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617931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671619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681373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717526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741600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5274051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4544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объем производства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3811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3498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3656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3611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29217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805286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дебиторская задолженность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15635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18304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19420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18538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20149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20441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21526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22248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158222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273598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поступление денежных средств, с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69 967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559 601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668 470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710 944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680 605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737 170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749 218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788 194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815 038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5 779 208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657975"/>
                  </a:ext>
                </a:extLst>
              </a:tr>
              <a:tr h="1734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6 539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52 116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61 013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64 733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61 793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67 162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68 137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71 753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74 160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527 405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23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02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1FD71CA-D094-C171-7D48-80162873F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18952"/>
              </p:ext>
            </p:extLst>
          </p:nvPr>
        </p:nvGraphicFramePr>
        <p:xfrm>
          <a:off x="253627" y="1907109"/>
          <a:ext cx="11684746" cy="4800600"/>
        </p:xfrm>
        <a:graphic>
          <a:graphicData uri="http://schemas.openxmlformats.org/drawingml/2006/table">
            <a:tbl>
              <a:tblPr/>
              <a:tblGrid>
                <a:gridCol w="3369809">
                  <a:extLst>
                    <a:ext uri="{9D8B030D-6E8A-4147-A177-3AD203B41FA5}">
                      <a16:colId xmlns:a16="http://schemas.microsoft.com/office/drawing/2014/main" val="3011370275"/>
                    </a:ext>
                  </a:extLst>
                </a:gridCol>
                <a:gridCol w="904096">
                  <a:extLst>
                    <a:ext uri="{9D8B030D-6E8A-4147-A177-3AD203B41FA5}">
                      <a16:colId xmlns:a16="http://schemas.microsoft.com/office/drawing/2014/main" val="1896483532"/>
                    </a:ext>
                  </a:extLst>
                </a:gridCol>
                <a:gridCol w="671222">
                  <a:extLst>
                    <a:ext uri="{9D8B030D-6E8A-4147-A177-3AD203B41FA5}">
                      <a16:colId xmlns:a16="http://schemas.microsoft.com/office/drawing/2014/main" val="3010097034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933233630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536493731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2589780382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3467799709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167418755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1254755475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927112538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3040641366"/>
                    </a:ext>
                  </a:extLst>
                </a:gridCol>
                <a:gridCol w="647250">
                  <a:extLst>
                    <a:ext uri="{9D8B030D-6E8A-4147-A177-3AD203B41FA5}">
                      <a16:colId xmlns:a16="http://schemas.microsoft.com/office/drawing/2014/main" val="4190050457"/>
                    </a:ext>
                  </a:extLst>
                </a:gridCol>
                <a:gridCol w="739714">
                  <a:extLst>
                    <a:ext uri="{9D8B030D-6E8A-4147-A177-3AD203B41FA5}">
                      <a16:colId xmlns:a16="http://schemas.microsoft.com/office/drawing/2014/main" val="2513107777"/>
                    </a:ext>
                  </a:extLst>
                </a:gridCol>
                <a:gridCol w="174655">
                  <a:extLst>
                    <a:ext uri="{9D8B030D-6E8A-4147-A177-3AD203B41FA5}">
                      <a16:colId xmlns:a16="http://schemas.microsoft.com/office/drawing/2014/main" val="1291835904"/>
                    </a:ext>
                  </a:extLst>
                </a:gridCol>
              </a:tblGrid>
              <a:tr h="253161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ВЫРУЧКА И ОБЪЕМ РЕАЛИЗАЦИИ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68825"/>
                  </a:ext>
                </a:extLst>
              </a:tr>
              <a:tr h="1793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ВЫРУЧКА И ОБЪЕМ РЕАЛИЗАЦИИ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681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809897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Яйца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943496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объем реализации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шт.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7873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8324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8187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76748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40125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цена за тыс.штук,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8,80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9,15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9,52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9,90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10,29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10,71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11,13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11,58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12,04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12,53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70931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 от реализации,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57818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74935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82401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84281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98601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102545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106646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110912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115349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833486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04282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объем производства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6317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7873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8324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9209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76748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529542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дебиторская задолженность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2472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2958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3199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3327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3460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25005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54971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поступление денежных средств, с НДС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61 865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81 915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90 417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92 652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108 031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112 681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117 188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121 875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126 750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913 374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10562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5 782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7 493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8 240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8 428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9 860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10 254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10 665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11 091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11 535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83 349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18838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Выбракованное поголовье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50903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объем реализации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548391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цена за единицу (тн),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150,00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156,00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162,24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168,73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175,48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182,50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189,80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197,39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205,29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213,50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4573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 от реализации,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9244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113134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109736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96091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129404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120068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124871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129866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135060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967474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030440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объем производства за период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99638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дебиторская задолженность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3394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3292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2883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3882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3602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3746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3896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29024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798152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поступление денежных средств, с НДС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9 891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121 330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120 811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106 109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141 345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132 355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137 214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142 703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148 411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1 060 169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689094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11 313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10 974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9 609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12 940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12 007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12 487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12 987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13 506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96 747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615911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0788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Выручка в отчете о прибылях и убытках, без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388 630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2 750 993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3 192 587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3 363 766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3 266 831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3 525 466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3 582 341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3 769 389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3 897 412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27 737 416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802130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38 863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275 099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319 259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336 377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326 683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352 547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358 234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376 939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389 741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2 773 742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655716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Выручка в отчете о движении денежных средств, с НДС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415 835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2 947 536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3 498 598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3 695 008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3 596 422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3 870 254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3 938 868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4 140 717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4 283 313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30 386 550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67861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Дебиторская задолженность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11 659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82 530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95 778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100 913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98 005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105 764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107 470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113 082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116 922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832 122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130109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Авансы полученные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903426"/>
                  </a:ext>
                </a:extLst>
              </a:tr>
              <a:tr h="173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полученный с авансов</a:t>
                      </a:r>
                    </a:p>
                  </a:txBody>
                  <a:tcPr marL="8340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15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80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631E3B-2810-CC41-E625-262BB88D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05878"/>
              </p:ext>
            </p:extLst>
          </p:nvPr>
        </p:nvGraphicFramePr>
        <p:xfrm>
          <a:off x="253627" y="1710828"/>
          <a:ext cx="11684743" cy="5044440"/>
        </p:xfrm>
        <a:graphic>
          <a:graphicData uri="http://schemas.openxmlformats.org/drawingml/2006/table">
            <a:tbl>
              <a:tblPr/>
              <a:tblGrid>
                <a:gridCol w="3715278">
                  <a:extLst>
                    <a:ext uri="{9D8B030D-6E8A-4147-A177-3AD203B41FA5}">
                      <a16:colId xmlns:a16="http://schemas.microsoft.com/office/drawing/2014/main" val="537849349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2261172889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1678775224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1094587011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1133086922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2745558694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1121947786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3649904893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3765369263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1411703409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3123908135"/>
                    </a:ext>
                  </a:extLst>
                </a:gridCol>
                <a:gridCol w="642411">
                  <a:extLst>
                    <a:ext uri="{9D8B030D-6E8A-4147-A177-3AD203B41FA5}">
                      <a16:colId xmlns:a16="http://schemas.microsoft.com/office/drawing/2014/main" val="3282990889"/>
                    </a:ext>
                  </a:extLst>
                </a:gridCol>
                <a:gridCol w="699515">
                  <a:extLst>
                    <a:ext uri="{9D8B030D-6E8A-4147-A177-3AD203B41FA5}">
                      <a16:colId xmlns:a16="http://schemas.microsoft.com/office/drawing/2014/main" val="3567103089"/>
                    </a:ext>
                  </a:extLst>
                </a:gridCol>
                <a:gridCol w="203429">
                  <a:extLst>
                    <a:ext uri="{9D8B030D-6E8A-4147-A177-3AD203B41FA5}">
                      <a16:colId xmlns:a16="http://schemas.microsoft.com/office/drawing/2014/main" val="2443304217"/>
                    </a:ext>
                  </a:extLst>
                </a:gridCol>
              </a:tblGrid>
              <a:tr h="221236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СЫРЬЕ, МАТЕРИАЛЫ (ПЕРЕМЕННЫЕ ЗАТРАТЫ)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49197"/>
                  </a:ext>
                </a:extLst>
              </a:tr>
              <a:tr h="15671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СЫРЬЕ, МАТЕРИАЛЫ (ПЕРЕМЕННЫЕ ЗАТРАТЫ)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11456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7104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Корма и материалы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260791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бройлеров на период 0-10 дней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тн.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1 849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15 593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252592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Комбикорм для бройлеров на период 11-29 дней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тн.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10 232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11 595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11 901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10 809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11 355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11 082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11 218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11 150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91 144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871075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бройлеров на период 30-60 дней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тн.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3 703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20 973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23 768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24 393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22 155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23 274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22 715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22 994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22 855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186 830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507388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Комбикорм для кур-несушек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тн.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6 658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8 871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9 831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9 627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9 936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9 936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9 936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9 936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9 936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84 665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40638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петухов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тн.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6 841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795905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тн.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27341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расход на реализованные товары/услуги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тн.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12 875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42 555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47 963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48 749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45 575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47 334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46 454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46 894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46 674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385 074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59499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цена за единицу (тн.), без НДС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611285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бройлеров на период 0-10 дней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44,3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46,1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48,0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49,9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51,9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54,0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56,1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58,4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238472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Комбикорм для бройлеров на период 11-29 дней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39,0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42,2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43,9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47,5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75206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бройлеров на период 30-60 дней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37,3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41,9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43,6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45,3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47,1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49,0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51,0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53,0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574782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Комбикорм для кур-несушек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39,3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46,0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47,8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53,8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984572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Комбикорм для петухов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37,8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39,3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44,2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46,0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47,8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49,7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51,7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53,8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151991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54404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списано на реализованные товары/услуги, без НДС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508 448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1 753 422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2 055 408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2 172 795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2 112 109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2 281 572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2 328 646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2 444 770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2 530 612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18 187 781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853760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запасы сырья и материалов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478 852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229 516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283 127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305 665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291 174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310 851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350 617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370 165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375 514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2 995 479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930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приобретено сырья и материалов за период, без НДС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203 072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147 897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175 756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182 786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190 097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197 701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179 939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213 834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194 622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1 685 703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37521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оплачено с учетом авансов, запасов и задолженности, c НДС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775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223 379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162 686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193 331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201 065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209 107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217 471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197 933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235 217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214 084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1 854 274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26002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20 307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14 790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17 576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18 279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19 010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19 770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17 994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21 383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19 462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168 570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670454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Прочие материалы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122676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Вакцины, сан. и дез. средства (с НДС)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5 116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26 415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29 804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30 630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29 309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28 626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28 967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28 797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235 608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739711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Инкубаторское яйцо (с НДС)</a:t>
                      </a:r>
                    </a:p>
                  </a:txBody>
                  <a:tcPr marL="15509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20 625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661738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расход за период, без учета инфляции, без НДС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4 651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24 013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27 095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27 845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25 404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26 644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26 334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26 179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232 939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031620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списано на реализованные товары/услуги, без НДС</a:t>
                      </a: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4 651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24 013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27 095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27 845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25 404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26 644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26 024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26 334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26 179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232 939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30719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приобретено сырья и материалов за период, без НДС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18 563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4 605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23 773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26 824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27 567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25 150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26 378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25 764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26 071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25 917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230 610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636320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оплачено с учетом авансов, запасов и задолженности, c НДС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775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20 625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26 415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29 804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30 630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27 944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29 309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28 626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28 967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28 797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256 233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20981"/>
                  </a:ext>
                </a:extLst>
              </a:tr>
              <a:tr h="1474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7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2 641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2 980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3 063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2 794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2 931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2 863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2 897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2 880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25 623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24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82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C5CF2A-7465-31A2-88FA-6925B953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03831"/>
              </p:ext>
            </p:extLst>
          </p:nvPr>
        </p:nvGraphicFramePr>
        <p:xfrm>
          <a:off x="301438" y="2377440"/>
          <a:ext cx="11494318" cy="3419081"/>
        </p:xfrm>
        <a:graphic>
          <a:graphicData uri="http://schemas.openxmlformats.org/drawingml/2006/table">
            <a:tbl>
              <a:tblPr/>
              <a:tblGrid>
                <a:gridCol w="3388566">
                  <a:extLst>
                    <a:ext uri="{9D8B030D-6E8A-4147-A177-3AD203B41FA5}">
                      <a16:colId xmlns:a16="http://schemas.microsoft.com/office/drawing/2014/main" val="2015371383"/>
                    </a:ext>
                  </a:extLst>
                </a:gridCol>
                <a:gridCol w="765777">
                  <a:extLst>
                    <a:ext uri="{9D8B030D-6E8A-4147-A177-3AD203B41FA5}">
                      <a16:colId xmlns:a16="http://schemas.microsoft.com/office/drawing/2014/main" val="983405802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544860816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829444919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1399673907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4272398314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4017297098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2856915710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3856983487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526517605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1362246764"/>
                    </a:ext>
                  </a:extLst>
                </a:gridCol>
                <a:gridCol w="643253">
                  <a:extLst>
                    <a:ext uri="{9D8B030D-6E8A-4147-A177-3AD203B41FA5}">
                      <a16:colId xmlns:a16="http://schemas.microsoft.com/office/drawing/2014/main" val="3275308808"/>
                    </a:ext>
                  </a:extLst>
                </a:gridCol>
                <a:gridCol w="689199">
                  <a:extLst>
                    <a:ext uri="{9D8B030D-6E8A-4147-A177-3AD203B41FA5}">
                      <a16:colId xmlns:a16="http://schemas.microsoft.com/office/drawing/2014/main" val="122898681"/>
                    </a:ext>
                  </a:extLst>
                </a:gridCol>
                <a:gridCol w="218246">
                  <a:extLst>
                    <a:ext uri="{9D8B030D-6E8A-4147-A177-3AD203B41FA5}">
                      <a16:colId xmlns:a16="http://schemas.microsoft.com/office/drawing/2014/main" val="3636333111"/>
                    </a:ext>
                  </a:extLst>
                </a:gridCol>
              </a:tblGrid>
              <a:tr h="320590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СЫРЬЕ, МАТЕРИАЛЫ (ПЕРЕМЕННЫЕ ЗАТРАТЫ)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53141"/>
                  </a:ext>
                </a:extLst>
              </a:tr>
              <a:tr h="227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СЫРЬЕ, МАТЕРИАЛЫ (ПЕРЕМЕННЫЕ ЗАТРАТЫ)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784975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848948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22588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Суммарные затраты в отчете о прибылях и убытках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513 099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1 777 435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2 082 503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2 200 640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2 137 513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2 308 216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2 354 670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2 471 104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2 556 791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18 420 720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2539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Оплата материалов и комплектующих, с НДС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20 625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228 495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189 101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223 136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231 695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237 051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246 780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226 559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264 185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242 881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2 110 507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260462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Затраты, без НДС и пошлин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513 099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1 777 435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2 082 503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2 200 640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2 137 513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2 308 216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2 354 670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2 471 104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2 556 791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18 420 720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800850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Оплата, c НДС, без пошлин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20 625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228 495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189 101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223 136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231 695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237 051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246 780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226 559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264 185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242 881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2 110 507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60422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2 063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20 819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17 431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20 556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21 342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21 804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22 701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20 857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24 280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22 342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194 194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851751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Начисленные импортные пошлины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106041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Запасы материалов и комплектующих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478 852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229 516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283 127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305 665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291 174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310 851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350 617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370 165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375 514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2 995 479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886319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Незавершенное производство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402003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Запасы готовой продукции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566280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Кредиторская задолженность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30031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Авансы уплаченные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741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426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B2E005-D4E0-2A0B-D305-1737754FF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34494"/>
              </p:ext>
            </p:extLst>
          </p:nvPr>
        </p:nvGraphicFramePr>
        <p:xfrm>
          <a:off x="277535" y="1657528"/>
          <a:ext cx="11636930" cy="5158740"/>
        </p:xfrm>
        <a:graphic>
          <a:graphicData uri="http://schemas.openxmlformats.org/drawingml/2006/table">
            <a:tbl>
              <a:tblPr/>
              <a:tblGrid>
                <a:gridCol w="3220121">
                  <a:extLst>
                    <a:ext uri="{9D8B030D-6E8A-4147-A177-3AD203B41FA5}">
                      <a16:colId xmlns:a16="http://schemas.microsoft.com/office/drawing/2014/main" val="690038857"/>
                    </a:ext>
                  </a:extLst>
                </a:gridCol>
                <a:gridCol w="1021014">
                  <a:extLst>
                    <a:ext uri="{9D8B030D-6E8A-4147-A177-3AD203B41FA5}">
                      <a16:colId xmlns:a16="http://schemas.microsoft.com/office/drawing/2014/main" val="2740793953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37995655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2443455418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3684850275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449828828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2942933243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527538392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4155173601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203825913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588559869"/>
                    </a:ext>
                  </a:extLst>
                </a:gridCol>
                <a:gridCol w="654495">
                  <a:extLst>
                    <a:ext uri="{9D8B030D-6E8A-4147-A177-3AD203B41FA5}">
                      <a16:colId xmlns:a16="http://schemas.microsoft.com/office/drawing/2014/main" val="687780733"/>
                    </a:ext>
                  </a:extLst>
                </a:gridCol>
                <a:gridCol w="693766">
                  <a:extLst>
                    <a:ext uri="{9D8B030D-6E8A-4147-A177-3AD203B41FA5}">
                      <a16:colId xmlns:a16="http://schemas.microsoft.com/office/drawing/2014/main" val="4160696524"/>
                    </a:ext>
                  </a:extLst>
                </a:gridCol>
                <a:gridCol w="157079">
                  <a:extLst>
                    <a:ext uri="{9D8B030D-6E8A-4147-A177-3AD203B41FA5}">
                      <a16:colId xmlns:a16="http://schemas.microsoft.com/office/drawing/2014/main" val="2685292752"/>
                    </a:ext>
                  </a:extLst>
                </a:gridCol>
              </a:tblGrid>
              <a:tr h="207641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ПЕРСОНАЛ И ЗАРАБОТНАЯ ПЛАТА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08715"/>
                  </a:ext>
                </a:extLst>
              </a:tr>
              <a:tr h="1470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ПЕРСОНАЛ И ЗАРАБОТНАЯ ПЛАТА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4556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445060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91645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Производственный персонал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680123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193385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Производственный персонал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430257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численность среднесписочная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человек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087983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средний оклад, в месяц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233944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17 640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191 100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299 880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328 692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2 809 464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5882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47146"/>
                  </a:ext>
                </a:extLst>
              </a:tr>
              <a:tr h="140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Коммерческий персонал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427366"/>
                  </a:ext>
                </a:extLst>
              </a:tr>
              <a:tr h="145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412448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Персонал отдела сбыта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081595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численность среднесписочная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человек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270988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средний оклад, в месяц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88620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2 520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70 560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94200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726539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Административный персонал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495427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57863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Административный персонал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329112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численность среднесписочная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человек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566871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средний оклад, в месяц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209689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72783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32 400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493326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548349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Затраты на производственный персонал, с соц. взносами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253 208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397 341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3 699 167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43610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Затраты на коммерческий персонал, с соц. взносами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10 017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90 153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036951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Затраты на административный персонал, с соц. взносами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42 930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377463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Итого: затраты на персонал, с соц. взносами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306 155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455 058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493 234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4 213 850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059670"/>
                  </a:ext>
                </a:extLst>
              </a:tr>
              <a:tr h="13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Численность персонала (среднесписочная)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</a:t>
                      </a:r>
                    </a:p>
                  </a:txBody>
                  <a:tcPr marL="29113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75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879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C8959D6-F97E-60B5-3FA4-78C3F2A9D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78835"/>
              </p:ext>
            </p:extLst>
          </p:nvPr>
        </p:nvGraphicFramePr>
        <p:xfrm>
          <a:off x="301439" y="1825621"/>
          <a:ext cx="11636938" cy="4730466"/>
        </p:xfrm>
        <a:graphic>
          <a:graphicData uri="http://schemas.openxmlformats.org/drawingml/2006/table">
            <a:tbl>
              <a:tblPr/>
              <a:tblGrid>
                <a:gridCol w="3288553">
                  <a:extLst>
                    <a:ext uri="{9D8B030D-6E8A-4147-A177-3AD203B41FA5}">
                      <a16:colId xmlns:a16="http://schemas.microsoft.com/office/drawing/2014/main" val="3720949428"/>
                    </a:ext>
                  </a:extLst>
                </a:gridCol>
                <a:gridCol w="631642">
                  <a:extLst>
                    <a:ext uri="{9D8B030D-6E8A-4147-A177-3AD203B41FA5}">
                      <a16:colId xmlns:a16="http://schemas.microsoft.com/office/drawing/2014/main" val="572534257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421510324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2200208595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2153365126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207345456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2425969554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2794285500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68273193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73634738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1470255131"/>
                    </a:ext>
                  </a:extLst>
                </a:gridCol>
                <a:gridCol w="695142">
                  <a:extLst>
                    <a:ext uri="{9D8B030D-6E8A-4147-A177-3AD203B41FA5}">
                      <a16:colId xmlns:a16="http://schemas.microsoft.com/office/drawing/2014/main" val="1609036770"/>
                    </a:ext>
                  </a:extLst>
                </a:gridCol>
                <a:gridCol w="574828">
                  <a:extLst>
                    <a:ext uri="{9D8B030D-6E8A-4147-A177-3AD203B41FA5}">
                      <a16:colId xmlns:a16="http://schemas.microsoft.com/office/drawing/2014/main" val="2025881581"/>
                    </a:ext>
                  </a:extLst>
                </a:gridCol>
                <a:gridCol w="190495">
                  <a:extLst>
                    <a:ext uri="{9D8B030D-6E8A-4147-A177-3AD203B41FA5}">
                      <a16:colId xmlns:a16="http://schemas.microsoft.com/office/drawing/2014/main" val="3752254448"/>
                    </a:ext>
                  </a:extLst>
                </a:gridCol>
              </a:tblGrid>
              <a:tr h="188946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ОПЕРАЦИОННЫЕ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72146"/>
                  </a:ext>
                </a:extLst>
              </a:tr>
              <a:tr h="1338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ОПЕРАЦИОННЫЕ РАСХОДЫ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271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08772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Производственные издержки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031624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Электроэнергия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34128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 в единицах за период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кВт*ч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11 663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40 222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363 736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60416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цена за единицу (тыс. кВт*ч),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67144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36 156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124 688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138 105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1 127 583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3329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7 231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24 938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27 621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225517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559970"/>
                  </a:ext>
                </a:extLst>
              </a:tr>
              <a:tr h="23618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Обслуживание зданий, сооружений и инфраструктуры,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оборудования, техники и территории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48605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58 000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8141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11 600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5428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Страхование птицы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48155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7170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11085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10601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11935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11509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98 334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98260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377726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Вода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635272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70957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70176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Коммерческие издержки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43123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Транспортные расходы по доставке кормов и материалов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911140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72 000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98 000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98 000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93 000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76274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14 400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19 600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19 600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156 800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59669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Складские и транспортные расходы по доставке мяса птицы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141566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29 745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223 086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253 817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261 253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235 668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248 461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242 064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245 262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243 663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1 983 020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734231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5 949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44 617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50 763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52 251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47 134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49 692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48 413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49 052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48 733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396 604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123347"/>
                  </a:ext>
                </a:extLst>
              </a:tr>
              <a:tr h="13383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Расходы на упаковку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128105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7 436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55 772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63 454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65 313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58 917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62 115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60 516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61 316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60 916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495 755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635166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1 487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12 691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13 063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11 783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12 423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12 103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12 263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12 183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99 151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22394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Прочие коммерческие издержки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25667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86188"/>
                  </a:ext>
                </a:extLst>
              </a:tr>
              <a:tr h="1259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635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1 189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10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9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Суть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82D76-F250-9E62-B333-FFD5571D9BB1}"/>
              </a:ext>
            </a:extLst>
          </p:cNvPr>
          <p:cNvSpPr txBox="1"/>
          <p:nvPr/>
        </p:nvSpPr>
        <p:spPr>
          <a:xfrm>
            <a:off x="171450" y="1704678"/>
            <a:ext cx="117669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Наименование проекта</a:t>
            </a:r>
            <a:r>
              <a:rPr lang="ru-RU" dirty="0"/>
              <a:t>: «</a:t>
            </a:r>
            <a:r>
              <a:rPr lang="ru-RU" sz="1800" dirty="0">
                <a:solidFill>
                  <a:srgbClr val="1C2E1B"/>
                </a:solidFill>
              </a:rPr>
              <a:t>Строительство птицефабрики по выращиванию бройлеров и переработке куриного мяса мощностью до </a:t>
            </a:r>
            <a:r>
              <a:rPr lang="ru-RU" dirty="0">
                <a:solidFill>
                  <a:srgbClr val="1C2E1B"/>
                </a:solidFill>
              </a:rPr>
              <a:t>13</a:t>
            </a:r>
            <a:r>
              <a:rPr lang="ru-RU" sz="1800" dirty="0">
                <a:solidFill>
                  <a:srgbClr val="1C2E1B"/>
                </a:solidFill>
              </a:rPr>
              <a:t> 000 тонн в год</a:t>
            </a:r>
            <a:r>
              <a:rPr lang="ru-RU" dirty="0"/>
              <a:t>». </a:t>
            </a:r>
          </a:p>
          <a:p>
            <a:endParaRPr lang="ru-RU" sz="1600" dirty="0"/>
          </a:p>
          <a:p>
            <a:r>
              <a:rPr lang="ru-RU" b="1" dirty="0"/>
              <a:t>Валюта расчетов:</a:t>
            </a:r>
            <a:r>
              <a:rPr lang="ru-RU" dirty="0"/>
              <a:t> росс. руб. </a:t>
            </a:r>
          </a:p>
          <a:p>
            <a:endParaRPr lang="ru-RU" sz="1600" dirty="0"/>
          </a:p>
          <a:p>
            <a:r>
              <a:rPr lang="ru-RU" b="1" dirty="0"/>
              <a:t>Место реализации проекта </a:t>
            </a:r>
            <a:r>
              <a:rPr lang="ru-RU" dirty="0"/>
              <a:t>– Амурская область</a:t>
            </a:r>
          </a:p>
          <a:p>
            <a:endParaRPr lang="ru-RU" sz="1600" dirty="0"/>
          </a:p>
          <a:p>
            <a:r>
              <a:rPr lang="ru-RU" b="1" dirty="0"/>
              <a:t>Период планирования: </a:t>
            </a:r>
            <a:r>
              <a:rPr lang="ru-RU" dirty="0"/>
              <a:t>10</a:t>
            </a:r>
            <a:r>
              <a:rPr lang="ru-RU" b="1" dirty="0"/>
              <a:t> </a:t>
            </a:r>
            <a:r>
              <a:rPr lang="ru-RU" dirty="0"/>
              <a:t>лет – 120 месяцев </a:t>
            </a:r>
          </a:p>
          <a:p>
            <a:endParaRPr lang="ru-RU" sz="1600" dirty="0"/>
          </a:p>
          <a:p>
            <a:r>
              <a:rPr lang="ru-RU" b="1" dirty="0"/>
              <a:t>Цель бизнес-плана</a:t>
            </a:r>
            <a:r>
              <a:rPr lang="ru-RU" dirty="0"/>
              <a:t>: Расчет экономических, производственных и маркетинговых параметров проекта создания птицефабрики для подтверждения его экономической эффективности и привлечения финансирования. Бизнес-план содержит укрупненные данные по проекту, отражает концепцию предприятия и является техническим заданием для разработки проектной документации и дальнейшей проработки с учетом требований органов власти, партнеров.</a:t>
            </a:r>
          </a:p>
          <a:p>
            <a:endParaRPr lang="ru-RU" sz="1600" dirty="0"/>
          </a:p>
          <a:p>
            <a:r>
              <a:rPr lang="ru-RU" b="1" dirty="0"/>
              <a:t>Тип проекта: </a:t>
            </a:r>
            <a:r>
              <a:rPr lang="ru-RU" dirty="0"/>
              <a:t>Создание современной птицефабрики с инженерной инфраструктурой: - численность поголовья 1534тыс. гол. единовременное среднее поголовье, - производительность: 13 000 тонн мяса</a:t>
            </a:r>
          </a:p>
          <a:p>
            <a:endParaRPr lang="ru-RU" sz="1600" dirty="0"/>
          </a:p>
          <a:p>
            <a:r>
              <a:rPr lang="ru-RU" b="1" dirty="0"/>
              <a:t>Инициатор проекта </a:t>
            </a:r>
            <a:r>
              <a:rPr lang="ru-RU" dirty="0"/>
              <a:t>– ИП Мельниченко Д.В. (ТМ Серышевский)</a:t>
            </a:r>
          </a:p>
        </p:txBody>
      </p:sp>
    </p:spTree>
    <p:extLst>
      <p:ext uri="{BB962C8B-B14F-4D97-AF65-F5344CB8AC3E}">
        <p14:creationId xmlns:p14="http://schemas.microsoft.com/office/powerpoint/2010/main" val="486796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4A5FC3A-8663-5E9D-0C39-CB1D812CD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05955"/>
              </p:ext>
            </p:extLst>
          </p:nvPr>
        </p:nvGraphicFramePr>
        <p:xfrm>
          <a:off x="253627" y="2228850"/>
          <a:ext cx="11530702" cy="2843371"/>
        </p:xfrm>
        <a:graphic>
          <a:graphicData uri="http://schemas.openxmlformats.org/drawingml/2006/table">
            <a:tbl>
              <a:tblPr/>
              <a:tblGrid>
                <a:gridCol w="3368991">
                  <a:extLst>
                    <a:ext uri="{9D8B030D-6E8A-4147-A177-3AD203B41FA5}">
                      <a16:colId xmlns:a16="http://schemas.microsoft.com/office/drawing/2014/main" val="1740244439"/>
                    </a:ext>
                  </a:extLst>
                </a:gridCol>
                <a:gridCol w="928852">
                  <a:extLst>
                    <a:ext uri="{9D8B030D-6E8A-4147-A177-3AD203B41FA5}">
                      <a16:colId xmlns:a16="http://schemas.microsoft.com/office/drawing/2014/main" val="3569632559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4130320317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3961818520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3929120460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3328400061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3265297451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1909747189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417855193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3391778479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1633552877"/>
                    </a:ext>
                  </a:extLst>
                </a:gridCol>
                <a:gridCol w="639537">
                  <a:extLst>
                    <a:ext uri="{9D8B030D-6E8A-4147-A177-3AD203B41FA5}">
                      <a16:colId xmlns:a16="http://schemas.microsoft.com/office/drawing/2014/main" val="2547131200"/>
                    </a:ext>
                  </a:extLst>
                </a:gridCol>
                <a:gridCol w="609083">
                  <a:extLst>
                    <a:ext uri="{9D8B030D-6E8A-4147-A177-3AD203B41FA5}">
                      <a16:colId xmlns:a16="http://schemas.microsoft.com/office/drawing/2014/main" val="3617954816"/>
                    </a:ext>
                  </a:extLst>
                </a:gridCol>
                <a:gridCol w="228406">
                  <a:extLst>
                    <a:ext uri="{9D8B030D-6E8A-4147-A177-3AD203B41FA5}">
                      <a16:colId xmlns:a16="http://schemas.microsoft.com/office/drawing/2014/main" val="2526075332"/>
                    </a:ext>
                  </a:extLst>
                </a:gridCol>
              </a:tblGrid>
              <a:tr h="323850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ОПЕРАЦИОННЫЕ РАСХОДЫ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076934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ОПЕРАЦИОННЫЕ РАСХОДЫ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64363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18541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Управленческие издержки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19033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Обеспечение финансово-хозяйственной деятельности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01953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затраты за период без НДС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12836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1 650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0862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28708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Итого: Производственные издержки, с НДС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52958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169110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184727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186062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185635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185635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185635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185635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185635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1 521 033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83815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 Коммерческие издержки, с НДС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105038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421868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499165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510319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462341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487530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476736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481533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477934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3 922 464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30196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Итого: Управленческие издержки, с НДС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9 900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27197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постоянных издержек, с НДС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158 296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592 178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685 092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697 581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649 176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674 365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663 571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668 368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664 769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5 453 397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3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641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C24ED0-0A59-610E-E627-CA530D21F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00037"/>
              </p:ext>
            </p:extLst>
          </p:nvPr>
        </p:nvGraphicFramePr>
        <p:xfrm>
          <a:off x="253627" y="1910030"/>
          <a:ext cx="11684746" cy="4603641"/>
        </p:xfrm>
        <a:graphic>
          <a:graphicData uri="http://schemas.openxmlformats.org/drawingml/2006/table">
            <a:tbl>
              <a:tblPr/>
              <a:tblGrid>
                <a:gridCol w="3061073">
                  <a:extLst>
                    <a:ext uri="{9D8B030D-6E8A-4147-A177-3AD203B41FA5}">
                      <a16:colId xmlns:a16="http://schemas.microsoft.com/office/drawing/2014/main" val="1979820025"/>
                    </a:ext>
                  </a:extLst>
                </a:gridCol>
                <a:gridCol w="682876">
                  <a:extLst>
                    <a:ext uri="{9D8B030D-6E8A-4147-A177-3AD203B41FA5}">
                      <a16:colId xmlns:a16="http://schemas.microsoft.com/office/drawing/2014/main" val="1754624731"/>
                    </a:ext>
                  </a:extLst>
                </a:gridCol>
                <a:gridCol w="845408">
                  <a:extLst>
                    <a:ext uri="{9D8B030D-6E8A-4147-A177-3AD203B41FA5}">
                      <a16:colId xmlns:a16="http://schemas.microsoft.com/office/drawing/2014/main" val="1916946737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1535306363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3794617334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2625242047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1293639425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2411685040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3532358057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1729389663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4192290855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3579002638"/>
                    </a:ext>
                  </a:extLst>
                </a:gridCol>
                <a:gridCol w="634056">
                  <a:extLst>
                    <a:ext uri="{9D8B030D-6E8A-4147-A177-3AD203B41FA5}">
                      <a16:colId xmlns:a16="http://schemas.microsoft.com/office/drawing/2014/main" val="3848421419"/>
                    </a:ext>
                  </a:extLst>
                </a:gridCol>
                <a:gridCol w="603862">
                  <a:extLst>
                    <a:ext uri="{9D8B030D-6E8A-4147-A177-3AD203B41FA5}">
                      <a16:colId xmlns:a16="http://schemas.microsoft.com/office/drawing/2014/main" val="2931376477"/>
                    </a:ext>
                  </a:extLst>
                </a:gridCol>
                <a:gridCol w="150967">
                  <a:extLst>
                    <a:ext uri="{9D8B030D-6E8A-4147-A177-3AD203B41FA5}">
                      <a16:colId xmlns:a16="http://schemas.microsoft.com/office/drawing/2014/main" val="1672244357"/>
                    </a:ext>
                  </a:extLst>
                </a:gridCol>
              </a:tblGrid>
              <a:tr h="238307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523072"/>
                  </a:ext>
                </a:extLst>
              </a:tr>
              <a:tr h="168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ИНВЕСТИЦИИ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3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348896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032450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Земельные участки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030817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1470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Земельный участок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680816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график оплаты</a:t>
                      </a: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883689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ранее осуществленные инвестиции</a:t>
                      </a: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543152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график постановки на баланс</a:t>
                      </a: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681003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незавершенные инвестиции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328729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кредиторская задолженность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1070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балансовая стоимость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48994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кадастровая стоимость для налогообложения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029576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18394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Здания и сооружения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709064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570513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Здания и сооружения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740127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график оплаты, без НДС</a:t>
                      </a: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700 000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001099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график постановки на баланс, без НДС</a:t>
                      </a: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769901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срок полезного использования</a:t>
                      </a: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лет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536647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незавершенные инвестиции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397231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кредиторская задолженность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780451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амортизация (бухгалтерская)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192 500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42829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балансовая стоимость (бухгалтерская)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694 167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670 833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647 500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624 167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600 833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577 500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554 167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530 833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507 500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302338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выплаченный НДС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156561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 к зачету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796221"/>
                  </a:ext>
                </a:extLst>
              </a:tr>
              <a:tr h="1665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остаточная стоимость для налогообложения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17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694 167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670 833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647 500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624 167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600 833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577 500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554 167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530 833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507 500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10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83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4F46D5-5FB2-6F45-26B5-B68D60C51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1026"/>
              </p:ext>
            </p:extLst>
          </p:nvPr>
        </p:nvGraphicFramePr>
        <p:xfrm>
          <a:off x="137159" y="1685831"/>
          <a:ext cx="11801214" cy="5113655"/>
        </p:xfrm>
        <a:graphic>
          <a:graphicData uri="http://schemas.openxmlformats.org/drawingml/2006/table">
            <a:tbl>
              <a:tblPr/>
              <a:tblGrid>
                <a:gridCol w="3177539">
                  <a:extLst>
                    <a:ext uri="{9D8B030D-6E8A-4147-A177-3AD203B41FA5}">
                      <a16:colId xmlns:a16="http://schemas.microsoft.com/office/drawing/2014/main" val="491828221"/>
                    </a:ext>
                  </a:extLst>
                </a:gridCol>
                <a:gridCol w="896124">
                  <a:extLst>
                    <a:ext uri="{9D8B030D-6E8A-4147-A177-3AD203B41FA5}">
                      <a16:colId xmlns:a16="http://schemas.microsoft.com/office/drawing/2014/main" val="3205220689"/>
                    </a:ext>
                  </a:extLst>
                </a:gridCol>
                <a:gridCol w="963662">
                  <a:extLst>
                    <a:ext uri="{9D8B030D-6E8A-4147-A177-3AD203B41FA5}">
                      <a16:colId xmlns:a16="http://schemas.microsoft.com/office/drawing/2014/main" val="1576390086"/>
                    </a:ext>
                  </a:extLst>
                </a:gridCol>
                <a:gridCol w="554836">
                  <a:extLst>
                    <a:ext uri="{9D8B030D-6E8A-4147-A177-3AD203B41FA5}">
                      <a16:colId xmlns:a16="http://schemas.microsoft.com/office/drawing/2014/main" val="2692952173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1964367165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3763083468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1048614196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2924287293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801439163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1953024295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3099909486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638680498"/>
                    </a:ext>
                  </a:extLst>
                </a:gridCol>
                <a:gridCol w="598639">
                  <a:extLst>
                    <a:ext uri="{9D8B030D-6E8A-4147-A177-3AD203B41FA5}">
                      <a16:colId xmlns:a16="http://schemas.microsoft.com/office/drawing/2014/main" val="4279715976"/>
                    </a:ext>
                  </a:extLst>
                </a:gridCol>
                <a:gridCol w="657042">
                  <a:extLst>
                    <a:ext uri="{9D8B030D-6E8A-4147-A177-3AD203B41FA5}">
                      <a16:colId xmlns:a16="http://schemas.microsoft.com/office/drawing/2014/main" val="662543943"/>
                    </a:ext>
                  </a:extLst>
                </a:gridCol>
                <a:gridCol w="164260">
                  <a:extLst>
                    <a:ext uri="{9D8B030D-6E8A-4147-A177-3AD203B41FA5}">
                      <a16:colId xmlns:a16="http://schemas.microsoft.com/office/drawing/2014/main" val="1364015710"/>
                    </a:ext>
                  </a:extLst>
                </a:gridCol>
              </a:tblGrid>
              <a:tr h="250627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456227"/>
                  </a:ext>
                </a:extLst>
              </a:tr>
              <a:tr h="177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ИНВЕСТИЦИИ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080561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02961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Оборудование и прочее имущество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863993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988744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Технологическое оборудование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26984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график оплаты, без НДС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1 000 000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1 000 000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1 000 000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733691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график постановки на баланс, без НДС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1 000 000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282667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срок полезного использования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лет</a:t>
                      </a:r>
                    </a:p>
                  </a:txBody>
                  <a:tcPr marL="2571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798330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незавершенные инвестиции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259879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кредиторская задолженность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471630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амортизация (бухгалтерская)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60 810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529628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балансовая стоимость (бухгалтерская)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175 000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05727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стоимость для налогообложения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503348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выплаченный НДС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57993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начисленный к зачету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147600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Оснащение рабочих мест и прочее имущество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34290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268358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график оплаты, без НДС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173401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график постановки на баланс, без НДС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91910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срок полезного использования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лет</a:t>
                      </a:r>
                    </a:p>
                  </a:txBody>
                  <a:tcPr marL="2571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210743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незавершенные инвестиции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83043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кредиторская задолженность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994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амортизация (бухгалтерская)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1667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6667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6667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663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769944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балансовая стоимость (бухгалтерская)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11667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814336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стоимость для налогообложения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185626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выплаченный НДС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441245"/>
                  </a:ext>
                </a:extLst>
              </a:tr>
              <a:tr h="167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НДС начисленный к зачету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21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863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6E853DA-D6C8-2617-B7C1-16F926F4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66948"/>
              </p:ext>
            </p:extLst>
          </p:nvPr>
        </p:nvGraphicFramePr>
        <p:xfrm>
          <a:off x="301438" y="1907109"/>
          <a:ext cx="11496415" cy="1975737"/>
        </p:xfrm>
        <a:graphic>
          <a:graphicData uri="http://schemas.openxmlformats.org/drawingml/2006/table">
            <a:tbl>
              <a:tblPr/>
              <a:tblGrid>
                <a:gridCol w="3574243">
                  <a:extLst>
                    <a:ext uri="{9D8B030D-6E8A-4147-A177-3AD203B41FA5}">
                      <a16:colId xmlns:a16="http://schemas.microsoft.com/office/drawing/2014/main" val="2703772425"/>
                    </a:ext>
                  </a:extLst>
                </a:gridCol>
                <a:gridCol w="711942">
                  <a:extLst>
                    <a:ext uri="{9D8B030D-6E8A-4147-A177-3AD203B41FA5}">
                      <a16:colId xmlns:a16="http://schemas.microsoft.com/office/drawing/2014/main" val="1486726458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2543339032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1420397051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1724909706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3746336411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3778020747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294610290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3416057250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3582836533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753419936"/>
                    </a:ext>
                  </a:extLst>
                </a:gridCol>
                <a:gridCol w="639295">
                  <a:extLst>
                    <a:ext uri="{9D8B030D-6E8A-4147-A177-3AD203B41FA5}">
                      <a16:colId xmlns:a16="http://schemas.microsoft.com/office/drawing/2014/main" val="2434657797"/>
                    </a:ext>
                  </a:extLst>
                </a:gridCol>
                <a:gridCol w="653824">
                  <a:extLst>
                    <a:ext uri="{9D8B030D-6E8A-4147-A177-3AD203B41FA5}">
                      <a16:colId xmlns:a16="http://schemas.microsoft.com/office/drawing/2014/main" val="637906929"/>
                    </a:ext>
                  </a:extLst>
                </a:gridCol>
                <a:gridCol w="163456">
                  <a:extLst>
                    <a:ext uri="{9D8B030D-6E8A-4147-A177-3AD203B41FA5}">
                      <a16:colId xmlns:a16="http://schemas.microsoft.com/office/drawing/2014/main" val="3437200155"/>
                    </a:ext>
                  </a:extLst>
                </a:gridCol>
              </a:tblGrid>
              <a:tr h="280578">
                <a:tc gridSpan="14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13573"/>
                  </a:ext>
                </a:extLst>
              </a:tr>
              <a:tr h="198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ИНВЕСТИЦИИ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11816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601777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 Земельные участки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552652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Итого: Здания и сооружения, с НДС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600 000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840 000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516050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 Оборудование, с НДС и пошлинами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04080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168769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 инвестиции, с НДС и пошлинами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559348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в том числе капвложения, с НДС и пошлинами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270 000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1 824 000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2 094 000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98283"/>
                  </a:ext>
                </a:extLst>
              </a:tr>
              <a:tr h="187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 том числе НДС по капвложениям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7044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EE3E4B8-6BEB-5008-F291-E324EFF3E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12949"/>
              </p:ext>
            </p:extLst>
          </p:nvPr>
        </p:nvGraphicFramePr>
        <p:xfrm>
          <a:off x="253628" y="4364692"/>
          <a:ext cx="11567090" cy="2116122"/>
        </p:xfrm>
        <a:graphic>
          <a:graphicData uri="http://schemas.openxmlformats.org/drawingml/2006/table">
            <a:tbl>
              <a:tblPr/>
              <a:tblGrid>
                <a:gridCol w="3693662">
                  <a:extLst>
                    <a:ext uri="{9D8B030D-6E8A-4147-A177-3AD203B41FA5}">
                      <a16:colId xmlns:a16="http://schemas.microsoft.com/office/drawing/2014/main" val="4166882560"/>
                    </a:ext>
                  </a:extLst>
                </a:gridCol>
                <a:gridCol w="738023">
                  <a:extLst>
                    <a:ext uri="{9D8B030D-6E8A-4147-A177-3AD203B41FA5}">
                      <a16:colId xmlns:a16="http://schemas.microsoft.com/office/drawing/2014/main" val="203643077"/>
                    </a:ext>
                  </a:extLst>
                </a:gridCol>
                <a:gridCol w="695444">
                  <a:extLst>
                    <a:ext uri="{9D8B030D-6E8A-4147-A177-3AD203B41FA5}">
                      <a16:colId xmlns:a16="http://schemas.microsoft.com/office/drawing/2014/main" val="1925619998"/>
                    </a:ext>
                  </a:extLst>
                </a:gridCol>
                <a:gridCol w="542873">
                  <a:extLst>
                    <a:ext uri="{9D8B030D-6E8A-4147-A177-3AD203B41FA5}">
                      <a16:colId xmlns:a16="http://schemas.microsoft.com/office/drawing/2014/main" val="3434903977"/>
                    </a:ext>
                  </a:extLst>
                </a:gridCol>
                <a:gridCol w="610288">
                  <a:extLst>
                    <a:ext uri="{9D8B030D-6E8A-4147-A177-3AD203B41FA5}">
                      <a16:colId xmlns:a16="http://schemas.microsoft.com/office/drawing/2014/main" val="3583594911"/>
                    </a:ext>
                  </a:extLst>
                </a:gridCol>
                <a:gridCol w="567711">
                  <a:extLst>
                    <a:ext uri="{9D8B030D-6E8A-4147-A177-3AD203B41FA5}">
                      <a16:colId xmlns:a16="http://schemas.microsoft.com/office/drawing/2014/main" val="1705165099"/>
                    </a:ext>
                  </a:extLst>
                </a:gridCol>
                <a:gridCol w="525131">
                  <a:extLst>
                    <a:ext uri="{9D8B030D-6E8A-4147-A177-3AD203B41FA5}">
                      <a16:colId xmlns:a16="http://schemas.microsoft.com/office/drawing/2014/main" val="962667608"/>
                    </a:ext>
                  </a:extLst>
                </a:gridCol>
                <a:gridCol w="542873">
                  <a:extLst>
                    <a:ext uri="{9D8B030D-6E8A-4147-A177-3AD203B41FA5}">
                      <a16:colId xmlns:a16="http://schemas.microsoft.com/office/drawing/2014/main" val="4115478400"/>
                    </a:ext>
                  </a:extLst>
                </a:gridCol>
                <a:gridCol w="542873">
                  <a:extLst>
                    <a:ext uri="{9D8B030D-6E8A-4147-A177-3AD203B41FA5}">
                      <a16:colId xmlns:a16="http://schemas.microsoft.com/office/drawing/2014/main" val="3624704428"/>
                    </a:ext>
                  </a:extLst>
                </a:gridCol>
                <a:gridCol w="567711">
                  <a:extLst>
                    <a:ext uri="{9D8B030D-6E8A-4147-A177-3AD203B41FA5}">
                      <a16:colId xmlns:a16="http://schemas.microsoft.com/office/drawing/2014/main" val="562153506"/>
                    </a:ext>
                  </a:extLst>
                </a:gridCol>
                <a:gridCol w="553517">
                  <a:extLst>
                    <a:ext uri="{9D8B030D-6E8A-4147-A177-3AD203B41FA5}">
                      <a16:colId xmlns:a16="http://schemas.microsoft.com/office/drawing/2014/main" val="2169646644"/>
                    </a:ext>
                  </a:extLst>
                </a:gridCol>
                <a:gridCol w="596095">
                  <a:extLst>
                    <a:ext uri="{9D8B030D-6E8A-4147-A177-3AD203B41FA5}">
                      <a16:colId xmlns:a16="http://schemas.microsoft.com/office/drawing/2014/main" val="3341096934"/>
                    </a:ext>
                  </a:extLst>
                </a:gridCol>
                <a:gridCol w="610288">
                  <a:extLst>
                    <a:ext uri="{9D8B030D-6E8A-4147-A177-3AD203B41FA5}">
                      <a16:colId xmlns:a16="http://schemas.microsoft.com/office/drawing/2014/main" val="2406387424"/>
                    </a:ext>
                  </a:extLst>
                </a:gridCol>
                <a:gridCol w="525131">
                  <a:extLst>
                    <a:ext uri="{9D8B030D-6E8A-4147-A177-3AD203B41FA5}">
                      <a16:colId xmlns:a16="http://schemas.microsoft.com/office/drawing/2014/main" val="2954577861"/>
                    </a:ext>
                  </a:extLst>
                </a:gridCol>
                <a:gridCol w="255470">
                  <a:extLst>
                    <a:ext uri="{9D8B030D-6E8A-4147-A177-3AD203B41FA5}">
                      <a16:colId xmlns:a16="http://schemas.microsoft.com/office/drawing/2014/main" val="733429383"/>
                    </a:ext>
                  </a:extLst>
                </a:gridCol>
              </a:tblGrid>
              <a:tr h="300514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СОБСТВЕННЫЙ КАПИТАЛ И ФИНАНСИРОВАНИЕ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324541"/>
                  </a:ext>
                </a:extLst>
              </a:tr>
              <a:tr h="212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СОБСТВЕННЫЙ КАПИТАЛ И ФИНАНСИРОВАНИЕ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828568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644706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Собственный капитал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15119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168432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Взносы в УК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206466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поступление средств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959118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в том числе на цели капвложений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253684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 на финансирование оборотных средств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50" b="0" i="1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500162"/>
                  </a:ext>
                </a:extLst>
              </a:tr>
              <a:tr h="200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99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117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411E7DA-4CA2-1DD9-D15F-1EEEE9092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68935"/>
              </p:ext>
            </p:extLst>
          </p:nvPr>
        </p:nvGraphicFramePr>
        <p:xfrm>
          <a:off x="351302" y="2041297"/>
          <a:ext cx="11501608" cy="3489448"/>
        </p:xfrm>
        <a:graphic>
          <a:graphicData uri="http://schemas.openxmlformats.org/drawingml/2006/table">
            <a:tbl>
              <a:tblPr/>
              <a:tblGrid>
                <a:gridCol w="3434775">
                  <a:extLst>
                    <a:ext uri="{9D8B030D-6E8A-4147-A177-3AD203B41FA5}">
                      <a16:colId xmlns:a16="http://schemas.microsoft.com/office/drawing/2014/main" val="1967173851"/>
                    </a:ext>
                  </a:extLst>
                </a:gridCol>
                <a:gridCol w="921525">
                  <a:extLst>
                    <a:ext uri="{9D8B030D-6E8A-4147-A177-3AD203B41FA5}">
                      <a16:colId xmlns:a16="http://schemas.microsoft.com/office/drawing/2014/main" val="290966611"/>
                    </a:ext>
                  </a:extLst>
                </a:gridCol>
                <a:gridCol w="684162">
                  <a:extLst>
                    <a:ext uri="{9D8B030D-6E8A-4147-A177-3AD203B41FA5}">
                      <a16:colId xmlns:a16="http://schemas.microsoft.com/office/drawing/2014/main" val="768908629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810388907"/>
                    </a:ext>
                  </a:extLst>
                </a:gridCol>
                <a:gridCol w="600388">
                  <a:extLst>
                    <a:ext uri="{9D8B030D-6E8A-4147-A177-3AD203B41FA5}">
                      <a16:colId xmlns:a16="http://schemas.microsoft.com/office/drawing/2014/main" val="1160957612"/>
                    </a:ext>
                  </a:extLst>
                </a:gridCol>
                <a:gridCol w="558499">
                  <a:extLst>
                    <a:ext uri="{9D8B030D-6E8A-4147-A177-3AD203B41FA5}">
                      <a16:colId xmlns:a16="http://schemas.microsoft.com/office/drawing/2014/main" val="3549031468"/>
                    </a:ext>
                  </a:extLst>
                </a:gridCol>
                <a:gridCol w="516612">
                  <a:extLst>
                    <a:ext uri="{9D8B030D-6E8A-4147-A177-3AD203B41FA5}">
                      <a16:colId xmlns:a16="http://schemas.microsoft.com/office/drawing/2014/main" val="1003051182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1762728115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3581922493"/>
                    </a:ext>
                  </a:extLst>
                </a:gridCol>
                <a:gridCol w="558499">
                  <a:extLst>
                    <a:ext uri="{9D8B030D-6E8A-4147-A177-3AD203B41FA5}">
                      <a16:colId xmlns:a16="http://schemas.microsoft.com/office/drawing/2014/main" val="254419755"/>
                    </a:ext>
                  </a:extLst>
                </a:gridCol>
                <a:gridCol w="544537">
                  <a:extLst>
                    <a:ext uri="{9D8B030D-6E8A-4147-A177-3AD203B41FA5}">
                      <a16:colId xmlns:a16="http://schemas.microsoft.com/office/drawing/2014/main" val="657200956"/>
                    </a:ext>
                  </a:extLst>
                </a:gridCol>
                <a:gridCol w="586425">
                  <a:extLst>
                    <a:ext uri="{9D8B030D-6E8A-4147-A177-3AD203B41FA5}">
                      <a16:colId xmlns:a16="http://schemas.microsoft.com/office/drawing/2014/main" val="4198847850"/>
                    </a:ext>
                  </a:extLst>
                </a:gridCol>
                <a:gridCol w="600388">
                  <a:extLst>
                    <a:ext uri="{9D8B030D-6E8A-4147-A177-3AD203B41FA5}">
                      <a16:colId xmlns:a16="http://schemas.microsoft.com/office/drawing/2014/main" val="1442068733"/>
                    </a:ext>
                  </a:extLst>
                </a:gridCol>
                <a:gridCol w="642275">
                  <a:extLst>
                    <a:ext uri="{9D8B030D-6E8A-4147-A177-3AD203B41FA5}">
                      <a16:colId xmlns:a16="http://schemas.microsoft.com/office/drawing/2014/main" val="914058097"/>
                    </a:ext>
                  </a:extLst>
                </a:gridCol>
                <a:gridCol w="251325">
                  <a:extLst>
                    <a:ext uri="{9D8B030D-6E8A-4147-A177-3AD203B41FA5}">
                      <a16:colId xmlns:a16="http://schemas.microsoft.com/office/drawing/2014/main" val="3806930540"/>
                    </a:ext>
                  </a:extLst>
                </a:gridCol>
              </a:tblGrid>
              <a:tr h="290119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СОБСТВЕННЫЙ КАПИТАЛ И ФИНАНСИРОВАНИЕ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70411"/>
                  </a:ext>
                </a:extLst>
              </a:tr>
              <a:tr h="2055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СОБСТВЕННЫЙ КАПИТАЛ И ФИНАНСИРОВАНИЕ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714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464790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82523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 Финансирование за счет собственных средств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254929"/>
                  </a:ext>
                </a:extLst>
              </a:tr>
              <a:tr h="362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собственный (акционерный) капитал</a:t>
                      </a:r>
                      <a:b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с учетом начального баланса нарастающим итогом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13161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67475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Итого: Бюджетное финансирование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835782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федеральный бюджет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2571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208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бюджет субъекта РФ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25717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907503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нарастающим итогом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141804"/>
                  </a:ext>
                </a:extLst>
              </a:tr>
              <a:tr h="193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205942"/>
                  </a:ext>
                </a:extLst>
              </a:tr>
              <a:tr h="362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Итого: Финансирование за счет средств привлеченного инвестора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265007"/>
                  </a:ext>
                </a:extLst>
              </a:tr>
              <a:tr h="362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капитал с учетом начального баланса нарастающим итогом</a:t>
                      </a:r>
                    </a:p>
                  </a:txBody>
                  <a:tcPr marL="8572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4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757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70EFA1F-FFE5-326D-E9D2-6832B9AB5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21661"/>
              </p:ext>
            </p:extLst>
          </p:nvPr>
        </p:nvGraphicFramePr>
        <p:xfrm>
          <a:off x="22860" y="1718653"/>
          <a:ext cx="12066270" cy="5044012"/>
        </p:xfrm>
        <a:graphic>
          <a:graphicData uri="http://schemas.openxmlformats.org/drawingml/2006/table">
            <a:tbl>
              <a:tblPr/>
              <a:tblGrid>
                <a:gridCol w="3407924">
                  <a:extLst>
                    <a:ext uri="{9D8B030D-6E8A-4147-A177-3AD203B41FA5}">
                      <a16:colId xmlns:a16="http://schemas.microsoft.com/office/drawing/2014/main" val="2138811263"/>
                    </a:ext>
                  </a:extLst>
                </a:gridCol>
                <a:gridCol w="914322">
                  <a:extLst>
                    <a:ext uri="{9D8B030D-6E8A-4147-A177-3AD203B41FA5}">
                      <a16:colId xmlns:a16="http://schemas.microsoft.com/office/drawing/2014/main" val="3599694150"/>
                    </a:ext>
                  </a:extLst>
                </a:gridCol>
                <a:gridCol w="678813">
                  <a:extLst>
                    <a:ext uri="{9D8B030D-6E8A-4147-A177-3AD203B41FA5}">
                      <a16:colId xmlns:a16="http://schemas.microsoft.com/office/drawing/2014/main" val="4195455595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277500784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726018068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4152443903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3764855788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2182907017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1757533112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321658895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2331731395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2992518356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2057789093"/>
                    </a:ext>
                  </a:extLst>
                </a:gridCol>
                <a:gridCol w="623401">
                  <a:extLst>
                    <a:ext uri="{9D8B030D-6E8A-4147-A177-3AD203B41FA5}">
                      <a16:colId xmlns:a16="http://schemas.microsoft.com/office/drawing/2014/main" val="612251053"/>
                    </a:ext>
                  </a:extLst>
                </a:gridCol>
                <a:gridCol w="207800">
                  <a:extLst>
                    <a:ext uri="{9D8B030D-6E8A-4147-A177-3AD203B41FA5}">
                      <a16:colId xmlns:a16="http://schemas.microsoft.com/office/drawing/2014/main" val="1317594774"/>
                    </a:ext>
                  </a:extLst>
                </a:gridCol>
              </a:tblGrid>
              <a:tr h="206922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ОТЧЕТ О ПРИБЫЛЯХ И УБЫТКАХ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3744"/>
                  </a:ext>
                </a:extLst>
              </a:tr>
              <a:tr h="14657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ОТЧЕТ О ПРИБЫЛЯХ И УБЫТКАХ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9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05984"/>
                  </a:ext>
                </a:extLst>
              </a:tr>
              <a:tr h="111536">
                <a:tc gridSpan="14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Среднегодовые 2031- 2034</a:t>
                      </a:r>
                    </a:p>
                  </a:txBody>
                  <a:tcPr marL="223278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3531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3 693 652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388 630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2 750 993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3 192 587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3 363 766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3 266 831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3 525 466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3 582 341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3 769 389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3 897 412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27 737 416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952131"/>
                  </a:ext>
                </a:extLst>
              </a:tr>
              <a:tr h="641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Себестоимость: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-3 014 826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-811 633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-2 317 549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-2 673 726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-2 793 198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-2 729 644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-2 900 347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-2 946 801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-3 063 235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-3 148 922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-23 403 803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813981"/>
                  </a:ext>
                </a:extLst>
              </a:tr>
              <a:tr h="12952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C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ырье и материалы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-2 422 695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-513 099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-1 777 435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-2 082 503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-2 200 640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-2 137 513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-2 308 216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-2 354 670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-2 471 104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-2 556 791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-18 420 720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944619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Производственный персонал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-253 208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-397 341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-435 517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-3 699 167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993074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Прочие производственные расходы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-156 614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-45 327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-142 772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-155 706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-157 041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-156 614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-156 614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-156 614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-156 614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-156 614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-1 283 916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547101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Валовая прибыль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678 826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-18 750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-423 003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433 444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518 861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570 569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537 187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625 119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635 540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706 154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748 490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4 333 613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4897"/>
                  </a:ext>
                </a:extLst>
              </a:tr>
              <a:tr h="145557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586187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Административный и коммерческий персонал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-52 947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-57 717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-514 683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379964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Административные расходы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-8 250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322107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Коммерческие расходы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-400 778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-87 532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-351 557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-415 971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-425 266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-385 284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-406 275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-397 280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-401 277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-398 279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-3 268 720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78294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Налоги и сборы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-910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-521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-746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-814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-863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-900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-912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-913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-915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-7 753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842196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EBITDA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218 421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-564 253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22 451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43 427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85 772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92 323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159 227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178 631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245 247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290 580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534 207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387925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648540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Лизинговые платежи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501170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Амортизация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-32 500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-128 333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-123 333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-1 037 500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57397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EBIT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95 088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-596 753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-107 549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-86 573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-42 561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-31 010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35 894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55 298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121 914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167 247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-503 293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19549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57182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Проценты к уплате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-74 675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173903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Прибыль (убыток) от операционной деятельности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95 088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-596 753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-107 549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-42 561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-31 010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35 894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55 298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121 914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167 247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-577 968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143535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691900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Прочие доходы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372099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Прочие расходы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54331"/>
                  </a:ext>
                </a:extLst>
              </a:tr>
              <a:tr h="258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Прибыль до налогообложения (по бухгалтерскому учету)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95 088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-596 753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-107 549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-42 561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-31 010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35 894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55 298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121 914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-577 968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072803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Налог на прибыль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-5 705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-3 318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-7 315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-10 035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-22 821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713389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Чистая прибыль (убыток)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89 383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-596 753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-107 549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-42 561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-31 010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33 740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51 980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114 599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157 212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-600 789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703294"/>
                  </a:ext>
                </a:extLst>
              </a:tr>
              <a:tr h="104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97044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Выплаченные дивиденды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357744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Нераспределенная чистая прибыль за период</a:t>
                      </a:r>
                    </a:p>
                  </a:txBody>
                  <a:tcPr marL="69774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89 383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-596 753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-107 549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-86 573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-42 561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-31 010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33 740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51 980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114 599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157 212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-600 789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340521"/>
                  </a:ext>
                </a:extLst>
              </a:tr>
              <a:tr h="137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нераспределеная чистая прибыль нарастающим итогом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13954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80808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-19 200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-615 953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-723 502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-810 074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-852 635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-883 646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-849 906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-797 925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-683 327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-526 114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66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693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70C8BF6-D321-6F31-AEFA-31D7ADB6F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89552"/>
              </p:ext>
            </p:extLst>
          </p:nvPr>
        </p:nvGraphicFramePr>
        <p:xfrm>
          <a:off x="-3" y="1711188"/>
          <a:ext cx="12367262" cy="5013960"/>
        </p:xfrm>
        <a:graphic>
          <a:graphicData uri="http://schemas.openxmlformats.org/drawingml/2006/table">
            <a:tbl>
              <a:tblPr/>
              <a:tblGrid>
                <a:gridCol w="3513099">
                  <a:extLst>
                    <a:ext uri="{9D8B030D-6E8A-4147-A177-3AD203B41FA5}">
                      <a16:colId xmlns:a16="http://schemas.microsoft.com/office/drawing/2014/main" val="2314228090"/>
                    </a:ext>
                  </a:extLst>
                </a:gridCol>
                <a:gridCol w="842572">
                  <a:extLst>
                    <a:ext uri="{9D8B030D-6E8A-4147-A177-3AD203B41FA5}">
                      <a16:colId xmlns:a16="http://schemas.microsoft.com/office/drawing/2014/main" val="1523177858"/>
                    </a:ext>
                  </a:extLst>
                </a:gridCol>
                <a:gridCol w="728325">
                  <a:extLst>
                    <a:ext uri="{9D8B030D-6E8A-4147-A177-3AD203B41FA5}">
                      <a16:colId xmlns:a16="http://schemas.microsoft.com/office/drawing/2014/main" val="127351633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2359527146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1041511160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71204473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2794759156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1716313164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241276225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3584327032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1974286723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1339779530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922505898"/>
                    </a:ext>
                  </a:extLst>
                </a:gridCol>
                <a:gridCol w="642641">
                  <a:extLst>
                    <a:ext uri="{9D8B030D-6E8A-4147-A177-3AD203B41FA5}">
                      <a16:colId xmlns:a16="http://schemas.microsoft.com/office/drawing/2014/main" val="787134317"/>
                    </a:ext>
                  </a:extLst>
                </a:gridCol>
                <a:gridCol w="214215">
                  <a:extLst>
                    <a:ext uri="{9D8B030D-6E8A-4147-A177-3AD203B41FA5}">
                      <a16:colId xmlns:a16="http://schemas.microsoft.com/office/drawing/2014/main" val="1662325460"/>
                    </a:ext>
                  </a:extLst>
                </a:gridCol>
              </a:tblGrid>
              <a:tr h="194058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ОТЧЕТ О ДВИЖЕНИИ ДЕНЕЖНЫХ СРЕДСТВ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23865"/>
                  </a:ext>
                </a:extLst>
              </a:tr>
              <a:tr h="1374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ОТЧЕТ О ДВИЖЕНИИ ДЕНЕЖНЫХ СРЕДСТВ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27981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366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Среднегодовые 2031 - 203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658052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Выручка от реализации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4 058 288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415 835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2 947 536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3 498 598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3 695 008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3 596 422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3 870 254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3 938 868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4 140 717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4 283 313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30 386 550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34265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Оплата материалов и комплектующих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-245 101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-20 625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-228 495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-189 101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-223 136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-231 695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-237 051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-246 780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-226 559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-264 185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-242 881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-2 110 507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564183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-231 060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-343 440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-3 180 264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70069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Постоянные издержки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-667 768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-158 296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-592 178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-685 092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-697 581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-649 176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-674 365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-663 571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-668 368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-664 769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-5 453 397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7826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Налоги, взносы*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-365 041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-75 615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70 843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-308 016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-322 556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-320 446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-343 405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-353 912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-372 392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-390 454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-2 416 403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719591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Выплата процентов по кредитам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700027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НДС в лизинговых платежах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340942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Прочие поступления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290006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Прочие затраты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533389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Денежные потоки от операционной деятельности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2 408 126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-21 075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-277 632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1 893 660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1 910 103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2 070 924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2 017 497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2 233 451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2 322 575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2 463 520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2 612 957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17 225 979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218308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Инвестиции в земельные участки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-30 000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798540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Инвестиции в здания и сооружения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-600 000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-840 000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214246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Инвестиции в оборудование и прочие активы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-1 224 000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285662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Инвестиции в нематериальные активы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432182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Инвестиции в финансовые активы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87627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Выручка от реализации активов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781229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Денежные потоки от инвестиционной деятельности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-270 000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-1 824 000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-2 094 000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018568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Поступления собственного капитала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891241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Бюджетное финансирование (субсидии)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53469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Поступления капитала стороннего инвестора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1 500 000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641478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Возврат кредитов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183013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Лизинговые платежи без НДС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595573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Выплата дивидендов</a:t>
                      </a:r>
                    </a:p>
                  </a:txBody>
                  <a:tcPr marL="6399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925921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38379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Денежные потоки от финансовой деятельности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49526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Суммарный денежный поток за период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2 408 126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208 925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-501 632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1 893 660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1 910 103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2 070 924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2 017 497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2 233 451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2 322 575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2 463 520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2 612 957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17 231 979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43440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Денежные средства на начало периода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11 051 732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208 925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-292 707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1 600 953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3 511 056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5 581 980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7 599 477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9 832 928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12 155 503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14 619 022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84555"/>
                  </a:ext>
                </a:extLst>
              </a:tr>
              <a:tr h="129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Денежные средства на конец периода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13 459 858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208 925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-292 707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1 600 953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3 511 056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5 581 980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7 599 477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9 832 928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12 155 503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14 619 022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17 231 979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7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63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584960"/>
            <a:ext cx="12272010" cy="527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771064-882C-78A8-984D-6751F1C37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699"/>
              </p:ext>
            </p:extLst>
          </p:nvPr>
        </p:nvGraphicFramePr>
        <p:xfrm>
          <a:off x="129540" y="1616369"/>
          <a:ext cx="11932919" cy="5273040"/>
        </p:xfrm>
        <a:graphic>
          <a:graphicData uri="http://schemas.openxmlformats.org/drawingml/2006/table">
            <a:tbl>
              <a:tblPr/>
              <a:tblGrid>
                <a:gridCol w="3593020">
                  <a:extLst>
                    <a:ext uri="{9D8B030D-6E8A-4147-A177-3AD203B41FA5}">
                      <a16:colId xmlns:a16="http://schemas.microsoft.com/office/drawing/2014/main" val="1325537638"/>
                    </a:ext>
                  </a:extLst>
                </a:gridCol>
                <a:gridCol w="1066221">
                  <a:extLst>
                    <a:ext uri="{9D8B030D-6E8A-4147-A177-3AD203B41FA5}">
                      <a16:colId xmlns:a16="http://schemas.microsoft.com/office/drawing/2014/main" val="3842974625"/>
                    </a:ext>
                  </a:extLst>
                </a:gridCol>
                <a:gridCol w="613443">
                  <a:extLst>
                    <a:ext uri="{9D8B030D-6E8A-4147-A177-3AD203B41FA5}">
                      <a16:colId xmlns:a16="http://schemas.microsoft.com/office/drawing/2014/main" val="2763545348"/>
                    </a:ext>
                  </a:extLst>
                </a:gridCol>
                <a:gridCol w="690125">
                  <a:extLst>
                    <a:ext uri="{9D8B030D-6E8A-4147-A177-3AD203B41FA5}">
                      <a16:colId xmlns:a16="http://schemas.microsoft.com/office/drawing/2014/main" val="3979526522"/>
                    </a:ext>
                  </a:extLst>
                </a:gridCol>
                <a:gridCol w="496596">
                  <a:extLst>
                    <a:ext uri="{9D8B030D-6E8A-4147-A177-3AD203B41FA5}">
                      <a16:colId xmlns:a16="http://schemas.microsoft.com/office/drawing/2014/main" val="1212829176"/>
                    </a:ext>
                  </a:extLst>
                </a:gridCol>
                <a:gridCol w="646306">
                  <a:extLst>
                    <a:ext uri="{9D8B030D-6E8A-4147-A177-3AD203B41FA5}">
                      <a16:colId xmlns:a16="http://schemas.microsoft.com/office/drawing/2014/main" val="4100042114"/>
                    </a:ext>
                  </a:extLst>
                </a:gridCol>
                <a:gridCol w="496596">
                  <a:extLst>
                    <a:ext uri="{9D8B030D-6E8A-4147-A177-3AD203B41FA5}">
                      <a16:colId xmlns:a16="http://schemas.microsoft.com/office/drawing/2014/main" val="1683752981"/>
                    </a:ext>
                  </a:extLst>
                </a:gridCol>
                <a:gridCol w="558670">
                  <a:extLst>
                    <a:ext uri="{9D8B030D-6E8A-4147-A177-3AD203B41FA5}">
                      <a16:colId xmlns:a16="http://schemas.microsoft.com/office/drawing/2014/main" val="1663965336"/>
                    </a:ext>
                  </a:extLst>
                </a:gridCol>
                <a:gridCol w="671866">
                  <a:extLst>
                    <a:ext uri="{9D8B030D-6E8A-4147-A177-3AD203B41FA5}">
                      <a16:colId xmlns:a16="http://schemas.microsoft.com/office/drawing/2014/main" val="1488480350"/>
                    </a:ext>
                  </a:extLst>
                </a:gridCol>
                <a:gridCol w="481990">
                  <a:extLst>
                    <a:ext uri="{9D8B030D-6E8A-4147-A177-3AD203B41FA5}">
                      <a16:colId xmlns:a16="http://schemas.microsoft.com/office/drawing/2014/main" val="3205741606"/>
                    </a:ext>
                  </a:extLst>
                </a:gridCol>
                <a:gridCol w="584232">
                  <a:extLst>
                    <a:ext uri="{9D8B030D-6E8A-4147-A177-3AD203B41FA5}">
                      <a16:colId xmlns:a16="http://schemas.microsoft.com/office/drawing/2014/main" val="3429682078"/>
                    </a:ext>
                  </a:extLst>
                </a:gridCol>
                <a:gridCol w="613443">
                  <a:extLst>
                    <a:ext uri="{9D8B030D-6E8A-4147-A177-3AD203B41FA5}">
                      <a16:colId xmlns:a16="http://schemas.microsoft.com/office/drawing/2014/main" val="3287693610"/>
                    </a:ext>
                  </a:extLst>
                </a:gridCol>
                <a:gridCol w="628048">
                  <a:extLst>
                    <a:ext uri="{9D8B030D-6E8A-4147-A177-3AD203B41FA5}">
                      <a16:colId xmlns:a16="http://schemas.microsoft.com/office/drawing/2014/main" val="3671443754"/>
                    </a:ext>
                  </a:extLst>
                </a:gridCol>
                <a:gridCol w="584232">
                  <a:extLst>
                    <a:ext uri="{9D8B030D-6E8A-4147-A177-3AD203B41FA5}">
                      <a16:colId xmlns:a16="http://schemas.microsoft.com/office/drawing/2014/main" val="4106064995"/>
                    </a:ext>
                  </a:extLst>
                </a:gridCol>
                <a:gridCol w="208131">
                  <a:extLst>
                    <a:ext uri="{9D8B030D-6E8A-4147-A177-3AD203B41FA5}">
                      <a16:colId xmlns:a16="http://schemas.microsoft.com/office/drawing/2014/main" val="1269756621"/>
                    </a:ext>
                  </a:extLst>
                </a:gridCol>
              </a:tblGrid>
              <a:tr h="212200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И ДОХОДЫ БЮДЖЕТОВ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398942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НАЛОГИ И ДОХОДЫ БЮДЖЕТОВ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4585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2399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Доходы бюджетов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80808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145855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13624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 на добавленную стоимость*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237 444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-183 181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186 287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200 761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198 601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219 370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228 701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243 182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258 523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1 352 243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6514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Налог на прибыль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092723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 на имущество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220932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Социальные взносы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75 095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111 618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1 033 586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029491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 с дохода, уменьшенного на расходы (УСНО, ЕСХН)</a:t>
                      </a:r>
                    </a:p>
                  </a:txBody>
                  <a:tcPr marL="0" marR="729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5 705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3 318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7 315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10 035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213345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Земельный налог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547757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Платежи НВОС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44769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НДФЛ</a:t>
                      </a: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48 393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30038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44647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48393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413 434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570483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Суммарные доходы бюджетов всех уровней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413 433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105653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-26 196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356 409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370 949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368 839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391 798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402 305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420 785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438 847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2 829 838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715954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федерального бюджета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237 467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-183 167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186 302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200 779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198 622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219 392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228 724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243 205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258 546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1 352 406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64113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Налог на добавленную стоимость*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237 444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-183 181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186 287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200 761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198 601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219 370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228 701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243 182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258 523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1 352 243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65826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 на прибыль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917938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Платежи НВОС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151212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бюджета субъекта РФ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47 023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38 058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43 467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44 636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48 634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51 354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375 542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876088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Налог на прибыль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324568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Налог на имущество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235774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Налог с дохода, уменьшенного на расходы (УСНО, ЕСХН)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7292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5 705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2 154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3 318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7 315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10 035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22 821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587700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Платежи НВОС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846811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НДФЛ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25 532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37 950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41 134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351 419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54091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местного бюджета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7 962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68 304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306702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Земельный налог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474360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Платежи НВОС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255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22321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НДФЛ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4 506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6 697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7 259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62 015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5810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внебюджетных фондов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120 982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75095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111618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1 033 586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700954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взносы в пенсионный фонд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81 895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50833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75557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81895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699 658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118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взносы в фонд соцстрахования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10 795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6701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9960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10795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92 228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665207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взносы в фонд медстрахования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18 985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AF0F6"/>
                        </a:highlight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11784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17515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18985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162 193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9590"/>
                  </a:ext>
                </a:extLst>
              </a:tr>
              <a:tr h="14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прочие социальные взносы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72927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9 306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5777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8586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Sans Serif" panose="020B0604020202020204" pitchFamily="34" charset="0"/>
                        </a:rPr>
                        <a:t>9306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79 507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843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47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Финансовая модель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68E6430-E986-7270-3258-B68E7F6E4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48547"/>
              </p:ext>
            </p:extLst>
          </p:nvPr>
        </p:nvGraphicFramePr>
        <p:xfrm>
          <a:off x="0" y="1748652"/>
          <a:ext cx="12272005" cy="4343705"/>
        </p:xfrm>
        <a:graphic>
          <a:graphicData uri="http://schemas.openxmlformats.org/drawingml/2006/table">
            <a:tbl>
              <a:tblPr/>
              <a:tblGrid>
                <a:gridCol w="3505267">
                  <a:extLst>
                    <a:ext uri="{9D8B030D-6E8A-4147-A177-3AD203B41FA5}">
                      <a16:colId xmlns:a16="http://schemas.microsoft.com/office/drawing/2014/main" val="1611130572"/>
                    </a:ext>
                  </a:extLst>
                </a:gridCol>
                <a:gridCol w="655456">
                  <a:extLst>
                    <a:ext uri="{9D8B030D-6E8A-4147-A177-3AD203B41FA5}">
                      <a16:colId xmlns:a16="http://schemas.microsoft.com/office/drawing/2014/main" val="813828572"/>
                    </a:ext>
                  </a:extLst>
                </a:gridCol>
                <a:gridCol w="844258">
                  <a:extLst>
                    <a:ext uri="{9D8B030D-6E8A-4147-A177-3AD203B41FA5}">
                      <a16:colId xmlns:a16="http://schemas.microsoft.com/office/drawing/2014/main" val="2497178142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1639723079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3346110508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3520575677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2534789765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2020825813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2821440092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1856335299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444296304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179266126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1962404461"/>
                    </a:ext>
                  </a:extLst>
                </a:gridCol>
                <a:gridCol w="641208">
                  <a:extLst>
                    <a:ext uri="{9D8B030D-6E8A-4147-A177-3AD203B41FA5}">
                      <a16:colId xmlns:a16="http://schemas.microsoft.com/office/drawing/2014/main" val="2350267400"/>
                    </a:ext>
                  </a:extLst>
                </a:gridCol>
                <a:gridCol w="213736">
                  <a:extLst>
                    <a:ext uri="{9D8B030D-6E8A-4147-A177-3AD203B41FA5}">
                      <a16:colId xmlns:a16="http://schemas.microsoft.com/office/drawing/2014/main" val="2344610707"/>
                    </a:ext>
                  </a:extLst>
                </a:gridCol>
              </a:tblGrid>
              <a:tr h="256120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ЭФФЕКТИВНОСТЬ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026817"/>
                  </a:ext>
                </a:extLst>
              </a:tr>
              <a:tr h="1814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ЭФФЕКТИВНОСТЬ</a:t>
                      </a:r>
                    </a:p>
                  </a:txBody>
                  <a:tcPr marL="16487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33996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339966"/>
                          </a:highlight>
                          <a:latin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33996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899412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402545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Ставка дисконтирования, годовая 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WACC)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0" marR="824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374709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коэффициент дисконта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раз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1,0000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1,1907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1,4179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1,6883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2,0103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2,3938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2,8504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3,3940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4,0414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4,8122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055840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Свободный денежный поток компании, FCFF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-291 075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-2 101 632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1 893 660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1 910 103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2 070 924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2 017 497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2 233 451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2 322 575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2 463 520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2 612 957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181 971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945462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Денежные потоки от операционной деятельности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-21 075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-277 632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1 893 660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1 910 103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2 070 924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2 017 497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2 233 451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2 322 575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2 463 520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2 612 957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17 225 979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62590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Скорректированные проценты по кредитам, * (1 - налог)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818944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Денежные потоки от инвестиционной деятельности</a:t>
                      </a:r>
                    </a:p>
                  </a:txBody>
                  <a:tcPr marL="8243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-270 000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-1 824 000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-2 094 000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952152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280043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Денежный поток нарастающим итогом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-291 075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-2 392 707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-499 047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1 411 056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3 481 980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5 499 477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7 732 928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10 055 503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12 519 022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15 131 979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651930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Дисконтированный денежный поток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4 904 294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-291 075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-1 764 982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1 335 578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1 131 378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1 030 146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842 812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783 571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684 313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609 572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542 981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4 904 294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401217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Дисконтированный поток нарастающим итогом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-291 075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-2 056 057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-720 479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410 899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1 441 044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2 283 857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3 067 427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3 751 741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4 361 313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4 904 294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45823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535710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Чистая приведенная стоимость,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4 904 294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тыс. руб.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915170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850959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Внутренняя норма рентабельности,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74,8%</a:t>
                      </a:r>
                    </a:p>
                  </a:txBody>
                  <a:tcPr marL="0" marR="824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81418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014687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2285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Норма доходности дисконтированных затрат (PI)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2,34</a:t>
                      </a:r>
                    </a:p>
                  </a:txBody>
                  <a:tcPr marL="16487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раз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347409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927583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Простой срок окупаемости (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PBP)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824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02315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103843"/>
                  </a:ext>
                </a:extLst>
              </a:tr>
              <a:tr h="1775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Дисконтированный срок окупаемости (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DPBP)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47318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Microsoft Sans Serif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F0F6"/>
                          </a:highlight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306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570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BD3DA-6C37-3036-142C-7E610C3E6D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0"/>
          <a:stretch/>
        </p:blipFill>
        <p:spPr>
          <a:xfrm>
            <a:off x="-94238" y="1661503"/>
            <a:ext cx="12286238" cy="51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5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Потребность проекта в инвестициях Полная стоимость реализации проекта «под ключ» оценивается в *** руб., привлекается и возвращается траншами из двух источников по следующей схеме: 1. *** руб. (20,0% инвестиций) за счет собственных средств, возврат тела транша – с ***-го по ***-й месяц; 2. *** руб. (80,0% инвестиций) привлекаются в ***-м месяце за счет банковского кредита по ставке ***% годовых, возврат транша – с ***-го по ***й месяц, уплата процентов – с ***-го по ***-й месяц включительно. Кредит не капитализируется. По кредиту будет начислено процентов в размере *** руб. Итого срок использования инвестиций – *** года.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Суть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C20F8-5AAD-5143-FBA9-E0B410A60937}"/>
              </a:ext>
            </a:extLst>
          </p:cNvPr>
          <p:cNvSpPr txBox="1"/>
          <p:nvPr/>
        </p:nvSpPr>
        <p:spPr>
          <a:xfrm>
            <a:off x="137160" y="1883339"/>
            <a:ext cx="112358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Сбыт продукции: </a:t>
            </a:r>
            <a:r>
              <a:rPr lang="ru-RU" dirty="0"/>
              <a:t>Реализация готовой продукции планируется в пользу инициатора проекта,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Ключевые конкурентные преимущества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/>
              <a:t>гарантированный выкуп всего объема произведенного мяса на протяжении 10 лет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применение современного высокотехнологичного оборудования;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приемлемая цена реализации продукции;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высокое качество реализуемой продукции;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новых рабочих мест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/>
              <a:t>Потребность проекта в инвестициях </a:t>
            </a:r>
          </a:p>
          <a:p>
            <a:r>
              <a:rPr lang="ru-RU" dirty="0"/>
              <a:t>Полная стоимость реализации проекта «под ключ» оценивается в 2 100 000 тыс. руб., привлекается из двух источников по следующей схеме: </a:t>
            </a:r>
          </a:p>
          <a:p>
            <a:pPr marL="342900" indent="-342900">
              <a:buAutoNum type="arabicPeriod"/>
            </a:pPr>
            <a:r>
              <a:rPr lang="ru-RU" dirty="0"/>
              <a:t>200 000 тыс. руб. (10,0% инвестиций) за счет собственных средств; </a:t>
            </a:r>
          </a:p>
          <a:p>
            <a:r>
              <a:rPr lang="ru-RU" dirty="0"/>
              <a:t>2. 1 900 000 </a:t>
            </a:r>
            <a:r>
              <a:rPr lang="ru-RU" dirty="0" err="1"/>
              <a:t>тыс</a:t>
            </a:r>
            <a:r>
              <a:rPr lang="ru-RU" dirty="0"/>
              <a:t> руб. (90,0% инвестиций) привлекаются за счет средств соинвестора; </a:t>
            </a:r>
          </a:p>
        </p:txBody>
      </p:sp>
    </p:spTree>
    <p:extLst>
      <p:ext uri="{BB962C8B-B14F-4D97-AF65-F5344CB8AC3E}">
        <p14:creationId xmlns:p14="http://schemas.microsoft.com/office/powerpoint/2010/main" val="264030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Резюме проекта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1F6C62E-B494-A544-E7A9-6C2A362A9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68125"/>
              </p:ext>
            </p:extLst>
          </p:nvPr>
        </p:nvGraphicFramePr>
        <p:xfrm>
          <a:off x="592706" y="2038870"/>
          <a:ext cx="10825864" cy="4636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3341">
                  <a:extLst>
                    <a:ext uri="{9D8B030D-6E8A-4147-A177-3AD203B41FA5}">
                      <a16:colId xmlns:a16="http://schemas.microsoft.com/office/drawing/2014/main" val="330911990"/>
                    </a:ext>
                  </a:extLst>
                </a:gridCol>
                <a:gridCol w="2606331">
                  <a:extLst>
                    <a:ext uri="{9D8B030D-6E8A-4147-A177-3AD203B41FA5}">
                      <a16:colId xmlns:a16="http://schemas.microsoft.com/office/drawing/2014/main" val="4272839986"/>
                    </a:ext>
                  </a:extLst>
                </a:gridCol>
                <a:gridCol w="2086192">
                  <a:extLst>
                    <a:ext uri="{9D8B030D-6E8A-4147-A177-3AD203B41FA5}">
                      <a16:colId xmlns:a16="http://schemas.microsoft.com/office/drawing/2014/main" val="2155509134"/>
                    </a:ext>
                  </a:extLst>
                </a:gridCol>
              </a:tblGrid>
              <a:tr h="237880">
                <a:tc>
                  <a:txBody>
                    <a:bodyPr/>
                    <a:lstStyle/>
                    <a:p>
                      <a:pPr marL="966469">
                        <a:lnSpc>
                          <a:spcPts val="100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показателя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Значения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Размерность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263630"/>
                  </a:ext>
                </a:extLst>
              </a:tr>
              <a:tr h="296409"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Параметры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проекта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2495535"/>
                  </a:ext>
                </a:extLst>
              </a:tr>
              <a:tr h="27389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spc="-10" dirty="0">
                          <a:latin typeface="Microsoft Sans Serif"/>
                          <a:cs typeface="Microsoft Sans Serif"/>
                        </a:rPr>
                        <a:t>Среднегодовое поголовье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птиц</a:t>
                      </a:r>
                      <a:r>
                        <a:rPr lang="ru-RU" sz="1400" spc="-10" dirty="0">
                          <a:latin typeface="Microsoft Sans Serif"/>
                          <a:cs typeface="Microsoft Sans Serif"/>
                        </a:rPr>
                        <a:t>ы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spc="5" dirty="0">
                          <a:latin typeface="Arial"/>
                          <a:cs typeface="Arial"/>
                        </a:rPr>
                        <a:t>1 534 000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голов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19066"/>
                  </a:ext>
                </a:extLst>
              </a:tr>
              <a:tr h="27202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Производство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мяса, за период проекта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104 345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тонн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50940"/>
                  </a:ext>
                </a:extLst>
              </a:tr>
              <a:tr h="272334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lang="ru-RU" sz="1400" spc="-5" dirty="0" err="1">
                          <a:latin typeface="Microsoft Sans Serif"/>
                          <a:cs typeface="Microsoft Sans Serif"/>
                        </a:rPr>
                        <a:t>изводство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 яиц, за период проекта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spc="5" dirty="0">
                          <a:latin typeface="Microsoft Sans Serif"/>
                          <a:cs typeface="Microsoft Sans Serif"/>
                        </a:rPr>
                        <a:t>76 748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400" spc="-5" dirty="0" err="1">
                          <a:latin typeface="Microsoft Sans Serif"/>
                          <a:cs typeface="Microsoft Sans Serif"/>
                        </a:rPr>
                        <a:t>тыс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 шт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58198"/>
                  </a:ext>
                </a:extLst>
              </a:tr>
              <a:tr h="273898"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Общие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показатели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проекта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1147335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Суммарная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выручка</a:t>
                      </a:r>
                      <a:r>
                        <a:rPr lang="ru-RU" sz="1400" spc="-10" dirty="0">
                          <a:latin typeface="Microsoft Sans Serif"/>
                          <a:cs typeface="Microsoft Sans Serif"/>
                        </a:rPr>
                        <a:t>, за период проекта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spc="5" dirty="0">
                          <a:latin typeface="Microsoft Sans Serif"/>
                          <a:cs typeface="Microsoft Sans Serif"/>
                        </a:rPr>
                        <a:t>27 737 416 000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77333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Выбытия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текущую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деятельность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69223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Сальдо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основной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399437"/>
                  </a:ext>
                </a:extLst>
              </a:tr>
              <a:tr h="27436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Имущество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балансе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конце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горизонта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планирования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5560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88809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Рентабельность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чистой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прибыли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5" dirty="0">
                          <a:latin typeface="Arial"/>
                          <a:cs typeface="Arial"/>
                        </a:rPr>
                        <a:t>***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49777"/>
                  </a:ext>
                </a:extLst>
              </a:tr>
              <a:tr h="27389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Чистая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месяц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конце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прогнозного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периода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руб./мес.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85104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Продажи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конце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прогнозного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периода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***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руб./мес.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62804"/>
                  </a:ext>
                </a:extLst>
              </a:tr>
              <a:tr h="273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Показатели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 err="1"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400" b="1" spc="-5" dirty="0">
                          <a:latin typeface="Arial"/>
                          <a:cs typeface="Arial"/>
                        </a:rPr>
                        <a:t>инвестора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5725556"/>
                  </a:ext>
                </a:extLst>
              </a:tr>
              <a:tr h="27421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Сумма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собственных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200 000 000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51501"/>
                  </a:ext>
                </a:extLst>
              </a:tr>
              <a:tr h="27202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Сумма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>
                          <a:latin typeface="Microsoft Sans Serif"/>
                          <a:cs typeface="Microsoft Sans Serif"/>
                        </a:rPr>
                        <a:t>привлеченных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1 900 000 000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94637"/>
                  </a:ext>
                </a:extLst>
              </a:tr>
              <a:tr h="27202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Общий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размер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финансирования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b="1" spc="5" dirty="0">
                          <a:latin typeface="Arial"/>
                          <a:cs typeface="Arial"/>
                        </a:rPr>
                        <a:t>2 100 000 000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020" marB="0">
                    <a:lnR w="6350">
                      <a:solidFill>
                        <a:srgbClr val="4F81BC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6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12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371850" y="52578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Gabriela" panose="00000500000000000000" pitchFamily="2" charset="-52"/>
              </a:rPr>
              <a:t>Резюме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FAA6D9-EFFA-6D87-5188-39A6134F3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44080"/>
              </p:ext>
            </p:extLst>
          </p:nvPr>
        </p:nvGraphicFramePr>
        <p:xfrm>
          <a:off x="599124" y="2440232"/>
          <a:ext cx="10467567" cy="2106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30350">
                  <a:extLst>
                    <a:ext uri="{9D8B030D-6E8A-4147-A177-3AD203B41FA5}">
                      <a16:colId xmlns:a16="http://schemas.microsoft.com/office/drawing/2014/main" val="3556847423"/>
                    </a:ext>
                  </a:extLst>
                </a:gridCol>
                <a:gridCol w="2520071">
                  <a:extLst>
                    <a:ext uri="{9D8B030D-6E8A-4147-A177-3AD203B41FA5}">
                      <a16:colId xmlns:a16="http://schemas.microsoft.com/office/drawing/2014/main" val="1972136964"/>
                    </a:ext>
                  </a:extLst>
                </a:gridCol>
                <a:gridCol w="2017146">
                  <a:extLst>
                    <a:ext uri="{9D8B030D-6E8A-4147-A177-3AD203B41FA5}">
                      <a16:colId xmlns:a16="http://schemas.microsoft.com/office/drawing/2014/main" val="1463786100"/>
                    </a:ext>
                  </a:extLst>
                </a:gridCol>
              </a:tblGrid>
              <a:tr h="2632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spc="-5" dirty="0">
                          <a:latin typeface="Arial"/>
                          <a:cs typeface="Arial"/>
                        </a:rPr>
                        <a:t>Показатели для инвестора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5627922"/>
                  </a:ext>
                </a:extLst>
              </a:tr>
              <a:tr h="26323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дисконтирования,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годовая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spc="5" dirty="0">
                          <a:latin typeface="Arial"/>
                          <a:cs typeface="Arial"/>
                        </a:rPr>
                        <a:t>19,1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39148"/>
                  </a:ext>
                </a:extLst>
              </a:tr>
              <a:tr h="26323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NPV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spc="5" dirty="0">
                          <a:latin typeface="Arial"/>
                          <a:cs typeface="Arial"/>
                        </a:rPr>
                        <a:t>4 904 294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8579"/>
                  </a:ext>
                </a:extLst>
              </a:tr>
              <a:tr h="26323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PI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spc="5" dirty="0">
                          <a:latin typeface="Microsoft Sans Serif"/>
                          <a:cs typeface="Microsoft Sans Serif"/>
                        </a:rPr>
                        <a:t>2,34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раз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5282"/>
                  </a:ext>
                </a:extLst>
              </a:tr>
              <a:tr h="26368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IRR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spc="5" dirty="0">
                          <a:latin typeface="Microsoft Sans Serif"/>
                          <a:cs typeface="Microsoft Sans Serif"/>
                        </a:rPr>
                        <a:t>74,8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63093"/>
                  </a:ext>
                </a:extLst>
              </a:tr>
              <a:tr h="26323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окупаемости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(недисконтированный)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интервал,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51496"/>
                  </a:ext>
                </a:extLst>
              </a:tr>
              <a:tr h="26323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окупаемости (дисконтированный)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spc="5" dirty="0">
                          <a:latin typeface="Arial"/>
                          <a:cs typeface="Arial"/>
                        </a:rPr>
                        <a:t>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интервал,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4925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78424"/>
                  </a:ext>
                </a:extLst>
              </a:tr>
              <a:tr h="26323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Чистый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доход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владельца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(за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прогнозный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период)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4F81BC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4F81BC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R w="6350">
                      <a:solidFill>
                        <a:srgbClr val="4F81BC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4F81BC"/>
                      </a:solidFill>
                      <a:prstDash val="solid"/>
                    </a:lnB>
                    <a:solidFill>
                      <a:srgbClr val="A7B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177541" y="533550"/>
            <a:ext cx="81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briela" panose="00000500000000000000" pitchFamily="2" charset="-52"/>
              </a:rPr>
              <a:t>Анализ рынка мяса Дальнего Востока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D03F947-1157-9164-D27F-68BF88FA1767}"/>
              </a:ext>
            </a:extLst>
          </p:cNvPr>
          <p:cNvGrpSpPr/>
          <p:nvPr/>
        </p:nvGrpSpPr>
        <p:grpSpPr>
          <a:xfrm>
            <a:off x="-80010" y="1726353"/>
            <a:ext cx="12272010" cy="5131646"/>
            <a:chOff x="-80010" y="1726353"/>
            <a:chExt cx="12272010" cy="5131646"/>
          </a:xfrm>
        </p:grpSpPr>
        <p:graphicFrame>
          <p:nvGraphicFramePr>
            <p:cNvPr id="2" name="Диаграмма 1">
              <a:extLst>
                <a:ext uri="{FF2B5EF4-FFF2-40B4-BE49-F238E27FC236}">
                  <a16:creationId xmlns:a16="http://schemas.microsoft.com/office/drawing/2014/main" id="{D669A318-79FF-7BBD-094A-3934AB81E4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5837765"/>
                </p:ext>
              </p:extLst>
            </p:nvPr>
          </p:nvGraphicFramePr>
          <p:xfrm>
            <a:off x="-80010" y="1726353"/>
            <a:ext cx="12272010" cy="5131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3D7009-578E-574C-20A4-F0B38A32F31D}"/>
                </a:ext>
              </a:extLst>
            </p:cNvPr>
            <p:cNvSpPr txBox="1"/>
            <p:nvPr/>
          </p:nvSpPr>
          <p:spPr>
            <a:xfrm>
              <a:off x="1417320" y="6469380"/>
              <a:ext cx="7589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/>
                <a:t>2019 год             2020 год               2021 год               2022 год               2023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20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177541" y="533550"/>
            <a:ext cx="81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briela" panose="00000500000000000000" pitchFamily="2" charset="-52"/>
              </a:rPr>
              <a:t>Анализ рынка мяса России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FE7C84A-F3A5-A101-A601-0B8404E24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044764"/>
              </p:ext>
            </p:extLst>
          </p:nvPr>
        </p:nvGraphicFramePr>
        <p:xfrm>
          <a:off x="-114392" y="1667217"/>
          <a:ext cx="12272010" cy="517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8483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3C969DF2-F025-491D-BC3D-12FD71A8BD45}"/>
              </a:ext>
            </a:extLst>
          </p:cNvPr>
          <p:cNvSpPr/>
          <p:nvPr/>
        </p:nvSpPr>
        <p:spPr>
          <a:xfrm>
            <a:off x="-91440" y="1"/>
            <a:ext cx="6881075" cy="5827666"/>
          </a:xfrm>
          <a:custGeom>
            <a:avLst/>
            <a:gdLst/>
            <a:ahLst/>
            <a:cxnLst/>
            <a:rect l="l" t="t" r="r" b="b"/>
            <a:pathLst>
              <a:path w="4560570" h="4253865">
                <a:moveTo>
                  <a:pt x="0" y="4253406"/>
                </a:moveTo>
                <a:lnTo>
                  <a:pt x="0" y="0"/>
                </a:lnTo>
                <a:lnTo>
                  <a:pt x="4560014" y="0"/>
                </a:lnTo>
                <a:lnTo>
                  <a:pt x="0" y="4253406"/>
                </a:lnTo>
                <a:close/>
              </a:path>
            </a:pathLst>
          </a:custGeom>
          <a:solidFill>
            <a:srgbClr val="D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281C8B8-730F-6D69-1150-4D4994F60D55}"/>
              </a:ext>
            </a:extLst>
          </p:cNvPr>
          <p:cNvSpPr/>
          <p:nvPr/>
        </p:nvSpPr>
        <p:spPr>
          <a:xfrm>
            <a:off x="253627" y="0"/>
            <a:ext cx="8308555" cy="6857999"/>
          </a:xfrm>
          <a:custGeom>
            <a:avLst/>
            <a:gdLst/>
            <a:ahLst/>
            <a:cxnLst/>
            <a:rect l="l" t="t" r="r" b="b"/>
            <a:pathLst>
              <a:path w="5285740" h="4930775">
                <a:moveTo>
                  <a:pt x="0" y="4930206"/>
                </a:moveTo>
                <a:lnTo>
                  <a:pt x="0" y="2857429"/>
                </a:lnTo>
                <a:lnTo>
                  <a:pt x="3063408" y="0"/>
                </a:lnTo>
                <a:lnTo>
                  <a:pt x="5285601" y="0"/>
                </a:lnTo>
                <a:lnTo>
                  <a:pt x="0" y="4930206"/>
                </a:lnTo>
                <a:close/>
              </a:path>
            </a:pathLst>
          </a:custGeom>
          <a:solidFill>
            <a:srgbClr val="DED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BBAC8374-2573-4957-2DBB-527B22E1862B}"/>
              </a:ext>
            </a:extLst>
          </p:cNvPr>
          <p:cNvSpPr/>
          <p:nvPr/>
        </p:nvSpPr>
        <p:spPr>
          <a:xfrm>
            <a:off x="8082722" y="1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8AF79A1-8F7F-8DAB-5220-9265EE7EE9BA}"/>
              </a:ext>
            </a:extLst>
          </p:cNvPr>
          <p:cNvGrpSpPr/>
          <p:nvPr/>
        </p:nvGrpSpPr>
        <p:grpSpPr>
          <a:xfrm>
            <a:off x="301438" y="83931"/>
            <a:ext cx="2134050" cy="1297399"/>
            <a:chOff x="5083832" y="2610390"/>
            <a:chExt cx="2134050" cy="12973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160AF8DD-3AB7-C08E-6BF6-89A501672A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3832" y="2673210"/>
              <a:ext cx="2134050" cy="123457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9236CC6-8C73-8480-DF60-74EEE55D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9" b="89877" l="6052" r="89980">
                          <a14:foregroundMark x1="5655" y1="52607" x2="19734" y2="57428"/>
                          <a14:foregroundMark x1="77104" y1="55981" x2="74901" y2="30368"/>
                          <a14:foregroundMark x1="74901" y1="30368" x2="66766" y2="8589"/>
                          <a14:foregroundMark x1="66766" y1="8589" x2="51786" y2="24847"/>
                          <a14:foregroundMark x1="51786" y1="24847" x2="34623" y2="22699"/>
                          <a14:foregroundMark x1="34623" y1="22699" x2="19940" y2="34049"/>
                          <a14:foregroundMark x1="19940" y1="34049" x2="9028" y2="51380"/>
                          <a14:foregroundMark x1="9028" y1="51380" x2="6052" y2="52607"/>
                          <a14:foregroundMark x1="50496" y1="28067" x2="32738" y2="27607"/>
                          <a14:foregroundMark x1="32738" y1="27607" x2="18452" y2="44325"/>
                          <a14:foregroundMark x1="18452" y1="44325" x2="37302" y2="55061"/>
                          <a14:foregroundMark x1="37302" y1="55061" x2="55754" y2="54908"/>
                          <a14:foregroundMark x1="55754" y1="54908" x2="49405" y2="29294"/>
                          <a14:foregroundMark x1="49405" y1="29294" x2="48214" y2="26994"/>
                          <a14:foregroundMark x1="32738" y1="37730" x2="37004" y2="40031"/>
                          <a14:foregroundMark x1="46230" y1="44939" x2="37798" y2="50920"/>
                          <a14:foregroundMark x1="46627" y1="30521" x2="39187" y2="52454"/>
                          <a14:foregroundMark x1="39187" y1="52454" x2="57440" y2="54294"/>
                          <a14:foregroundMark x1="57440" y1="54294" x2="51091" y2="29294"/>
                          <a14:foregroundMark x1="51091" y1="29294" x2="47024" y2="29908"/>
                          <a14:foregroundMark x1="75198" y1="52607" x2="76786" y2="53834"/>
                          <a14:foregroundMark x1="73710" y1="55675" x2="87202" y2="54448"/>
                          <a14:foregroundMark x1="84127" y1="54448" x2="73710" y2="52607"/>
                          <a14:backgroundMark x1="83730" y1="58282" x2="19841" y2="57209"/>
                          <a14:backgroundMark x1="19841" y1="57209" x2="61806" y2="73773"/>
                          <a14:backgroundMark x1="61806" y1="73773" x2="82242" y2="59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272" y="2610390"/>
              <a:ext cx="1603170" cy="123457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AF8D77-9D07-F644-EAC1-801B34B09408}"/>
              </a:ext>
            </a:extLst>
          </p:cNvPr>
          <p:cNvSpPr txBox="1"/>
          <p:nvPr/>
        </p:nvSpPr>
        <p:spPr>
          <a:xfrm>
            <a:off x="2811780" y="525780"/>
            <a:ext cx="7200900" cy="95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FF468A1-DF84-3B51-7873-3745FCC5B6F3}"/>
              </a:ext>
            </a:extLst>
          </p:cNvPr>
          <p:cNvSpPr/>
          <p:nvPr/>
        </p:nvSpPr>
        <p:spPr>
          <a:xfrm rot="10800000">
            <a:off x="5832908" y="182787"/>
            <a:ext cx="4961900" cy="3006090"/>
          </a:xfrm>
          <a:custGeom>
            <a:avLst/>
            <a:gdLst/>
            <a:ahLst/>
            <a:cxnLst/>
            <a:rect l="l" t="t" r="r" b="b"/>
            <a:pathLst>
              <a:path w="5824855" h="3637915">
                <a:moveTo>
                  <a:pt x="3095146" y="3637880"/>
                </a:moveTo>
                <a:lnTo>
                  <a:pt x="0" y="319620"/>
                </a:lnTo>
                <a:lnTo>
                  <a:pt x="342660" y="0"/>
                </a:lnTo>
                <a:lnTo>
                  <a:pt x="5824504" y="0"/>
                </a:lnTo>
                <a:lnTo>
                  <a:pt x="5824504" y="1092040"/>
                </a:lnTo>
                <a:lnTo>
                  <a:pt x="3095146" y="3637880"/>
                </a:lnTo>
                <a:close/>
              </a:path>
            </a:pathLst>
          </a:custGeom>
          <a:solidFill>
            <a:srgbClr val="1C2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9C25E-8E45-533B-AAC4-4DD7867A43A4}"/>
              </a:ext>
            </a:extLst>
          </p:cNvPr>
          <p:cNvSpPr/>
          <p:nvPr/>
        </p:nvSpPr>
        <p:spPr>
          <a:xfrm>
            <a:off x="-80010" y="1685832"/>
            <a:ext cx="12272010" cy="517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FED65D-9137-87EB-C704-FFBF380839F1}"/>
              </a:ext>
            </a:extLst>
          </p:cNvPr>
          <p:cNvSpPr/>
          <p:nvPr/>
        </p:nvSpPr>
        <p:spPr>
          <a:xfrm>
            <a:off x="3154680" y="377190"/>
            <a:ext cx="8151087" cy="941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5779-C015-A3A8-603C-6E582A3DA963}"/>
              </a:ext>
            </a:extLst>
          </p:cNvPr>
          <p:cNvSpPr txBox="1"/>
          <p:nvPr/>
        </p:nvSpPr>
        <p:spPr>
          <a:xfrm>
            <a:off x="3177541" y="533550"/>
            <a:ext cx="815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briela" panose="00000500000000000000" pitchFamily="2" charset="-52"/>
              </a:rPr>
              <a:t>Анализ рынка мяса Дальнего Востока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B62DB0BA-4F5F-6F7B-3690-9977EE302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500662"/>
              </p:ext>
            </p:extLst>
          </p:nvPr>
        </p:nvGraphicFramePr>
        <p:xfrm>
          <a:off x="434339" y="1914879"/>
          <a:ext cx="11504033" cy="476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28048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10575</Words>
  <Application>Microsoft Office PowerPoint</Application>
  <PresentationFormat>Широкоэкранный</PresentationFormat>
  <Paragraphs>6139</Paragraphs>
  <Slides>39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Gabriela</vt:lpstr>
      <vt:lpstr>Microsoft Sans Serif</vt:lpstr>
      <vt:lpstr>Roboto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API501</cp:lastModifiedBy>
  <cp:revision>11</cp:revision>
  <dcterms:created xsi:type="dcterms:W3CDTF">2024-06-01T02:02:55Z</dcterms:created>
  <dcterms:modified xsi:type="dcterms:W3CDTF">2024-09-24T00:10:54Z</dcterms:modified>
</cp:coreProperties>
</file>