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7" r:id="rId2"/>
    <p:sldId id="332" r:id="rId3"/>
    <p:sldId id="333" r:id="rId4"/>
    <p:sldId id="329" r:id="rId5"/>
    <p:sldId id="334" r:id="rId6"/>
    <p:sldId id="336" r:id="rId7"/>
    <p:sldId id="335" r:id="rId8"/>
    <p:sldId id="340" r:id="rId9"/>
    <p:sldId id="341" r:id="rId10"/>
    <p:sldId id="328" r:id="rId11"/>
    <p:sldId id="339" r:id="rId12"/>
    <p:sldId id="27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77B8"/>
    <a:srgbClr val="E900B7"/>
    <a:srgbClr val="FA7D24"/>
    <a:srgbClr val="009846"/>
    <a:srgbClr val="0039A6"/>
    <a:srgbClr val="D52B1E"/>
    <a:srgbClr val="008C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1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7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B0E02-9F74-4129-B581-17FE30B4508E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9A5B2-35D1-4BA3-9B9E-4BA522DF4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641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/>
              <a:t>	В соответствии с Планом деятельности АНО «ДМТК» (задача 7, подзадача 7.1) осуществляется разработка предложений по развитию и повышению эффективности МТК  за счет внедрения технологий и сервисов, в том числе на пространстве Евразийского экономического союза.</a:t>
            </a:r>
          </a:p>
          <a:p>
            <a:pPr algn="just"/>
            <a:r>
              <a:rPr lang="ru-RU" dirty="0"/>
              <a:t>	Указанная деятельность осуществляется по направлениям:</a:t>
            </a:r>
          </a:p>
          <a:p>
            <a:pPr algn="just"/>
            <a:r>
              <a:rPr lang="ru-RU" dirty="0"/>
              <a:t>- подготовки нормативных документов для учреждения Национального центра компетенций цифровой повестки ЕАЭС;</a:t>
            </a:r>
          </a:p>
          <a:p>
            <a:pPr algn="just">
              <a:buFontTx/>
              <a:buChar char="-"/>
            </a:pPr>
            <a:r>
              <a:rPr lang="ru-RU" dirty="0"/>
              <a:t> организации международных </a:t>
            </a:r>
            <a:r>
              <a:rPr lang="ru-RU" dirty="0" err="1"/>
              <a:t>пилотных</a:t>
            </a:r>
            <a:r>
              <a:rPr lang="ru-RU" dirty="0"/>
              <a:t> проектов по внедрению цифровых технологий и сервисов ( в том числе электронных транспортных документов) на пространстве ЕАЭС;</a:t>
            </a:r>
          </a:p>
          <a:p>
            <a:pPr algn="just">
              <a:buFontTx/>
              <a:buChar char="-"/>
            </a:pPr>
            <a:r>
              <a:rPr lang="ru-RU" dirty="0"/>
              <a:t> организации взаимодействия на плановой основе с профильными департаментами Евразийской экономической комиссии.</a:t>
            </a:r>
          </a:p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9A5B2-35D1-4BA3-9B9E-4BA522DF49B3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E594-E23A-4CED-B997-F68392F085C9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2B3E-85AB-48FC-9553-1F3495F42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410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E594-E23A-4CED-B997-F68392F085C9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A94EFD4F-69D8-4CB2-B847-9F8EFBF76E1A}"/>
              </a:ext>
            </a:extLst>
          </p:cNvPr>
          <p:cNvSpPr txBox="1">
            <a:spLocks/>
          </p:cNvSpPr>
          <p:nvPr userDrawn="1"/>
        </p:nvSpPr>
        <p:spPr>
          <a:xfrm>
            <a:off x="91331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lang="ru-RU" sz="16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354AE8-0830-464B-8811-4913970890AE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B250396-74DE-4A7A-97AB-3B9479D960D5}"/>
              </a:ext>
            </a:extLst>
          </p:cNvPr>
          <p:cNvGrpSpPr/>
          <p:nvPr userDrawn="1"/>
        </p:nvGrpSpPr>
        <p:grpSpPr>
          <a:xfrm>
            <a:off x="3933371" y="723900"/>
            <a:ext cx="14875329" cy="6298632"/>
            <a:chOff x="3933371" y="723900"/>
            <a:chExt cx="14875329" cy="6298632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BE259B8E-E9C8-45BB-B6E8-5A925E458FEE}"/>
                </a:ext>
              </a:extLst>
            </p:cNvPr>
            <p:cNvSpPr/>
            <p:nvPr/>
          </p:nvSpPr>
          <p:spPr>
            <a:xfrm>
              <a:off x="4465565" y="1322982"/>
              <a:ext cx="14343135" cy="5533610"/>
            </a:xfrm>
            <a:prstGeom prst="parallelogram">
              <a:avLst>
                <a:gd name="adj" fmla="val 143926"/>
              </a:avLst>
            </a:prstGeom>
            <a:solidFill>
              <a:schemeClr val="bg2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80A2ADE9-973A-4F74-A70D-A3870D13CBCF}"/>
                </a:ext>
              </a:extLst>
            </p:cNvPr>
            <p:cNvSpPr/>
            <p:nvPr/>
          </p:nvSpPr>
          <p:spPr>
            <a:xfrm>
              <a:off x="3933371" y="723900"/>
              <a:ext cx="12182929" cy="6298632"/>
            </a:xfrm>
            <a:prstGeom prst="parallelogram">
              <a:avLst>
                <a:gd name="adj" fmla="val 143926"/>
              </a:avLst>
            </a:prstGeom>
            <a:solidFill>
              <a:schemeClr val="bg2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13B8093-A22B-4081-8D95-BE8D91E2D5AC}"/>
              </a:ext>
            </a:extLst>
          </p:cNvPr>
          <p:cNvSpPr/>
          <p:nvPr userDrawn="1"/>
        </p:nvSpPr>
        <p:spPr>
          <a:xfrm>
            <a:off x="6108700" y="0"/>
            <a:ext cx="6083300" cy="220254"/>
          </a:xfrm>
          <a:prstGeom prst="rect">
            <a:avLst/>
          </a:prstGeom>
          <a:gradFill flip="none" rotWithShape="1">
            <a:gsLst>
              <a:gs pos="0">
                <a:srgbClr val="0039A6">
                  <a:shade val="30000"/>
                  <a:satMod val="115000"/>
                </a:srgbClr>
              </a:gs>
              <a:gs pos="50000">
                <a:srgbClr val="0039A6">
                  <a:shade val="67500"/>
                  <a:satMod val="115000"/>
                </a:srgbClr>
              </a:gs>
              <a:gs pos="100000">
                <a:srgbClr val="0039A6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6E90B19-874E-4D0F-ADB8-7B331B8AD465}"/>
              </a:ext>
            </a:extLst>
          </p:cNvPr>
          <p:cNvGrpSpPr/>
          <p:nvPr userDrawn="1"/>
        </p:nvGrpSpPr>
        <p:grpSpPr>
          <a:xfrm>
            <a:off x="-297754" y="271731"/>
            <a:ext cx="1586415" cy="829708"/>
            <a:chOff x="10776646" y="271731"/>
            <a:chExt cx="1586415" cy="829708"/>
          </a:xfrm>
        </p:grpSpPr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CF899D19-8607-4BFC-B29E-60DFD148878B}"/>
                </a:ext>
              </a:extLst>
            </p:cNvPr>
            <p:cNvCxnSpPr>
              <a:cxnSpLocks/>
            </p:cNvCxnSpPr>
            <p:nvPr/>
          </p:nvCxnSpPr>
          <p:spPr>
            <a:xfrm>
              <a:off x="10776646" y="271731"/>
              <a:ext cx="1586415" cy="0"/>
            </a:xfrm>
            <a:prstGeom prst="straightConnector1">
              <a:avLst/>
            </a:prstGeom>
            <a:ln w="50800" cap="rnd">
              <a:solidFill>
                <a:schemeClr val="bg2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>
              <a:extLst>
                <a:ext uri="{FF2B5EF4-FFF2-40B4-BE49-F238E27FC236}">
                  <a16:creationId xmlns:a16="http://schemas.microsoft.com/office/drawing/2014/main" id="{F7831898-1B9D-4951-9243-D36E2B349870}"/>
                </a:ext>
              </a:extLst>
            </p:cNvPr>
            <p:cNvCxnSpPr>
              <a:cxnSpLocks/>
            </p:cNvCxnSpPr>
            <p:nvPr/>
          </p:nvCxnSpPr>
          <p:spPr>
            <a:xfrm>
              <a:off x="10776646" y="437673"/>
              <a:ext cx="1586415" cy="0"/>
            </a:xfrm>
            <a:prstGeom prst="straightConnector1">
              <a:avLst/>
            </a:prstGeom>
            <a:ln w="50800" cap="rnd">
              <a:solidFill>
                <a:schemeClr val="bg2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id="{8D8E1020-74DE-4DAB-B647-AB7CD4DE54F8}"/>
                </a:ext>
              </a:extLst>
            </p:cNvPr>
            <p:cNvCxnSpPr>
              <a:cxnSpLocks/>
            </p:cNvCxnSpPr>
            <p:nvPr/>
          </p:nvCxnSpPr>
          <p:spPr>
            <a:xfrm>
              <a:off x="10776646" y="769557"/>
              <a:ext cx="1586415" cy="0"/>
            </a:xfrm>
            <a:prstGeom prst="straightConnector1">
              <a:avLst/>
            </a:prstGeom>
            <a:ln w="50800" cap="rnd">
              <a:solidFill>
                <a:schemeClr val="bg2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>
              <a:extLst>
                <a:ext uri="{FF2B5EF4-FFF2-40B4-BE49-F238E27FC236}">
                  <a16:creationId xmlns:a16="http://schemas.microsoft.com/office/drawing/2014/main" id="{DDEABD97-F695-4C98-87F7-6F18B08A8274}"/>
                </a:ext>
              </a:extLst>
            </p:cNvPr>
            <p:cNvCxnSpPr>
              <a:cxnSpLocks/>
            </p:cNvCxnSpPr>
            <p:nvPr/>
          </p:nvCxnSpPr>
          <p:spPr>
            <a:xfrm>
              <a:off x="10776646" y="935499"/>
              <a:ext cx="1586415" cy="0"/>
            </a:xfrm>
            <a:prstGeom prst="straightConnector1">
              <a:avLst/>
            </a:prstGeom>
            <a:ln w="50800" cap="rnd">
              <a:solidFill>
                <a:schemeClr val="bg2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>
              <a:extLst>
                <a:ext uri="{FF2B5EF4-FFF2-40B4-BE49-F238E27FC236}">
                  <a16:creationId xmlns:a16="http://schemas.microsoft.com/office/drawing/2014/main" id="{D437E321-321D-403F-936F-983BAFB8580A}"/>
                </a:ext>
              </a:extLst>
            </p:cNvPr>
            <p:cNvCxnSpPr>
              <a:cxnSpLocks/>
            </p:cNvCxnSpPr>
            <p:nvPr/>
          </p:nvCxnSpPr>
          <p:spPr>
            <a:xfrm>
              <a:off x="10776646" y="603615"/>
              <a:ext cx="1586415" cy="0"/>
            </a:xfrm>
            <a:prstGeom prst="straightConnector1">
              <a:avLst/>
            </a:prstGeom>
            <a:ln w="50800" cap="rnd">
              <a:solidFill>
                <a:schemeClr val="bg2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13CFE432-8BEE-4201-B4CD-049879761FF3}"/>
                </a:ext>
              </a:extLst>
            </p:cNvPr>
            <p:cNvCxnSpPr>
              <a:cxnSpLocks/>
            </p:cNvCxnSpPr>
            <p:nvPr/>
          </p:nvCxnSpPr>
          <p:spPr>
            <a:xfrm>
              <a:off x="10776646" y="1101439"/>
              <a:ext cx="1586415" cy="0"/>
            </a:xfrm>
            <a:prstGeom prst="straightConnector1">
              <a:avLst/>
            </a:prstGeom>
            <a:ln w="50800" cap="rnd">
              <a:solidFill>
                <a:schemeClr val="bg2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7A69F51-0E53-4F31-9D02-E27DBF56D4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911" y="22350"/>
            <a:ext cx="2240285" cy="1606299"/>
          </a:xfrm>
          <a:prstGeom prst="rect">
            <a:avLst/>
          </a:prstGeom>
          <a:ln>
            <a:noFill/>
          </a:ln>
        </p:spPr>
      </p:pic>
      <p:sp>
        <p:nvSpPr>
          <p:cNvPr id="4" name="Прямоугольник 3"/>
          <p:cNvSpPr/>
          <p:nvPr userDrawn="1"/>
        </p:nvSpPr>
        <p:spPr>
          <a:xfrm>
            <a:off x="10877550" y="381000"/>
            <a:ext cx="762000" cy="260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исунок 24"/>
          <p:cNvSpPr>
            <a:spLocks noGrp="1"/>
          </p:cNvSpPr>
          <p:nvPr>
            <p:ph type="pic" sz="quarter" idx="12"/>
          </p:nvPr>
        </p:nvSpPr>
        <p:spPr>
          <a:xfrm>
            <a:off x="2338388" y="1398259"/>
            <a:ext cx="3570287" cy="21780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4"/>
          <p:cNvSpPr>
            <a:spLocks noGrp="1"/>
          </p:cNvSpPr>
          <p:nvPr>
            <p:ph type="pic" sz="quarter" idx="13"/>
          </p:nvPr>
        </p:nvSpPr>
        <p:spPr>
          <a:xfrm>
            <a:off x="2338388" y="4045017"/>
            <a:ext cx="3570287" cy="21780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4"/>
          <p:cNvSpPr>
            <a:spLocks noGrp="1"/>
          </p:cNvSpPr>
          <p:nvPr>
            <p:ph type="pic" sz="quarter" idx="14"/>
          </p:nvPr>
        </p:nvSpPr>
        <p:spPr>
          <a:xfrm>
            <a:off x="6296025" y="1398259"/>
            <a:ext cx="3570287" cy="2178050"/>
          </a:xfrm>
        </p:spPr>
        <p:txBody>
          <a:bodyPr/>
          <a:lstStyle/>
          <a:p>
            <a:endParaRPr lang="ru-RU"/>
          </a:p>
        </p:txBody>
      </p:sp>
      <p:sp>
        <p:nvSpPr>
          <p:cNvPr id="28" name="Рисунок 24"/>
          <p:cNvSpPr>
            <a:spLocks noGrp="1"/>
          </p:cNvSpPr>
          <p:nvPr>
            <p:ph type="pic" sz="quarter" idx="15"/>
          </p:nvPr>
        </p:nvSpPr>
        <p:spPr>
          <a:xfrm>
            <a:off x="6296025" y="4045017"/>
            <a:ext cx="3570287" cy="21780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693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E594-E23A-4CED-B997-F68392F085C9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A94EFD4F-69D8-4CB2-B847-9F8EFBF76E1A}"/>
              </a:ext>
            </a:extLst>
          </p:cNvPr>
          <p:cNvSpPr txBox="1">
            <a:spLocks/>
          </p:cNvSpPr>
          <p:nvPr userDrawn="1"/>
        </p:nvSpPr>
        <p:spPr>
          <a:xfrm>
            <a:off x="91331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lang="ru-RU" sz="16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354AE8-0830-464B-8811-4913970890AE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B250396-74DE-4A7A-97AB-3B9479D960D5}"/>
              </a:ext>
            </a:extLst>
          </p:cNvPr>
          <p:cNvGrpSpPr/>
          <p:nvPr userDrawn="1"/>
        </p:nvGrpSpPr>
        <p:grpSpPr>
          <a:xfrm>
            <a:off x="3933371" y="723900"/>
            <a:ext cx="14875329" cy="6298632"/>
            <a:chOff x="3933371" y="723900"/>
            <a:chExt cx="14875329" cy="6298632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BE259B8E-E9C8-45BB-B6E8-5A925E458FEE}"/>
                </a:ext>
              </a:extLst>
            </p:cNvPr>
            <p:cNvSpPr/>
            <p:nvPr/>
          </p:nvSpPr>
          <p:spPr>
            <a:xfrm>
              <a:off x="4465565" y="1322982"/>
              <a:ext cx="14343135" cy="5533610"/>
            </a:xfrm>
            <a:prstGeom prst="parallelogram">
              <a:avLst>
                <a:gd name="adj" fmla="val 143926"/>
              </a:avLst>
            </a:prstGeom>
            <a:solidFill>
              <a:schemeClr val="bg2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80A2ADE9-973A-4F74-A70D-A3870D13CBCF}"/>
                </a:ext>
              </a:extLst>
            </p:cNvPr>
            <p:cNvSpPr/>
            <p:nvPr/>
          </p:nvSpPr>
          <p:spPr>
            <a:xfrm>
              <a:off x="3933371" y="723900"/>
              <a:ext cx="12182929" cy="6298632"/>
            </a:xfrm>
            <a:prstGeom prst="parallelogram">
              <a:avLst>
                <a:gd name="adj" fmla="val 143926"/>
              </a:avLst>
            </a:prstGeom>
            <a:solidFill>
              <a:schemeClr val="bg2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13B8093-A22B-4081-8D95-BE8D91E2D5AC}"/>
              </a:ext>
            </a:extLst>
          </p:cNvPr>
          <p:cNvSpPr/>
          <p:nvPr userDrawn="1"/>
        </p:nvSpPr>
        <p:spPr>
          <a:xfrm>
            <a:off x="6108700" y="0"/>
            <a:ext cx="6083300" cy="220254"/>
          </a:xfrm>
          <a:prstGeom prst="rect">
            <a:avLst/>
          </a:prstGeom>
          <a:gradFill flip="none" rotWithShape="1">
            <a:gsLst>
              <a:gs pos="0">
                <a:srgbClr val="0039A6">
                  <a:shade val="30000"/>
                  <a:satMod val="115000"/>
                </a:srgbClr>
              </a:gs>
              <a:gs pos="50000">
                <a:srgbClr val="0039A6">
                  <a:shade val="67500"/>
                  <a:satMod val="115000"/>
                </a:srgbClr>
              </a:gs>
              <a:gs pos="100000">
                <a:srgbClr val="0039A6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6E90B19-874E-4D0F-ADB8-7B331B8AD465}"/>
              </a:ext>
            </a:extLst>
          </p:cNvPr>
          <p:cNvGrpSpPr/>
          <p:nvPr userDrawn="1"/>
        </p:nvGrpSpPr>
        <p:grpSpPr>
          <a:xfrm>
            <a:off x="-297754" y="271731"/>
            <a:ext cx="1586415" cy="829708"/>
            <a:chOff x="10776646" y="271731"/>
            <a:chExt cx="1586415" cy="829708"/>
          </a:xfrm>
        </p:grpSpPr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CF899D19-8607-4BFC-B29E-60DFD148878B}"/>
                </a:ext>
              </a:extLst>
            </p:cNvPr>
            <p:cNvCxnSpPr>
              <a:cxnSpLocks/>
            </p:cNvCxnSpPr>
            <p:nvPr/>
          </p:nvCxnSpPr>
          <p:spPr>
            <a:xfrm>
              <a:off x="10776646" y="271731"/>
              <a:ext cx="1586415" cy="0"/>
            </a:xfrm>
            <a:prstGeom prst="straightConnector1">
              <a:avLst/>
            </a:prstGeom>
            <a:ln w="50800" cap="rnd">
              <a:solidFill>
                <a:schemeClr val="bg2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>
              <a:extLst>
                <a:ext uri="{FF2B5EF4-FFF2-40B4-BE49-F238E27FC236}">
                  <a16:creationId xmlns:a16="http://schemas.microsoft.com/office/drawing/2014/main" id="{F7831898-1B9D-4951-9243-D36E2B349870}"/>
                </a:ext>
              </a:extLst>
            </p:cNvPr>
            <p:cNvCxnSpPr>
              <a:cxnSpLocks/>
            </p:cNvCxnSpPr>
            <p:nvPr/>
          </p:nvCxnSpPr>
          <p:spPr>
            <a:xfrm>
              <a:off x="10776646" y="437673"/>
              <a:ext cx="1586415" cy="0"/>
            </a:xfrm>
            <a:prstGeom prst="straightConnector1">
              <a:avLst/>
            </a:prstGeom>
            <a:ln w="50800" cap="rnd">
              <a:solidFill>
                <a:schemeClr val="bg2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id="{8D8E1020-74DE-4DAB-B647-AB7CD4DE54F8}"/>
                </a:ext>
              </a:extLst>
            </p:cNvPr>
            <p:cNvCxnSpPr>
              <a:cxnSpLocks/>
            </p:cNvCxnSpPr>
            <p:nvPr/>
          </p:nvCxnSpPr>
          <p:spPr>
            <a:xfrm>
              <a:off x="10776646" y="769557"/>
              <a:ext cx="1586415" cy="0"/>
            </a:xfrm>
            <a:prstGeom prst="straightConnector1">
              <a:avLst/>
            </a:prstGeom>
            <a:ln w="50800" cap="rnd">
              <a:solidFill>
                <a:schemeClr val="bg2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>
              <a:extLst>
                <a:ext uri="{FF2B5EF4-FFF2-40B4-BE49-F238E27FC236}">
                  <a16:creationId xmlns:a16="http://schemas.microsoft.com/office/drawing/2014/main" id="{DDEABD97-F695-4C98-87F7-6F18B08A8274}"/>
                </a:ext>
              </a:extLst>
            </p:cNvPr>
            <p:cNvCxnSpPr>
              <a:cxnSpLocks/>
            </p:cNvCxnSpPr>
            <p:nvPr/>
          </p:nvCxnSpPr>
          <p:spPr>
            <a:xfrm>
              <a:off x="10776646" y="935499"/>
              <a:ext cx="1586415" cy="0"/>
            </a:xfrm>
            <a:prstGeom prst="straightConnector1">
              <a:avLst/>
            </a:prstGeom>
            <a:ln w="50800" cap="rnd">
              <a:solidFill>
                <a:schemeClr val="bg2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>
              <a:extLst>
                <a:ext uri="{FF2B5EF4-FFF2-40B4-BE49-F238E27FC236}">
                  <a16:creationId xmlns:a16="http://schemas.microsoft.com/office/drawing/2014/main" id="{D437E321-321D-403F-936F-983BAFB8580A}"/>
                </a:ext>
              </a:extLst>
            </p:cNvPr>
            <p:cNvCxnSpPr>
              <a:cxnSpLocks/>
            </p:cNvCxnSpPr>
            <p:nvPr/>
          </p:nvCxnSpPr>
          <p:spPr>
            <a:xfrm>
              <a:off x="10776646" y="603615"/>
              <a:ext cx="1586415" cy="0"/>
            </a:xfrm>
            <a:prstGeom prst="straightConnector1">
              <a:avLst/>
            </a:prstGeom>
            <a:ln w="50800" cap="rnd">
              <a:solidFill>
                <a:schemeClr val="bg2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13CFE432-8BEE-4201-B4CD-049879761FF3}"/>
                </a:ext>
              </a:extLst>
            </p:cNvPr>
            <p:cNvCxnSpPr>
              <a:cxnSpLocks/>
            </p:cNvCxnSpPr>
            <p:nvPr/>
          </p:nvCxnSpPr>
          <p:spPr>
            <a:xfrm>
              <a:off x="10776646" y="1101439"/>
              <a:ext cx="1586415" cy="0"/>
            </a:xfrm>
            <a:prstGeom prst="straightConnector1">
              <a:avLst/>
            </a:prstGeom>
            <a:ln w="50800" cap="rnd">
              <a:solidFill>
                <a:schemeClr val="bg2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7A69F51-0E53-4F31-9D02-E27DBF56D4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911" y="22350"/>
            <a:ext cx="2240285" cy="1606299"/>
          </a:xfrm>
          <a:prstGeom prst="rect">
            <a:avLst/>
          </a:prstGeom>
          <a:ln>
            <a:noFill/>
          </a:ln>
        </p:spPr>
      </p:pic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3E5E6EE6-9D65-4BD0-82B4-EBA327B01C6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22388"/>
            <a:ext cx="12182475" cy="3544887"/>
          </a:xfrm>
        </p:spPr>
        <p:txBody>
          <a:bodyPr/>
          <a:lstStyle/>
          <a:p>
            <a:endParaRPr lang="ru-RU"/>
          </a:p>
        </p:txBody>
      </p:sp>
      <p:sp>
        <p:nvSpPr>
          <p:cNvPr id="19" name="Рисунок 17">
            <a:extLst>
              <a:ext uri="{FF2B5EF4-FFF2-40B4-BE49-F238E27FC236}">
                <a16:creationId xmlns:a16="http://schemas.microsoft.com/office/drawing/2014/main" id="{06D0BDA8-FDB8-4C1C-B3DD-9E5A2F631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1733" y="4649791"/>
            <a:ext cx="2808000" cy="1219200"/>
          </a:xfrm>
        </p:spPr>
        <p:txBody>
          <a:bodyPr/>
          <a:lstStyle/>
          <a:p>
            <a:endParaRPr lang="ru-RU"/>
          </a:p>
        </p:txBody>
      </p:sp>
      <p:sp>
        <p:nvSpPr>
          <p:cNvPr id="20" name="Рисунок 17">
            <a:extLst>
              <a:ext uri="{FF2B5EF4-FFF2-40B4-BE49-F238E27FC236}">
                <a16:creationId xmlns:a16="http://schemas.microsoft.com/office/drawing/2014/main" id="{5A9EC506-1D4D-48D4-852C-1E0026370CC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63926" y="4649791"/>
            <a:ext cx="2808000" cy="121920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Рисунок 17">
            <a:extLst>
              <a:ext uri="{FF2B5EF4-FFF2-40B4-BE49-F238E27FC236}">
                <a16:creationId xmlns:a16="http://schemas.microsoft.com/office/drawing/2014/main" id="{584071F6-276B-40B7-BAAE-12EE443B82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66119" y="4649791"/>
            <a:ext cx="2808000" cy="1219200"/>
          </a:xfrm>
        </p:spPr>
        <p:txBody>
          <a:bodyPr/>
          <a:lstStyle/>
          <a:p>
            <a:endParaRPr lang="ru-RU"/>
          </a:p>
        </p:txBody>
      </p:sp>
      <p:sp>
        <p:nvSpPr>
          <p:cNvPr id="22" name="Рисунок 17">
            <a:extLst>
              <a:ext uri="{FF2B5EF4-FFF2-40B4-BE49-F238E27FC236}">
                <a16:creationId xmlns:a16="http://schemas.microsoft.com/office/drawing/2014/main" id="{9D811934-B070-48B6-8501-4E9B28F3EE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68313" y="4659564"/>
            <a:ext cx="2808000" cy="121920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10877550" y="381000"/>
            <a:ext cx="762000" cy="260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172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E594-E23A-4CED-B997-F68392F085C9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A94EFD4F-69D8-4CB2-B847-9F8EFBF76E1A}"/>
              </a:ext>
            </a:extLst>
          </p:cNvPr>
          <p:cNvSpPr txBox="1">
            <a:spLocks/>
          </p:cNvSpPr>
          <p:nvPr userDrawn="1"/>
        </p:nvSpPr>
        <p:spPr>
          <a:xfrm>
            <a:off x="91331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lang="ru-RU" sz="16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354AE8-0830-464B-8811-4913970890AE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B250396-74DE-4A7A-97AB-3B9479D960D5}"/>
              </a:ext>
            </a:extLst>
          </p:cNvPr>
          <p:cNvGrpSpPr/>
          <p:nvPr userDrawn="1"/>
        </p:nvGrpSpPr>
        <p:grpSpPr>
          <a:xfrm>
            <a:off x="3933371" y="723900"/>
            <a:ext cx="14875329" cy="6298632"/>
            <a:chOff x="3933371" y="723900"/>
            <a:chExt cx="14875329" cy="6298632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BE259B8E-E9C8-45BB-B6E8-5A925E458FEE}"/>
                </a:ext>
              </a:extLst>
            </p:cNvPr>
            <p:cNvSpPr/>
            <p:nvPr/>
          </p:nvSpPr>
          <p:spPr>
            <a:xfrm>
              <a:off x="4465565" y="1322982"/>
              <a:ext cx="14343135" cy="5533610"/>
            </a:xfrm>
            <a:prstGeom prst="parallelogram">
              <a:avLst>
                <a:gd name="adj" fmla="val 143926"/>
              </a:avLst>
            </a:prstGeom>
            <a:solidFill>
              <a:schemeClr val="bg2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80A2ADE9-973A-4F74-A70D-A3870D13CBCF}"/>
                </a:ext>
              </a:extLst>
            </p:cNvPr>
            <p:cNvSpPr/>
            <p:nvPr/>
          </p:nvSpPr>
          <p:spPr>
            <a:xfrm>
              <a:off x="3933371" y="723900"/>
              <a:ext cx="12182929" cy="6298632"/>
            </a:xfrm>
            <a:prstGeom prst="parallelogram">
              <a:avLst>
                <a:gd name="adj" fmla="val 143926"/>
              </a:avLst>
            </a:prstGeom>
            <a:solidFill>
              <a:schemeClr val="bg2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13B8093-A22B-4081-8D95-BE8D91E2D5AC}"/>
              </a:ext>
            </a:extLst>
          </p:cNvPr>
          <p:cNvSpPr/>
          <p:nvPr userDrawn="1"/>
        </p:nvSpPr>
        <p:spPr>
          <a:xfrm>
            <a:off x="6108700" y="0"/>
            <a:ext cx="6083300" cy="220254"/>
          </a:xfrm>
          <a:prstGeom prst="rect">
            <a:avLst/>
          </a:prstGeom>
          <a:gradFill flip="none" rotWithShape="1">
            <a:gsLst>
              <a:gs pos="0">
                <a:srgbClr val="0039A6">
                  <a:shade val="30000"/>
                  <a:satMod val="115000"/>
                </a:srgbClr>
              </a:gs>
              <a:gs pos="50000">
                <a:srgbClr val="0039A6">
                  <a:shade val="67500"/>
                  <a:satMod val="115000"/>
                </a:srgbClr>
              </a:gs>
              <a:gs pos="100000">
                <a:srgbClr val="0039A6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6E90B19-874E-4D0F-ADB8-7B331B8AD465}"/>
              </a:ext>
            </a:extLst>
          </p:cNvPr>
          <p:cNvGrpSpPr/>
          <p:nvPr userDrawn="1"/>
        </p:nvGrpSpPr>
        <p:grpSpPr>
          <a:xfrm>
            <a:off x="-297754" y="271731"/>
            <a:ext cx="1586415" cy="829708"/>
            <a:chOff x="10776646" y="271731"/>
            <a:chExt cx="1586415" cy="829708"/>
          </a:xfrm>
        </p:grpSpPr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CF899D19-8607-4BFC-B29E-60DFD148878B}"/>
                </a:ext>
              </a:extLst>
            </p:cNvPr>
            <p:cNvCxnSpPr>
              <a:cxnSpLocks/>
            </p:cNvCxnSpPr>
            <p:nvPr/>
          </p:nvCxnSpPr>
          <p:spPr>
            <a:xfrm>
              <a:off x="10776646" y="271731"/>
              <a:ext cx="1586415" cy="0"/>
            </a:xfrm>
            <a:prstGeom prst="straightConnector1">
              <a:avLst/>
            </a:prstGeom>
            <a:ln w="50800" cap="rnd">
              <a:solidFill>
                <a:schemeClr val="bg2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>
              <a:extLst>
                <a:ext uri="{FF2B5EF4-FFF2-40B4-BE49-F238E27FC236}">
                  <a16:creationId xmlns:a16="http://schemas.microsoft.com/office/drawing/2014/main" id="{F7831898-1B9D-4951-9243-D36E2B349870}"/>
                </a:ext>
              </a:extLst>
            </p:cNvPr>
            <p:cNvCxnSpPr>
              <a:cxnSpLocks/>
            </p:cNvCxnSpPr>
            <p:nvPr/>
          </p:nvCxnSpPr>
          <p:spPr>
            <a:xfrm>
              <a:off x="10776646" y="437673"/>
              <a:ext cx="1586415" cy="0"/>
            </a:xfrm>
            <a:prstGeom prst="straightConnector1">
              <a:avLst/>
            </a:prstGeom>
            <a:ln w="50800" cap="rnd">
              <a:solidFill>
                <a:schemeClr val="bg2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id="{8D8E1020-74DE-4DAB-B647-AB7CD4DE54F8}"/>
                </a:ext>
              </a:extLst>
            </p:cNvPr>
            <p:cNvCxnSpPr>
              <a:cxnSpLocks/>
            </p:cNvCxnSpPr>
            <p:nvPr/>
          </p:nvCxnSpPr>
          <p:spPr>
            <a:xfrm>
              <a:off x="10776646" y="769557"/>
              <a:ext cx="1586415" cy="0"/>
            </a:xfrm>
            <a:prstGeom prst="straightConnector1">
              <a:avLst/>
            </a:prstGeom>
            <a:ln w="50800" cap="rnd">
              <a:solidFill>
                <a:schemeClr val="bg2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>
              <a:extLst>
                <a:ext uri="{FF2B5EF4-FFF2-40B4-BE49-F238E27FC236}">
                  <a16:creationId xmlns:a16="http://schemas.microsoft.com/office/drawing/2014/main" id="{DDEABD97-F695-4C98-87F7-6F18B08A8274}"/>
                </a:ext>
              </a:extLst>
            </p:cNvPr>
            <p:cNvCxnSpPr>
              <a:cxnSpLocks/>
            </p:cNvCxnSpPr>
            <p:nvPr/>
          </p:nvCxnSpPr>
          <p:spPr>
            <a:xfrm>
              <a:off x="10776646" y="935499"/>
              <a:ext cx="1586415" cy="0"/>
            </a:xfrm>
            <a:prstGeom prst="straightConnector1">
              <a:avLst/>
            </a:prstGeom>
            <a:ln w="50800" cap="rnd">
              <a:solidFill>
                <a:schemeClr val="bg2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>
              <a:extLst>
                <a:ext uri="{FF2B5EF4-FFF2-40B4-BE49-F238E27FC236}">
                  <a16:creationId xmlns:a16="http://schemas.microsoft.com/office/drawing/2014/main" id="{D437E321-321D-403F-936F-983BAFB8580A}"/>
                </a:ext>
              </a:extLst>
            </p:cNvPr>
            <p:cNvCxnSpPr>
              <a:cxnSpLocks/>
            </p:cNvCxnSpPr>
            <p:nvPr/>
          </p:nvCxnSpPr>
          <p:spPr>
            <a:xfrm>
              <a:off x="10776646" y="603615"/>
              <a:ext cx="1586415" cy="0"/>
            </a:xfrm>
            <a:prstGeom prst="straightConnector1">
              <a:avLst/>
            </a:prstGeom>
            <a:ln w="50800" cap="rnd">
              <a:solidFill>
                <a:schemeClr val="bg2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13CFE432-8BEE-4201-B4CD-049879761FF3}"/>
                </a:ext>
              </a:extLst>
            </p:cNvPr>
            <p:cNvCxnSpPr>
              <a:cxnSpLocks/>
            </p:cNvCxnSpPr>
            <p:nvPr/>
          </p:nvCxnSpPr>
          <p:spPr>
            <a:xfrm>
              <a:off x="10776646" y="1101439"/>
              <a:ext cx="1586415" cy="0"/>
            </a:xfrm>
            <a:prstGeom prst="straightConnector1">
              <a:avLst/>
            </a:prstGeom>
            <a:ln w="50800" cap="rnd">
              <a:solidFill>
                <a:schemeClr val="bg2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7A69F51-0E53-4F31-9D02-E27DBF56D4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911" y="22350"/>
            <a:ext cx="2240285" cy="1606299"/>
          </a:xfrm>
          <a:prstGeom prst="rect">
            <a:avLst/>
          </a:prstGeom>
          <a:ln>
            <a:noFill/>
          </a:ln>
        </p:spPr>
      </p:pic>
      <p:sp>
        <p:nvSpPr>
          <p:cNvPr id="19" name="Рисунок 17">
            <a:extLst>
              <a:ext uri="{FF2B5EF4-FFF2-40B4-BE49-F238E27FC236}">
                <a16:creationId xmlns:a16="http://schemas.microsoft.com/office/drawing/2014/main" id="{06D0BDA8-FDB8-4C1C-B3DD-9E5A2F631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98892" y="4795733"/>
            <a:ext cx="2808000" cy="1219200"/>
          </a:xfrm>
        </p:spPr>
        <p:txBody>
          <a:bodyPr/>
          <a:lstStyle/>
          <a:p>
            <a:endParaRPr lang="ru-RU"/>
          </a:p>
        </p:txBody>
      </p:sp>
      <p:sp>
        <p:nvSpPr>
          <p:cNvPr id="20" name="Рисунок 17">
            <a:extLst>
              <a:ext uri="{FF2B5EF4-FFF2-40B4-BE49-F238E27FC236}">
                <a16:creationId xmlns:a16="http://schemas.microsoft.com/office/drawing/2014/main" id="{5A9EC506-1D4D-48D4-852C-1E0026370CC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01085" y="4795733"/>
            <a:ext cx="2808000" cy="121920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Рисунок 17">
            <a:extLst>
              <a:ext uri="{FF2B5EF4-FFF2-40B4-BE49-F238E27FC236}">
                <a16:creationId xmlns:a16="http://schemas.microsoft.com/office/drawing/2014/main" id="{584071F6-276B-40B7-BAAE-12EE443B82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03278" y="4795733"/>
            <a:ext cx="2808000" cy="121920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10877550" y="381000"/>
            <a:ext cx="762000" cy="260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877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E594-E23A-4CED-B997-F68392F085C9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2B3E-85AB-48FC-9553-1F3495F42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002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E594-E23A-4CED-B997-F68392F085C9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2B3E-85AB-48FC-9553-1F3495F42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606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E594-E23A-4CED-B997-F68392F085C9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2B3E-85AB-48FC-9553-1F3495F42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659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E594-E23A-4CED-B997-F68392F085C9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2B3E-85AB-48FC-9553-1F3495F42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276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666004" cy="6858000"/>
          </a:xfrm>
          <a:custGeom>
            <a:avLst/>
            <a:gdLst>
              <a:gd name="connsiteX0" fmla="*/ 0 w 7543800"/>
              <a:gd name="connsiteY0" fmla="*/ 0 h 6267450"/>
              <a:gd name="connsiteX1" fmla="*/ 7543800 w 7543800"/>
              <a:gd name="connsiteY1" fmla="*/ 0 h 6267450"/>
              <a:gd name="connsiteX2" fmla="*/ 7543800 w 7543800"/>
              <a:gd name="connsiteY2" fmla="*/ 6267450 h 6267450"/>
              <a:gd name="connsiteX3" fmla="*/ 0 w 7543800"/>
              <a:gd name="connsiteY3" fmla="*/ 6267450 h 626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43800" h="6267450">
                <a:moveTo>
                  <a:pt x="0" y="0"/>
                </a:moveTo>
                <a:lnTo>
                  <a:pt x="7543800" y="0"/>
                </a:lnTo>
                <a:lnTo>
                  <a:pt x="7543800" y="6267450"/>
                </a:lnTo>
                <a:lnTo>
                  <a:pt x="0" y="62674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4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E594-E23A-4CED-B997-F68392F085C9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2B3E-85AB-48FC-9553-1F3495F42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550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E594-E23A-4CED-B997-F68392F085C9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2B3E-85AB-48FC-9553-1F3495F42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882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E594-E23A-4CED-B997-F68392F085C9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2B3E-85AB-48FC-9553-1F3495F42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716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E594-E23A-4CED-B997-F68392F085C9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2B3E-85AB-48FC-9553-1F3495F42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904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E594-E23A-4CED-B997-F68392F085C9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2B3E-85AB-48FC-9553-1F3495F42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337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E594-E23A-4CED-B997-F68392F085C9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2B3E-85AB-48FC-9553-1F3495F42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735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Рисунок 253">
            <a:extLst>
              <a:ext uri="{FF2B5EF4-FFF2-40B4-BE49-F238E27FC236}">
                <a16:creationId xmlns:a16="http://schemas.microsoft.com/office/drawing/2014/main" id="{1A170168-24A3-4BC4-8263-8069B26FFC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23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E594-E23A-4CED-B997-F68392F085C9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A94EFD4F-69D8-4CB2-B847-9F8EFBF76E1A}"/>
              </a:ext>
            </a:extLst>
          </p:cNvPr>
          <p:cNvSpPr txBox="1">
            <a:spLocks/>
          </p:cNvSpPr>
          <p:nvPr userDrawn="1"/>
        </p:nvSpPr>
        <p:spPr>
          <a:xfrm>
            <a:off x="91331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lang="ru-RU" sz="16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354AE8-0830-464B-8811-4913970890AE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B250396-74DE-4A7A-97AB-3B9479D960D5}"/>
              </a:ext>
            </a:extLst>
          </p:cNvPr>
          <p:cNvGrpSpPr/>
          <p:nvPr userDrawn="1"/>
        </p:nvGrpSpPr>
        <p:grpSpPr>
          <a:xfrm>
            <a:off x="3933371" y="723900"/>
            <a:ext cx="14875329" cy="6298632"/>
            <a:chOff x="3933371" y="723900"/>
            <a:chExt cx="14875329" cy="6298632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BE259B8E-E9C8-45BB-B6E8-5A925E458FEE}"/>
                </a:ext>
              </a:extLst>
            </p:cNvPr>
            <p:cNvSpPr/>
            <p:nvPr/>
          </p:nvSpPr>
          <p:spPr>
            <a:xfrm>
              <a:off x="4465565" y="1322982"/>
              <a:ext cx="14343135" cy="5533610"/>
            </a:xfrm>
            <a:prstGeom prst="parallelogram">
              <a:avLst>
                <a:gd name="adj" fmla="val 143926"/>
              </a:avLst>
            </a:prstGeom>
            <a:solidFill>
              <a:schemeClr val="bg2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80A2ADE9-973A-4F74-A70D-A3870D13CBCF}"/>
                </a:ext>
              </a:extLst>
            </p:cNvPr>
            <p:cNvSpPr/>
            <p:nvPr/>
          </p:nvSpPr>
          <p:spPr>
            <a:xfrm>
              <a:off x="3933371" y="723900"/>
              <a:ext cx="12182929" cy="6298632"/>
            </a:xfrm>
            <a:prstGeom prst="parallelogram">
              <a:avLst>
                <a:gd name="adj" fmla="val 143926"/>
              </a:avLst>
            </a:prstGeom>
            <a:solidFill>
              <a:schemeClr val="bg2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13B8093-A22B-4081-8D95-BE8D91E2D5AC}"/>
              </a:ext>
            </a:extLst>
          </p:cNvPr>
          <p:cNvSpPr/>
          <p:nvPr userDrawn="1"/>
        </p:nvSpPr>
        <p:spPr>
          <a:xfrm>
            <a:off x="6108700" y="0"/>
            <a:ext cx="6083300" cy="220254"/>
          </a:xfrm>
          <a:prstGeom prst="rect">
            <a:avLst/>
          </a:prstGeom>
          <a:gradFill flip="none" rotWithShape="1">
            <a:gsLst>
              <a:gs pos="0">
                <a:srgbClr val="0039A6">
                  <a:shade val="30000"/>
                  <a:satMod val="115000"/>
                </a:srgbClr>
              </a:gs>
              <a:gs pos="50000">
                <a:srgbClr val="0039A6">
                  <a:shade val="67500"/>
                  <a:satMod val="115000"/>
                </a:srgbClr>
              </a:gs>
              <a:gs pos="100000">
                <a:srgbClr val="0039A6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6E90B19-874E-4D0F-ADB8-7B331B8AD465}"/>
              </a:ext>
            </a:extLst>
          </p:cNvPr>
          <p:cNvGrpSpPr/>
          <p:nvPr userDrawn="1"/>
        </p:nvGrpSpPr>
        <p:grpSpPr>
          <a:xfrm>
            <a:off x="-297754" y="271731"/>
            <a:ext cx="1586415" cy="829708"/>
            <a:chOff x="10776646" y="271731"/>
            <a:chExt cx="1586415" cy="829708"/>
          </a:xfrm>
        </p:grpSpPr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CF899D19-8607-4BFC-B29E-60DFD148878B}"/>
                </a:ext>
              </a:extLst>
            </p:cNvPr>
            <p:cNvCxnSpPr>
              <a:cxnSpLocks/>
            </p:cNvCxnSpPr>
            <p:nvPr/>
          </p:nvCxnSpPr>
          <p:spPr>
            <a:xfrm>
              <a:off x="10776646" y="271731"/>
              <a:ext cx="1586415" cy="0"/>
            </a:xfrm>
            <a:prstGeom prst="straightConnector1">
              <a:avLst/>
            </a:prstGeom>
            <a:ln w="50800" cap="rnd">
              <a:solidFill>
                <a:schemeClr val="bg2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>
              <a:extLst>
                <a:ext uri="{FF2B5EF4-FFF2-40B4-BE49-F238E27FC236}">
                  <a16:creationId xmlns:a16="http://schemas.microsoft.com/office/drawing/2014/main" id="{F7831898-1B9D-4951-9243-D36E2B349870}"/>
                </a:ext>
              </a:extLst>
            </p:cNvPr>
            <p:cNvCxnSpPr>
              <a:cxnSpLocks/>
            </p:cNvCxnSpPr>
            <p:nvPr/>
          </p:nvCxnSpPr>
          <p:spPr>
            <a:xfrm>
              <a:off x="10776646" y="437673"/>
              <a:ext cx="1586415" cy="0"/>
            </a:xfrm>
            <a:prstGeom prst="straightConnector1">
              <a:avLst/>
            </a:prstGeom>
            <a:ln w="50800" cap="rnd">
              <a:solidFill>
                <a:schemeClr val="bg2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id="{8D8E1020-74DE-4DAB-B647-AB7CD4DE54F8}"/>
                </a:ext>
              </a:extLst>
            </p:cNvPr>
            <p:cNvCxnSpPr>
              <a:cxnSpLocks/>
            </p:cNvCxnSpPr>
            <p:nvPr/>
          </p:nvCxnSpPr>
          <p:spPr>
            <a:xfrm>
              <a:off x="10776646" y="769557"/>
              <a:ext cx="1586415" cy="0"/>
            </a:xfrm>
            <a:prstGeom prst="straightConnector1">
              <a:avLst/>
            </a:prstGeom>
            <a:ln w="50800" cap="rnd">
              <a:solidFill>
                <a:schemeClr val="bg2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>
              <a:extLst>
                <a:ext uri="{FF2B5EF4-FFF2-40B4-BE49-F238E27FC236}">
                  <a16:creationId xmlns:a16="http://schemas.microsoft.com/office/drawing/2014/main" id="{DDEABD97-F695-4C98-87F7-6F18B08A8274}"/>
                </a:ext>
              </a:extLst>
            </p:cNvPr>
            <p:cNvCxnSpPr>
              <a:cxnSpLocks/>
            </p:cNvCxnSpPr>
            <p:nvPr/>
          </p:nvCxnSpPr>
          <p:spPr>
            <a:xfrm>
              <a:off x="10776646" y="935499"/>
              <a:ext cx="1586415" cy="0"/>
            </a:xfrm>
            <a:prstGeom prst="straightConnector1">
              <a:avLst/>
            </a:prstGeom>
            <a:ln w="50800" cap="rnd">
              <a:solidFill>
                <a:schemeClr val="bg2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>
              <a:extLst>
                <a:ext uri="{FF2B5EF4-FFF2-40B4-BE49-F238E27FC236}">
                  <a16:creationId xmlns:a16="http://schemas.microsoft.com/office/drawing/2014/main" id="{D437E321-321D-403F-936F-983BAFB8580A}"/>
                </a:ext>
              </a:extLst>
            </p:cNvPr>
            <p:cNvCxnSpPr>
              <a:cxnSpLocks/>
            </p:cNvCxnSpPr>
            <p:nvPr/>
          </p:nvCxnSpPr>
          <p:spPr>
            <a:xfrm>
              <a:off x="10776646" y="603615"/>
              <a:ext cx="1586415" cy="0"/>
            </a:xfrm>
            <a:prstGeom prst="straightConnector1">
              <a:avLst/>
            </a:prstGeom>
            <a:ln w="50800" cap="rnd">
              <a:solidFill>
                <a:schemeClr val="bg2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13CFE432-8BEE-4201-B4CD-049879761FF3}"/>
                </a:ext>
              </a:extLst>
            </p:cNvPr>
            <p:cNvCxnSpPr>
              <a:cxnSpLocks/>
            </p:cNvCxnSpPr>
            <p:nvPr/>
          </p:nvCxnSpPr>
          <p:spPr>
            <a:xfrm>
              <a:off x="10776646" y="1101439"/>
              <a:ext cx="1586415" cy="0"/>
            </a:xfrm>
            <a:prstGeom prst="straightConnector1">
              <a:avLst/>
            </a:prstGeom>
            <a:ln w="50800" cap="rnd">
              <a:solidFill>
                <a:schemeClr val="bg2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7A69F51-0E53-4F31-9D02-E27DBF56D4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911" y="22350"/>
            <a:ext cx="2240285" cy="1606299"/>
          </a:xfrm>
          <a:prstGeom prst="rect">
            <a:avLst/>
          </a:prstGeom>
          <a:ln>
            <a:noFill/>
          </a:ln>
        </p:spPr>
      </p:pic>
      <p:sp>
        <p:nvSpPr>
          <p:cNvPr id="4" name="Прямоугольник 3"/>
          <p:cNvSpPr/>
          <p:nvPr userDrawn="1"/>
        </p:nvSpPr>
        <p:spPr>
          <a:xfrm>
            <a:off x="10877550" y="381000"/>
            <a:ext cx="762000" cy="260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895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EE594-E23A-4CED-B997-F68392F085C9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D2B3E-85AB-48FC-9553-1F3495F42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61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8" r:id="rId8"/>
    <p:sldLayoutId id="2147483677" r:id="rId9"/>
    <p:sldLayoutId id="2147483684" r:id="rId10"/>
    <p:sldLayoutId id="2147483679" r:id="rId11"/>
    <p:sldLayoutId id="2147483686" r:id="rId12"/>
    <p:sldLayoutId id="2147483656" r:id="rId13"/>
    <p:sldLayoutId id="2147483657" r:id="rId14"/>
    <p:sldLayoutId id="2147483658" r:id="rId15"/>
    <p:sldLayoutId id="2147483659" r:id="rId16"/>
    <p:sldLayoutId id="214748368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emf"/><Relationship Id="rId4" Type="http://schemas.openxmlformats.org/officeDocument/2006/relationships/image" Target="../media/image7.emf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араллелограмм 40">
            <a:extLst>
              <a:ext uri="{FF2B5EF4-FFF2-40B4-BE49-F238E27FC236}">
                <a16:creationId xmlns:a16="http://schemas.microsoft.com/office/drawing/2014/main" id="{4531AF3F-7A25-432B-8FA9-3A9E96022E91}"/>
              </a:ext>
            </a:extLst>
          </p:cNvPr>
          <p:cNvSpPr/>
          <p:nvPr/>
        </p:nvSpPr>
        <p:spPr>
          <a:xfrm>
            <a:off x="3933371" y="2615632"/>
            <a:ext cx="9608677" cy="4406900"/>
          </a:xfrm>
          <a:prstGeom prst="parallelogram">
            <a:avLst>
              <a:gd name="adj" fmla="val 143926"/>
            </a:avLst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араллелограмм 39">
            <a:extLst>
              <a:ext uri="{FF2B5EF4-FFF2-40B4-BE49-F238E27FC236}">
                <a16:creationId xmlns:a16="http://schemas.microsoft.com/office/drawing/2014/main" id="{32DF264F-DC40-40F6-A626-A55EE489A368}"/>
              </a:ext>
            </a:extLst>
          </p:cNvPr>
          <p:cNvSpPr/>
          <p:nvPr/>
        </p:nvSpPr>
        <p:spPr>
          <a:xfrm>
            <a:off x="4465565" y="2449692"/>
            <a:ext cx="9742183" cy="4406900"/>
          </a:xfrm>
          <a:prstGeom prst="parallelogram">
            <a:avLst>
              <a:gd name="adj" fmla="val 143926"/>
            </a:avLst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ый треугольник 17">
            <a:extLst>
              <a:ext uri="{FF2B5EF4-FFF2-40B4-BE49-F238E27FC236}">
                <a16:creationId xmlns:a16="http://schemas.microsoft.com/office/drawing/2014/main" id="{74C41B92-120D-412B-876D-68B837AE7B4D}"/>
              </a:ext>
            </a:extLst>
          </p:cNvPr>
          <p:cNvSpPr/>
          <p:nvPr/>
        </p:nvSpPr>
        <p:spPr>
          <a:xfrm rot="10800000" flipH="1">
            <a:off x="-2407" y="0"/>
            <a:ext cx="1504754" cy="941443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25B3E761-813D-4AB2-BA3D-EE35547A5C65}"/>
              </a:ext>
            </a:extLst>
          </p:cNvPr>
          <p:cNvCxnSpPr>
            <a:cxnSpLocks/>
          </p:cNvCxnSpPr>
          <p:nvPr/>
        </p:nvCxnSpPr>
        <p:spPr>
          <a:xfrm flipV="1">
            <a:off x="10365550" y="5587546"/>
            <a:ext cx="1769162" cy="1219200"/>
          </a:xfrm>
          <a:prstGeom prst="line">
            <a:avLst/>
          </a:prstGeom>
          <a:ln w="857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766D953E-ED9F-44CF-832B-36256247B804}"/>
              </a:ext>
            </a:extLst>
          </p:cNvPr>
          <p:cNvSpPr/>
          <p:nvPr/>
        </p:nvSpPr>
        <p:spPr>
          <a:xfrm>
            <a:off x="6809866" y="2451100"/>
            <a:ext cx="9742183" cy="4406900"/>
          </a:xfrm>
          <a:prstGeom prst="parallelogram">
            <a:avLst>
              <a:gd name="adj" fmla="val 143926"/>
            </a:avLst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855343" y="0"/>
            <a:ext cx="9339832" cy="4865297"/>
          </a:xfrm>
          <a:custGeom>
            <a:avLst/>
            <a:gdLst>
              <a:gd name="connsiteX0" fmla="*/ 0 w 9339832"/>
              <a:gd name="connsiteY0" fmla="*/ 0 h 4865298"/>
              <a:gd name="connsiteX1" fmla="*/ 9339832 w 9339832"/>
              <a:gd name="connsiteY1" fmla="*/ 0 h 4865298"/>
              <a:gd name="connsiteX2" fmla="*/ 9339832 w 9339832"/>
              <a:gd name="connsiteY2" fmla="*/ 4865298 h 4865298"/>
              <a:gd name="connsiteX3" fmla="*/ 0 w 9339832"/>
              <a:gd name="connsiteY3" fmla="*/ 4865298 h 4865298"/>
              <a:gd name="connsiteX4" fmla="*/ 0 w 9339832"/>
              <a:gd name="connsiteY4" fmla="*/ 0 h 4865298"/>
              <a:gd name="connsiteX0" fmla="*/ 0 w 9339832"/>
              <a:gd name="connsiteY0" fmla="*/ 0 h 4865298"/>
              <a:gd name="connsiteX1" fmla="*/ 9339832 w 9339832"/>
              <a:gd name="connsiteY1" fmla="*/ 0 h 4865298"/>
              <a:gd name="connsiteX2" fmla="*/ 9339832 w 9339832"/>
              <a:gd name="connsiteY2" fmla="*/ 4865298 h 4865298"/>
              <a:gd name="connsiteX3" fmla="*/ 7090914 w 9339832"/>
              <a:gd name="connsiteY3" fmla="*/ 4865297 h 4865298"/>
              <a:gd name="connsiteX4" fmla="*/ 0 w 9339832"/>
              <a:gd name="connsiteY4" fmla="*/ 4865298 h 4865298"/>
              <a:gd name="connsiteX5" fmla="*/ 0 w 9339832"/>
              <a:gd name="connsiteY5" fmla="*/ 0 h 4865298"/>
              <a:gd name="connsiteX0" fmla="*/ 0 w 9339832"/>
              <a:gd name="connsiteY0" fmla="*/ 0 h 4865298"/>
              <a:gd name="connsiteX1" fmla="*/ 9339832 w 9339832"/>
              <a:gd name="connsiteY1" fmla="*/ 0 h 4865298"/>
              <a:gd name="connsiteX2" fmla="*/ 9333782 w 9339832"/>
              <a:gd name="connsiteY2" fmla="*/ 3450565 h 4865298"/>
              <a:gd name="connsiteX3" fmla="*/ 9339832 w 9339832"/>
              <a:gd name="connsiteY3" fmla="*/ 4865298 h 4865298"/>
              <a:gd name="connsiteX4" fmla="*/ 7090914 w 9339832"/>
              <a:gd name="connsiteY4" fmla="*/ 4865297 h 4865298"/>
              <a:gd name="connsiteX5" fmla="*/ 0 w 9339832"/>
              <a:gd name="connsiteY5" fmla="*/ 4865298 h 4865298"/>
              <a:gd name="connsiteX6" fmla="*/ 0 w 9339832"/>
              <a:gd name="connsiteY6" fmla="*/ 0 h 4865298"/>
              <a:gd name="connsiteX0" fmla="*/ 0 w 9339832"/>
              <a:gd name="connsiteY0" fmla="*/ 0 h 4865298"/>
              <a:gd name="connsiteX1" fmla="*/ 9339832 w 9339832"/>
              <a:gd name="connsiteY1" fmla="*/ 0 h 4865298"/>
              <a:gd name="connsiteX2" fmla="*/ 9333782 w 9339832"/>
              <a:gd name="connsiteY2" fmla="*/ 3450565 h 4865298"/>
              <a:gd name="connsiteX3" fmla="*/ 7090914 w 9339832"/>
              <a:gd name="connsiteY3" fmla="*/ 4865297 h 4865298"/>
              <a:gd name="connsiteX4" fmla="*/ 0 w 9339832"/>
              <a:gd name="connsiteY4" fmla="*/ 4865298 h 4865298"/>
              <a:gd name="connsiteX5" fmla="*/ 0 w 9339832"/>
              <a:gd name="connsiteY5" fmla="*/ 0 h 4865298"/>
              <a:gd name="connsiteX0" fmla="*/ 0 w 9339832"/>
              <a:gd name="connsiteY0" fmla="*/ 0 h 4865298"/>
              <a:gd name="connsiteX1" fmla="*/ 9339832 w 9339832"/>
              <a:gd name="connsiteY1" fmla="*/ 0 h 4865298"/>
              <a:gd name="connsiteX2" fmla="*/ 9333782 w 9339832"/>
              <a:gd name="connsiteY2" fmla="*/ 3450565 h 4865298"/>
              <a:gd name="connsiteX3" fmla="*/ 7090914 w 9339832"/>
              <a:gd name="connsiteY3" fmla="*/ 4865297 h 4865298"/>
              <a:gd name="connsiteX4" fmla="*/ 0 w 9339832"/>
              <a:gd name="connsiteY4" fmla="*/ 4865298 h 4865298"/>
              <a:gd name="connsiteX5" fmla="*/ 0 w 9339832"/>
              <a:gd name="connsiteY5" fmla="*/ 0 h 4865298"/>
              <a:gd name="connsiteX0" fmla="*/ 0 w 9339832"/>
              <a:gd name="connsiteY0" fmla="*/ 0 h 4865298"/>
              <a:gd name="connsiteX1" fmla="*/ 9339832 w 9339832"/>
              <a:gd name="connsiteY1" fmla="*/ 0 h 4865298"/>
              <a:gd name="connsiteX2" fmla="*/ 9333782 w 9339832"/>
              <a:gd name="connsiteY2" fmla="*/ 3450565 h 4865298"/>
              <a:gd name="connsiteX3" fmla="*/ 7090914 w 9339832"/>
              <a:gd name="connsiteY3" fmla="*/ 4865297 h 4865298"/>
              <a:gd name="connsiteX4" fmla="*/ 0 w 9339832"/>
              <a:gd name="connsiteY4" fmla="*/ 4865298 h 4865298"/>
              <a:gd name="connsiteX5" fmla="*/ 0 w 9339832"/>
              <a:gd name="connsiteY5" fmla="*/ 0 h 4865298"/>
              <a:gd name="connsiteX0" fmla="*/ 0 w 9339832"/>
              <a:gd name="connsiteY0" fmla="*/ 0 h 4865297"/>
              <a:gd name="connsiteX1" fmla="*/ 9339832 w 9339832"/>
              <a:gd name="connsiteY1" fmla="*/ 0 h 4865297"/>
              <a:gd name="connsiteX2" fmla="*/ 9333782 w 9339832"/>
              <a:gd name="connsiteY2" fmla="*/ 3450565 h 4865297"/>
              <a:gd name="connsiteX3" fmla="*/ 7090914 w 9339832"/>
              <a:gd name="connsiteY3" fmla="*/ 4865297 h 4865297"/>
              <a:gd name="connsiteX4" fmla="*/ 0 w 9339832"/>
              <a:gd name="connsiteY4" fmla="*/ 0 h 4865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832" h="4865297">
                <a:moveTo>
                  <a:pt x="0" y="0"/>
                </a:moveTo>
                <a:lnTo>
                  <a:pt x="9339832" y="0"/>
                </a:lnTo>
                <a:cubicBezTo>
                  <a:pt x="9337815" y="1150188"/>
                  <a:pt x="9335799" y="2300377"/>
                  <a:pt x="9333782" y="3450565"/>
                </a:cubicBezTo>
                <a:cubicBezTo>
                  <a:pt x="7165331" y="4824156"/>
                  <a:pt x="9332344" y="3460131"/>
                  <a:pt x="7090914" y="4865297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9846"/>
              </a:gs>
              <a:gs pos="50000">
                <a:srgbClr val="0039A6">
                  <a:shade val="67500"/>
                  <a:satMod val="115000"/>
                </a:srgbClr>
              </a:gs>
              <a:gs pos="100000">
                <a:schemeClr val="tx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7195" y="1895943"/>
            <a:ext cx="593700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spc="-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БЕСПИЛОТНЫЕ АВТОМОБИЛЬНЫЕ ПЕРЕВОЗКИ ЧЕРЕЗ РЕКУ АМУР </a:t>
            </a:r>
            <a:br>
              <a:rPr lang="ru-RU" sz="2600" b="1" spc="-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b="1" spc="-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БЕСШОВНАЯ ГРУЗОВАЯ ЛОГИСТИКА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E3DC7887-D18C-4161-A77A-41D3E3BAA2A2}"/>
              </a:ext>
            </a:extLst>
          </p:cNvPr>
          <p:cNvCxnSpPr>
            <a:cxnSpLocks/>
          </p:cNvCxnSpPr>
          <p:nvPr/>
        </p:nvCxnSpPr>
        <p:spPr>
          <a:xfrm>
            <a:off x="4615895" y="1213448"/>
            <a:ext cx="1769162" cy="1219200"/>
          </a:xfrm>
          <a:prstGeom prst="line">
            <a:avLst/>
          </a:prstGeom>
          <a:ln w="920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C97C3409-6CD3-43E1-BE55-FABDA6D8E31D}"/>
              </a:ext>
            </a:extLst>
          </p:cNvPr>
          <p:cNvCxnSpPr>
            <a:cxnSpLocks/>
            <a:endCxn id="3" idx="2"/>
          </p:cNvCxnSpPr>
          <p:nvPr/>
        </p:nvCxnSpPr>
        <p:spPr>
          <a:xfrm flipV="1">
            <a:off x="10487889" y="3450565"/>
            <a:ext cx="1701236" cy="1186158"/>
          </a:xfrm>
          <a:prstGeom prst="line">
            <a:avLst/>
          </a:prstGeom>
          <a:ln w="920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3"/>
          <p:cNvGrpSpPr/>
          <p:nvPr/>
        </p:nvGrpSpPr>
        <p:grpSpPr>
          <a:xfrm>
            <a:off x="10418869" y="3592806"/>
            <a:ext cx="1769162" cy="1828800"/>
            <a:chOff x="10758863" y="4558018"/>
            <a:chExt cx="1769162" cy="1828800"/>
          </a:xfrm>
        </p:grpSpPr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25B3E761-813D-4AB2-BA3D-EE35547A5C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58863" y="4659618"/>
              <a:ext cx="1769162" cy="121920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25B3E761-813D-4AB2-BA3D-EE35547A5C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58863" y="4761218"/>
              <a:ext cx="1769162" cy="121920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25B3E761-813D-4AB2-BA3D-EE35547A5C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58863" y="4558018"/>
              <a:ext cx="1769162" cy="121920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25B3E761-813D-4AB2-BA3D-EE35547A5C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58863" y="4862818"/>
              <a:ext cx="1769162" cy="121920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25B3E761-813D-4AB2-BA3D-EE35547A5C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58863" y="4964418"/>
              <a:ext cx="1769162" cy="121920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25B3E761-813D-4AB2-BA3D-EE35547A5C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58863" y="5066018"/>
              <a:ext cx="1769162" cy="121920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25B3E761-813D-4AB2-BA3D-EE35547A5C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58863" y="5167618"/>
              <a:ext cx="1769162" cy="121920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Овал 1">
            <a:extLst>
              <a:ext uri="{FF2B5EF4-FFF2-40B4-BE49-F238E27FC236}">
                <a16:creationId xmlns:a16="http://schemas.microsoft.com/office/drawing/2014/main" id="{39BA8E36-FAF2-4C98-BA8B-ECE84449A329}"/>
              </a:ext>
            </a:extLst>
          </p:cNvPr>
          <p:cNvSpPr/>
          <p:nvPr/>
        </p:nvSpPr>
        <p:spPr>
          <a:xfrm>
            <a:off x="6022730" y="677778"/>
            <a:ext cx="5503984" cy="55039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4D4A1026-F33D-4FAD-9DA8-D93CE398DAC5}"/>
              </a:ext>
            </a:extLst>
          </p:cNvPr>
          <p:cNvSpPr/>
          <p:nvPr/>
        </p:nvSpPr>
        <p:spPr>
          <a:xfrm>
            <a:off x="6176974" y="832022"/>
            <a:ext cx="5195496" cy="5195497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6888" t="-8724" r="-50624" b="-17673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05B7EFD-B28B-491A-8B4E-78AFE2EAF8E1}"/>
              </a:ext>
            </a:extLst>
          </p:cNvPr>
          <p:cNvSpPr/>
          <p:nvPr/>
        </p:nvSpPr>
        <p:spPr>
          <a:xfrm>
            <a:off x="11372470" y="6336006"/>
            <a:ext cx="10654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chemeClr val="accent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2022</a:t>
            </a:r>
            <a:endParaRPr lang="ru-RU" sz="2000" spc="-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63E6C579-6D56-4288-A717-DD2911B73929}"/>
              </a:ext>
            </a:extLst>
          </p:cNvPr>
          <p:cNvCxnSpPr>
            <a:cxnSpLocks/>
          </p:cNvCxnSpPr>
          <p:nvPr/>
        </p:nvCxnSpPr>
        <p:spPr>
          <a:xfrm>
            <a:off x="10776646" y="271731"/>
            <a:ext cx="1586415" cy="0"/>
          </a:xfrm>
          <a:prstGeom prst="straightConnector1">
            <a:avLst/>
          </a:prstGeom>
          <a:ln w="50800" cap="rnd">
            <a:solidFill>
              <a:schemeClr val="bg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61BD5B2C-F829-4E17-A23A-B3A5FA5DBBF5}"/>
              </a:ext>
            </a:extLst>
          </p:cNvPr>
          <p:cNvCxnSpPr>
            <a:cxnSpLocks/>
          </p:cNvCxnSpPr>
          <p:nvPr/>
        </p:nvCxnSpPr>
        <p:spPr>
          <a:xfrm>
            <a:off x="10776646" y="437673"/>
            <a:ext cx="1586415" cy="0"/>
          </a:xfrm>
          <a:prstGeom prst="straightConnector1">
            <a:avLst/>
          </a:prstGeom>
          <a:ln w="50800" cap="rnd">
            <a:solidFill>
              <a:schemeClr val="bg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CD6952CB-4D08-4006-B3B4-ADFF40009F7F}"/>
              </a:ext>
            </a:extLst>
          </p:cNvPr>
          <p:cNvCxnSpPr>
            <a:cxnSpLocks/>
          </p:cNvCxnSpPr>
          <p:nvPr/>
        </p:nvCxnSpPr>
        <p:spPr>
          <a:xfrm>
            <a:off x="10776646" y="769557"/>
            <a:ext cx="1586415" cy="0"/>
          </a:xfrm>
          <a:prstGeom prst="straightConnector1">
            <a:avLst/>
          </a:prstGeom>
          <a:ln w="50800" cap="rnd">
            <a:solidFill>
              <a:schemeClr val="bg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218D6584-FBA7-46B1-80BE-6E90761AD870}"/>
              </a:ext>
            </a:extLst>
          </p:cNvPr>
          <p:cNvCxnSpPr>
            <a:cxnSpLocks/>
          </p:cNvCxnSpPr>
          <p:nvPr/>
        </p:nvCxnSpPr>
        <p:spPr>
          <a:xfrm>
            <a:off x="10776646" y="935499"/>
            <a:ext cx="1586415" cy="0"/>
          </a:xfrm>
          <a:prstGeom prst="straightConnector1">
            <a:avLst/>
          </a:prstGeom>
          <a:ln w="50800" cap="rnd">
            <a:solidFill>
              <a:schemeClr val="bg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A9973F8C-7B09-44D0-B4D0-C0AEEB967766}"/>
              </a:ext>
            </a:extLst>
          </p:cNvPr>
          <p:cNvCxnSpPr>
            <a:cxnSpLocks/>
          </p:cNvCxnSpPr>
          <p:nvPr/>
        </p:nvCxnSpPr>
        <p:spPr>
          <a:xfrm>
            <a:off x="10776646" y="603615"/>
            <a:ext cx="1586415" cy="0"/>
          </a:xfrm>
          <a:prstGeom prst="straightConnector1">
            <a:avLst/>
          </a:prstGeom>
          <a:ln w="50800" cap="rnd">
            <a:solidFill>
              <a:schemeClr val="bg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70715112-32F5-49D5-B679-D23B49CD75D0}"/>
              </a:ext>
            </a:extLst>
          </p:cNvPr>
          <p:cNvCxnSpPr>
            <a:cxnSpLocks/>
          </p:cNvCxnSpPr>
          <p:nvPr/>
        </p:nvCxnSpPr>
        <p:spPr>
          <a:xfrm>
            <a:off x="10776646" y="1101439"/>
            <a:ext cx="1586415" cy="0"/>
          </a:xfrm>
          <a:prstGeom prst="straightConnector1">
            <a:avLst/>
          </a:prstGeom>
          <a:ln w="50800" cap="rnd">
            <a:solidFill>
              <a:schemeClr val="bg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Овал 35">
            <a:extLst>
              <a:ext uri="{FF2B5EF4-FFF2-40B4-BE49-F238E27FC236}">
                <a16:creationId xmlns:a16="http://schemas.microsoft.com/office/drawing/2014/main" id="{2DABA645-9F74-4D41-83AB-001C19B93BBF}"/>
              </a:ext>
            </a:extLst>
          </p:cNvPr>
          <p:cNvSpPr/>
          <p:nvPr/>
        </p:nvSpPr>
        <p:spPr>
          <a:xfrm>
            <a:off x="6176974" y="832022"/>
            <a:ext cx="5195496" cy="5195497"/>
          </a:xfrm>
          <a:prstGeom prst="ellipse">
            <a:avLst/>
          </a:prstGeom>
          <a:solidFill>
            <a:srgbClr val="002060">
              <a:alpha val="5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44" name="Group 4">
            <a:extLst>
              <a:ext uri="{FF2B5EF4-FFF2-40B4-BE49-F238E27FC236}">
                <a16:creationId xmlns:a16="http://schemas.microsoft.com/office/drawing/2014/main" id="{1934AAC3-7D84-4113-AD3F-51F2CB1433A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414085" y="1213448"/>
            <a:ext cx="4126792" cy="4614062"/>
            <a:chOff x="3572" y="450"/>
            <a:chExt cx="1787" cy="1998"/>
          </a:xfrm>
          <a:solidFill>
            <a:schemeClr val="bg1"/>
          </a:solidFill>
        </p:grpSpPr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id="{B98EDDEF-C72B-4C37-A9FC-B4789411B0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2" y="978"/>
              <a:ext cx="894" cy="875"/>
            </a:xfrm>
            <a:custGeom>
              <a:avLst/>
              <a:gdLst>
                <a:gd name="T0" fmla="*/ 73 w 108"/>
                <a:gd name="T1" fmla="*/ 27 h 106"/>
                <a:gd name="T2" fmla="*/ 56 w 108"/>
                <a:gd name="T3" fmla="*/ 29 h 106"/>
                <a:gd name="T4" fmla="*/ 36 w 108"/>
                <a:gd name="T5" fmla="*/ 27 h 106"/>
                <a:gd name="T6" fmla="*/ 52 w 108"/>
                <a:gd name="T7" fmla="*/ 0 h 106"/>
                <a:gd name="T8" fmla="*/ 77 w 108"/>
                <a:gd name="T9" fmla="*/ 54 h 106"/>
                <a:gd name="T10" fmla="*/ 57 w 108"/>
                <a:gd name="T11" fmla="*/ 68 h 106"/>
                <a:gd name="T12" fmla="*/ 32 w 108"/>
                <a:gd name="T13" fmla="*/ 54 h 106"/>
                <a:gd name="T14" fmla="*/ 52 w 108"/>
                <a:gd name="T15" fmla="*/ 68 h 106"/>
                <a:gd name="T16" fmla="*/ 32 w 108"/>
                <a:gd name="T17" fmla="*/ 54 h 106"/>
                <a:gd name="T18" fmla="*/ 77 w 108"/>
                <a:gd name="T19" fmla="*/ 50 h 106"/>
                <a:gd name="T20" fmla="*/ 57 w 108"/>
                <a:gd name="T21" fmla="*/ 34 h 106"/>
                <a:gd name="T22" fmla="*/ 34 w 108"/>
                <a:gd name="T23" fmla="*/ 31 h 106"/>
                <a:gd name="T24" fmla="*/ 52 w 108"/>
                <a:gd name="T25" fmla="*/ 50 h 106"/>
                <a:gd name="T26" fmla="*/ 34 w 108"/>
                <a:gd name="T27" fmla="*/ 31 h 106"/>
                <a:gd name="T28" fmla="*/ 78 w 108"/>
                <a:gd name="T29" fmla="*/ 25 h 106"/>
                <a:gd name="T30" fmla="*/ 64 w 108"/>
                <a:gd name="T31" fmla="*/ 1 h 106"/>
                <a:gd name="T32" fmla="*/ 37 w 108"/>
                <a:gd name="T33" fmla="*/ 13 h 106"/>
                <a:gd name="T34" fmla="*/ 14 w 108"/>
                <a:gd name="T35" fmla="*/ 18 h 106"/>
                <a:gd name="T36" fmla="*/ 35 w 108"/>
                <a:gd name="T37" fmla="*/ 75 h 106"/>
                <a:gd name="T38" fmla="*/ 52 w 108"/>
                <a:gd name="T39" fmla="*/ 73 h 106"/>
                <a:gd name="T40" fmla="*/ 56 w 108"/>
                <a:gd name="T41" fmla="*/ 106 h 106"/>
                <a:gd name="T42" fmla="*/ 57 w 108"/>
                <a:gd name="T43" fmla="*/ 73 h 106"/>
                <a:gd name="T44" fmla="*/ 12 w 108"/>
                <a:gd name="T45" fmla="*/ 85 h 106"/>
                <a:gd name="T46" fmla="*/ 40 w 108"/>
                <a:gd name="T47" fmla="*/ 98 h 106"/>
                <a:gd name="T48" fmla="*/ 12 w 108"/>
                <a:gd name="T49" fmla="*/ 85 h 106"/>
                <a:gd name="T50" fmla="*/ 96 w 108"/>
                <a:gd name="T51" fmla="*/ 85 h 106"/>
                <a:gd name="T52" fmla="*/ 78 w 108"/>
                <a:gd name="T53" fmla="*/ 76 h 106"/>
                <a:gd name="T54" fmla="*/ 1 w 108"/>
                <a:gd name="T55" fmla="*/ 54 h 106"/>
                <a:gd name="T56" fmla="*/ 29 w 108"/>
                <a:gd name="T57" fmla="*/ 72 h 106"/>
                <a:gd name="T58" fmla="*/ 1 w 108"/>
                <a:gd name="T59" fmla="*/ 54 h 106"/>
                <a:gd name="T60" fmla="*/ 107 w 108"/>
                <a:gd name="T61" fmla="*/ 54 h 106"/>
                <a:gd name="T62" fmla="*/ 80 w 108"/>
                <a:gd name="T63" fmla="*/ 72 h 106"/>
                <a:gd name="T64" fmla="*/ 82 w 108"/>
                <a:gd name="T65" fmla="*/ 50 h 106"/>
                <a:gd name="T66" fmla="*/ 101 w 108"/>
                <a:gd name="T67" fmla="*/ 27 h 106"/>
                <a:gd name="T68" fmla="*/ 97 w 108"/>
                <a:gd name="T69" fmla="*/ 22 h 106"/>
                <a:gd name="T70" fmla="*/ 82 w 108"/>
                <a:gd name="T71" fmla="*/ 50 h 106"/>
                <a:gd name="T72" fmla="*/ 11 w 108"/>
                <a:gd name="T73" fmla="*/ 22 h 106"/>
                <a:gd name="T74" fmla="*/ 26 w 108"/>
                <a:gd name="T75" fmla="*/ 5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8" h="106">
                  <a:moveTo>
                    <a:pt x="56" y="29"/>
                  </a:moveTo>
                  <a:cubicBezTo>
                    <a:pt x="62" y="29"/>
                    <a:pt x="67" y="28"/>
                    <a:pt x="73" y="27"/>
                  </a:cubicBezTo>
                  <a:cubicBezTo>
                    <a:pt x="71" y="19"/>
                    <a:pt x="62" y="3"/>
                    <a:pt x="57" y="0"/>
                  </a:cubicBezTo>
                  <a:lnTo>
                    <a:pt x="56" y="29"/>
                  </a:lnTo>
                  <a:close/>
                  <a:moveTo>
                    <a:pt x="52" y="0"/>
                  </a:moveTo>
                  <a:cubicBezTo>
                    <a:pt x="47" y="3"/>
                    <a:pt x="38" y="19"/>
                    <a:pt x="36" y="27"/>
                  </a:cubicBezTo>
                  <a:cubicBezTo>
                    <a:pt x="41" y="28"/>
                    <a:pt x="46" y="29"/>
                    <a:pt x="52" y="29"/>
                  </a:cubicBezTo>
                  <a:lnTo>
                    <a:pt x="52" y="0"/>
                  </a:lnTo>
                  <a:close/>
                  <a:moveTo>
                    <a:pt x="75" y="71"/>
                  </a:moveTo>
                  <a:cubicBezTo>
                    <a:pt x="76" y="65"/>
                    <a:pt x="78" y="60"/>
                    <a:pt x="77" y="54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7" y="68"/>
                    <a:pt x="57" y="68"/>
                    <a:pt x="57" y="68"/>
                  </a:cubicBezTo>
                  <a:cubicBezTo>
                    <a:pt x="63" y="69"/>
                    <a:pt x="69" y="70"/>
                    <a:pt x="75" y="71"/>
                  </a:cubicBezTo>
                  <a:close/>
                  <a:moveTo>
                    <a:pt x="32" y="54"/>
                  </a:moveTo>
                  <a:cubicBezTo>
                    <a:pt x="31" y="60"/>
                    <a:pt x="33" y="65"/>
                    <a:pt x="33" y="71"/>
                  </a:cubicBezTo>
                  <a:cubicBezTo>
                    <a:pt x="40" y="70"/>
                    <a:pt x="45" y="69"/>
                    <a:pt x="52" y="68"/>
                  </a:cubicBezTo>
                  <a:cubicBezTo>
                    <a:pt x="52" y="54"/>
                    <a:pt x="52" y="54"/>
                    <a:pt x="52" y="54"/>
                  </a:cubicBezTo>
                  <a:lnTo>
                    <a:pt x="32" y="54"/>
                  </a:lnTo>
                  <a:close/>
                  <a:moveTo>
                    <a:pt x="57" y="50"/>
                  </a:moveTo>
                  <a:cubicBezTo>
                    <a:pt x="77" y="50"/>
                    <a:pt x="77" y="50"/>
                    <a:pt x="77" y="50"/>
                  </a:cubicBezTo>
                  <a:cubicBezTo>
                    <a:pt x="77" y="44"/>
                    <a:pt x="76" y="37"/>
                    <a:pt x="74" y="31"/>
                  </a:cubicBezTo>
                  <a:cubicBezTo>
                    <a:pt x="57" y="34"/>
                    <a:pt x="57" y="34"/>
                    <a:pt x="57" y="34"/>
                  </a:cubicBezTo>
                  <a:lnTo>
                    <a:pt x="57" y="50"/>
                  </a:lnTo>
                  <a:close/>
                  <a:moveTo>
                    <a:pt x="34" y="31"/>
                  </a:moveTo>
                  <a:cubicBezTo>
                    <a:pt x="33" y="36"/>
                    <a:pt x="31" y="44"/>
                    <a:pt x="32" y="50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2" y="34"/>
                    <a:pt x="52" y="34"/>
                    <a:pt x="52" y="34"/>
                  </a:cubicBezTo>
                  <a:lnTo>
                    <a:pt x="34" y="31"/>
                  </a:lnTo>
                  <a:close/>
                  <a:moveTo>
                    <a:pt x="64" y="1"/>
                  </a:moveTo>
                  <a:cubicBezTo>
                    <a:pt x="72" y="11"/>
                    <a:pt x="76" y="23"/>
                    <a:pt x="78" y="25"/>
                  </a:cubicBezTo>
                  <a:cubicBezTo>
                    <a:pt x="83" y="24"/>
                    <a:pt x="91" y="21"/>
                    <a:pt x="94" y="18"/>
                  </a:cubicBezTo>
                  <a:cubicBezTo>
                    <a:pt x="91" y="11"/>
                    <a:pt x="74" y="2"/>
                    <a:pt x="64" y="1"/>
                  </a:cubicBezTo>
                  <a:close/>
                  <a:moveTo>
                    <a:pt x="31" y="25"/>
                  </a:moveTo>
                  <a:cubicBezTo>
                    <a:pt x="33" y="22"/>
                    <a:pt x="35" y="16"/>
                    <a:pt x="37" y="13"/>
                  </a:cubicBezTo>
                  <a:cubicBezTo>
                    <a:pt x="39" y="8"/>
                    <a:pt x="42" y="5"/>
                    <a:pt x="44" y="1"/>
                  </a:cubicBezTo>
                  <a:cubicBezTo>
                    <a:pt x="33" y="2"/>
                    <a:pt x="17" y="12"/>
                    <a:pt x="14" y="18"/>
                  </a:cubicBezTo>
                  <a:cubicBezTo>
                    <a:pt x="18" y="21"/>
                    <a:pt x="25" y="24"/>
                    <a:pt x="31" y="25"/>
                  </a:cubicBezTo>
                  <a:close/>
                  <a:moveTo>
                    <a:pt x="35" y="75"/>
                  </a:moveTo>
                  <a:cubicBezTo>
                    <a:pt x="35" y="84"/>
                    <a:pt x="48" y="104"/>
                    <a:pt x="52" y="106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47" y="72"/>
                    <a:pt x="39" y="73"/>
                    <a:pt x="35" y="75"/>
                  </a:cubicBezTo>
                  <a:close/>
                  <a:moveTo>
                    <a:pt x="56" y="106"/>
                  </a:moveTo>
                  <a:cubicBezTo>
                    <a:pt x="61" y="104"/>
                    <a:pt x="75" y="82"/>
                    <a:pt x="73" y="75"/>
                  </a:cubicBezTo>
                  <a:cubicBezTo>
                    <a:pt x="68" y="74"/>
                    <a:pt x="62" y="72"/>
                    <a:pt x="57" y="73"/>
                  </a:cubicBezTo>
                  <a:lnTo>
                    <a:pt x="56" y="106"/>
                  </a:lnTo>
                  <a:close/>
                  <a:moveTo>
                    <a:pt x="12" y="85"/>
                  </a:moveTo>
                  <a:cubicBezTo>
                    <a:pt x="18" y="93"/>
                    <a:pt x="29" y="103"/>
                    <a:pt x="45" y="105"/>
                  </a:cubicBezTo>
                  <a:cubicBezTo>
                    <a:pt x="43" y="102"/>
                    <a:pt x="42" y="101"/>
                    <a:pt x="40" y="98"/>
                  </a:cubicBezTo>
                  <a:cubicBezTo>
                    <a:pt x="35" y="90"/>
                    <a:pt x="33" y="85"/>
                    <a:pt x="30" y="76"/>
                  </a:cubicBezTo>
                  <a:lnTo>
                    <a:pt x="12" y="85"/>
                  </a:lnTo>
                  <a:close/>
                  <a:moveTo>
                    <a:pt x="64" y="105"/>
                  </a:moveTo>
                  <a:cubicBezTo>
                    <a:pt x="79" y="103"/>
                    <a:pt x="91" y="93"/>
                    <a:pt x="96" y="85"/>
                  </a:cubicBezTo>
                  <a:cubicBezTo>
                    <a:pt x="96" y="84"/>
                    <a:pt x="96" y="85"/>
                    <a:pt x="95" y="84"/>
                  </a:cubicBezTo>
                  <a:cubicBezTo>
                    <a:pt x="92" y="81"/>
                    <a:pt x="82" y="77"/>
                    <a:pt x="78" y="76"/>
                  </a:cubicBezTo>
                  <a:cubicBezTo>
                    <a:pt x="72" y="96"/>
                    <a:pt x="71" y="92"/>
                    <a:pt x="64" y="105"/>
                  </a:cubicBezTo>
                  <a:close/>
                  <a:moveTo>
                    <a:pt x="1" y="54"/>
                  </a:moveTo>
                  <a:cubicBezTo>
                    <a:pt x="1" y="64"/>
                    <a:pt x="5" y="74"/>
                    <a:pt x="9" y="81"/>
                  </a:cubicBezTo>
                  <a:cubicBezTo>
                    <a:pt x="15" y="78"/>
                    <a:pt x="21" y="74"/>
                    <a:pt x="29" y="72"/>
                  </a:cubicBezTo>
                  <a:cubicBezTo>
                    <a:pt x="27" y="54"/>
                    <a:pt x="27" y="54"/>
                    <a:pt x="27" y="54"/>
                  </a:cubicBezTo>
                  <a:lnTo>
                    <a:pt x="1" y="54"/>
                  </a:lnTo>
                  <a:close/>
                  <a:moveTo>
                    <a:pt x="100" y="81"/>
                  </a:moveTo>
                  <a:cubicBezTo>
                    <a:pt x="104" y="74"/>
                    <a:pt x="108" y="64"/>
                    <a:pt x="107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7" y="74"/>
                    <a:pt x="94" y="78"/>
                    <a:pt x="100" y="81"/>
                  </a:cubicBezTo>
                  <a:close/>
                  <a:moveTo>
                    <a:pt x="82" y="50"/>
                  </a:moveTo>
                  <a:cubicBezTo>
                    <a:pt x="107" y="50"/>
                    <a:pt x="107" y="50"/>
                    <a:pt x="107" y="50"/>
                  </a:cubicBezTo>
                  <a:cubicBezTo>
                    <a:pt x="108" y="43"/>
                    <a:pt x="104" y="33"/>
                    <a:pt x="101" y="27"/>
                  </a:cubicBezTo>
                  <a:cubicBezTo>
                    <a:pt x="98" y="22"/>
                    <a:pt x="98" y="22"/>
                    <a:pt x="98" y="22"/>
                  </a:cubicBezTo>
                  <a:cubicBezTo>
                    <a:pt x="98" y="22"/>
                    <a:pt x="97" y="22"/>
                    <a:pt x="97" y="22"/>
                  </a:cubicBezTo>
                  <a:cubicBezTo>
                    <a:pt x="79" y="30"/>
                    <a:pt x="79" y="30"/>
                    <a:pt x="79" y="30"/>
                  </a:cubicBezTo>
                  <a:lnTo>
                    <a:pt x="82" y="50"/>
                  </a:lnTo>
                  <a:close/>
                  <a:moveTo>
                    <a:pt x="30" y="30"/>
                  </a:moveTo>
                  <a:cubicBezTo>
                    <a:pt x="11" y="22"/>
                    <a:pt x="11" y="22"/>
                    <a:pt x="11" y="22"/>
                  </a:cubicBezTo>
                  <a:cubicBezTo>
                    <a:pt x="6" y="27"/>
                    <a:pt x="0" y="40"/>
                    <a:pt x="2" y="50"/>
                  </a:cubicBezTo>
                  <a:cubicBezTo>
                    <a:pt x="26" y="50"/>
                    <a:pt x="26" y="50"/>
                    <a:pt x="26" y="50"/>
                  </a:cubicBezTo>
                  <a:lnTo>
                    <a:pt x="3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id="{59FCD097-3DD3-4549-8D1C-E51AE7D2F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" y="450"/>
              <a:ext cx="1026" cy="561"/>
            </a:xfrm>
            <a:custGeom>
              <a:avLst/>
              <a:gdLst>
                <a:gd name="T0" fmla="*/ 87 w 124"/>
                <a:gd name="T1" fmla="*/ 61 h 68"/>
                <a:gd name="T2" fmla="*/ 78 w 124"/>
                <a:gd name="T3" fmla="*/ 68 h 68"/>
                <a:gd name="T4" fmla="*/ 82 w 124"/>
                <a:gd name="T5" fmla="*/ 67 h 68"/>
                <a:gd name="T6" fmla="*/ 113 w 124"/>
                <a:gd name="T7" fmla="*/ 64 h 68"/>
                <a:gd name="T8" fmla="*/ 124 w 124"/>
                <a:gd name="T9" fmla="*/ 31 h 68"/>
                <a:gd name="T10" fmla="*/ 115 w 124"/>
                <a:gd name="T11" fmla="*/ 38 h 68"/>
                <a:gd name="T12" fmla="*/ 105 w 124"/>
                <a:gd name="T13" fmla="*/ 28 h 68"/>
                <a:gd name="T14" fmla="*/ 100 w 124"/>
                <a:gd name="T15" fmla="*/ 24 h 68"/>
                <a:gd name="T16" fmla="*/ 100 w 124"/>
                <a:gd name="T17" fmla="*/ 24 h 68"/>
                <a:gd name="T18" fmla="*/ 100 w 124"/>
                <a:gd name="T19" fmla="*/ 23 h 68"/>
                <a:gd name="T20" fmla="*/ 91 w 124"/>
                <a:gd name="T21" fmla="*/ 17 h 68"/>
                <a:gd name="T22" fmla="*/ 83 w 124"/>
                <a:gd name="T23" fmla="*/ 13 h 68"/>
                <a:gd name="T24" fmla="*/ 78 w 124"/>
                <a:gd name="T25" fmla="*/ 10 h 68"/>
                <a:gd name="T26" fmla="*/ 74 w 124"/>
                <a:gd name="T27" fmla="*/ 9 h 68"/>
                <a:gd name="T28" fmla="*/ 67 w 124"/>
                <a:gd name="T29" fmla="*/ 6 h 68"/>
                <a:gd name="T30" fmla="*/ 31 w 124"/>
                <a:gd name="T31" fmla="*/ 1 h 68"/>
                <a:gd name="T32" fmla="*/ 16 w 124"/>
                <a:gd name="T33" fmla="*/ 2 h 68"/>
                <a:gd name="T34" fmla="*/ 14 w 124"/>
                <a:gd name="T35" fmla="*/ 2 h 68"/>
                <a:gd name="T36" fmla="*/ 12 w 124"/>
                <a:gd name="T37" fmla="*/ 3 h 68"/>
                <a:gd name="T38" fmla="*/ 8 w 124"/>
                <a:gd name="T39" fmla="*/ 3 h 68"/>
                <a:gd name="T40" fmla="*/ 0 w 124"/>
                <a:gd name="T41" fmla="*/ 6 h 68"/>
                <a:gd name="T42" fmla="*/ 18 w 124"/>
                <a:gd name="T43" fmla="*/ 19 h 68"/>
                <a:gd name="T44" fmla="*/ 13 w 124"/>
                <a:gd name="T45" fmla="*/ 39 h 68"/>
                <a:gd name="T46" fmla="*/ 23 w 124"/>
                <a:gd name="T47" fmla="*/ 37 h 68"/>
                <a:gd name="T48" fmla="*/ 51 w 124"/>
                <a:gd name="T49" fmla="*/ 39 h 68"/>
                <a:gd name="T50" fmla="*/ 69 w 124"/>
                <a:gd name="T51" fmla="*/ 46 h 68"/>
                <a:gd name="T52" fmla="*/ 87 w 124"/>
                <a:gd name="T53" fmla="*/ 6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4" h="68">
                  <a:moveTo>
                    <a:pt x="87" y="61"/>
                  </a:moveTo>
                  <a:cubicBezTo>
                    <a:pt x="78" y="68"/>
                    <a:pt x="78" y="68"/>
                    <a:pt x="78" y="68"/>
                  </a:cubicBezTo>
                  <a:cubicBezTo>
                    <a:pt x="79" y="68"/>
                    <a:pt x="81" y="68"/>
                    <a:pt x="82" y="67"/>
                  </a:cubicBezTo>
                  <a:cubicBezTo>
                    <a:pt x="87" y="67"/>
                    <a:pt x="110" y="65"/>
                    <a:pt x="113" y="64"/>
                  </a:cubicBezTo>
                  <a:cubicBezTo>
                    <a:pt x="113" y="63"/>
                    <a:pt x="124" y="31"/>
                    <a:pt x="124" y="31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11" y="34"/>
                    <a:pt x="109" y="31"/>
                    <a:pt x="105" y="28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0" y="23"/>
                    <a:pt x="100" y="24"/>
                    <a:pt x="100" y="23"/>
                  </a:cubicBezTo>
                  <a:cubicBezTo>
                    <a:pt x="98" y="22"/>
                    <a:pt x="93" y="18"/>
                    <a:pt x="91" y="17"/>
                  </a:cubicBezTo>
                  <a:cubicBezTo>
                    <a:pt x="83" y="13"/>
                    <a:pt x="83" y="13"/>
                    <a:pt x="83" y="13"/>
                  </a:cubicBezTo>
                  <a:cubicBezTo>
                    <a:pt x="81" y="12"/>
                    <a:pt x="80" y="11"/>
                    <a:pt x="78" y="10"/>
                  </a:cubicBezTo>
                  <a:cubicBezTo>
                    <a:pt x="76" y="10"/>
                    <a:pt x="75" y="9"/>
                    <a:pt x="74" y="9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55" y="2"/>
                    <a:pt x="44" y="0"/>
                    <a:pt x="31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4" y="2"/>
                    <a:pt x="15" y="2"/>
                    <a:pt x="14" y="2"/>
                  </a:cubicBezTo>
                  <a:cubicBezTo>
                    <a:pt x="13" y="2"/>
                    <a:pt x="13" y="2"/>
                    <a:pt x="12" y="3"/>
                  </a:cubicBezTo>
                  <a:cubicBezTo>
                    <a:pt x="11" y="3"/>
                    <a:pt x="9" y="3"/>
                    <a:pt x="8" y="3"/>
                  </a:cubicBezTo>
                  <a:cubicBezTo>
                    <a:pt x="6" y="4"/>
                    <a:pt x="1" y="5"/>
                    <a:pt x="0" y="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32" y="36"/>
                    <a:pt x="42" y="37"/>
                    <a:pt x="51" y="39"/>
                  </a:cubicBezTo>
                  <a:cubicBezTo>
                    <a:pt x="58" y="41"/>
                    <a:pt x="63" y="43"/>
                    <a:pt x="69" y="46"/>
                  </a:cubicBezTo>
                  <a:cubicBezTo>
                    <a:pt x="73" y="48"/>
                    <a:pt x="85" y="57"/>
                    <a:pt x="87" y="6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id="{7C44CED5-1A29-40F7-959C-F149B1BD6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8" y="483"/>
              <a:ext cx="761" cy="916"/>
            </a:xfrm>
            <a:custGeom>
              <a:avLst/>
              <a:gdLst>
                <a:gd name="T0" fmla="*/ 3 w 92"/>
                <a:gd name="T1" fmla="*/ 87 h 111"/>
                <a:gd name="T2" fmla="*/ 1 w 92"/>
                <a:gd name="T3" fmla="*/ 111 h 111"/>
                <a:gd name="T4" fmla="*/ 20 w 92"/>
                <a:gd name="T5" fmla="*/ 98 h 111"/>
                <a:gd name="T6" fmla="*/ 37 w 92"/>
                <a:gd name="T7" fmla="*/ 107 h 111"/>
                <a:gd name="T8" fmla="*/ 38 w 92"/>
                <a:gd name="T9" fmla="*/ 98 h 111"/>
                <a:gd name="T10" fmla="*/ 60 w 92"/>
                <a:gd name="T11" fmla="*/ 56 h 111"/>
                <a:gd name="T12" fmla="*/ 80 w 92"/>
                <a:gd name="T13" fmla="*/ 43 h 111"/>
                <a:gd name="T14" fmla="*/ 84 w 92"/>
                <a:gd name="T15" fmla="*/ 55 h 111"/>
                <a:gd name="T16" fmla="*/ 88 w 92"/>
                <a:gd name="T17" fmla="*/ 38 h 111"/>
                <a:gd name="T18" fmla="*/ 92 w 92"/>
                <a:gd name="T19" fmla="*/ 21 h 111"/>
                <a:gd name="T20" fmla="*/ 78 w 92"/>
                <a:gd name="T21" fmla="*/ 10 h 111"/>
                <a:gd name="T22" fmla="*/ 64 w 92"/>
                <a:gd name="T23" fmla="*/ 0 h 111"/>
                <a:gd name="T24" fmla="*/ 67 w 92"/>
                <a:gd name="T25" fmla="*/ 9 h 111"/>
                <a:gd name="T26" fmla="*/ 36 w 92"/>
                <a:gd name="T27" fmla="*/ 30 h 111"/>
                <a:gd name="T28" fmla="*/ 3 w 92"/>
                <a:gd name="T29" fmla="*/ 8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" h="111">
                  <a:moveTo>
                    <a:pt x="3" y="87"/>
                  </a:moveTo>
                  <a:cubicBezTo>
                    <a:pt x="2" y="91"/>
                    <a:pt x="0" y="107"/>
                    <a:pt x="1" y="111"/>
                  </a:cubicBezTo>
                  <a:cubicBezTo>
                    <a:pt x="20" y="98"/>
                    <a:pt x="20" y="98"/>
                    <a:pt x="20" y="98"/>
                  </a:cubicBezTo>
                  <a:cubicBezTo>
                    <a:pt x="37" y="107"/>
                    <a:pt x="37" y="107"/>
                    <a:pt x="37" y="107"/>
                  </a:cubicBezTo>
                  <a:cubicBezTo>
                    <a:pt x="37" y="106"/>
                    <a:pt x="38" y="100"/>
                    <a:pt x="38" y="98"/>
                  </a:cubicBezTo>
                  <a:cubicBezTo>
                    <a:pt x="40" y="83"/>
                    <a:pt x="49" y="67"/>
                    <a:pt x="60" y="56"/>
                  </a:cubicBezTo>
                  <a:cubicBezTo>
                    <a:pt x="64" y="52"/>
                    <a:pt x="76" y="44"/>
                    <a:pt x="80" y="43"/>
                  </a:cubicBezTo>
                  <a:cubicBezTo>
                    <a:pt x="84" y="55"/>
                    <a:pt x="84" y="55"/>
                    <a:pt x="84" y="55"/>
                  </a:cubicBezTo>
                  <a:cubicBezTo>
                    <a:pt x="85" y="53"/>
                    <a:pt x="87" y="41"/>
                    <a:pt x="88" y="38"/>
                  </a:cubicBezTo>
                  <a:cubicBezTo>
                    <a:pt x="92" y="21"/>
                    <a:pt x="92" y="21"/>
                    <a:pt x="92" y="21"/>
                  </a:cubicBezTo>
                  <a:cubicBezTo>
                    <a:pt x="91" y="20"/>
                    <a:pt x="79" y="11"/>
                    <a:pt x="78" y="10"/>
                  </a:cubicBezTo>
                  <a:cubicBezTo>
                    <a:pt x="73" y="7"/>
                    <a:pt x="68" y="3"/>
                    <a:pt x="64" y="0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55" y="17"/>
                    <a:pt x="48" y="18"/>
                    <a:pt x="36" y="30"/>
                  </a:cubicBezTo>
                  <a:cubicBezTo>
                    <a:pt x="11" y="52"/>
                    <a:pt x="5" y="81"/>
                    <a:pt x="3" y="8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4BC20D5B-9A69-4F39-B2F6-1BA41D68C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2" y="1366"/>
              <a:ext cx="785" cy="942"/>
            </a:xfrm>
            <a:custGeom>
              <a:avLst/>
              <a:gdLst>
                <a:gd name="T0" fmla="*/ 65 w 95"/>
                <a:gd name="T1" fmla="*/ 105 h 114"/>
                <a:gd name="T2" fmla="*/ 87 w 95"/>
                <a:gd name="T3" fmla="*/ 114 h 114"/>
                <a:gd name="T4" fmla="*/ 80 w 95"/>
                <a:gd name="T5" fmla="*/ 92 h 114"/>
                <a:gd name="T6" fmla="*/ 95 w 95"/>
                <a:gd name="T7" fmla="*/ 79 h 114"/>
                <a:gd name="T8" fmla="*/ 87 w 95"/>
                <a:gd name="T9" fmla="*/ 75 h 114"/>
                <a:gd name="T10" fmla="*/ 53 w 95"/>
                <a:gd name="T11" fmla="*/ 41 h 114"/>
                <a:gd name="T12" fmla="*/ 47 w 95"/>
                <a:gd name="T13" fmla="*/ 18 h 114"/>
                <a:gd name="T14" fmla="*/ 59 w 95"/>
                <a:gd name="T15" fmla="*/ 18 h 114"/>
                <a:gd name="T16" fmla="*/ 44 w 95"/>
                <a:gd name="T17" fmla="*/ 9 h 114"/>
                <a:gd name="T18" fmla="*/ 29 w 95"/>
                <a:gd name="T19" fmla="*/ 0 h 114"/>
                <a:gd name="T20" fmla="*/ 15 w 95"/>
                <a:gd name="T21" fmla="*/ 10 h 114"/>
                <a:gd name="T22" fmla="*/ 0 w 95"/>
                <a:gd name="T23" fmla="*/ 20 h 114"/>
                <a:gd name="T24" fmla="*/ 11 w 95"/>
                <a:gd name="T25" fmla="*/ 20 h 114"/>
                <a:gd name="T26" fmla="*/ 21 w 95"/>
                <a:gd name="T27" fmla="*/ 56 h 114"/>
                <a:gd name="T28" fmla="*/ 65 w 95"/>
                <a:gd name="T29" fmla="*/ 10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14">
                  <a:moveTo>
                    <a:pt x="65" y="105"/>
                  </a:moveTo>
                  <a:cubicBezTo>
                    <a:pt x="69" y="107"/>
                    <a:pt x="84" y="114"/>
                    <a:pt x="87" y="114"/>
                  </a:cubicBezTo>
                  <a:cubicBezTo>
                    <a:pt x="80" y="92"/>
                    <a:pt x="80" y="92"/>
                    <a:pt x="80" y="92"/>
                  </a:cubicBezTo>
                  <a:cubicBezTo>
                    <a:pt x="95" y="79"/>
                    <a:pt x="95" y="79"/>
                    <a:pt x="95" y="79"/>
                  </a:cubicBezTo>
                  <a:cubicBezTo>
                    <a:pt x="94" y="78"/>
                    <a:pt x="88" y="76"/>
                    <a:pt x="87" y="75"/>
                  </a:cubicBezTo>
                  <a:cubicBezTo>
                    <a:pt x="73" y="69"/>
                    <a:pt x="60" y="55"/>
                    <a:pt x="53" y="41"/>
                  </a:cubicBezTo>
                  <a:cubicBezTo>
                    <a:pt x="51" y="36"/>
                    <a:pt x="46" y="23"/>
                    <a:pt x="47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8" y="16"/>
                    <a:pt x="47" y="10"/>
                    <a:pt x="44" y="9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16" y="9"/>
                    <a:pt x="15" y="10"/>
                  </a:cubicBezTo>
                  <a:cubicBezTo>
                    <a:pt x="10" y="14"/>
                    <a:pt x="5" y="17"/>
                    <a:pt x="0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35"/>
                    <a:pt x="14" y="41"/>
                    <a:pt x="21" y="56"/>
                  </a:cubicBezTo>
                  <a:cubicBezTo>
                    <a:pt x="34" y="87"/>
                    <a:pt x="60" y="102"/>
                    <a:pt x="65" y="105"/>
                  </a:cubicBezTo>
                </a:path>
              </a:pathLst>
            </a:custGeom>
            <a:solidFill>
              <a:srgbClr val="0039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2A7F7369-23C4-491E-97A7-8F27F93A4C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16" y="1820"/>
              <a:ext cx="1043" cy="628"/>
            </a:xfrm>
            <a:custGeom>
              <a:avLst/>
              <a:gdLst>
                <a:gd name="T0" fmla="*/ 22 w 126"/>
                <a:gd name="T1" fmla="*/ 30 h 76"/>
                <a:gd name="T2" fmla="*/ 24 w 126"/>
                <a:gd name="T3" fmla="*/ 21 h 76"/>
                <a:gd name="T4" fmla="*/ 2 w 126"/>
                <a:gd name="T5" fmla="*/ 43 h 76"/>
                <a:gd name="T6" fmla="*/ 13 w 126"/>
                <a:gd name="T7" fmla="*/ 74 h 76"/>
                <a:gd name="T8" fmla="*/ 15 w 126"/>
                <a:gd name="T9" fmla="*/ 63 h 76"/>
                <a:gd name="T10" fmla="*/ 124 w 126"/>
                <a:gd name="T11" fmla="*/ 18 h 76"/>
                <a:gd name="T12" fmla="*/ 102 w 126"/>
                <a:gd name="T13" fmla="*/ 19 h 76"/>
                <a:gd name="T14" fmla="*/ 94 w 126"/>
                <a:gd name="T15" fmla="*/ 1 h 76"/>
                <a:gd name="T16" fmla="*/ 22 w 126"/>
                <a:gd name="T17" fmla="*/ 30 h 76"/>
                <a:gd name="T18" fmla="*/ 23 w 126"/>
                <a:gd name="T19" fmla="*/ 29 h 76"/>
                <a:gd name="T20" fmla="*/ 25 w 126"/>
                <a:gd name="T21" fmla="*/ 18 h 76"/>
                <a:gd name="T22" fmla="*/ 0 w 126"/>
                <a:gd name="T23" fmla="*/ 43 h 76"/>
                <a:gd name="T24" fmla="*/ 13 w 126"/>
                <a:gd name="T25" fmla="*/ 76 h 76"/>
                <a:gd name="T26" fmla="*/ 15 w 126"/>
                <a:gd name="T27" fmla="*/ 65 h 76"/>
                <a:gd name="T28" fmla="*/ 126 w 126"/>
                <a:gd name="T29" fmla="*/ 17 h 76"/>
                <a:gd name="T30" fmla="*/ 103 w 126"/>
                <a:gd name="T31" fmla="*/ 17 h 76"/>
                <a:gd name="T32" fmla="*/ 94 w 126"/>
                <a:gd name="T33" fmla="*/ 0 h 76"/>
                <a:gd name="T34" fmla="*/ 64 w 126"/>
                <a:gd name="T35" fmla="*/ 24 h 76"/>
                <a:gd name="T36" fmla="*/ 23 w 126"/>
                <a:gd name="T37" fmla="*/ 2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6" h="76">
                  <a:moveTo>
                    <a:pt x="22" y="30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2" y="45"/>
                    <a:pt x="12" y="73"/>
                    <a:pt x="13" y="74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56" y="71"/>
                    <a:pt x="102" y="56"/>
                    <a:pt x="124" y="18"/>
                  </a:cubicBezTo>
                  <a:cubicBezTo>
                    <a:pt x="102" y="19"/>
                    <a:pt x="102" y="19"/>
                    <a:pt x="102" y="19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81" y="19"/>
                    <a:pt x="51" y="36"/>
                    <a:pt x="22" y="30"/>
                  </a:cubicBezTo>
                  <a:moveTo>
                    <a:pt x="23" y="29"/>
                  </a:moveTo>
                  <a:cubicBezTo>
                    <a:pt x="25" y="18"/>
                    <a:pt x="25" y="18"/>
                    <a:pt x="25" y="1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" y="44"/>
                    <a:pt x="12" y="76"/>
                    <a:pt x="13" y="76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63" y="72"/>
                    <a:pt x="107" y="53"/>
                    <a:pt x="126" y="17"/>
                  </a:cubicBezTo>
                  <a:cubicBezTo>
                    <a:pt x="103" y="17"/>
                    <a:pt x="103" y="17"/>
                    <a:pt x="103" y="1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86" y="10"/>
                    <a:pt x="78" y="17"/>
                    <a:pt x="64" y="24"/>
                  </a:cubicBezTo>
                  <a:cubicBezTo>
                    <a:pt x="55" y="28"/>
                    <a:pt x="38" y="33"/>
                    <a:pt x="2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9" name="Freeform 7">
            <a:extLst>
              <a:ext uri="{FF2B5EF4-FFF2-40B4-BE49-F238E27FC236}">
                <a16:creationId xmlns:a16="http://schemas.microsoft.com/office/drawing/2014/main" id="{12023432-B2C9-BA4E-8CC4-346DF67BDD51}"/>
              </a:ext>
            </a:extLst>
          </p:cNvPr>
          <p:cNvSpPr>
            <a:spLocks/>
          </p:cNvSpPr>
          <p:nvPr/>
        </p:nvSpPr>
        <p:spPr bwMode="auto">
          <a:xfrm rot="12679346">
            <a:off x="8290162" y="4036794"/>
            <a:ext cx="1920346" cy="2151159"/>
          </a:xfrm>
          <a:custGeom>
            <a:avLst/>
            <a:gdLst>
              <a:gd name="T0" fmla="*/ 3 w 92"/>
              <a:gd name="T1" fmla="*/ 87 h 111"/>
              <a:gd name="T2" fmla="*/ 1 w 92"/>
              <a:gd name="T3" fmla="*/ 111 h 111"/>
              <a:gd name="T4" fmla="*/ 20 w 92"/>
              <a:gd name="T5" fmla="*/ 98 h 111"/>
              <a:gd name="T6" fmla="*/ 37 w 92"/>
              <a:gd name="T7" fmla="*/ 107 h 111"/>
              <a:gd name="T8" fmla="*/ 38 w 92"/>
              <a:gd name="T9" fmla="*/ 98 h 111"/>
              <a:gd name="T10" fmla="*/ 60 w 92"/>
              <a:gd name="T11" fmla="*/ 56 h 111"/>
              <a:gd name="T12" fmla="*/ 80 w 92"/>
              <a:gd name="T13" fmla="*/ 43 h 111"/>
              <a:gd name="T14" fmla="*/ 84 w 92"/>
              <a:gd name="T15" fmla="*/ 55 h 111"/>
              <a:gd name="T16" fmla="*/ 88 w 92"/>
              <a:gd name="T17" fmla="*/ 38 h 111"/>
              <a:gd name="T18" fmla="*/ 92 w 92"/>
              <a:gd name="T19" fmla="*/ 21 h 111"/>
              <a:gd name="T20" fmla="*/ 78 w 92"/>
              <a:gd name="T21" fmla="*/ 10 h 111"/>
              <a:gd name="T22" fmla="*/ 64 w 92"/>
              <a:gd name="T23" fmla="*/ 0 h 111"/>
              <a:gd name="T24" fmla="*/ 67 w 92"/>
              <a:gd name="T25" fmla="*/ 9 h 111"/>
              <a:gd name="T26" fmla="*/ 36 w 92"/>
              <a:gd name="T27" fmla="*/ 30 h 111"/>
              <a:gd name="T28" fmla="*/ 3 w 92"/>
              <a:gd name="T29" fmla="*/ 87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2" h="111">
                <a:moveTo>
                  <a:pt x="3" y="87"/>
                </a:moveTo>
                <a:cubicBezTo>
                  <a:pt x="2" y="91"/>
                  <a:pt x="0" y="107"/>
                  <a:pt x="1" y="111"/>
                </a:cubicBezTo>
                <a:cubicBezTo>
                  <a:pt x="20" y="98"/>
                  <a:pt x="20" y="98"/>
                  <a:pt x="20" y="98"/>
                </a:cubicBezTo>
                <a:cubicBezTo>
                  <a:pt x="37" y="107"/>
                  <a:pt x="37" y="107"/>
                  <a:pt x="37" y="107"/>
                </a:cubicBezTo>
                <a:cubicBezTo>
                  <a:pt x="37" y="106"/>
                  <a:pt x="38" y="100"/>
                  <a:pt x="38" y="98"/>
                </a:cubicBezTo>
                <a:cubicBezTo>
                  <a:pt x="40" y="83"/>
                  <a:pt x="49" y="67"/>
                  <a:pt x="60" y="56"/>
                </a:cubicBezTo>
                <a:cubicBezTo>
                  <a:pt x="64" y="52"/>
                  <a:pt x="76" y="44"/>
                  <a:pt x="80" y="43"/>
                </a:cubicBezTo>
                <a:cubicBezTo>
                  <a:pt x="84" y="55"/>
                  <a:pt x="84" y="55"/>
                  <a:pt x="84" y="55"/>
                </a:cubicBezTo>
                <a:cubicBezTo>
                  <a:pt x="85" y="53"/>
                  <a:pt x="87" y="41"/>
                  <a:pt x="88" y="38"/>
                </a:cubicBezTo>
                <a:cubicBezTo>
                  <a:pt x="92" y="21"/>
                  <a:pt x="92" y="21"/>
                  <a:pt x="92" y="21"/>
                </a:cubicBezTo>
                <a:cubicBezTo>
                  <a:pt x="91" y="20"/>
                  <a:pt x="79" y="11"/>
                  <a:pt x="78" y="10"/>
                </a:cubicBezTo>
                <a:cubicBezTo>
                  <a:pt x="73" y="7"/>
                  <a:pt x="68" y="3"/>
                  <a:pt x="64" y="0"/>
                </a:cubicBezTo>
                <a:cubicBezTo>
                  <a:pt x="67" y="9"/>
                  <a:pt x="67" y="9"/>
                  <a:pt x="67" y="9"/>
                </a:cubicBezTo>
                <a:cubicBezTo>
                  <a:pt x="55" y="17"/>
                  <a:pt x="48" y="18"/>
                  <a:pt x="36" y="30"/>
                </a:cubicBezTo>
                <a:cubicBezTo>
                  <a:pt x="11" y="52"/>
                  <a:pt x="5" y="81"/>
                  <a:pt x="3" y="87"/>
                </a:cubicBezTo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64" name="Group 14"/>
          <p:cNvGrpSpPr>
            <a:grpSpLocks noChangeAspect="1"/>
          </p:cNvGrpSpPr>
          <p:nvPr/>
        </p:nvGrpSpPr>
        <p:grpSpPr bwMode="auto">
          <a:xfrm>
            <a:off x="662382" y="4545827"/>
            <a:ext cx="227719" cy="196209"/>
            <a:chOff x="921" y="791"/>
            <a:chExt cx="2385" cy="205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66" name="Freeform 15"/>
            <p:cNvSpPr>
              <a:spLocks/>
            </p:cNvSpPr>
            <p:nvPr/>
          </p:nvSpPr>
          <p:spPr bwMode="auto">
            <a:xfrm>
              <a:off x="1256" y="1914"/>
              <a:ext cx="1716" cy="932"/>
            </a:xfrm>
            <a:custGeom>
              <a:avLst/>
              <a:gdLst>
                <a:gd name="T0" fmla="*/ 698 w 728"/>
                <a:gd name="T1" fmla="*/ 0 h 395"/>
                <a:gd name="T2" fmla="*/ 668 w 728"/>
                <a:gd name="T3" fmla="*/ 30 h 395"/>
                <a:gd name="T4" fmla="*/ 668 w 728"/>
                <a:gd name="T5" fmla="*/ 335 h 395"/>
                <a:gd name="T6" fmla="*/ 60 w 728"/>
                <a:gd name="T7" fmla="*/ 335 h 395"/>
                <a:gd name="T8" fmla="*/ 60 w 728"/>
                <a:gd name="T9" fmla="*/ 30 h 395"/>
                <a:gd name="T10" fmla="*/ 30 w 728"/>
                <a:gd name="T11" fmla="*/ 0 h 395"/>
                <a:gd name="T12" fmla="*/ 0 w 728"/>
                <a:gd name="T13" fmla="*/ 30 h 395"/>
                <a:gd name="T14" fmla="*/ 0 w 728"/>
                <a:gd name="T15" fmla="*/ 365 h 395"/>
                <a:gd name="T16" fmla="*/ 30 w 728"/>
                <a:gd name="T17" fmla="*/ 395 h 395"/>
                <a:gd name="T18" fmla="*/ 698 w 728"/>
                <a:gd name="T19" fmla="*/ 395 h 395"/>
                <a:gd name="T20" fmla="*/ 728 w 728"/>
                <a:gd name="T21" fmla="*/ 365 h 395"/>
                <a:gd name="T22" fmla="*/ 728 w 728"/>
                <a:gd name="T23" fmla="*/ 30 h 395"/>
                <a:gd name="T24" fmla="*/ 698 w 728"/>
                <a:gd name="T25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8" h="395">
                  <a:moveTo>
                    <a:pt x="698" y="0"/>
                  </a:moveTo>
                  <a:cubicBezTo>
                    <a:pt x="682" y="0"/>
                    <a:pt x="668" y="14"/>
                    <a:pt x="668" y="30"/>
                  </a:cubicBezTo>
                  <a:cubicBezTo>
                    <a:pt x="668" y="335"/>
                    <a:pt x="668" y="335"/>
                    <a:pt x="668" y="335"/>
                  </a:cubicBezTo>
                  <a:cubicBezTo>
                    <a:pt x="60" y="335"/>
                    <a:pt x="60" y="335"/>
                    <a:pt x="60" y="335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60" y="14"/>
                    <a:pt x="46" y="0"/>
                    <a:pt x="30" y="0"/>
                  </a:cubicBezTo>
                  <a:cubicBezTo>
                    <a:pt x="13" y="0"/>
                    <a:pt x="0" y="14"/>
                    <a:pt x="0" y="30"/>
                  </a:cubicBezTo>
                  <a:cubicBezTo>
                    <a:pt x="0" y="365"/>
                    <a:pt x="0" y="365"/>
                    <a:pt x="0" y="365"/>
                  </a:cubicBezTo>
                  <a:cubicBezTo>
                    <a:pt x="0" y="381"/>
                    <a:pt x="13" y="395"/>
                    <a:pt x="30" y="395"/>
                  </a:cubicBezTo>
                  <a:cubicBezTo>
                    <a:pt x="698" y="395"/>
                    <a:pt x="698" y="395"/>
                    <a:pt x="698" y="395"/>
                  </a:cubicBezTo>
                  <a:cubicBezTo>
                    <a:pt x="715" y="395"/>
                    <a:pt x="728" y="381"/>
                    <a:pt x="728" y="365"/>
                  </a:cubicBezTo>
                  <a:cubicBezTo>
                    <a:pt x="728" y="30"/>
                    <a:pt x="728" y="30"/>
                    <a:pt x="728" y="30"/>
                  </a:cubicBezTo>
                  <a:cubicBezTo>
                    <a:pt x="728" y="14"/>
                    <a:pt x="715" y="0"/>
                    <a:pt x="69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" name="Freeform 16"/>
            <p:cNvSpPr>
              <a:spLocks/>
            </p:cNvSpPr>
            <p:nvPr/>
          </p:nvSpPr>
          <p:spPr bwMode="auto">
            <a:xfrm>
              <a:off x="921" y="791"/>
              <a:ext cx="2385" cy="1272"/>
            </a:xfrm>
            <a:custGeom>
              <a:avLst/>
              <a:gdLst>
                <a:gd name="T0" fmla="*/ 1000 w 1012"/>
                <a:gd name="T1" fmla="*/ 485 h 539"/>
                <a:gd name="T2" fmla="*/ 527 w 1012"/>
                <a:gd name="T3" fmla="*/ 12 h 539"/>
                <a:gd name="T4" fmla="*/ 485 w 1012"/>
                <a:gd name="T5" fmla="*/ 12 h 539"/>
                <a:gd name="T6" fmla="*/ 12 w 1012"/>
                <a:gd name="T7" fmla="*/ 485 h 539"/>
                <a:gd name="T8" fmla="*/ 12 w 1012"/>
                <a:gd name="T9" fmla="*/ 527 h 539"/>
                <a:gd name="T10" fmla="*/ 33 w 1012"/>
                <a:gd name="T11" fmla="*/ 536 h 539"/>
                <a:gd name="T12" fmla="*/ 54 w 1012"/>
                <a:gd name="T13" fmla="*/ 527 h 539"/>
                <a:gd name="T14" fmla="*/ 506 w 1012"/>
                <a:gd name="T15" fmla="*/ 76 h 539"/>
                <a:gd name="T16" fmla="*/ 958 w 1012"/>
                <a:gd name="T17" fmla="*/ 527 h 539"/>
                <a:gd name="T18" fmla="*/ 1000 w 1012"/>
                <a:gd name="T19" fmla="*/ 527 h 539"/>
                <a:gd name="T20" fmla="*/ 1000 w 1012"/>
                <a:gd name="T21" fmla="*/ 485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2" h="539">
                  <a:moveTo>
                    <a:pt x="1000" y="485"/>
                  </a:moveTo>
                  <a:cubicBezTo>
                    <a:pt x="527" y="12"/>
                    <a:pt x="527" y="12"/>
                    <a:pt x="527" y="12"/>
                  </a:cubicBezTo>
                  <a:cubicBezTo>
                    <a:pt x="515" y="0"/>
                    <a:pt x="496" y="0"/>
                    <a:pt x="485" y="12"/>
                  </a:cubicBezTo>
                  <a:cubicBezTo>
                    <a:pt x="12" y="485"/>
                    <a:pt x="12" y="485"/>
                    <a:pt x="12" y="485"/>
                  </a:cubicBezTo>
                  <a:cubicBezTo>
                    <a:pt x="0" y="497"/>
                    <a:pt x="0" y="516"/>
                    <a:pt x="12" y="527"/>
                  </a:cubicBezTo>
                  <a:cubicBezTo>
                    <a:pt x="18" y="533"/>
                    <a:pt x="25" y="536"/>
                    <a:pt x="33" y="536"/>
                  </a:cubicBezTo>
                  <a:cubicBezTo>
                    <a:pt x="41" y="536"/>
                    <a:pt x="48" y="533"/>
                    <a:pt x="54" y="527"/>
                  </a:cubicBezTo>
                  <a:cubicBezTo>
                    <a:pt x="506" y="76"/>
                    <a:pt x="506" y="76"/>
                    <a:pt x="506" y="76"/>
                  </a:cubicBezTo>
                  <a:cubicBezTo>
                    <a:pt x="958" y="527"/>
                    <a:pt x="958" y="527"/>
                    <a:pt x="958" y="527"/>
                  </a:cubicBezTo>
                  <a:cubicBezTo>
                    <a:pt x="969" y="539"/>
                    <a:pt x="988" y="539"/>
                    <a:pt x="1000" y="527"/>
                  </a:cubicBezTo>
                  <a:cubicBezTo>
                    <a:pt x="1012" y="516"/>
                    <a:pt x="1012" y="497"/>
                    <a:pt x="1000" y="4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964551" y="4490043"/>
            <a:ext cx="44422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105066, г. Москва,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Токмаков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переулок, д.5, стр.1</a:t>
            </a:r>
          </a:p>
        </p:txBody>
      </p:sp>
      <p:grpSp>
        <p:nvGrpSpPr>
          <p:cNvPr id="22" name="Group 8"/>
          <p:cNvGrpSpPr>
            <a:grpSpLocks noChangeAspect="1"/>
          </p:cNvGrpSpPr>
          <p:nvPr/>
        </p:nvGrpSpPr>
        <p:grpSpPr bwMode="auto">
          <a:xfrm>
            <a:off x="662382" y="4900373"/>
            <a:ext cx="227719" cy="232614"/>
            <a:chOff x="2858" y="1162"/>
            <a:chExt cx="1954" cy="199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3847" y="1162"/>
              <a:ext cx="965" cy="963"/>
            </a:xfrm>
            <a:custGeom>
              <a:avLst/>
              <a:gdLst>
                <a:gd name="T0" fmla="*/ 298 w 409"/>
                <a:gd name="T1" fmla="*/ 110 h 408"/>
                <a:gd name="T2" fmla="*/ 30 w 409"/>
                <a:gd name="T3" fmla="*/ 0 h 408"/>
                <a:gd name="T4" fmla="*/ 0 w 409"/>
                <a:gd name="T5" fmla="*/ 30 h 408"/>
                <a:gd name="T6" fmla="*/ 30 w 409"/>
                <a:gd name="T7" fmla="*/ 60 h 408"/>
                <a:gd name="T8" fmla="*/ 255 w 409"/>
                <a:gd name="T9" fmla="*/ 153 h 408"/>
                <a:gd name="T10" fmla="*/ 349 w 409"/>
                <a:gd name="T11" fmla="*/ 378 h 408"/>
                <a:gd name="T12" fmla="*/ 379 w 409"/>
                <a:gd name="T13" fmla="*/ 408 h 408"/>
                <a:gd name="T14" fmla="*/ 409 w 409"/>
                <a:gd name="T15" fmla="*/ 378 h 408"/>
                <a:gd name="T16" fmla="*/ 298 w 409"/>
                <a:gd name="T17" fmla="*/ 11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9" h="408">
                  <a:moveTo>
                    <a:pt x="298" y="110"/>
                  </a:moveTo>
                  <a:cubicBezTo>
                    <a:pt x="226" y="39"/>
                    <a:pt x="131" y="0"/>
                    <a:pt x="30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46"/>
                    <a:pt x="14" y="60"/>
                    <a:pt x="30" y="60"/>
                  </a:cubicBezTo>
                  <a:cubicBezTo>
                    <a:pt x="115" y="60"/>
                    <a:pt x="195" y="93"/>
                    <a:pt x="255" y="153"/>
                  </a:cubicBezTo>
                  <a:cubicBezTo>
                    <a:pt x="316" y="213"/>
                    <a:pt x="349" y="293"/>
                    <a:pt x="349" y="378"/>
                  </a:cubicBezTo>
                  <a:cubicBezTo>
                    <a:pt x="349" y="395"/>
                    <a:pt x="362" y="408"/>
                    <a:pt x="379" y="408"/>
                  </a:cubicBezTo>
                  <a:cubicBezTo>
                    <a:pt x="395" y="408"/>
                    <a:pt x="409" y="395"/>
                    <a:pt x="409" y="378"/>
                  </a:cubicBezTo>
                  <a:cubicBezTo>
                    <a:pt x="409" y="277"/>
                    <a:pt x="369" y="182"/>
                    <a:pt x="298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10"/>
            <p:cNvSpPr>
              <a:spLocks/>
            </p:cNvSpPr>
            <p:nvPr/>
          </p:nvSpPr>
          <p:spPr bwMode="auto">
            <a:xfrm>
              <a:off x="3847" y="1573"/>
              <a:ext cx="552" cy="552"/>
            </a:xfrm>
            <a:custGeom>
              <a:avLst/>
              <a:gdLst>
                <a:gd name="T0" fmla="*/ 174 w 234"/>
                <a:gd name="T1" fmla="*/ 204 h 234"/>
                <a:gd name="T2" fmla="*/ 204 w 234"/>
                <a:gd name="T3" fmla="*/ 234 h 234"/>
                <a:gd name="T4" fmla="*/ 234 w 234"/>
                <a:gd name="T5" fmla="*/ 204 h 234"/>
                <a:gd name="T6" fmla="*/ 30 w 234"/>
                <a:gd name="T7" fmla="*/ 0 h 234"/>
                <a:gd name="T8" fmla="*/ 30 w 234"/>
                <a:gd name="T9" fmla="*/ 0 h 234"/>
                <a:gd name="T10" fmla="*/ 0 w 234"/>
                <a:gd name="T11" fmla="*/ 30 h 234"/>
                <a:gd name="T12" fmla="*/ 30 w 234"/>
                <a:gd name="T13" fmla="*/ 60 h 234"/>
                <a:gd name="T14" fmla="*/ 174 w 234"/>
                <a:gd name="T15" fmla="*/ 20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4" h="234">
                  <a:moveTo>
                    <a:pt x="174" y="204"/>
                  </a:moveTo>
                  <a:cubicBezTo>
                    <a:pt x="174" y="221"/>
                    <a:pt x="188" y="234"/>
                    <a:pt x="204" y="234"/>
                  </a:cubicBezTo>
                  <a:cubicBezTo>
                    <a:pt x="221" y="234"/>
                    <a:pt x="234" y="221"/>
                    <a:pt x="234" y="204"/>
                  </a:cubicBezTo>
                  <a:cubicBezTo>
                    <a:pt x="234" y="91"/>
                    <a:pt x="143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46"/>
                    <a:pt x="13" y="60"/>
                    <a:pt x="30" y="60"/>
                  </a:cubicBezTo>
                  <a:cubicBezTo>
                    <a:pt x="110" y="60"/>
                    <a:pt x="174" y="125"/>
                    <a:pt x="174" y="2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11"/>
            <p:cNvSpPr>
              <a:spLocks/>
            </p:cNvSpPr>
            <p:nvPr/>
          </p:nvSpPr>
          <p:spPr bwMode="auto">
            <a:xfrm>
              <a:off x="2858" y="1457"/>
              <a:ext cx="1714" cy="1701"/>
            </a:xfrm>
            <a:custGeom>
              <a:avLst/>
              <a:gdLst>
                <a:gd name="T0" fmla="*/ 527 w 726"/>
                <a:gd name="T1" fmla="*/ 406 h 721"/>
                <a:gd name="T2" fmla="*/ 447 w 726"/>
                <a:gd name="T3" fmla="*/ 454 h 721"/>
                <a:gd name="T4" fmla="*/ 455 w 726"/>
                <a:gd name="T5" fmla="*/ 496 h 721"/>
                <a:gd name="T6" fmla="*/ 496 w 726"/>
                <a:gd name="T7" fmla="*/ 488 h 721"/>
                <a:gd name="T8" fmla="*/ 524 w 726"/>
                <a:gd name="T9" fmla="*/ 466 h 721"/>
                <a:gd name="T10" fmla="*/ 662 w 726"/>
                <a:gd name="T11" fmla="*/ 567 h 721"/>
                <a:gd name="T12" fmla="*/ 662 w 726"/>
                <a:gd name="T13" fmla="*/ 589 h 721"/>
                <a:gd name="T14" fmla="*/ 610 w 726"/>
                <a:gd name="T15" fmla="*/ 654 h 721"/>
                <a:gd name="T16" fmla="*/ 533 w 726"/>
                <a:gd name="T17" fmla="*/ 651 h 721"/>
                <a:gd name="T18" fmla="*/ 255 w 726"/>
                <a:gd name="T19" fmla="*/ 470 h 721"/>
                <a:gd name="T20" fmla="*/ 255 w 726"/>
                <a:gd name="T21" fmla="*/ 470 h 721"/>
                <a:gd name="T22" fmla="*/ 74 w 726"/>
                <a:gd name="T23" fmla="*/ 193 h 721"/>
                <a:gd name="T24" fmla="*/ 72 w 726"/>
                <a:gd name="T25" fmla="*/ 115 h 721"/>
                <a:gd name="T26" fmla="*/ 136 w 726"/>
                <a:gd name="T27" fmla="*/ 64 h 721"/>
                <a:gd name="T28" fmla="*/ 158 w 726"/>
                <a:gd name="T29" fmla="*/ 64 h 721"/>
                <a:gd name="T30" fmla="*/ 260 w 726"/>
                <a:gd name="T31" fmla="*/ 202 h 721"/>
                <a:gd name="T32" fmla="*/ 238 w 726"/>
                <a:gd name="T33" fmla="*/ 229 h 721"/>
                <a:gd name="T34" fmla="*/ 230 w 726"/>
                <a:gd name="T35" fmla="*/ 271 h 721"/>
                <a:gd name="T36" fmla="*/ 272 w 726"/>
                <a:gd name="T37" fmla="*/ 279 h 721"/>
                <a:gd name="T38" fmla="*/ 320 w 726"/>
                <a:gd name="T39" fmla="*/ 199 h 721"/>
                <a:gd name="T40" fmla="*/ 179 w 726"/>
                <a:gd name="T41" fmla="*/ 7 h 721"/>
                <a:gd name="T42" fmla="*/ 117 w 726"/>
                <a:gd name="T43" fmla="*/ 7 h 721"/>
                <a:gd name="T44" fmla="*/ 17 w 726"/>
                <a:gd name="T45" fmla="*/ 90 h 721"/>
                <a:gd name="T46" fmla="*/ 19 w 726"/>
                <a:gd name="T47" fmla="*/ 215 h 721"/>
                <a:gd name="T48" fmla="*/ 213 w 726"/>
                <a:gd name="T49" fmla="*/ 513 h 721"/>
                <a:gd name="T50" fmla="*/ 213 w 726"/>
                <a:gd name="T51" fmla="*/ 513 h 721"/>
                <a:gd name="T52" fmla="*/ 511 w 726"/>
                <a:gd name="T53" fmla="*/ 707 h 721"/>
                <a:gd name="T54" fmla="*/ 578 w 726"/>
                <a:gd name="T55" fmla="*/ 721 h 721"/>
                <a:gd name="T56" fmla="*/ 635 w 726"/>
                <a:gd name="T57" fmla="*/ 709 h 721"/>
                <a:gd name="T58" fmla="*/ 719 w 726"/>
                <a:gd name="T59" fmla="*/ 608 h 721"/>
                <a:gd name="T60" fmla="*/ 718 w 726"/>
                <a:gd name="T61" fmla="*/ 547 h 721"/>
                <a:gd name="T62" fmla="*/ 527 w 726"/>
                <a:gd name="T63" fmla="*/ 406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26" h="721">
                  <a:moveTo>
                    <a:pt x="527" y="406"/>
                  </a:moveTo>
                  <a:cubicBezTo>
                    <a:pt x="481" y="404"/>
                    <a:pt x="458" y="438"/>
                    <a:pt x="447" y="454"/>
                  </a:cubicBezTo>
                  <a:cubicBezTo>
                    <a:pt x="437" y="468"/>
                    <a:pt x="441" y="486"/>
                    <a:pt x="455" y="496"/>
                  </a:cubicBezTo>
                  <a:cubicBezTo>
                    <a:pt x="468" y="505"/>
                    <a:pt x="487" y="502"/>
                    <a:pt x="496" y="488"/>
                  </a:cubicBezTo>
                  <a:cubicBezTo>
                    <a:pt x="510" y="469"/>
                    <a:pt x="516" y="466"/>
                    <a:pt x="524" y="466"/>
                  </a:cubicBezTo>
                  <a:cubicBezTo>
                    <a:pt x="550" y="469"/>
                    <a:pt x="652" y="544"/>
                    <a:pt x="662" y="567"/>
                  </a:cubicBezTo>
                  <a:cubicBezTo>
                    <a:pt x="665" y="574"/>
                    <a:pt x="665" y="581"/>
                    <a:pt x="662" y="589"/>
                  </a:cubicBezTo>
                  <a:cubicBezTo>
                    <a:pt x="651" y="621"/>
                    <a:pt x="633" y="644"/>
                    <a:pt x="610" y="654"/>
                  </a:cubicBezTo>
                  <a:cubicBezTo>
                    <a:pt x="589" y="664"/>
                    <a:pt x="562" y="663"/>
                    <a:pt x="533" y="651"/>
                  </a:cubicBezTo>
                  <a:cubicBezTo>
                    <a:pt x="426" y="608"/>
                    <a:pt x="333" y="547"/>
                    <a:pt x="255" y="470"/>
                  </a:cubicBezTo>
                  <a:cubicBezTo>
                    <a:pt x="255" y="470"/>
                    <a:pt x="255" y="470"/>
                    <a:pt x="255" y="470"/>
                  </a:cubicBezTo>
                  <a:cubicBezTo>
                    <a:pt x="179" y="393"/>
                    <a:pt x="118" y="299"/>
                    <a:pt x="74" y="193"/>
                  </a:cubicBezTo>
                  <a:cubicBezTo>
                    <a:pt x="63" y="164"/>
                    <a:pt x="62" y="137"/>
                    <a:pt x="72" y="115"/>
                  </a:cubicBezTo>
                  <a:cubicBezTo>
                    <a:pt x="82" y="92"/>
                    <a:pt x="105" y="75"/>
                    <a:pt x="136" y="64"/>
                  </a:cubicBezTo>
                  <a:cubicBezTo>
                    <a:pt x="145" y="61"/>
                    <a:pt x="151" y="61"/>
                    <a:pt x="158" y="64"/>
                  </a:cubicBezTo>
                  <a:cubicBezTo>
                    <a:pt x="182" y="74"/>
                    <a:pt x="257" y="176"/>
                    <a:pt x="260" y="202"/>
                  </a:cubicBezTo>
                  <a:cubicBezTo>
                    <a:pt x="260" y="210"/>
                    <a:pt x="257" y="216"/>
                    <a:pt x="238" y="229"/>
                  </a:cubicBezTo>
                  <a:cubicBezTo>
                    <a:pt x="224" y="239"/>
                    <a:pt x="221" y="257"/>
                    <a:pt x="230" y="271"/>
                  </a:cubicBezTo>
                  <a:cubicBezTo>
                    <a:pt x="239" y="285"/>
                    <a:pt x="258" y="288"/>
                    <a:pt x="272" y="279"/>
                  </a:cubicBezTo>
                  <a:cubicBezTo>
                    <a:pt x="288" y="268"/>
                    <a:pt x="322" y="245"/>
                    <a:pt x="320" y="199"/>
                  </a:cubicBezTo>
                  <a:cubicBezTo>
                    <a:pt x="317" y="151"/>
                    <a:pt x="224" y="24"/>
                    <a:pt x="179" y="7"/>
                  </a:cubicBezTo>
                  <a:cubicBezTo>
                    <a:pt x="159" y="0"/>
                    <a:pt x="139" y="0"/>
                    <a:pt x="117" y="7"/>
                  </a:cubicBezTo>
                  <a:cubicBezTo>
                    <a:pt x="69" y="23"/>
                    <a:pt x="35" y="52"/>
                    <a:pt x="17" y="90"/>
                  </a:cubicBezTo>
                  <a:cubicBezTo>
                    <a:pt x="0" y="128"/>
                    <a:pt x="1" y="171"/>
                    <a:pt x="19" y="215"/>
                  </a:cubicBezTo>
                  <a:cubicBezTo>
                    <a:pt x="65" y="330"/>
                    <a:pt x="131" y="430"/>
                    <a:pt x="213" y="513"/>
                  </a:cubicBezTo>
                  <a:cubicBezTo>
                    <a:pt x="213" y="513"/>
                    <a:pt x="213" y="513"/>
                    <a:pt x="213" y="513"/>
                  </a:cubicBezTo>
                  <a:cubicBezTo>
                    <a:pt x="296" y="595"/>
                    <a:pt x="396" y="660"/>
                    <a:pt x="511" y="707"/>
                  </a:cubicBezTo>
                  <a:cubicBezTo>
                    <a:pt x="534" y="716"/>
                    <a:pt x="556" y="721"/>
                    <a:pt x="578" y="721"/>
                  </a:cubicBezTo>
                  <a:cubicBezTo>
                    <a:pt x="598" y="721"/>
                    <a:pt x="617" y="717"/>
                    <a:pt x="635" y="709"/>
                  </a:cubicBezTo>
                  <a:cubicBezTo>
                    <a:pt x="674" y="691"/>
                    <a:pt x="703" y="656"/>
                    <a:pt x="719" y="608"/>
                  </a:cubicBezTo>
                  <a:cubicBezTo>
                    <a:pt x="726" y="587"/>
                    <a:pt x="726" y="566"/>
                    <a:pt x="718" y="547"/>
                  </a:cubicBezTo>
                  <a:cubicBezTo>
                    <a:pt x="702" y="502"/>
                    <a:pt x="575" y="409"/>
                    <a:pt x="527" y="4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964551" y="4860999"/>
            <a:ext cx="44422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+7 495 098 01 23</a:t>
            </a:r>
          </a:p>
        </p:txBody>
      </p:sp>
      <p:grpSp>
        <p:nvGrpSpPr>
          <p:cNvPr id="72" name="Группа 71"/>
          <p:cNvGrpSpPr/>
          <p:nvPr/>
        </p:nvGrpSpPr>
        <p:grpSpPr>
          <a:xfrm>
            <a:off x="655668" y="5307172"/>
            <a:ext cx="241147" cy="164515"/>
            <a:chOff x="3118110" y="781375"/>
            <a:chExt cx="3606800" cy="246062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70" name="Freeform 20"/>
            <p:cNvSpPr>
              <a:spLocks/>
            </p:cNvSpPr>
            <p:nvPr/>
          </p:nvSpPr>
          <p:spPr bwMode="auto">
            <a:xfrm>
              <a:off x="3556260" y="1216350"/>
              <a:ext cx="2735263" cy="1338263"/>
            </a:xfrm>
            <a:custGeom>
              <a:avLst/>
              <a:gdLst>
                <a:gd name="T0" fmla="*/ 677 w 731"/>
                <a:gd name="T1" fmla="*/ 11 h 357"/>
                <a:gd name="T2" fmla="*/ 365 w 731"/>
                <a:gd name="T3" fmla="*/ 287 h 357"/>
                <a:gd name="T4" fmla="*/ 53 w 731"/>
                <a:gd name="T5" fmla="*/ 11 h 357"/>
                <a:gd name="T6" fmla="*/ 10 w 731"/>
                <a:gd name="T7" fmla="*/ 14 h 357"/>
                <a:gd name="T8" fmla="*/ 13 w 731"/>
                <a:gd name="T9" fmla="*/ 56 h 357"/>
                <a:gd name="T10" fmla="*/ 345 w 731"/>
                <a:gd name="T11" fmla="*/ 349 h 357"/>
                <a:gd name="T12" fmla="*/ 365 w 731"/>
                <a:gd name="T13" fmla="*/ 357 h 357"/>
                <a:gd name="T14" fmla="*/ 385 w 731"/>
                <a:gd name="T15" fmla="*/ 349 h 357"/>
                <a:gd name="T16" fmla="*/ 717 w 731"/>
                <a:gd name="T17" fmla="*/ 56 h 357"/>
                <a:gd name="T18" fmla="*/ 720 w 731"/>
                <a:gd name="T19" fmla="*/ 14 h 357"/>
                <a:gd name="T20" fmla="*/ 677 w 731"/>
                <a:gd name="T21" fmla="*/ 11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1" h="357">
                  <a:moveTo>
                    <a:pt x="677" y="11"/>
                  </a:moveTo>
                  <a:cubicBezTo>
                    <a:pt x="365" y="287"/>
                    <a:pt x="365" y="287"/>
                    <a:pt x="365" y="287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40" y="0"/>
                    <a:pt x="21" y="2"/>
                    <a:pt x="10" y="14"/>
                  </a:cubicBezTo>
                  <a:cubicBezTo>
                    <a:pt x="0" y="26"/>
                    <a:pt x="1" y="45"/>
                    <a:pt x="13" y="56"/>
                  </a:cubicBezTo>
                  <a:cubicBezTo>
                    <a:pt x="345" y="349"/>
                    <a:pt x="345" y="349"/>
                    <a:pt x="345" y="349"/>
                  </a:cubicBezTo>
                  <a:cubicBezTo>
                    <a:pt x="351" y="354"/>
                    <a:pt x="358" y="357"/>
                    <a:pt x="365" y="357"/>
                  </a:cubicBezTo>
                  <a:cubicBezTo>
                    <a:pt x="372" y="357"/>
                    <a:pt x="379" y="354"/>
                    <a:pt x="385" y="349"/>
                  </a:cubicBezTo>
                  <a:cubicBezTo>
                    <a:pt x="717" y="56"/>
                    <a:pt x="717" y="56"/>
                    <a:pt x="717" y="56"/>
                  </a:cubicBezTo>
                  <a:cubicBezTo>
                    <a:pt x="730" y="45"/>
                    <a:pt x="731" y="26"/>
                    <a:pt x="720" y="14"/>
                  </a:cubicBezTo>
                  <a:cubicBezTo>
                    <a:pt x="709" y="2"/>
                    <a:pt x="690" y="0"/>
                    <a:pt x="677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" name="Freeform 21"/>
            <p:cNvSpPr>
              <a:spLocks noEditPoints="1"/>
            </p:cNvSpPr>
            <p:nvPr/>
          </p:nvSpPr>
          <p:spPr bwMode="auto">
            <a:xfrm>
              <a:off x="3118110" y="781375"/>
              <a:ext cx="3606800" cy="2460625"/>
            </a:xfrm>
            <a:custGeom>
              <a:avLst/>
              <a:gdLst>
                <a:gd name="T0" fmla="*/ 874 w 964"/>
                <a:gd name="T1" fmla="*/ 0 h 656"/>
                <a:gd name="T2" fmla="*/ 90 w 964"/>
                <a:gd name="T3" fmla="*/ 0 h 656"/>
                <a:gd name="T4" fmla="*/ 0 w 964"/>
                <a:gd name="T5" fmla="*/ 90 h 656"/>
                <a:gd name="T6" fmla="*/ 0 w 964"/>
                <a:gd name="T7" fmla="*/ 566 h 656"/>
                <a:gd name="T8" fmla="*/ 90 w 964"/>
                <a:gd name="T9" fmla="*/ 656 h 656"/>
                <a:gd name="T10" fmla="*/ 874 w 964"/>
                <a:gd name="T11" fmla="*/ 656 h 656"/>
                <a:gd name="T12" fmla="*/ 964 w 964"/>
                <a:gd name="T13" fmla="*/ 566 h 656"/>
                <a:gd name="T14" fmla="*/ 964 w 964"/>
                <a:gd name="T15" fmla="*/ 90 h 656"/>
                <a:gd name="T16" fmla="*/ 874 w 964"/>
                <a:gd name="T17" fmla="*/ 0 h 656"/>
                <a:gd name="T18" fmla="*/ 904 w 964"/>
                <a:gd name="T19" fmla="*/ 566 h 656"/>
                <a:gd name="T20" fmla="*/ 874 w 964"/>
                <a:gd name="T21" fmla="*/ 596 h 656"/>
                <a:gd name="T22" fmla="*/ 90 w 964"/>
                <a:gd name="T23" fmla="*/ 596 h 656"/>
                <a:gd name="T24" fmla="*/ 60 w 964"/>
                <a:gd name="T25" fmla="*/ 566 h 656"/>
                <a:gd name="T26" fmla="*/ 60 w 964"/>
                <a:gd name="T27" fmla="*/ 90 h 656"/>
                <a:gd name="T28" fmla="*/ 90 w 964"/>
                <a:gd name="T29" fmla="*/ 60 h 656"/>
                <a:gd name="T30" fmla="*/ 874 w 964"/>
                <a:gd name="T31" fmla="*/ 60 h 656"/>
                <a:gd name="T32" fmla="*/ 904 w 964"/>
                <a:gd name="T33" fmla="*/ 90 h 656"/>
                <a:gd name="T34" fmla="*/ 904 w 964"/>
                <a:gd name="T35" fmla="*/ 56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4" h="656">
                  <a:moveTo>
                    <a:pt x="874" y="0"/>
                  </a:moveTo>
                  <a:cubicBezTo>
                    <a:pt x="90" y="0"/>
                    <a:pt x="90" y="0"/>
                    <a:pt x="90" y="0"/>
                  </a:cubicBezTo>
                  <a:cubicBezTo>
                    <a:pt x="40" y="0"/>
                    <a:pt x="0" y="40"/>
                    <a:pt x="0" y="90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616"/>
                    <a:pt x="40" y="656"/>
                    <a:pt x="90" y="656"/>
                  </a:cubicBezTo>
                  <a:cubicBezTo>
                    <a:pt x="874" y="656"/>
                    <a:pt x="874" y="656"/>
                    <a:pt x="874" y="656"/>
                  </a:cubicBezTo>
                  <a:cubicBezTo>
                    <a:pt x="924" y="656"/>
                    <a:pt x="964" y="616"/>
                    <a:pt x="964" y="566"/>
                  </a:cubicBezTo>
                  <a:cubicBezTo>
                    <a:pt x="964" y="90"/>
                    <a:pt x="964" y="90"/>
                    <a:pt x="964" y="90"/>
                  </a:cubicBezTo>
                  <a:cubicBezTo>
                    <a:pt x="964" y="40"/>
                    <a:pt x="924" y="0"/>
                    <a:pt x="874" y="0"/>
                  </a:cubicBezTo>
                  <a:close/>
                  <a:moveTo>
                    <a:pt x="904" y="566"/>
                  </a:moveTo>
                  <a:cubicBezTo>
                    <a:pt x="904" y="582"/>
                    <a:pt x="891" y="596"/>
                    <a:pt x="874" y="596"/>
                  </a:cubicBezTo>
                  <a:cubicBezTo>
                    <a:pt x="90" y="596"/>
                    <a:pt x="90" y="596"/>
                    <a:pt x="90" y="596"/>
                  </a:cubicBezTo>
                  <a:cubicBezTo>
                    <a:pt x="73" y="596"/>
                    <a:pt x="60" y="582"/>
                    <a:pt x="60" y="566"/>
                  </a:cubicBezTo>
                  <a:cubicBezTo>
                    <a:pt x="60" y="90"/>
                    <a:pt x="60" y="90"/>
                    <a:pt x="60" y="90"/>
                  </a:cubicBezTo>
                  <a:cubicBezTo>
                    <a:pt x="60" y="73"/>
                    <a:pt x="73" y="60"/>
                    <a:pt x="90" y="60"/>
                  </a:cubicBezTo>
                  <a:cubicBezTo>
                    <a:pt x="874" y="60"/>
                    <a:pt x="874" y="60"/>
                    <a:pt x="874" y="60"/>
                  </a:cubicBezTo>
                  <a:cubicBezTo>
                    <a:pt x="891" y="60"/>
                    <a:pt x="904" y="73"/>
                    <a:pt x="904" y="90"/>
                  </a:cubicBezTo>
                  <a:lnTo>
                    <a:pt x="904" y="5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964551" y="5235541"/>
            <a:ext cx="44422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info@diritc.ru</a:t>
            </a:r>
          </a:p>
        </p:txBody>
      </p:sp>
      <p:sp>
        <p:nvSpPr>
          <p:cNvPr id="20" name="Freeform 5"/>
          <p:cNvSpPr>
            <a:spLocks noEditPoints="1"/>
          </p:cNvSpPr>
          <p:nvPr/>
        </p:nvSpPr>
        <p:spPr bwMode="auto">
          <a:xfrm>
            <a:off x="662382" y="5648320"/>
            <a:ext cx="227719" cy="227719"/>
          </a:xfrm>
          <a:custGeom>
            <a:avLst/>
            <a:gdLst>
              <a:gd name="T0" fmla="*/ 419 w 837"/>
              <a:gd name="T1" fmla="*/ 0 h 837"/>
              <a:gd name="T2" fmla="*/ 0 w 837"/>
              <a:gd name="T3" fmla="*/ 418 h 837"/>
              <a:gd name="T4" fmla="*/ 419 w 837"/>
              <a:gd name="T5" fmla="*/ 837 h 837"/>
              <a:gd name="T6" fmla="*/ 837 w 837"/>
              <a:gd name="T7" fmla="*/ 418 h 837"/>
              <a:gd name="T8" fmla="*/ 419 w 837"/>
              <a:gd name="T9" fmla="*/ 0 h 837"/>
              <a:gd name="T10" fmla="*/ 419 w 837"/>
              <a:gd name="T11" fmla="*/ 777 h 837"/>
              <a:gd name="T12" fmla="*/ 355 w 837"/>
              <a:gd name="T13" fmla="*/ 684 h 837"/>
              <a:gd name="T14" fmla="*/ 331 w 837"/>
              <a:gd name="T15" fmla="*/ 582 h 837"/>
              <a:gd name="T16" fmla="*/ 419 w 837"/>
              <a:gd name="T17" fmla="*/ 578 h 837"/>
              <a:gd name="T18" fmla="*/ 506 w 837"/>
              <a:gd name="T19" fmla="*/ 582 h 837"/>
              <a:gd name="T20" fmla="*/ 482 w 837"/>
              <a:gd name="T21" fmla="*/ 684 h 837"/>
              <a:gd name="T22" fmla="*/ 419 w 837"/>
              <a:gd name="T23" fmla="*/ 777 h 837"/>
              <a:gd name="T24" fmla="*/ 419 w 837"/>
              <a:gd name="T25" fmla="*/ 518 h 837"/>
              <a:gd name="T26" fmla="*/ 324 w 837"/>
              <a:gd name="T27" fmla="*/ 522 h 837"/>
              <a:gd name="T28" fmla="*/ 319 w 837"/>
              <a:gd name="T29" fmla="*/ 418 h 837"/>
              <a:gd name="T30" fmla="*/ 324 w 837"/>
              <a:gd name="T31" fmla="*/ 315 h 837"/>
              <a:gd name="T32" fmla="*/ 419 w 837"/>
              <a:gd name="T33" fmla="*/ 319 h 837"/>
              <a:gd name="T34" fmla="*/ 513 w 837"/>
              <a:gd name="T35" fmla="*/ 315 h 837"/>
              <a:gd name="T36" fmla="*/ 518 w 837"/>
              <a:gd name="T37" fmla="*/ 418 h 837"/>
              <a:gd name="T38" fmla="*/ 513 w 837"/>
              <a:gd name="T39" fmla="*/ 522 h 837"/>
              <a:gd name="T40" fmla="*/ 419 w 837"/>
              <a:gd name="T41" fmla="*/ 518 h 837"/>
              <a:gd name="T42" fmla="*/ 60 w 837"/>
              <a:gd name="T43" fmla="*/ 418 h 837"/>
              <a:gd name="T44" fmla="*/ 95 w 837"/>
              <a:gd name="T45" fmla="*/ 263 h 837"/>
              <a:gd name="T46" fmla="*/ 264 w 837"/>
              <a:gd name="T47" fmla="*/ 308 h 837"/>
              <a:gd name="T48" fmla="*/ 259 w 837"/>
              <a:gd name="T49" fmla="*/ 418 h 837"/>
              <a:gd name="T50" fmla="*/ 264 w 837"/>
              <a:gd name="T51" fmla="*/ 529 h 837"/>
              <a:gd name="T52" fmla="*/ 95 w 837"/>
              <a:gd name="T53" fmla="*/ 574 h 837"/>
              <a:gd name="T54" fmla="*/ 60 w 837"/>
              <a:gd name="T55" fmla="*/ 418 h 837"/>
              <a:gd name="T56" fmla="*/ 419 w 837"/>
              <a:gd name="T57" fmla="*/ 60 h 837"/>
              <a:gd name="T58" fmla="*/ 482 w 837"/>
              <a:gd name="T59" fmla="*/ 153 h 837"/>
              <a:gd name="T60" fmla="*/ 506 w 837"/>
              <a:gd name="T61" fmla="*/ 255 h 837"/>
              <a:gd name="T62" fmla="*/ 419 w 837"/>
              <a:gd name="T63" fmla="*/ 259 h 837"/>
              <a:gd name="T64" fmla="*/ 331 w 837"/>
              <a:gd name="T65" fmla="*/ 255 h 837"/>
              <a:gd name="T66" fmla="*/ 355 w 837"/>
              <a:gd name="T67" fmla="*/ 153 h 837"/>
              <a:gd name="T68" fmla="*/ 419 w 837"/>
              <a:gd name="T69" fmla="*/ 60 h 837"/>
              <a:gd name="T70" fmla="*/ 573 w 837"/>
              <a:gd name="T71" fmla="*/ 308 h 837"/>
              <a:gd name="T72" fmla="*/ 742 w 837"/>
              <a:gd name="T73" fmla="*/ 263 h 837"/>
              <a:gd name="T74" fmla="*/ 777 w 837"/>
              <a:gd name="T75" fmla="*/ 418 h 837"/>
              <a:gd name="T76" fmla="*/ 742 w 837"/>
              <a:gd name="T77" fmla="*/ 574 h 837"/>
              <a:gd name="T78" fmla="*/ 573 w 837"/>
              <a:gd name="T79" fmla="*/ 529 h 837"/>
              <a:gd name="T80" fmla="*/ 578 w 837"/>
              <a:gd name="T81" fmla="*/ 418 h 837"/>
              <a:gd name="T82" fmla="*/ 573 w 837"/>
              <a:gd name="T83" fmla="*/ 308 h 837"/>
              <a:gd name="T84" fmla="*/ 711 w 837"/>
              <a:gd name="T85" fmla="*/ 211 h 837"/>
              <a:gd name="T86" fmla="*/ 565 w 837"/>
              <a:gd name="T87" fmla="*/ 249 h 837"/>
              <a:gd name="T88" fmla="*/ 512 w 837"/>
              <a:gd name="T89" fmla="*/ 72 h 837"/>
              <a:gd name="T90" fmla="*/ 711 w 837"/>
              <a:gd name="T91" fmla="*/ 211 h 837"/>
              <a:gd name="T92" fmla="*/ 325 w 837"/>
              <a:gd name="T93" fmla="*/ 72 h 837"/>
              <a:gd name="T94" fmla="*/ 272 w 837"/>
              <a:gd name="T95" fmla="*/ 249 h 837"/>
              <a:gd name="T96" fmla="*/ 126 w 837"/>
              <a:gd name="T97" fmla="*/ 211 h 837"/>
              <a:gd name="T98" fmla="*/ 325 w 837"/>
              <a:gd name="T99" fmla="*/ 72 h 837"/>
              <a:gd name="T100" fmla="*/ 126 w 837"/>
              <a:gd name="T101" fmla="*/ 626 h 837"/>
              <a:gd name="T102" fmla="*/ 272 w 837"/>
              <a:gd name="T103" fmla="*/ 588 h 837"/>
              <a:gd name="T104" fmla="*/ 325 w 837"/>
              <a:gd name="T105" fmla="*/ 765 h 837"/>
              <a:gd name="T106" fmla="*/ 126 w 837"/>
              <a:gd name="T107" fmla="*/ 626 h 837"/>
              <a:gd name="T108" fmla="*/ 512 w 837"/>
              <a:gd name="T109" fmla="*/ 765 h 837"/>
              <a:gd name="T110" fmla="*/ 565 w 837"/>
              <a:gd name="T111" fmla="*/ 588 h 837"/>
              <a:gd name="T112" fmla="*/ 711 w 837"/>
              <a:gd name="T113" fmla="*/ 626 h 837"/>
              <a:gd name="T114" fmla="*/ 512 w 837"/>
              <a:gd name="T115" fmla="*/ 765 h 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37" h="837">
                <a:moveTo>
                  <a:pt x="419" y="0"/>
                </a:moveTo>
                <a:cubicBezTo>
                  <a:pt x="188" y="0"/>
                  <a:pt x="0" y="188"/>
                  <a:pt x="0" y="418"/>
                </a:cubicBezTo>
                <a:cubicBezTo>
                  <a:pt x="0" y="649"/>
                  <a:pt x="188" y="837"/>
                  <a:pt x="419" y="837"/>
                </a:cubicBezTo>
                <a:cubicBezTo>
                  <a:pt x="649" y="837"/>
                  <a:pt x="837" y="649"/>
                  <a:pt x="837" y="418"/>
                </a:cubicBezTo>
                <a:cubicBezTo>
                  <a:pt x="837" y="188"/>
                  <a:pt x="649" y="0"/>
                  <a:pt x="419" y="0"/>
                </a:cubicBezTo>
                <a:close/>
                <a:moveTo>
                  <a:pt x="419" y="777"/>
                </a:moveTo>
                <a:cubicBezTo>
                  <a:pt x="403" y="777"/>
                  <a:pt x="377" y="748"/>
                  <a:pt x="355" y="684"/>
                </a:cubicBezTo>
                <a:cubicBezTo>
                  <a:pt x="345" y="654"/>
                  <a:pt x="337" y="619"/>
                  <a:pt x="331" y="582"/>
                </a:cubicBezTo>
                <a:cubicBezTo>
                  <a:pt x="360" y="579"/>
                  <a:pt x="389" y="578"/>
                  <a:pt x="419" y="578"/>
                </a:cubicBezTo>
                <a:cubicBezTo>
                  <a:pt x="448" y="578"/>
                  <a:pt x="478" y="579"/>
                  <a:pt x="506" y="582"/>
                </a:cubicBezTo>
                <a:cubicBezTo>
                  <a:pt x="500" y="619"/>
                  <a:pt x="492" y="654"/>
                  <a:pt x="482" y="684"/>
                </a:cubicBezTo>
                <a:cubicBezTo>
                  <a:pt x="460" y="748"/>
                  <a:pt x="435" y="777"/>
                  <a:pt x="419" y="777"/>
                </a:cubicBezTo>
                <a:close/>
                <a:moveTo>
                  <a:pt x="419" y="518"/>
                </a:moveTo>
                <a:cubicBezTo>
                  <a:pt x="386" y="518"/>
                  <a:pt x="354" y="520"/>
                  <a:pt x="324" y="522"/>
                </a:cubicBezTo>
                <a:cubicBezTo>
                  <a:pt x="321" y="489"/>
                  <a:pt x="319" y="454"/>
                  <a:pt x="319" y="418"/>
                </a:cubicBezTo>
                <a:cubicBezTo>
                  <a:pt x="319" y="383"/>
                  <a:pt x="321" y="348"/>
                  <a:pt x="324" y="315"/>
                </a:cubicBezTo>
                <a:cubicBezTo>
                  <a:pt x="354" y="317"/>
                  <a:pt x="386" y="319"/>
                  <a:pt x="419" y="319"/>
                </a:cubicBezTo>
                <a:cubicBezTo>
                  <a:pt x="451" y="319"/>
                  <a:pt x="483" y="317"/>
                  <a:pt x="513" y="315"/>
                </a:cubicBezTo>
                <a:cubicBezTo>
                  <a:pt x="516" y="348"/>
                  <a:pt x="518" y="383"/>
                  <a:pt x="518" y="418"/>
                </a:cubicBezTo>
                <a:cubicBezTo>
                  <a:pt x="518" y="454"/>
                  <a:pt x="516" y="489"/>
                  <a:pt x="513" y="522"/>
                </a:cubicBezTo>
                <a:cubicBezTo>
                  <a:pt x="483" y="520"/>
                  <a:pt x="451" y="518"/>
                  <a:pt x="419" y="518"/>
                </a:cubicBezTo>
                <a:close/>
                <a:moveTo>
                  <a:pt x="60" y="418"/>
                </a:moveTo>
                <a:cubicBezTo>
                  <a:pt x="60" y="363"/>
                  <a:pt x="73" y="310"/>
                  <a:pt x="95" y="263"/>
                </a:cubicBezTo>
                <a:cubicBezTo>
                  <a:pt x="140" y="284"/>
                  <a:pt x="198" y="299"/>
                  <a:pt x="264" y="308"/>
                </a:cubicBezTo>
                <a:cubicBezTo>
                  <a:pt x="261" y="344"/>
                  <a:pt x="259" y="381"/>
                  <a:pt x="259" y="418"/>
                </a:cubicBezTo>
                <a:cubicBezTo>
                  <a:pt x="259" y="455"/>
                  <a:pt x="261" y="493"/>
                  <a:pt x="264" y="529"/>
                </a:cubicBezTo>
                <a:cubicBezTo>
                  <a:pt x="198" y="538"/>
                  <a:pt x="140" y="553"/>
                  <a:pt x="95" y="574"/>
                </a:cubicBezTo>
                <a:cubicBezTo>
                  <a:pt x="73" y="527"/>
                  <a:pt x="60" y="474"/>
                  <a:pt x="60" y="418"/>
                </a:cubicBezTo>
                <a:close/>
                <a:moveTo>
                  <a:pt x="419" y="60"/>
                </a:moveTo>
                <a:cubicBezTo>
                  <a:pt x="435" y="60"/>
                  <a:pt x="460" y="89"/>
                  <a:pt x="482" y="153"/>
                </a:cubicBezTo>
                <a:cubicBezTo>
                  <a:pt x="492" y="183"/>
                  <a:pt x="500" y="218"/>
                  <a:pt x="506" y="255"/>
                </a:cubicBezTo>
                <a:cubicBezTo>
                  <a:pt x="478" y="257"/>
                  <a:pt x="448" y="259"/>
                  <a:pt x="419" y="259"/>
                </a:cubicBezTo>
                <a:cubicBezTo>
                  <a:pt x="389" y="259"/>
                  <a:pt x="360" y="257"/>
                  <a:pt x="331" y="255"/>
                </a:cubicBezTo>
                <a:cubicBezTo>
                  <a:pt x="337" y="218"/>
                  <a:pt x="345" y="183"/>
                  <a:pt x="355" y="153"/>
                </a:cubicBezTo>
                <a:cubicBezTo>
                  <a:pt x="377" y="89"/>
                  <a:pt x="403" y="60"/>
                  <a:pt x="419" y="60"/>
                </a:cubicBezTo>
                <a:close/>
                <a:moveTo>
                  <a:pt x="573" y="308"/>
                </a:moveTo>
                <a:cubicBezTo>
                  <a:pt x="639" y="299"/>
                  <a:pt x="697" y="283"/>
                  <a:pt x="742" y="263"/>
                </a:cubicBezTo>
                <a:cubicBezTo>
                  <a:pt x="764" y="310"/>
                  <a:pt x="777" y="363"/>
                  <a:pt x="777" y="418"/>
                </a:cubicBezTo>
                <a:cubicBezTo>
                  <a:pt x="777" y="474"/>
                  <a:pt x="764" y="527"/>
                  <a:pt x="742" y="574"/>
                </a:cubicBezTo>
                <a:cubicBezTo>
                  <a:pt x="697" y="553"/>
                  <a:pt x="639" y="538"/>
                  <a:pt x="573" y="529"/>
                </a:cubicBezTo>
                <a:cubicBezTo>
                  <a:pt x="576" y="493"/>
                  <a:pt x="578" y="455"/>
                  <a:pt x="578" y="418"/>
                </a:cubicBezTo>
                <a:cubicBezTo>
                  <a:pt x="578" y="381"/>
                  <a:pt x="576" y="344"/>
                  <a:pt x="573" y="308"/>
                </a:cubicBezTo>
                <a:close/>
                <a:moveTo>
                  <a:pt x="711" y="211"/>
                </a:moveTo>
                <a:cubicBezTo>
                  <a:pt x="673" y="228"/>
                  <a:pt x="623" y="240"/>
                  <a:pt x="565" y="249"/>
                </a:cubicBezTo>
                <a:cubicBezTo>
                  <a:pt x="555" y="179"/>
                  <a:pt x="537" y="117"/>
                  <a:pt x="512" y="72"/>
                </a:cubicBezTo>
                <a:cubicBezTo>
                  <a:pt x="594" y="94"/>
                  <a:pt x="664" y="144"/>
                  <a:pt x="711" y="211"/>
                </a:cubicBezTo>
                <a:close/>
                <a:moveTo>
                  <a:pt x="325" y="72"/>
                </a:moveTo>
                <a:cubicBezTo>
                  <a:pt x="300" y="117"/>
                  <a:pt x="283" y="179"/>
                  <a:pt x="272" y="249"/>
                </a:cubicBezTo>
                <a:cubicBezTo>
                  <a:pt x="214" y="241"/>
                  <a:pt x="164" y="228"/>
                  <a:pt x="126" y="211"/>
                </a:cubicBezTo>
                <a:cubicBezTo>
                  <a:pt x="174" y="144"/>
                  <a:pt x="244" y="94"/>
                  <a:pt x="325" y="72"/>
                </a:cubicBezTo>
                <a:close/>
                <a:moveTo>
                  <a:pt x="126" y="626"/>
                </a:moveTo>
                <a:cubicBezTo>
                  <a:pt x="164" y="609"/>
                  <a:pt x="214" y="596"/>
                  <a:pt x="272" y="588"/>
                </a:cubicBezTo>
                <a:cubicBezTo>
                  <a:pt x="283" y="658"/>
                  <a:pt x="300" y="720"/>
                  <a:pt x="325" y="765"/>
                </a:cubicBezTo>
                <a:cubicBezTo>
                  <a:pt x="244" y="742"/>
                  <a:pt x="174" y="693"/>
                  <a:pt x="126" y="626"/>
                </a:cubicBezTo>
                <a:close/>
                <a:moveTo>
                  <a:pt x="512" y="765"/>
                </a:moveTo>
                <a:cubicBezTo>
                  <a:pt x="537" y="720"/>
                  <a:pt x="555" y="658"/>
                  <a:pt x="565" y="588"/>
                </a:cubicBezTo>
                <a:cubicBezTo>
                  <a:pt x="623" y="596"/>
                  <a:pt x="673" y="609"/>
                  <a:pt x="711" y="626"/>
                </a:cubicBezTo>
                <a:cubicBezTo>
                  <a:pt x="664" y="693"/>
                  <a:pt x="594" y="742"/>
                  <a:pt x="512" y="765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9" name="TextBox 78"/>
          <p:cNvSpPr txBox="1"/>
          <p:nvPr/>
        </p:nvSpPr>
        <p:spPr>
          <a:xfrm>
            <a:off x="964551" y="5608291"/>
            <a:ext cx="44422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diritc.ru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0" y="603615"/>
            <a:ext cx="2609793" cy="1871238"/>
            <a:chOff x="0" y="603615"/>
            <a:chExt cx="2609793" cy="1871238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19EA90F4-8B2E-A84B-97F0-D2E91F4D1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3615"/>
              <a:ext cx="2609793" cy="1871238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Прямоугольник 4"/>
            <p:cNvSpPr/>
            <p:nvPr/>
          </p:nvSpPr>
          <p:spPr>
            <a:xfrm>
              <a:off x="1502347" y="1101439"/>
              <a:ext cx="739691" cy="2613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413895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2">
            <a:extLst>
              <a:ext uri="{FF2B5EF4-FFF2-40B4-BE49-F238E27FC236}">
                <a16:creationId xmlns:a16="http://schemas.microsoft.com/office/drawing/2014/main" id="{30CD4E0B-F697-40E0-8CE4-5660B6C80656}"/>
              </a:ext>
            </a:extLst>
          </p:cNvPr>
          <p:cNvSpPr txBox="1"/>
          <p:nvPr/>
        </p:nvSpPr>
        <p:spPr>
          <a:xfrm>
            <a:off x="1275024" y="508130"/>
            <a:ext cx="8718064" cy="707886"/>
          </a:xfrm>
          <a:prstGeom prst="rect">
            <a:avLst/>
          </a:prstGeom>
          <a:noFill/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Пилотный проект </a:t>
            </a:r>
            <a:r>
              <a:rPr lang="ru-RU" altLang="ru-RU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отслеживанию автомобильных перевозок с использованием электронных навигационных пломб 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0"/>
          <p:cNvSpPr txBox="1">
            <a:spLocks noChangeArrowheads="1"/>
          </p:cNvSpPr>
          <p:nvPr/>
        </p:nvSpPr>
        <p:spPr bwMode="auto">
          <a:xfrm>
            <a:off x="8975786" y="2768164"/>
            <a:ext cx="3027362" cy="2308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dirty="0">
                <a:latin typeface="Arial Narrow" panose="020B0606020202030204" pitchFamily="34" charset="0"/>
              </a:rPr>
              <a:t>Контроль и оценка времени прибытия груза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90847" y="5591684"/>
            <a:ext cx="116883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28600">
              <a:spcBef>
                <a:spcPts val="600"/>
              </a:spcBef>
              <a:buClr>
                <a:srgbClr val="000000"/>
              </a:buClr>
              <a:buSzPts val="1200"/>
              <a:defRPr/>
            </a:pPr>
            <a:r>
              <a:rPr lang="ru-RU" sz="1200" b="1" dirty="0">
                <a:solidFill>
                  <a:srgbClr val="000000"/>
                </a:solidFill>
              </a:rPr>
              <a:t>Применение ЭНП позволит:</a:t>
            </a:r>
          </a:p>
          <a:p>
            <a:pPr marL="171450" indent="-171450">
              <a:spcBef>
                <a:spcPts val="600"/>
              </a:spcBef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000000"/>
                </a:solidFill>
              </a:rPr>
              <a:t>снизить количество досмотров на границе и </a:t>
            </a:r>
            <a:r>
              <a:rPr lang="ru-RU" sz="1100" b="1" dirty="0">
                <a:solidFill>
                  <a:srgbClr val="62BA5F"/>
                </a:solidFill>
              </a:rPr>
              <a:t>сократить среднее время производства таможенных процедур</a:t>
            </a:r>
            <a:r>
              <a:rPr lang="ru-RU" sz="1100" dirty="0">
                <a:solidFill>
                  <a:srgbClr val="000000"/>
                </a:solidFill>
              </a:rPr>
              <a:t>;</a:t>
            </a:r>
            <a:r>
              <a:rPr lang="ru-RU" sz="1100" b="1" dirty="0">
                <a:solidFill>
                  <a:srgbClr val="62BA5F"/>
                </a:solidFill>
              </a:rPr>
              <a:t> </a:t>
            </a:r>
          </a:p>
          <a:p>
            <a:pPr marL="171450" indent="-171450">
              <a:spcBef>
                <a:spcPts val="600"/>
              </a:spcBef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  <a:defRPr/>
            </a:pPr>
            <a:r>
              <a:rPr lang="ru-RU" sz="1100" b="1" dirty="0">
                <a:solidFill>
                  <a:srgbClr val="62BA5F"/>
                </a:solidFill>
              </a:rPr>
              <a:t>отработать взаимодействие финской и российской сторон </a:t>
            </a:r>
            <a:r>
              <a:rPr lang="ru-RU" sz="1100" dirty="0">
                <a:solidFill>
                  <a:srgbClr val="000000"/>
                </a:solidFill>
              </a:rPr>
              <a:t>в рамках реализации бизнес-процессов ускоренного прохождения границы Россия-Финляндия;</a:t>
            </a:r>
          </a:p>
          <a:p>
            <a:pPr marL="171450" indent="-171450">
              <a:spcBef>
                <a:spcPts val="600"/>
              </a:spcBef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  <a:defRPr/>
            </a:pPr>
            <a:r>
              <a:rPr lang="ru-RU" sz="1100" b="1" dirty="0">
                <a:solidFill>
                  <a:srgbClr val="62BA5F"/>
                </a:solidFill>
              </a:rPr>
              <a:t>отладить вопросы мониторинга инцидентов</a:t>
            </a:r>
            <a:r>
              <a:rPr lang="ru-RU" sz="1100" dirty="0">
                <a:solidFill>
                  <a:srgbClr val="000000"/>
                </a:solidFill>
              </a:rPr>
              <a:t>, связанных с доступом к грузу при перевозках и повышение прозрачности транзитных операций для обеих стран.</a:t>
            </a:r>
            <a:endParaRPr lang="en-US" sz="1100" dirty="0">
              <a:solidFill>
                <a:srgbClr val="000000"/>
              </a:solidFill>
            </a:endParaRPr>
          </a:p>
        </p:txBody>
      </p:sp>
      <p:cxnSp>
        <p:nvCxnSpPr>
          <p:cNvPr id="6" name="Прямая соединительная линия 67"/>
          <p:cNvCxnSpPr>
            <a:cxnSpLocks noChangeShapeType="1"/>
          </p:cNvCxnSpPr>
          <p:nvPr/>
        </p:nvCxnSpPr>
        <p:spPr bwMode="auto">
          <a:xfrm>
            <a:off x="6094639" y="1591809"/>
            <a:ext cx="36000" cy="3889375"/>
          </a:xfrm>
          <a:prstGeom prst="line">
            <a:avLst/>
          </a:prstGeom>
          <a:noFill/>
          <a:ln w="44450" algn="ctr">
            <a:solidFill>
              <a:schemeClr val="accent4">
                <a:lumMod val="40000"/>
                <a:lumOff val="60000"/>
              </a:schemeClr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Скругленный прямоугольник 14"/>
          <p:cNvSpPr/>
          <p:nvPr/>
        </p:nvSpPr>
        <p:spPr>
          <a:xfrm>
            <a:off x="1196651" y="3085164"/>
            <a:ext cx="4038169" cy="90289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b="0" dirty="0">
                <a:solidFill>
                  <a:schemeClr val="bg1"/>
                </a:solidFill>
                <a:cs typeface="Times New Roman" panose="02020603050405020304" pitchFamily="18" charset="0"/>
              </a:rPr>
              <a:t>Оператор пломбирования</a:t>
            </a:r>
          </a:p>
          <a:p>
            <a:pPr algn="ctr">
              <a:defRPr/>
            </a:pPr>
            <a:r>
              <a:rPr lang="ru-RU" sz="1400" b="0" dirty="0">
                <a:solidFill>
                  <a:schemeClr val="bg1"/>
                </a:solidFill>
                <a:cs typeface="Times New Roman" panose="02020603050405020304" pitchFamily="18" charset="0"/>
              </a:rPr>
              <a:t>(</a:t>
            </a:r>
            <a:r>
              <a:rPr lang="ru-RU" sz="1400" b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Vedia</a:t>
            </a:r>
            <a:r>
              <a:rPr lang="ru-RU" sz="1400" b="0" dirty="0">
                <a:solidFill>
                  <a:schemeClr val="bg1"/>
                </a:solidFill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8" name="Скругленный прямоугольник 74"/>
          <p:cNvSpPr/>
          <p:nvPr/>
        </p:nvSpPr>
        <p:spPr>
          <a:xfrm>
            <a:off x="1196651" y="2224585"/>
            <a:ext cx="4038169" cy="468000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000" dirty="0"/>
              <a:t>Таможенная служба Финляндской Республики</a:t>
            </a:r>
            <a:endParaRPr lang="ru-RU" sz="700" b="0" dirty="0"/>
          </a:p>
        </p:txBody>
      </p:sp>
      <p:sp>
        <p:nvSpPr>
          <p:cNvPr id="39" name="Двойная стрелка вверх/вниз 75"/>
          <p:cNvSpPr>
            <a:spLocks noChangeArrowheads="1"/>
          </p:cNvSpPr>
          <p:nvPr/>
        </p:nvSpPr>
        <p:spPr bwMode="auto">
          <a:xfrm>
            <a:off x="3145092" y="2681997"/>
            <a:ext cx="152023" cy="392579"/>
          </a:xfrm>
          <a:prstGeom prst="upDownArrow">
            <a:avLst>
              <a:gd name="adj1" fmla="val 50000"/>
              <a:gd name="adj2" fmla="val 49890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956702" y="3085164"/>
            <a:ext cx="4038169" cy="90289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chemeClr val="bg1"/>
                </a:solidFill>
                <a:cs typeface="Times New Roman" panose="02020603050405020304" pitchFamily="18" charset="0"/>
              </a:rPr>
              <a:t>Национальный оператор пломбирования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chemeClr val="bg1"/>
                </a:solidFill>
                <a:cs typeface="Times New Roman" panose="02020603050405020304" pitchFamily="18" charset="0"/>
              </a:rPr>
              <a:t>(ООО «ЦРЦП»)</a:t>
            </a:r>
          </a:p>
        </p:txBody>
      </p:sp>
      <p:sp>
        <p:nvSpPr>
          <p:cNvPr id="32" name="Скругленный прямоугольник 63"/>
          <p:cNvSpPr/>
          <p:nvPr/>
        </p:nvSpPr>
        <p:spPr>
          <a:xfrm>
            <a:off x="6956702" y="2224585"/>
            <a:ext cx="4038169" cy="468000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000" dirty="0"/>
              <a:t>Федеральная таможенная служба Российской Федерации</a:t>
            </a:r>
          </a:p>
        </p:txBody>
      </p:sp>
      <p:pic>
        <p:nvPicPr>
          <p:cNvPr id="35" name="Рисунок 71" descr="Флаг РФ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293" y="1531244"/>
            <a:ext cx="12969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4" descr="Грузовик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69325" y="4177132"/>
            <a:ext cx="4753497" cy="125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Рисунок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885" y="1431231"/>
            <a:ext cx="14097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TextBox 51"/>
          <p:cNvSpPr txBox="1">
            <a:spLocks noChangeArrowheads="1"/>
          </p:cNvSpPr>
          <p:nvPr/>
        </p:nvSpPr>
        <p:spPr bwMode="auto">
          <a:xfrm>
            <a:off x="1966136" y="3988052"/>
            <a:ext cx="13088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sz="1200" b="1" dirty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Хельсинки</a:t>
            </a:r>
            <a:endParaRPr lang="ru-RU" altLang="ru-RU" sz="12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5" name="TextBox 56"/>
          <p:cNvSpPr txBox="1">
            <a:spLocks noChangeArrowheads="1"/>
          </p:cNvSpPr>
          <p:nvPr/>
        </p:nvSpPr>
        <p:spPr bwMode="auto">
          <a:xfrm>
            <a:off x="1346039" y="4246759"/>
            <a:ext cx="17924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ru-RU" altLang="ru-RU" sz="1200" dirty="0">
                <a:latin typeface="Arial Narrow" panose="020B0606020202030204" pitchFamily="34" charset="0"/>
              </a:rPr>
              <a:t>Наложение пломбы </a:t>
            </a:r>
            <a:br>
              <a:rPr lang="ru-RU" altLang="ru-RU" sz="1200" dirty="0">
                <a:latin typeface="Arial Narrow" panose="020B0606020202030204" pitchFamily="34" charset="0"/>
              </a:rPr>
            </a:br>
            <a:r>
              <a:rPr lang="ru-RU" altLang="ru-RU" sz="1200" dirty="0">
                <a:latin typeface="Arial Narrow" panose="020B0606020202030204" pitchFamily="34" charset="0"/>
              </a:rPr>
              <a:t>в присутствии таможни ФР</a:t>
            </a:r>
          </a:p>
        </p:txBody>
      </p:sp>
      <p:sp>
        <p:nvSpPr>
          <p:cNvPr id="86" name="TextBox 62"/>
          <p:cNvSpPr txBox="1">
            <a:spLocks noChangeArrowheads="1"/>
          </p:cNvSpPr>
          <p:nvPr/>
        </p:nvSpPr>
        <p:spPr bwMode="auto">
          <a:xfrm>
            <a:off x="9064264" y="4246759"/>
            <a:ext cx="18507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200" dirty="0">
                <a:latin typeface="Arial Narrow" panose="020B0606020202030204" pitchFamily="34" charset="0"/>
              </a:rPr>
              <a:t>Снятие пломбы в присутствии таможни РФ</a:t>
            </a:r>
          </a:p>
        </p:txBody>
      </p:sp>
      <p:sp>
        <p:nvSpPr>
          <p:cNvPr id="88" name="TextBox 75"/>
          <p:cNvSpPr txBox="1">
            <a:spLocks noChangeArrowheads="1"/>
          </p:cNvSpPr>
          <p:nvPr/>
        </p:nvSpPr>
        <p:spPr bwMode="auto">
          <a:xfrm>
            <a:off x="693930" y="2775529"/>
            <a:ext cx="2559503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ru-RU" altLang="ru-RU" sz="900" dirty="0">
                <a:latin typeface="Arial Narrow" panose="020B0606020202030204" pitchFamily="34" charset="0"/>
              </a:rPr>
              <a:t>Контроль и оценка времени прибытия груза</a:t>
            </a:r>
          </a:p>
        </p:txBody>
      </p:sp>
      <p:sp>
        <p:nvSpPr>
          <p:cNvPr id="93" name="Двойная стрелка вверх/вниз 75"/>
          <p:cNvSpPr>
            <a:spLocks noChangeArrowheads="1"/>
          </p:cNvSpPr>
          <p:nvPr/>
        </p:nvSpPr>
        <p:spPr bwMode="auto">
          <a:xfrm>
            <a:off x="8899775" y="2681997"/>
            <a:ext cx="152023" cy="392579"/>
          </a:xfrm>
          <a:prstGeom prst="upDownArrow">
            <a:avLst>
              <a:gd name="adj1" fmla="val 50000"/>
              <a:gd name="adj2" fmla="val 49890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/>
          </a:p>
        </p:txBody>
      </p:sp>
      <p:cxnSp>
        <p:nvCxnSpPr>
          <p:cNvPr id="11" name="Соединительная линия уступом 10"/>
          <p:cNvCxnSpPr>
            <a:stCxn id="1030" idx="1"/>
            <a:endCxn id="21" idx="2"/>
          </p:cNvCxnSpPr>
          <p:nvPr/>
        </p:nvCxnSpPr>
        <p:spPr>
          <a:xfrm flipV="1">
            <a:off x="8522822" y="3988054"/>
            <a:ext cx="452965" cy="818003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Скругленный прямоугольник 101"/>
          <p:cNvSpPr/>
          <p:nvPr/>
        </p:nvSpPr>
        <p:spPr>
          <a:xfrm>
            <a:off x="8596914" y="5054637"/>
            <a:ext cx="1571453" cy="269875"/>
          </a:xfrm>
          <a:prstGeom prst="roundRect">
            <a:avLst>
              <a:gd name="adj" fmla="val 47726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050" b="0" dirty="0">
                <a:solidFill>
                  <a:schemeClr val="bg1"/>
                </a:solidFill>
              </a:rPr>
              <a:t>Грузополучатель</a:t>
            </a:r>
          </a:p>
        </p:txBody>
      </p:sp>
      <p:cxnSp>
        <p:nvCxnSpPr>
          <p:cNvPr id="103" name="Соединительная линия уступом 102"/>
          <p:cNvCxnSpPr>
            <a:stCxn id="16" idx="2"/>
            <a:endCxn id="1030" idx="3"/>
          </p:cNvCxnSpPr>
          <p:nvPr/>
        </p:nvCxnSpPr>
        <p:spPr>
          <a:xfrm rot="16200000" flipH="1">
            <a:off x="3083529" y="4120260"/>
            <a:ext cx="818003" cy="553589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Скругленный прямоугольник 105"/>
          <p:cNvSpPr/>
          <p:nvPr/>
        </p:nvSpPr>
        <p:spPr>
          <a:xfrm>
            <a:off x="2046641" y="5015401"/>
            <a:ext cx="1571453" cy="269875"/>
          </a:xfrm>
          <a:prstGeom prst="roundRect">
            <a:avLst>
              <a:gd name="adj" fmla="val 47726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050" b="0" dirty="0">
                <a:solidFill>
                  <a:schemeClr val="bg1"/>
                </a:solidFill>
              </a:rPr>
              <a:t>Грузоотправитель</a:t>
            </a:r>
          </a:p>
        </p:txBody>
      </p:sp>
      <p:sp>
        <p:nvSpPr>
          <p:cNvPr id="25" name="TextBox 51"/>
          <p:cNvSpPr txBox="1">
            <a:spLocks noChangeArrowheads="1"/>
          </p:cNvSpPr>
          <p:nvPr/>
        </p:nvSpPr>
        <p:spPr bwMode="auto">
          <a:xfrm>
            <a:off x="8975787" y="3988052"/>
            <a:ext cx="1566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sz="1200" b="1" dirty="0">
                <a:solidFill>
                  <a:schemeClr val="tx2"/>
                </a:solidFill>
                <a:latin typeface="+mn-lt"/>
                <a:ea typeface="Verdana" panose="020B0604030504040204" pitchFamily="34" charset="0"/>
              </a:rPr>
              <a:t>Санкт-Петербург</a:t>
            </a:r>
            <a:endParaRPr lang="ru-RU" altLang="ru-RU" sz="12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3" name="Прямая со стрелкой 2"/>
          <p:cNvCxnSpPr>
            <a:stCxn id="38" idx="3"/>
            <a:endCxn id="32" idx="1"/>
          </p:cNvCxnSpPr>
          <p:nvPr/>
        </p:nvCxnSpPr>
        <p:spPr>
          <a:xfrm>
            <a:off x="5234820" y="2458585"/>
            <a:ext cx="1721882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5233698" y="3548214"/>
            <a:ext cx="1721882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496" y="4374860"/>
            <a:ext cx="415009" cy="415009"/>
          </a:xfrm>
          <a:prstGeom prst="rect">
            <a:avLst/>
          </a:prstGeom>
        </p:spPr>
      </p:pic>
      <p:sp>
        <p:nvSpPr>
          <p:cNvPr id="10" name="Полилиния 9"/>
          <p:cNvSpPr/>
          <p:nvPr/>
        </p:nvSpPr>
        <p:spPr>
          <a:xfrm>
            <a:off x="6303505" y="3788569"/>
            <a:ext cx="649745" cy="804862"/>
          </a:xfrm>
          <a:custGeom>
            <a:avLst/>
            <a:gdLst>
              <a:gd name="connsiteX0" fmla="*/ 0 w 561975"/>
              <a:gd name="connsiteY0" fmla="*/ 804862 h 804862"/>
              <a:gd name="connsiteX1" fmla="*/ 214313 w 561975"/>
              <a:gd name="connsiteY1" fmla="*/ 804862 h 804862"/>
              <a:gd name="connsiteX2" fmla="*/ 214313 w 561975"/>
              <a:gd name="connsiteY2" fmla="*/ 2381 h 804862"/>
              <a:gd name="connsiteX3" fmla="*/ 561975 w 561975"/>
              <a:gd name="connsiteY3" fmla="*/ 2381 h 804862"/>
              <a:gd name="connsiteX4" fmla="*/ 561975 w 561975"/>
              <a:gd name="connsiteY4" fmla="*/ 0 h 804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975" h="804862">
                <a:moveTo>
                  <a:pt x="0" y="804862"/>
                </a:moveTo>
                <a:lnTo>
                  <a:pt x="214313" y="804862"/>
                </a:lnTo>
                <a:lnTo>
                  <a:pt x="214313" y="2381"/>
                </a:lnTo>
                <a:lnTo>
                  <a:pt x="561975" y="2381"/>
                </a:lnTo>
                <a:lnTo>
                  <a:pt x="561975" y="0"/>
                </a:lnTo>
              </a:path>
            </a:pathLst>
          </a:custGeom>
          <a:ln>
            <a:solidFill>
              <a:schemeClr val="accent1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 flipH="1">
            <a:off x="5237025" y="3779700"/>
            <a:ext cx="649745" cy="804862"/>
          </a:xfrm>
          <a:custGeom>
            <a:avLst/>
            <a:gdLst>
              <a:gd name="connsiteX0" fmla="*/ 0 w 561975"/>
              <a:gd name="connsiteY0" fmla="*/ 804862 h 804862"/>
              <a:gd name="connsiteX1" fmla="*/ 214313 w 561975"/>
              <a:gd name="connsiteY1" fmla="*/ 804862 h 804862"/>
              <a:gd name="connsiteX2" fmla="*/ 214313 w 561975"/>
              <a:gd name="connsiteY2" fmla="*/ 2381 h 804862"/>
              <a:gd name="connsiteX3" fmla="*/ 561975 w 561975"/>
              <a:gd name="connsiteY3" fmla="*/ 2381 h 804862"/>
              <a:gd name="connsiteX4" fmla="*/ 561975 w 561975"/>
              <a:gd name="connsiteY4" fmla="*/ 0 h 804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975" h="804862">
                <a:moveTo>
                  <a:pt x="0" y="804862"/>
                </a:moveTo>
                <a:lnTo>
                  <a:pt x="214313" y="804862"/>
                </a:lnTo>
                <a:lnTo>
                  <a:pt x="214313" y="2381"/>
                </a:lnTo>
                <a:lnTo>
                  <a:pt x="561975" y="2381"/>
                </a:lnTo>
                <a:lnTo>
                  <a:pt x="561975" y="0"/>
                </a:lnTo>
              </a:path>
            </a:pathLst>
          </a:custGeom>
          <a:ln>
            <a:solidFill>
              <a:schemeClr val="accent1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554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3FCEF2-68C9-E7E1-3736-4EBAE819C1C4}"/>
              </a:ext>
            </a:extLst>
          </p:cNvPr>
          <p:cNvSpPr txBox="1"/>
          <p:nvPr/>
        </p:nvSpPr>
        <p:spPr>
          <a:xfrm>
            <a:off x="797530" y="539656"/>
            <a:ext cx="90498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</a:rPr>
              <a:t>Создание </a:t>
            </a:r>
            <a:r>
              <a:rPr lang="ru-R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экос</a:t>
            </a: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</a:rPr>
              <a:t>истемы цифрового транспортного коридора для автомобильных перевозок по маршруту г. Хэйхэ - МАПП «</a:t>
            </a:r>
            <a:r>
              <a:rPr lang="ru-RU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Каникурган</a:t>
            </a: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</a:rPr>
              <a:t>» - </a:t>
            </a:r>
            <a:r>
              <a:rPr lang="ru-RU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жд</a:t>
            </a: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</a:rPr>
              <a:t> станция «Берёзовка»</a:t>
            </a:r>
            <a:endParaRPr lang="ru-RU" sz="18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D876BC-DC00-E606-5FEE-D1C6D829097D}"/>
              </a:ext>
            </a:extLst>
          </p:cNvPr>
          <p:cNvSpPr txBox="1"/>
          <p:nvPr/>
        </p:nvSpPr>
        <p:spPr>
          <a:xfrm>
            <a:off x="797530" y="2953380"/>
            <a:ext cx="11162871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Движение беспилотных автомобильных транспортных средств</a:t>
            </a:r>
          </a:p>
          <a:p>
            <a:pPr marL="457200" indent="-45720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интеллектуального пункта пропуска</a:t>
            </a:r>
          </a:p>
          <a:p>
            <a:pPr marL="457200" indent="-45720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электронной очереди</a:t>
            </a:r>
            <a:endParaRPr lang="ru-RU" sz="20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Применени</a:t>
            </a:r>
            <a:r>
              <a:rPr lang="ru-RU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е э</a:t>
            </a:r>
            <a:r>
              <a:rPr lang="ru-RU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лектронной навигационной пломбы</a:t>
            </a:r>
          </a:p>
          <a:p>
            <a:pPr marL="457200" indent="-45720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электронной международной транспортной накладной e-CMR</a:t>
            </a:r>
            <a:endParaRPr lang="ru-RU" sz="20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Применение элементов интеллектуальной транспортной системы</a:t>
            </a:r>
            <a:endParaRPr lang="ru-RU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7F990F-BF39-4C58-EF32-C232DB789D58}"/>
              </a:ext>
            </a:extLst>
          </p:cNvPr>
          <p:cNvSpPr txBox="1"/>
          <p:nvPr/>
        </p:nvSpPr>
        <p:spPr>
          <a:xfrm>
            <a:off x="716917" y="1770717"/>
            <a:ext cx="10528444" cy="707886"/>
          </a:xfrm>
          <a:prstGeom prst="rect">
            <a:avLst/>
          </a:prstGeom>
          <a:noFill/>
          <a:ln>
            <a:solidFill>
              <a:srgbClr val="2477B8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</a:rPr>
              <a:t>По итогам пилотных проектов по цифровизации международных перевозок будут сформированы ключевые элементы  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экос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</a:rPr>
              <a:t>истемы цифрового транспортного коридора:</a:t>
            </a:r>
            <a:endParaRPr lang="ru-RU" sz="2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44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292600"/>
            <a:ext cx="12192000" cy="2565400"/>
          </a:xfrm>
          <a:prstGeom prst="rect">
            <a:avLst/>
          </a:prstGeom>
          <a:gradFill flip="none" rotWithShape="1">
            <a:gsLst>
              <a:gs pos="0">
                <a:srgbClr val="009846"/>
              </a:gs>
              <a:gs pos="50000">
                <a:srgbClr val="0039A6">
                  <a:shade val="67500"/>
                  <a:satMod val="115000"/>
                </a:srgbClr>
              </a:gs>
              <a:gs pos="100000">
                <a:srgbClr val="0039A6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Группа 1">
            <a:extLst>
              <a:ext uri="{FF2B5EF4-FFF2-40B4-BE49-F238E27FC236}">
                <a16:creationId xmlns:a16="http://schemas.microsoft.com/office/drawing/2014/main" id="{906E26DB-895C-B24C-AADE-72CF51925CA3}"/>
              </a:ext>
            </a:extLst>
          </p:cNvPr>
          <p:cNvGrpSpPr>
            <a:grpSpLocks/>
          </p:cNvGrpSpPr>
          <p:nvPr/>
        </p:nvGrpSpPr>
        <p:grpSpPr bwMode="auto">
          <a:xfrm>
            <a:off x="482486" y="754063"/>
            <a:ext cx="15213013" cy="6299200"/>
            <a:chOff x="3595912" y="769557"/>
            <a:chExt cx="15212788" cy="6298632"/>
          </a:xfrm>
        </p:grpSpPr>
        <p:sp>
          <p:nvSpPr>
            <p:cNvPr id="16" name="Параллелограмм 15">
              <a:extLst>
                <a:ext uri="{FF2B5EF4-FFF2-40B4-BE49-F238E27FC236}">
                  <a16:creationId xmlns:a16="http://schemas.microsoft.com/office/drawing/2014/main" id="{8619670F-67C9-CC47-B8AA-11106F945383}"/>
                </a:ext>
              </a:extLst>
            </p:cNvPr>
            <p:cNvSpPr/>
            <p:nvPr/>
          </p:nvSpPr>
          <p:spPr>
            <a:xfrm>
              <a:off x="4465849" y="1323544"/>
              <a:ext cx="14342851" cy="5533526"/>
            </a:xfrm>
            <a:prstGeom prst="parallelogram">
              <a:avLst>
                <a:gd name="adj" fmla="val 143926"/>
              </a:avLst>
            </a:prstGeom>
            <a:solidFill>
              <a:schemeClr val="bg2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Параллелограмм 16">
              <a:extLst>
                <a:ext uri="{FF2B5EF4-FFF2-40B4-BE49-F238E27FC236}">
                  <a16:creationId xmlns:a16="http://schemas.microsoft.com/office/drawing/2014/main" id="{745FC373-D5B4-104D-9A32-FCA1A29C5C8B}"/>
                </a:ext>
              </a:extLst>
            </p:cNvPr>
            <p:cNvSpPr/>
            <p:nvPr/>
          </p:nvSpPr>
          <p:spPr>
            <a:xfrm>
              <a:off x="3595912" y="769557"/>
              <a:ext cx="12182295" cy="6298632"/>
            </a:xfrm>
            <a:prstGeom prst="parallelogram">
              <a:avLst>
                <a:gd name="adj" fmla="val 143926"/>
              </a:avLst>
            </a:prstGeom>
            <a:solidFill>
              <a:schemeClr val="bg2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0" y="-5336"/>
            <a:ext cx="12192000" cy="224952"/>
          </a:xfrm>
          <a:prstGeom prst="rect">
            <a:avLst/>
          </a:prstGeom>
          <a:gradFill flip="none" rotWithShape="1">
            <a:gsLst>
              <a:gs pos="0">
                <a:srgbClr val="009846"/>
              </a:gs>
              <a:gs pos="50000">
                <a:srgbClr val="0039A6">
                  <a:shade val="67500"/>
                  <a:satMod val="115000"/>
                </a:srgbClr>
              </a:gs>
              <a:gs pos="100000">
                <a:srgbClr val="0039A6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ubtitle 4">
            <a:extLst>
              <a:ext uri="{FF2B5EF4-FFF2-40B4-BE49-F238E27FC236}">
                <a16:creationId xmlns:a16="http://schemas.microsoft.com/office/drawing/2014/main" id="{44205747-E603-2640-B4E1-460C859A1CD4}"/>
              </a:ext>
            </a:extLst>
          </p:cNvPr>
          <p:cNvSpPr txBox="1">
            <a:spLocks/>
          </p:cNvSpPr>
          <p:nvPr/>
        </p:nvSpPr>
        <p:spPr>
          <a:xfrm>
            <a:off x="2440729" y="5365503"/>
            <a:ext cx="7132742" cy="6283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Спасибо!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98EE34-C8FD-2B4A-ADCD-1AD672990788}"/>
              </a:ext>
            </a:extLst>
          </p:cNvPr>
          <p:cNvSpPr txBox="1"/>
          <p:nvPr/>
        </p:nvSpPr>
        <p:spPr>
          <a:xfrm>
            <a:off x="2571750" y="20859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942" y="1405283"/>
            <a:ext cx="4216116" cy="196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50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62A9AD-61F2-40E9-7281-903342736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75" y="826698"/>
            <a:ext cx="3703899" cy="52046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E9FEF7-7931-1760-6510-BCDD0E8D38F0}"/>
              </a:ext>
            </a:extLst>
          </p:cNvPr>
          <p:cNvSpPr txBox="1"/>
          <p:nvPr/>
        </p:nvSpPr>
        <p:spPr>
          <a:xfrm>
            <a:off x="4280074" y="1843225"/>
            <a:ext cx="746417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Дирекция создана распоряжением</a:t>
            </a:r>
            <a:br>
              <a:rPr lang="ru-RU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Правительства Российской Федерации </a:t>
            </a:r>
            <a:br>
              <a:rPr lang="ru-RU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от 10 апреля 2020 г. № 969-р.</a:t>
            </a: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для </a:t>
            </a:r>
            <a:r>
              <a:rPr lang="ru-RU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организации экспертно-аналитической и информационной поддержки принятия скоординированных между собой решений федеральных органов исполнительной власти, институтов развития и бизнеса по развитию эффективному использованию международных транспортных коридоров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43679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7F9505-DBDD-0066-EF94-6112C9E4474E}"/>
              </a:ext>
            </a:extLst>
          </p:cNvPr>
          <p:cNvSpPr txBox="1"/>
          <p:nvPr/>
        </p:nvSpPr>
        <p:spPr>
          <a:xfrm>
            <a:off x="354457" y="1131637"/>
            <a:ext cx="1145055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</a:rPr>
              <a:t>Протоколом совещания министров транспорта и экономического развития Российской Федерации (В.Г. Савельева и М.Г. Решетникова) от 01 июня 2021 года № 19/24-РМ  Дирекция с 2021 года координирует организацию экспериментальной беспилотной грузовой автомобильной перевозки по мосту через р. Амур между логистическими центрами в районе городов Благовещенск (Россия) - Хэйхэ (Китай).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2AFF90-0E4D-E28E-CF4D-03FC64CA9A0B}"/>
              </a:ext>
            </a:extLst>
          </p:cNvPr>
          <p:cNvSpPr txBox="1"/>
          <p:nvPr/>
        </p:nvSpPr>
        <p:spPr>
          <a:xfrm>
            <a:off x="386993" y="5033865"/>
            <a:ext cx="1134780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</a:rPr>
              <a:t>Организация Эксперимента осуществляется по трём направлениям: организационные вопросы, технологические вопросы, правовое регулирование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2120715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9" name="Прямая соединительная линия 67"/>
          <p:cNvCxnSpPr>
            <a:cxnSpLocks noChangeShapeType="1"/>
          </p:cNvCxnSpPr>
          <p:nvPr/>
        </p:nvCxnSpPr>
        <p:spPr bwMode="auto">
          <a:xfrm>
            <a:off x="6094639" y="1325109"/>
            <a:ext cx="0" cy="2992891"/>
          </a:xfrm>
          <a:prstGeom prst="line">
            <a:avLst/>
          </a:prstGeom>
          <a:noFill/>
          <a:ln w="44450" algn="ctr">
            <a:solidFill>
              <a:schemeClr val="accent4">
                <a:lumMod val="40000"/>
                <a:lumOff val="60000"/>
              </a:schemeClr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Рисунок 6" hidden="1">
            <a:extLst>
              <a:ext uri="{FF2B5EF4-FFF2-40B4-BE49-F238E27FC236}">
                <a16:creationId xmlns:a16="http://schemas.microsoft.com/office/drawing/2014/main" id="{EEC883D4-19CC-489C-9258-37B3FAAC5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1667" r="2031" b="22222"/>
          <a:stretch/>
        </p:blipFill>
        <p:spPr>
          <a:xfrm>
            <a:off x="0" y="1227578"/>
            <a:ext cx="12168065" cy="4716612"/>
          </a:xfrm>
          <a:prstGeom prst="rect">
            <a:avLst/>
          </a:prstGeom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9B1D3CF1-9400-45D0-A251-C00E4708220A}"/>
              </a:ext>
            </a:extLst>
          </p:cNvPr>
          <p:cNvSpPr txBox="1"/>
          <p:nvPr/>
        </p:nvSpPr>
        <p:spPr>
          <a:xfrm>
            <a:off x="1790591" y="6010635"/>
            <a:ext cx="28163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Arial Narrow" panose="020B0606020202030204" pitchFamily="34" charset="0"/>
              </a:rPr>
              <a:t>Таможенно-логистический терминал</a:t>
            </a:r>
            <a:endParaRPr lang="ru-RU" sz="3200" dirty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5A761B1-181B-455B-B697-275E81558296}"/>
              </a:ext>
            </a:extLst>
          </p:cNvPr>
          <p:cNvSpPr txBox="1"/>
          <p:nvPr/>
        </p:nvSpPr>
        <p:spPr>
          <a:xfrm>
            <a:off x="4701085" y="6010635"/>
            <a:ext cx="280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Arial Narrow" panose="020B0606020202030204" pitchFamily="34" charset="0"/>
              </a:rPr>
              <a:t>Пограничный мостовой переход через </a:t>
            </a:r>
            <a:r>
              <a:rPr lang="ru-RU" sz="1100" dirty="0" err="1">
                <a:latin typeface="Arial Narrow" panose="020B0606020202030204" pitchFamily="34" charset="0"/>
              </a:rPr>
              <a:t>р.Амур</a:t>
            </a:r>
            <a:endParaRPr lang="ru-RU" sz="3200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A37B4F06-6D4A-4273-B8F9-675327FDB3FE}"/>
              </a:ext>
            </a:extLst>
          </p:cNvPr>
          <p:cNvSpPr txBox="1"/>
          <p:nvPr/>
        </p:nvSpPr>
        <p:spPr>
          <a:xfrm>
            <a:off x="7603278" y="6010635"/>
            <a:ext cx="2807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Arial Narrow" panose="020B0606020202030204" pitchFamily="34" charset="0"/>
              </a:rPr>
              <a:t>МАПП «</a:t>
            </a:r>
            <a:r>
              <a:rPr lang="ru-RU" sz="1100" dirty="0" err="1">
                <a:latin typeface="Arial Narrow" panose="020B0606020202030204" pitchFamily="34" charset="0"/>
              </a:rPr>
              <a:t>Кани</a:t>
            </a:r>
            <a:r>
              <a:rPr lang="ru-RU" sz="1100" dirty="0">
                <a:latin typeface="Arial Narrow" panose="020B0606020202030204" pitchFamily="34" charset="0"/>
              </a:rPr>
              <a:t>-Курган»</a:t>
            </a:r>
          </a:p>
        </p:txBody>
      </p:sp>
      <p:grpSp>
        <p:nvGrpSpPr>
          <p:cNvPr id="59" name="Group 160">
            <a:extLst>
              <a:ext uri="{FF2B5EF4-FFF2-40B4-BE49-F238E27FC236}">
                <a16:creationId xmlns:a16="http://schemas.microsoft.com/office/drawing/2014/main" id="{3729A49A-39AC-4C6F-8E40-2720F6D5F6C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042694" y="1898385"/>
            <a:ext cx="2106612" cy="1148471"/>
            <a:chOff x="2377" y="1625"/>
            <a:chExt cx="2922" cy="1593"/>
          </a:xfrm>
        </p:grpSpPr>
        <p:sp>
          <p:nvSpPr>
            <p:cNvPr id="262" name="Freeform 161">
              <a:extLst>
                <a:ext uri="{FF2B5EF4-FFF2-40B4-BE49-F238E27FC236}">
                  <a16:creationId xmlns:a16="http://schemas.microsoft.com/office/drawing/2014/main" id="{5B437C9C-1BD5-496A-94BE-F87582514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3" y="2550"/>
              <a:ext cx="392" cy="668"/>
            </a:xfrm>
            <a:custGeom>
              <a:avLst/>
              <a:gdLst>
                <a:gd name="T0" fmla="*/ 162 w 392"/>
                <a:gd name="T1" fmla="*/ 668 h 668"/>
                <a:gd name="T2" fmla="*/ 221 w 392"/>
                <a:gd name="T3" fmla="*/ 668 h 668"/>
                <a:gd name="T4" fmla="*/ 221 w 392"/>
                <a:gd name="T5" fmla="*/ 195 h 668"/>
                <a:gd name="T6" fmla="*/ 392 w 392"/>
                <a:gd name="T7" fmla="*/ 41 h 668"/>
                <a:gd name="T8" fmla="*/ 392 w 392"/>
                <a:gd name="T9" fmla="*/ 0 h 668"/>
                <a:gd name="T10" fmla="*/ 197 w 392"/>
                <a:gd name="T11" fmla="*/ 112 h 668"/>
                <a:gd name="T12" fmla="*/ 0 w 392"/>
                <a:gd name="T13" fmla="*/ 0 h 668"/>
                <a:gd name="T14" fmla="*/ 0 w 392"/>
                <a:gd name="T15" fmla="*/ 45 h 668"/>
                <a:gd name="T16" fmla="*/ 162 w 392"/>
                <a:gd name="T17" fmla="*/ 190 h 668"/>
                <a:gd name="T18" fmla="*/ 162 w 392"/>
                <a:gd name="T19" fmla="*/ 668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2" h="668">
                  <a:moveTo>
                    <a:pt x="162" y="668"/>
                  </a:moveTo>
                  <a:lnTo>
                    <a:pt x="221" y="668"/>
                  </a:lnTo>
                  <a:lnTo>
                    <a:pt x="221" y="195"/>
                  </a:lnTo>
                  <a:lnTo>
                    <a:pt x="392" y="41"/>
                  </a:lnTo>
                  <a:lnTo>
                    <a:pt x="392" y="0"/>
                  </a:lnTo>
                  <a:lnTo>
                    <a:pt x="197" y="112"/>
                  </a:lnTo>
                  <a:lnTo>
                    <a:pt x="0" y="0"/>
                  </a:lnTo>
                  <a:lnTo>
                    <a:pt x="0" y="45"/>
                  </a:lnTo>
                  <a:lnTo>
                    <a:pt x="162" y="190"/>
                  </a:lnTo>
                  <a:lnTo>
                    <a:pt x="162" y="668"/>
                  </a:lnTo>
                  <a:close/>
                </a:path>
              </a:pathLst>
            </a:custGeom>
            <a:solidFill>
              <a:srgbClr val="272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3" name="Freeform 162">
              <a:extLst>
                <a:ext uri="{FF2B5EF4-FFF2-40B4-BE49-F238E27FC236}">
                  <a16:creationId xmlns:a16="http://schemas.microsoft.com/office/drawing/2014/main" id="{44759E9E-3EFC-4D96-900F-308B371A1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2550"/>
              <a:ext cx="392" cy="668"/>
            </a:xfrm>
            <a:custGeom>
              <a:avLst/>
              <a:gdLst>
                <a:gd name="T0" fmla="*/ 161 w 392"/>
                <a:gd name="T1" fmla="*/ 668 h 668"/>
                <a:gd name="T2" fmla="*/ 223 w 392"/>
                <a:gd name="T3" fmla="*/ 668 h 668"/>
                <a:gd name="T4" fmla="*/ 223 w 392"/>
                <a:gd name="T5" fmla="*/ 195 h 668"/>
                <a:gd name="T6" fmla="*/ 392 w 392"/>
                <a:gd name="T7" fmla="*/ 41 h 668"/>
                <a:gd name="T8" fmla="*/ 392 w 392"/>
                <a:gd name="T9" fmla="*/ 0 h 668"/>
                <a:gd name="T10" fmla="*/ 197 w 392"/>
                <a:gd name="T11" fmla="*/ 112 h 668"/>
                <a:gd name="T12" fmla="*/ 0 w 392"/>
                <a:gd name="T13" fmla="*/ 0 h 668"/>
                <a:gd name="T14" fmla="*/ 0 w 392"/>
                <a:gd name="T15" fmla="*/ 45 h 668"/>
                <a:gd name="T16" fmla="*/ 161 w 392"/>
                <a:gd name="T17" fmla="*/ 190 h 668"/>
                <a:gd name="T18" fmla="*/ 161 w 392"/>
                <a:gd name="T19" fmla="*/ 668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2" h="668">
                  <a:moveTo>
                    <a:pt x="161" y="668"/>
                  </a:moveTo>
                  <a:lnTo>
                    <a:pt x="223" y="668"/>
                  </a:lnTo>
                  <a:lnTo>
                    <a:pt x="223" y="195"/>
                  </a:lnTo>
                  <a:lnTo>
                    <a:pt x="392" y="41"/>
                  </a:lnTo>
                  <a:lnTo>
                    <a:pt x="392" y="0"/>
                  </a:lnTo>
                  <a:lnTo>
                    <a:pt x="197" y="112"/>
                  </a:lnTo>
                  <a:lnTo>
                    <a:pt x="0" y="0"/>
                  </a:lnTo>
                  <a:lnTo>
                    <a:pt x="0" y="45"/>
                  </a:lnTo>
                  <a:lnTo>
                    <a:pt x="161" y="190"/>
                  </a:lnTo>
                  <a:lnTo>
                    <a:pt x="161" y="668"/>
                  </a:lnTo>
                  <a:close/>
                </a:path>
              </a:pathLst>
            </a:custGeom>
            <a:solidFill>
              <a:srgbClr val="272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4" name="Freeform 163">
              <a:extLst>
                <a:ext uri="{FF2B5EF4-FFF2-40B4-BE49-F238E27FC236}">
                  <a16:creationId xmlns:a16="http://schemas.microsoft.com/office/drawing/2014/main" id="{07BEF653-DC2E-4BED-8FEA-1BCDEC630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1656"/>
              <a:ext cx="1328" cy="880"/>
            </a:xfrm>
            <a:custGeom>
              <a:avLst/>
              <a:gdLst>
                <a:gd name="T0" fmla="*/ 9 w 1328"/>
                <a:gd name="T1" fmla="*/ 880 h 880"/>
                <a:gd name="T2" fmla="*/ 0 w 1328"/>
                <a:gd name="T3" fmla="*/ 875 h 880"/>
                <a:gd name="T4" fmla="*/ 1321 w 1328"/>
                <a:gd name="T5" fmla="*/ 0 h 880"/>
                <a:gd name="T6" fmla="*/ 1328 w 1328"/>
                <a:gd name="T7" fmla="*/ 5 h 880"/>
                <a:gd name="T8" fmla="*/ 9 w 1328"/>
                <a:gd name="T9" fmla="*/ 880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8" h="880">
                  <a:moveTo>
                    <a:pt x="9" y="880"/>
                  </a:moveTo>
                  <a:lnTo>
                    <a:pt x="0" y="875"/>
                  </a:lnTo>
                  <a:lnTo>
                    <a:pt x="1321" y="0"/>
                  </a:lnTo>
                  <a:lnTo>
                    <a:pt x="1328" y="5"/>
                  </a:lnTo>
                  <a:lnTo>
                    <a:pt x="9" y="880"/>
                  </a:ln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5" name="Freeform 164">
              <a:extLst>
                <a:ext uri="{FF2B5EF4-FFF2-40B4-BE49-F238E27FC236}">
                  <a16:creationId xmlns:a16="http://schemas.microsoft.com/office/drawing/2014/main" id="{711351C8-9B41-4BE2-9B37-CC8711CD7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1656"/>
              <a:ext cx="1328" cy="880"/>
            </a:xfrm>
            <a:custGeom>
              <a:avLst/>
              <a:gdLst>
                <a:gd name="T0" fmla="*/ 9 w 1328"/>
                <a:gd name="T1" fmla="*/ 880 h 880"/>
                <a:gd name="T2" fmla="*/ 0 w 1328"/>
                <a:gd name="T3" fmla="*/ 875 h 880"/>
                <a:gd name="T4" fmla="*/ 1321 w 1328"/>
                <a:gd name="T5" fmla="*/ 0 h 880"/>
                <a:gd name="T6" fmla="*/ 1328 w 1328"/>
                <a:gd name="T7" fmla="*/ 5 h 880"/>
                <a:gd name="T8" fmla="*/ 9 w 1328"/>
                <a:gd name="T9" fmla="*/ 880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8" h="880">
                  <a:moveTo>
                    <a:pt x="9" y="880"/>
                  </a:moveTo>
                  <a:lnTo>
                    <a:pt x="0" y="875"/>
                  </a:lnTo>
                  <a:lnTo>
                    <a:pt x="1321" y="0"/>
                  </a:lnTo>
                  <a:lnTo>
                    <a:pt x="1328" y="5"/>
                  </a:lnTo>
                  <a:lnTo>
                    <a:pt x="9" y="880"/>
                  </a:ln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6" name="Freeform 165">
              <a:extLst>
                <a:ext uri="{FF2B5EF4-FFF2-40B4-BE49-F238E27FC236}">
                  <a16:creationId xmlns:a16="http://schemas.microsoft.com/office/drawing/2014/main" id="{81FA5794-B243-4AAF-9318-06ECAED79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1656"/>
              <a:ext cx="1328" cy="880"/>
            </a:xfrm>
            <a:custGeom>
              <a:avLst/>
              <a:gdLst>
                <a:gd name="T0" fmla="*/ 9 w 1328"/>
                <a:gd name="T1" fmla="*/ 880 h 880"/>
                <a:gd name="T2" fmla="*/ 0 w 1328"/>
                <a:gd name="T3" fmla="*/ 875 h 880"/>
                <a:gd name="T4" fmla="*/ 1321 w 1328"/>
                <a:gd name="T5" fmla="*/ 0 h 880"/>
                <a:gd name="T6" fmla="*/ 1328 w 1328"/>
                <a:gd name="T7" fmla="*/ 5 h 880"/>
                <a:gd name="T8" fmla="*/ 9 w 1328"/>
                <a:gd name="T9" fmla="*/ 880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8" h="880">
                  <a:moveTo>
                    <a:pt x="9" y="880"/>
                  </a:moveTo>
                  <a:lnTo>
                    <a:pt x="0" y="875"/>
                  </a:lnTo>
                  <a:lnTo>
                    <a:pt x="1321" y="0"/>
                  </a:lnTo>
                  <a:lnTo>
                    <a:pt x="1328" y="5"/>
                  </a:lnTo>
                  <a:lnTo>
                    <a:pt x="9" y="880"/>
                  </a:ln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7" name="Freeform 166">
              <a:extLst>
                <a:ext uri="{FF2B5EF4-FFF2-40B4-BE49-F238E27FC236}">
                  <a16:creationId xmlns:a16="http://schemas.microsoft.com/office/drawing/2014/main" id="{EC3C135A-322D-4A01-B42D-30F4C1060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" y="1670"/>
              <a:ext cx="1142" cy="863"/>
            </a:xfrm>
            <a:custGeom>
              <a:avLst/>
              <a:gdLst>
                <a:gd name="T0" fmla="*/ 2 w 1142"/>
                <a:gd name="T1" fmla="*/ 863 h 863"/>
                <a:gd name="T2" fmla="*/ 0 w 1142"/>
                <a:gd name="T3" fmla="*/ 861 h 863"/>
                <a:gd name="T4" fmla="*/ 1140 w 1142"/>
                <a:gd name="T5" fmla="*/ 0 h 863"/>
                <a:gd name="T6" fmla="*/ 1142 w 1142"/>
                <a:gd name="T7" fmla="*/ 0 h 863"/>
                <a:gd name="T8" fmla="*/ 2 w 1142"/>
                <a:gd name="T9" fmla="*/ 86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2" h="863">
                  <a:moveTo>
                    <a:pt x="2" y="863"/>
                  </a:moveTo>
                  <a:lnTo>
                    <a:pt x="0" y="861"/>
                  </a:lnTo>
                  <a:lnTo>
                    <a:pt x="1140" y="0"/>
                  </a:lnTo>
                  <a:lnTo>
                    <a:pt x="1142" y="0"/>
                  </a:lnTo>
                  <a:lnTo>
                    <a:pt x="2" y="863"/>
                  </a:ln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8" name="Freeform 167">
              <a:extLst>
                <a:ext uri="{FF2B5EF4-FFF2-40B4-BE49-F238E27FC236}">
                  <a16:creationId xmlns:a16="http://schemas.microsoft.com/office/drawing/2014/main" id="{3991B9C7-89A4-448A-864B-B48C2678D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5" y="1682"/>
              <a:ext cx="920" cy="851"/>
            </a:xfrm>
            <a:custGeom>
              <a:avLst/>
              <a:gdLst>
                <a:gd name="T0" fmla="*/ 3 w 920"/>
                <a:gd name="T1" fmla="*/ 851 h 851"/>
                <a:gd name="T2" fmla="*/ 0 w 920"/>
                <a:gd name="T3" fmla="*/ 851 h 851"/>
                <a:gd name="T4" fmla="*/ 917 w 920"/>
                <a:gd name="T5" fmla="*/ 0 h 851"/>
                <a:gd name="T6" fmla="*/ 920 w 920"/>
                <a:gd name="T7" fmla="*/ 2 h 851"/>
                <a:gd name="T8" fmla="*/ 3 w 920"/>
                <a:gd name="T9" fmla="*/ 85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0" h="851">
                  <a:moveTo>
                    <a:pt x="3" y="851"/>
                  </a:moveTo>
                  <a:lnTo>
                    <a:pt x="0" y="851"/>
                  </a:lnTo>
                  <a:lnTo>
                    <a:pt x="917" y="0"/>
                  </a:lnTo>
                  <a:lnTo>
                    <a:pt x="920" y="2"/>
                  </a:lnTo>
                  <a:lnTo>
                    <a:pt x="3" y="851"/>
                  </a:ln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9" name="Freeform 168">
              <a:extLst>
                <a:ext uri="{FF2B5EF4-FFF2-40B4-BE49-F238E27FC236}">
                  <a16:creationId xmlns:a16="http://schemas.microsoft.com/office/drawing/2014/main" id="{5A2B062A-34F5-462B-9803-0364839B5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0" y="1703"/>
              <a:ext cx="712" cy="830"/>
            </a:xfrm>
            <a:custGeom>
              <a:avLst/>
              <a:gdLst>
                <a:gd name="T0" fmla="*/ 2 w 712"/>
                <a:gd name="T1" fmla="*/ 830 h 830"/>
                <a:gd name="T2" fmla="*/ 0 w 712"/>
                <a:gd name="T3" fmla="*/ 830 h 830"/>
                <a:gd name="T4" fmla="*/ 710 w 712"/>
                <a:gd name="T5" fmla="*/ 0 h 830"/>
                <a:gd name="T6" fmla="*/ 712 w 712"/>
                <a:gd name="T7" fmla="*/ 0 h 830"/>
                <a:gd name="T8" fmla="*/ 2 w 712"/>
                <a:gd name="T9" fmla="*/ 83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2" h="830">
                  <a:moveTo>
                    <a:pt x="2" y="830"/>
                  </a:moveTo>
                  <a:lnTo>
                    <a:pt x="0" y="830"/>
                  </a:lnTo>
                  <a:lnTo>
                    <a:pt x="710" y="0"/>
                  </a:lnTo>
                  <a:lnTo>
                    <a:pt x="712" y="0"/>
                  </a:lnTo>
                  <a:lnTo>
                    <a:pt x="2" y="830"/>
                  </a:ln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0" name="Freeform 169">
              <a:extLst>
                <a:ext uri="{FF2B5EF4-FFF2-40B4-BE49-F238E27FC236}">
                  <a16:creationId xmlns:a16="http://schemas.microsoft.com/office/drawing/2014/main" id="{63962C02-EE27-4ECF-9600-5E287A9DB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0" y="1675"/>
              <a:ext cx="1331" cy="880"/>
            </a:xfrm>
            <a:custGeom>
              <a:avLst/>
              <a:gdLst>
                <a:gd name="T0" fmla="*/ 1321 w 1331"/>
                <a:gd name="T1" fmla="*/ 880 h 880"/>
                <a:gd name="T2" fmla="*/ 1331 w 1331"/>
                <a:gd name="T3" fmla="*/ 875 h 880"/>
                <a:gd name="T4" fmla="*/ 10 w 1331"/>
                <a:gd name="T5" fmla="*/ 0 h 880"/>
                <a:gd name="T6" fmla="*/ 0 w 1331"/>
                <a:gd name="T7" fmla="*/ 5 h 880"/>
                <a:gd name="T8" fmla="*/ 1321 w 1331"/>
                <a:gd name="T9" fmla="*/ 880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1" h="880">
                  <a:moveTo>
                    <a:pt x="1321" y="880"/>
                  </a:moveTo>
                  <a:lnTo>
                    <a:pt x="1331" y="875"/>
                  </a:lnTo>
                  <a:lnTo>
                    <a:pt x="10" y="0"/>
                  </a:lnTo>
                  <a:lnTo>
                    <a:pt x="0" y="5"/>
                  </a:lnTo>
                  <a:lnTo>
                    <a:pt x="1321" y="880"/>
                  </a:ln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1" name="Freeform 170">
              <a:extLst>
                <a:ext uri="{FF2B5EF4-FFF2-40B4-BE49-F238E27FC236}">
                  <a16:creationId xmlns:a16="http://schemas.microsoft.com/office/drawing/2014/main" id="{D558FAFD-EE58-49B5-A855-69898D79E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0" y="1675"/>
              <a:ext cx="1331" cy="880"/>
            </a:xfrm>
            <a:custGeom>
              <a:avLst/>
              <a:gdLst>
                <a:gd name="T0" fmla="*/ 1321 w 1331"/>
                <a:gd name="T1" fmla="*/ 880 h 880"/>
                <a:gd name="T2" fmla="*/ 1331 w 1331"/>
                <a:gd name="T3" fmla="*/ 875 h 880"/>
                <a:gd name="T4" fmla="*/ 10 w 1331"/>
                <a:gd name="T5" fmla="*/ 0 h 880"/>
                <a:gd name="T6" fmla="*/ 0 w 1331"/>
                <a:gd name="T7" fmla="*/ 5 h 880"/>
                <a:gd name="T8" fmla="*/ 1321 w 1331"/>
                <a:gd name="T9" fmla="*/ 880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1" h="880">
                  <a:moveTo>
                    <a:pt x="1321" y="880"/>
                  </a:moveTo>
                  <a:lnTo>
                    <a:pt x="1331" y="875"/>
                  </a:lnTo>
                  <a:lnTo>
                    <a:pt x="10" y="0"/>
                  </a:lnTo>
                  <a:lnTo>
                    <a:pt x="0" y="5"/>
                  </a:lnTo>
                  <a:lnTo>
                    <a:pt x="1321" y="880"/>
                  </a:ln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2" name="Freeform 171">
              <a:extLst>
                <a:ext uri="{FF2B5EF4-FFF2-40B4-BE49-F238E27FC236}">
                  <a16:creationId xmlns:a16="http://schemas.microsoft.com/office/drawing/2014/main" id="{A9B41165-FBD1-42DA-9EC4-8F36831BA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0" y="1675"/>
              <a:ext cx="1331" cy="880"/>
            </a:xfrm>
            <a:custGeom>
              <a:avLst/>
              <a:gdLst>
                <a:gd name="T0" fmla="*/ 1321 w 1331"/>
                <a:gd name="T1" fmla="*/ 880 h 880"/>
                <a:gd name="T2" fmla="*/ 1331 w 1331"/>
                <a:gd name="T3" fmla="*/ 875 h 880"/>
                <a:gd name="T4" fmla="*/ 10 w 1331"/>
                <a:gd name="T5" fmla="*/ 0 h 880"/>
                <a:gd name="T6" fmla="*/ 0 w 1331"/>
                <a:gd name="T7" fmla="*/ 5 h 880"/>
                <a:gd name="T8" fmla="*/ 1321 w 1331"/>
                <a:gd name="T9" fmla="*/ 880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1" h="880">
                  <a:moveTo>
                    <a:pt x="1321" y="880"/>
                  </a:moveTo>
                  <a:lnTo>
                    <a:pt x="1331" y="875"/>
                  </a:lnTo>
                  <a:lnTo>
                    <a:pt x="10" y="0"/>
                  </a:lnTo>
                  <a:lnTo>
                    <a:pt x="0" y="5"/>
                  </a:lnTo>
                  <a:lnTo>
                    <a:pt x="1321" y="880"/>
                  </a:ln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3" name="Freeform 172">
              <a:extLst>
                <a:ext uri="{FF2B5EF4-FFF2-40B4-BE49-F238E27FC236}">
                  <a16:creationId xmlns:a16="http://schemas.microsoft.com/office/drawing/2014/main" id="{5FD0092E-AC1C-4884-A5B8-D2A8E0F9F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1689"/>
              <a:ext cx="1143" cy="864"/>
            </a:xfrm>
            <a:custGeom>
              <a:avLst/>
              <a:gdLst>
                <a:gd name="T0" fmla="*/ 1141 w 1143"/>
                <a:gd name="T1" fmla="*/ 864 h 864"/>
                <a:gd name="T2" fmla="*/ 1143 w 1143"/>
                <a:gd name="T3" fmla="*/ 861 h 864"/>
                <a:gd name="T4" fmla="*/ 3 w 1143"/>
                <a:gd name="T5" fmla="*/ 0 h 864"/>
                <a:gd name="T6" fmla="*/ 0 w 1143"/>
                <a:gd name="T7" fmla="*/ 0 h 864"/>
                <a:gd name="T8" fmla="*/ 1141 w 1143"/>
                <a:gd name="T9" fmla="*/ 864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3" h="864">
                  <a:moveTo>
                    <a:pt x="1141" y="864"/>
                  </a:moveTo>
                  <a:lnTo>
                    <a:pt x="1143" y="86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141" y="864"/>
                  </a:ln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4" name="Freeform 173">
              <a:extLst>
                <a:ext uri="{FF2B5EF4-FFF2-40B4-BE49-F238E27FC236}">
                  <a16:creationId xmlns:a16="http://schemas.microsoft.com/office/drawing/2014/main" id="{C3E688F0-BE27-45F9-8808-FBAC03506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0" y="1701"/>
              <a:ext cx="919" cy="852"/>
            </a:xfrm>
            <a:custGeom>
              <a:avLst/>
              <a:gdLst>
                <a:gd name="T0" fmla="*/ 917 w 919"/>
                <a:gd name="T1" fmla="*/ 852 h 852"/>
                <a:gd name="T2" fmla="*/ 919 w 919"/>
                <a:gd name="T3" fmla="*/ 852 h 852"/>
                <a:gd name="T4" fmla="*/ 2 w 919"/>
                <a:gd name="T5" fmla="*/ 0 h 852"/>
                <a:gd name="T6" fmla="*/ 0 w 919"/>
                <a:gd name="T7" fmla="*/ 2 h 852"/>
                <a:gd name="T8" fmla="*/ 917 w 919"/>
                <a:gd name="T9" fmla="*/ 852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9" h="852">
                  <a:moveTo>
                    <a:pt x="917" y="852"/>
                  </a:moveTo>
                  <a:lnTo>
                    <a:pt x="919" y="852"/>
                  </a:lnTo>
                  <a:lnTo>
                    <a:pt x="2" y="0"/>
                  </a:lnTo>
                  <a:lnTo>
                    <a:pt x="0" y="2"/>
                  </a:lnTo>
                  <a:lnTo>
                    <a:pt x="917" y="852"/>
                  </a:ln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5" name="Freeform 174">
              <a:extLst>
                <a:ext uri="{FF2B5EF4-FFF2-40B4-BE49-F238E27FC236}">
                  <a16:creationId xmlns:a16="http://schemas.microsoft.com/office/drawing/2014/main" id="{F6C5E56D-EA5B-4C75-957F-CD452A36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2" y="1722"/>
              <a:ext cx="713" cy="831"/>
            </a:xfrm>
            <a:custGeom>
              <a:avLst/>
              <a:gdLst>
                <a:gd name="T0" fmla="*/ 711 w 713"/>
                <a:gd name="T1" fmla="*/ 831 h 831"/>
                <a:gd name="T2" fmla="*/ 713 w 713"/>
                <a:gd name="T3" fmla="*/ 831 h 831"/>
                <a:gd name="T4" fmla="*/ 3 w 713"/>
                <a:gd name="T5" fmla="*/ 0 h 831"/>
                <a:gd name="T6" fmla="*/ 0 w 713"/>
                <a:gd name="T7" fmla="*/ 0 h 831"/>
                <a:gd name="T8" fmla="*/ 711 w 713"/>
                <a:gd name="T9" fmla="*/ 831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3" h="831">
                  <a:moveTo>
                    <a:pt x="711" y="831"/>
                  </a:moveTo>
                  <a:lnTo>
                    <a:pt x="713" y="831"/>
                  </a:lnTo>
                  <a:lnTo>
                    <a:pt x="3" y="0"/>
                  </a:lnTo>
                  <a:lnTo>
                    <a:pt x="0" y="0"/>
                  </a:lnTo>
                  <a:lnTo>
                    <a:pt x="711" y="831"/>
                  </a:ln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6" name="Freeform 175">
              <a:extLst>
                <a:ext uri="{FF2B5EF4-FFF2-40B4-BE49-F238E27FC236}">
                  <a16:creationId xmlns:a16="http://schemas.microsoft.com/office/drawing/2014/main" id="{385ACBA5-71AE-4650-8696-46A9E5393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1" y="1625"/>
              <a:ext cx="152" cy="954"/>
            </a:xfrm>
            <a:custGeom>
              <a:avLst/>
              <a:gdLst>
                <a:gd name="T0" fmla="*/ 64 w 64"/>
                <a:gd name="T1" fmla="*/ 382 h 401"/>
                <a:gd name="T2" fmla="*/ 2 w 64"/>
                <a:gd name="T3" fmla="*/ 56 h 401"/>
                <a:gd name="T4" fmla="*/ 62 w 64"/>
                <a:gd name="T5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401">
                  <a:moveTo>
                    <a:pt x="64" y="382"/>
                  </a:moveTo>
                  <a:cubicBezTo>
                    <a:pt x="36" y="401"/>
                    <a:pt x="10" y="61"/>
                    <a:pt x="2" y="56"/>
                  </a:cubicBezTo>
                  <a:cubicBezTo>
                    <a:pt x="0" y="39"/>
                    <a:pt x="47" y="0"/>
                    <a:pt x="62" y="0"/>
                  </a:cubicBezTo>
                </a:path>
              </a:pathLst>
            </a:custGeom>
            <a:solidFill>
              <a:srgbClr val="FFFFFF"/>
            </a:solidFill>
            <a:ln w="7938" cap="flat">
              <a:solidFill>
                <a:srgbClr val="1D1D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7" name="Freeform 176">
              <a:extLst>
                <a:ext uri="{FF2B5EF4-FFF2-40B4-BE49-F238E27FC236}">
                  <a16:creationId xmlns:a16="http://schemas.microsoft.com/office/drawing/2014/main" id="{DDD475DD-DC41-4E2B-B121-1B3631CEA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1" y="1625"/>
              <a:ext cx="152" cy="954"/>
            </a:xfrm>
            <a:custGeom>
              <a:avLst/>
              <a:gdLst>
                <a:gd name="T0" fmla="*/ 64 w 64"/>
                <a:gd name="T1" fmla="*/ 382 h 401"/>
                <a:gd name="T2" fmla="*/ 2 w 64"/>
                <a:gd name="T3" fmla="*/ 56 h 401"/>
                <a:gd name="T4" fmla="*/ 62 w 64"/>
                <a:gd name="T5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401">
                  <a:moveTo>
                    <a:pt x="64" y="382"/>
                  </a:moveTo>
                  <a:cubicBezTo>
                    <a:pt x="36" y="401"/>
                    <a:pt x="10" y="61"/>
                    <a:pt x="2" y="56"/>
                  </a:cubicBezTo>
                  <a:cubicBezTo>
                    <a:pt x="0" y="39"/>
                    <a:pt x="47" y="0"/>
                    <a:pt x="62" y="0"/>
                  </a:cubicBezTo>
                </a:path>
              </a:pathLst>
            </a:custGeom>
            <a:noFill/>
            <a:ln w="7938" cap="flat">
              <a:solidFill>
                <a:srgbClr val="1D1D1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8" name="Freeform 177">
              <a:extLst>
                <a:ext uri="{FF2B5EF4-FFF2-40B4-BE49-F238E27FC236}">
                  <a16:creationId xmlns:a16="http://schemas.microsoft.com/office/drawing/2014/main" id="{64959B99-954B-4B50-B96C-B9A0460F7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" y="1625"/>
              <a:ext cx="152" cy="954"/>
            </a:xfrm>
            <a:custGeom>
              <a:avLst/>
              <a:gdLst>
                <a:gd name="T0" fmla="*/ 0 w 64"/>
                <a:gd name="T1" fmla="*/ 382 h 401"/>
                <a:gd name="T2" fmla="*/ 62 w 64"/>
                <a:gd name="T3" fmla="*/ 56 h 401"/>
                <a:gd name="T4" fmla="*/ 2 w 64"/>
                <a:gd name="T5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401">
                  <a:moveTo>
                    <a:pt x="0" y="382"/>
                  </a:moveTo>
                  <a:cubicBezTo>
                    <a:pt x="28" y="401"/>
                    <a:pt x="54" y="61"/>
                    <a:pt x="62" y="56"/>
                  </a:cubicBezTo>
                  <a:cubicBezTo>
                    <a:pt x="64" y="39"/>
                    <a:pt x="17" y="0"/>
                    <a:pt x="2" y="0"/>
                  </a:cubicBezTo>
                </a:path>
              </a:pathLst>
            </a:custGeom>
            <a:solidFill>
              <a:srgbClr val="FFFFFF"/>
            </a:solidFill>
            <a:ln w="7938" cap="flat">
              <a:solidFill>
                <a:srgbClr val="1D1D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9" name="Freeform 178">
              <a:extLst>
                <a:ext uri="{FF2B5EF4-FFF2-40B4-BE49-F238E27FC236}">
                  <a16:creationId xmlns:a16="http://schemas.microsoft.com/office/drawing/2014/main" id="{CB5E4F80-CDE6-4F45-AE43-39DA86285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" y="1625"/>
              <a:ext cx="152" cy="954"/>
            </a:xfrm>
            <a:custGeom>
              <a:avLst/>
              <a:gdLst>
                <a:gd name="T0" fmla="*/ 0 w 64"/>
                <a:gd name="T1" fmla="*/ 382 h 401"/>
                <a:gd name="T2" fmla="*/ 62 w 64"/>
                <a:gd name="T3" fmla="*/ 56 h 401"/>
                <a:gd name="T4" fmla="*/ 2 w 64"/>
                <a:gd name="T5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401">
                  <a:moveTo>
                    <a:pt x="0" y="382"/>
                  </a:moveTo>
                  <a:cubicBezTo>
                    <a:pt x="28" y="401"/>
                    <a:pt x="54" y="61"/>
                    <a:pt x="62" y="56"/>
                  </a:cubicBezTo>
                  <a:cubicBezTo>
                    <a:pt x="64" y="39"/>
                    <a:pt x="17" y="0"/>
                    <a:pt x="2" y="0"/>
                  </a:cubicBezTo>
                </a:path>
              </a:pathLst>
            </a:custGeom>
            <a:noFill/>
            <a:ln w="7938" cap="flat">
              <a:solidFill>
                <a:srgbClr val="1D1D1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0" name="Rectangle 179">
              <a:extLst>
                <a:ext uri="{FF2B5EF4-FFF2-40B4-BE49-F238E27FC236}">
                  <a16:creationId xmlns:a16="http://schemas.microsoft.com/office/drawing/2014/main" id="{91194251-12BD-4834-B9D5-F85E832F4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9" y="2476"/>
              <a:ext cx="2920" cy="1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1" name="Rectangle 180">
              <a:extLst>
                <a:ext uri="{FF2B5EF4-FFF2-40B4-BE49-F238E27FC236}">
                  <a16:creationId xmlns:a16="http://schemas.microsoft.com/office/drawing/2014/main" id="{F2A5CAD9-52ED-4BE7-A248-46E83CCA7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6" y="2484"/>
              <a:ext cx="7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2" name="Rectangle 181">
              <a:extLst>
                <a:ext uri="{FF2B5EF4-FFF2-40B4-BE49-F238E27FC236}">
                  <a16:creationId xmlns:a16="http://schemas.microsoft.com/office/drawing/2014/main" id="{7E611CC4-7AE0-452F-B096-DC686B4F14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0" y="2484"/>
              <a:ext cx="5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3" name="Rectangle 182">
              <a:extLst>
                <a:ext uri="{FF2B5EF4-FFF2-40B4-BE49-F238E27FC236}">
                  <a16:creationId xmlns:a16="http://schemas.microsoft.com/office/drawing/2014/main" id="{CC254059-2F8E-416F-A4E0-CF6F218EAA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2" y="2484"/>
              <a:ext cx="7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4" name="Rectangle 183">
              <a:extLst>
                <a:ext uri="{FF2B5EF4-FFF2-40B4-BE49-F238E27FC236}">
                  <a16:creationId xmlns:a16="http://schemas.microsoft.com/office/drawing/2014/main" id="{69152B93-9EC6-4984-8D82-A161132D6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6" y="2484"/>
              <a:ext cx="5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5" name="Rectangle 184">
              <a:extLst>
                <a:ext uri="{FF2B5EF4-FFF2-40B4-BE49-F238E27FC236}">
                  <a16:creationId xmlns:a16="http://schemas.microsoft.com/office/drawing/2014/main" id="{445FED00-C8C3-4761-ACF1-7530D2908B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8" y="2484"/>
              <a:ext cx="7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6" name="Rectangle 185">
              <a:extLst>
                <a:ext uri="{FF2B5EF4-FFF2-40B4-BE49-F238E27FC236}">
                  <a16:creationId xmlns:a16="http://schemas.microsoft.com/office/drawing/2014/main" id="{B5255743-627F-4808-8424-30379C3AD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2" y="2484"/>
              <a:ext cx="5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7" name="Rectangle 186">
              <a:extLst>
                <a:ext uri="{FF2B5EF4-FFF2-40B4-BE49-F238E27FC236}">
                  <a16:creationId xmlns:a16="http://schemas.microsoft.com/office/drawing/2014/main" id="{9296CE5B-1F35-4173-A173-35786B4A4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4" y="2484"/>
              <a:ext cx="7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8" name="Rectangle 187">
              <a:extLst>
                <a:ext uri="{FF2B5EF4-FFF2-40B4-BE49-F238E27FC236}">
                  <a16:creationId xmlns:a16="http://schemas.microsoft.com/office/drawing/2014/main" id="{330D231F-0DB1-41B9-9AFA-839ED51E2C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8" y="2484"/>
              <a:ext cx="5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9" name="Rectangle 188">
              <a:extLst>
                <a:ext uri="{FF2B5EF4-FFF2-40B4-BE49-F238E27FC236}">
                  <a16:creationId xmlns:a16="http://schemas.microsoft.com/office/drawing/2014/main" id="{83605C75-22BC-4FC9-B910-F34BDC93BE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0" y="2484"/>
              <a:ext cx="7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0" name="Rectangle 189">
              <a:extLst>
                <a:ext uri="{FF2B5EF4-FFF2-40B4-BE49-F238E27FC236}">
                  <a16:creationId xmlns:a16="http://schemas.microsoft.com/office/drawing/2014/main" id="{3A329CED-54F7-49B7-AE76-97565F0A7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4" y="2484"/>
              <a:ext cx="5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1" name="Rectangle 190">
              <a:extLst>
                <a:ext uri="{FF2B5EF4-FFF2-40B4-BE49-F238E27FC236}">
                  <a16:creationId xmlns:a16="http://schemas.microsoft.com/office/drawing/2014/main" id="{5F880658-2E1A-4D70-90AB-06B11B191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" y="2484"/>
              <a:ext cx="7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2" name="Rectangle 191">
              <a:extLst>
                <a:ext uri="{FF2B5EF4-FFF2-40B4-BE49-F238E27FC236}">
                  <a16:creationId xmlns:a16="http://schemas.microsoft.com/office/drawing/2014/main" id="{5A957F5D-D1DC-4561-B449-52BE7423B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0" y="2484"/>
              <a:ext cx="5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3" name="Rectangle 192">
              <a:extLst>
                <a:ext uri="{FF2B5EF4-FFF2-40B4-BE49-F238E27FC236}">
                  <a16:creationId xmlns:a16="http://schemas.microsoft.com/office/drawing/2014/main" id="{3FFC7959-0554-433D-A8A3-88CC9B346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2" y="2484"/>
              <a:ext cx="7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4" name="Rectangle 193">
              <a:extLst>
                <a:ext uri="{FF2B5EF4-FFF2-40B4-BE49-F238E27FC236}">
                  <a16:creationId xmlns:a16="http://schemas.microsoft.com/office/drawing/2014/main" id="{8332765D-4474-462B-B9F5-CFA10EA29C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6" y="2484"/>
              <a:ext cx="4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5" name="Rectangle 194">
              <a:extLst>
                <a:ext uri="{FF2B5EF4-FFF2-40B4-BE49-F238E27FC236}">
                  <a16:creationId xmlns:a16="http://schemas.microsoft.com/office/drawing/2014/main" id="{875FAD63-BE97-4159-9367-38BAAB19B3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7" y="2484"/>
              <a:ext cx="8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6" name="Rectangle 195">
              <a:extLst>
                <a:ext uri="{FF2B5EF4-FFF2-40B4-BE49-F238E27FC236}">
                  <a16:creationId xmlns:a16="http://schemas.microsoft.com/office/drawing/2014/main" id="{73EB92AA-9737-43AD-A644-E5DDFBB2EB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2" y="2484"/>
              <a:ext cx="4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7" name="Rectangle 196">
              <a:extLst>
                <a:ext uri="{FF2B5EF4-FFF2-40B4-BE49-F238E27FC236}">
                  <a16:creationId xmlns:a16="http://schemas.microsoft.com/office/drawing/2014/main" id="{BD5D989B-A0E9-42BC-906D-83FF0272A9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3" y="2484"/>
              <a:ext cx="7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8" name="Rectangle 197">
              <a:extLst>
                <a:ext uri="{FF2B5EF4-FFF2-40B4-BE49-F238E27FC236}">
                  <a16:creationId xmlns:a16="http://schemas.microsoft.com/office/drawing/2014/main" id="{69D60968-599E-4A26-AB54-BC7320D80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7" y="2484"/>
              <a:ext cx="5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9" name="Rectangle 198">
              <a:extLst>
                <a:ext uri="{FF2B5EF4-FFF2-40B4-BE49-F238E27FC236}">
                  <a16:creationId xmlns:a16="http://schemas.microsoft.com/office/drawing/2014/main" id="{CD69A1BB-8F26-4132-BCF2-E2DC84DF63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9" y="2484"/>
              <a:ext cx="7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0" name="Rectangle 199">
              <a:extLst>
                <a:ext uri="{FF2B5EF4-FFF2-40B4-BE49-F238E27FC236}">
                  <a16:creationId xmlns:a16="http://schemas.microsoft.com/office/drawing/2014/main" id="{D93DDC7E-33B3-4185-9521-0380CA2678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3" y="2484"/>
              <a:ext cx="5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1" name="Rectangle 200">
              <a:extLst>
                <a:ext uri="{FF2B5EF4-FFF2-40B4-BE49-F238E27FC236}">
                  <a16:creationId xmlns:a16="http://schemas.microsoft.com/office/drawing/2014/main" id="{3646DA29-EA8D-4A2C-A904-B2F2EB5343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5" y="2484"/>
              <a:ext cx="7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2" name="Rectangle 201">
              <a:extLst>
                <a:ext uri="{FF2B5EF4-FFF2-40B4-BE49-F238E27FC236}">
                  <a16:creationId xmlns:a16="http://schemas.microsoft.com/office/drawing/2014/main" id="{B38AFA8B-FAB8-46A0-BDE4-CCA34AA876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9" y="2484"/>
              <a:ext cx="5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3" name="Rectangle 202">
              <a:extLst>
                <a:ext uri="{FF2B5EF4-FFF2-40B4-BE49-F238E27FC236}">
                  <a16:creationId xmlns:a16="http://schemas.microsoft.com/office/drawing/2014/main" id="{0A3924EE-68E8-42CB-B919-60070C041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2484"/>
              <a:ext cx="7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4" name="Rectangle 203">
              <a:extLst>
                <a:ext uri="{FF2B5EF4-FFF2-40B4-BE49-F238E27FC236}">
                  <a16:creationId xmlns:a16="http://schemas.microsoft.com/office/drawing/2014/main" id="{55F3D758-7AA5-460E-9C44-A77919965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5" y="2484"/>
              <a:ext cx="5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5" name="Rectangle 204">
              <a:extLst>
                <a:ext uri="{FF2B5EF4-FFF2-40B4-BE49-F238E27FC236}">
                  <a16:creationId xmlns:a16="http://schemas.microsoft.com/office/drawing/2014/main" id="{45DEB6AD-9420-489D-BE28-101623CDE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7" y="2484"/>
              <a:ext cx="7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6" name="Rectangle 205">
              <a:extLst>
                <a:ext uri="{FF2B5EF4-FFF2-40B4-BE49-F238E27FC236}">
                  <a16:creationId xmlns:a16="http://schemas.microsoft.com/office/drawing/2014/main" id="{635E7754-D762-4860-AD6A-853C1F0D4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1" y="2484"/>
              <a:ext cx="5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7" name="Rectangle 206">
              <a:extLst>
                <a:ext uri="{FF2B5EF4-FFF2-40B4-BE49-F238E27FC236}">
                  <a16:creationId xmlns:a16="http://schemas.microsoft.com/office/drawing/2014/main" id="{2EACF8F8-6438-4FAD-BAA3-FAECFD485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3" y="2484"/>
              <a:ext cx="7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8" name="Rectangle 207">
              <a:extLst>
                <a:ext uri="{FF2B5EF4-FFF2-40B4-BE49-F238E27FC236}">
                  <a16:creationId xmlns:a16="http://schemas.microsoft.com/office/drawing/2014/main" id="{597C708F-C330-4547-8F2B-B2A60380FC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7" y="2484"/>
              <a:ext cx="5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9" name="Rectangle 208">
              <a:extLst>
                <a:ext uri="{FF2B5EF4-FFF2-40B4-BE49-F238E27FC236}">
                  <a16:creationId xmlns:a16="http://schemas.microsoft.com/office/drawing/2014/main" id="{7B5EEC0B-C5CC-4F17-A6FD-DC41D7321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9" y="2484"/>
              <a:ext cx="7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0" name="Rectangle 209">
              <a:extLst>
                <a:ext uri="{FF2B5EF4-FFF2-40B4-BE49-F238E27FC236}">
                  <a16:creationId xmlns:a16="http://schemas.microsoft.com/office/drawing/2014/main" id="{B0A3135F-3FE8-40BF-AB04-43A14BE235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3" y="2484"/>
              <a:ext cx="5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1" name="Rectangle 210">
              <a:extLst>
                <a:ext uri="{FF2B5EF4-FFF2-40B4-BE49-F238E27FC236}">
                  <a16:creationId xmlns:a16="http://schemas.microsoft.com/office/drawing/2014/main" id="{0A31EFB8-2556-4342-BF8A-3EEF9DA40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5" y="2484"/>
              <a:ext cx="7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2" name="Rectangle 211">
              <a:extLst>
                <a:ext uri="{FF2B5EF4-FFF2-40B4-BE49-F238E27FC236}">
                  <a16:creationId xmlns:a16="http://schemas.microsoft.com/office/drawing/2014/main" id="{5740D773-F8ED-4709-8C04-178EAF5AAD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9" y="2484"/>
              <a:ext cx="5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3" name="Rectangle 212">
              <a:extLst>
                <a:ext uri="{FF2B5EF4-FFF2-40B4-BE49-F238E27FC236}">
                  <a16:creationId xmlns:a16="http://schemas.microsoft.com/office/drawing/2014/main" id="{3D947623-ABE2-4CEF-A2D4-D1B68AAD9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1" y="2484"/>
              <a:ext cx="7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4" name="Rectangle 213">
              <a:extLst>
                <a:ext uri="{FF2B5EF4-FFF2-40B4-BE49-F238E27FC236}">
                  <a16:creationId xmlns:a16="http://schemas.microsoft.com/office/drawing/2014/main" id="{7E847C33-517C-4F15-9817-3FEECDBC1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5" y="2484"/>
              <a:ext cx="5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5" name="Rectangle 214">
              <a:extLst>
                <a:ext uri="{FF2B5EF4-FFF2-40B4-BE49-F238E27FC236}">
                  <a16:creationId xmlns:a16="http://schemas.microsoft.com/office/drawing/2014/main" id="{D5C76664-D000-4895-BF7F-04F821AE63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7" y="2484"/>
              <a:ext cx="7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6" name="Rectangle 215">
              <a:extLst>
                <a:ext uri="{FF2B5EF4-FFF2-40B4-BE49-F238E27FC236}">
                  <a16:creationId xmlns:a16="http://schemas.microsoft.com/office/drawing/2014/main" id="{BB6B4ED7-8B9C-4FC0-9D04-4264EB038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1" y="2484"/>
              <a:ext cx="4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7" name="Rectangle 216">
              <a:extLst>
                <a:ext uri="{FF2B5EF4-FFF2-40B4-BE49-F238E27FC236}">
                  <a16:creationId xmlns:a16="http://schemas.microsoft.com/office/drawing/2014/main" id="{63CB6ACA-9DCB-445A-AF72-24114CCEB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2" y="2484"/>
              <a:ext cx="8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8" name="Rectangle 217">
              <a:extLst>
                <a:ext uri="{FF2B5EF4-FFF2-40B4-BE49-F238E27FC236}">
                  <a16:creationId xmlns:a16="http://schemas.microsoft.com/office/drawing/2014/main" id="{576A0E28-0930-40F8-B988-A2134D39F2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7" y="2484"/>
              <a:ext cx="4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9" name="Rectangle 218">
              <a:extLst>
                <a:ext uri="{FF2B5EF4-FFF2-40B4-BE49-F238E27FC236}">
                  <a16:creationId xmlns:a16="http://schemas.microsoft.com/office/drawing/2014/main" id="{98614BCB-8FB7-4A98-AF5D-635C3D24C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8" y="2484"/>
              <a:ext cx="8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0" name="Rectangle 219">
              <a:extLst>
                <a:ext uri="{FF2B5EF4-FFF2-40B4-BE49-F238E27FC236}">
                  <a16:creationId xmlns:a16="http://schemas.microsoft.com/office/drawing/2014/main" id="{179EAD13-370C-412E-A898-A10F9A7536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3" y="2484"/>
              <a:ext cx="4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1" name="Rectangle 220">
              <a:extLst>
                <a:ext uri="{FF2B5EF4-FFF2-40B4-BE49-F238E27FC236}">
                  <a16:creationId xmlns:a16="http://schemas.microsoft.com/office/drawing/2014/main" id="{BC4C29DD-BE5F-4ED8-BBA5-B44F623FA7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4" y="2484"/>
              <a:ext cx="7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2" name="Rectangle 221">
              <a:extLst>
                <a:ext uri="{FF2B5EF4-FFF2-40B4-BE49-F238E27FC236}">
                  <a16:creationId xmlns:a16="http://schemas.microsoft.com/office/drawing/2014/main" id="{C06C38EC-7BE5-4B51-BDE9-1CEA1C187B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8" y="2484"/>
              <a:ext cx="5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3" name="Rectangle 222">
              <a:extLst>
                <a:ext uri="{FF2B5EF4-FFF2-40B4-BE49-F238E27FC236}">
                  <a16:creationId xmlns:a16="http://schemas.microsoft.com/office/drawing/2014/main" id="{361E060D-5627-4651-AC86-9F5F10E65B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0" y="2484"/>
              <a:ext cx="7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4" name="Rectangle 223">
              <a:extLst>
                <a:ext uri="{FF2B5EF4-FFF2-40B4-BE49-F238E27FC236}">
                  <a16:creationId xmlns:a16="http://schemas.microsoft.com/office/drawing/2014/main" id="{330EB991-CD16-4AB5-BC37-202C891730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4" y="2484"/>
              <a:ext cx="5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5" name="Rectangle 224">
              <a:extLst>
                <a:ext uri="{FF2B5EF4-FFF2-40B4-BE49-F238E27FC236}">
                  <a16:creationId xmlns:a16="http://schemas.microsoft.com/office/drawing/2014/main" id="{E8B09D16-6154-46BE-9E2C-ADB836268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6" y="2484"/>
              <a:ext cx="7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6" name="Rectangle 225">
              <a:extLst>
                <a:ext uri="{FF2B5EF4-FFF2-40B4-BE49-F238E27FC236}">
                  <a16:creationId xmlns:a16="http://schemas.microsoft.com/office/drawing/2014/main" id="{FCFCBC85-522D-4E37-BEF5-057E447BB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" y="2484"/>
              <a:ext cx="5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7" name="Rectangle 226">
              <a:extLst>
                <a:ext uri="{FF2B5EF4-FFF2-40B4-BE49-F238E27FC236}">
                  <a16:creationId xmlns:a16="http://schemas.microsoft.com/office/drawing/2014/main" id="{505FFD75-C545-49FC-95C5-9110572D97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2" y="2484"/>
              <a:ext cx="7" cy="4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8" name="Rectangle 227">
              <a:extLst>
                <a:ext uri="{FF2B5EF4-FFF2-40B4-BE49-F238E27FC236}">
                  <a16:creationId xmlns:a16="http://schemas.microsoft.com/office/drawing/2014/main" id="{D5B182B9-C21C-4CAB-8C37-6023114062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7" y="2574"/>
              <a:ext cx="2917" cy="33"/>
            </a:xfrm>
            <a:prstGeom prst="rect">
              <a:avLst/>
            </a:prstGeom>
            <a:solidFill>
              <a:srgbClr val="1414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9" name="Rectangle 228">
              <a:extLst>
                <a:ext uri="{FF2B5EF4-FFF2-40B4-BE49-F238E27FC236}">
                  <a16:creationId xmlns:a16="http://schemas.microsoft.com/office/drawing/2014/main" id="{5D86DB85-D295-4A20-9A95-998B57C31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7" y="2512"/>
              <a:ext cx="2917" cy="6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0" name="Oval 229">
              <a:extLst>
                <a:ext uri="{FF2B5EF4-FFF2-40B4-BE49-F238E27FC236}">
                  <a16:creationId xmlns:a16="http://schemas.microsoft.com/office/drawing/2014/main" id="{427CBD6F-46EE-4982-B69A-4DF5FF5ADC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2" y="2545"/>
              <a:ext cx="22" cy="22"/>
            </a:xfrm>
            <a:prstGeom prst="ellipse">
              <a:avLst/>
            </a:prstGeom>
            <a:solidFill>
              <a:srgbClr val="1414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1" name="Oval 230">
              <a:extLst>
                <a:ext uri="{FF2B5EF4-FFF2-40B4-BE49-F238E27FC236}">
                  <a16:creationId xmlns:a16="http://schemas.microsoft.com/office/drawing/2014/main" id="{EE993DB8-C4BE-40F3-9A08-436F65032E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6" y="2545"/>
              <a:ext cx="21" cy="22"/>
            </a:xfrm>
            <a:prstGeom prst="ellipse">
              <a:avLst/>
            </a:prstGeom>
            <a:solidFill>
              <a:srgbClr val="1414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2" name="Oval 231">
              <a:extLst>
                <a:ext uri="{FF2B5EF4-FFF2-40B4-BE49-F238E27FC236}">
                  <a16:creationId xmlns:a16="http://schemas.microsoft.com/office/drawing/2014/main" id="{9D68D221-DCE1-44DC-B0AC-76E96A023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1" y="2545"/>
              <a:ext cx="22" cy="22"/>
            </a:xfrm>
            <a:prstGeom prst="ellipse">
              <a:avLst/>
            </a:prstGeom>
            <a:solidFill>
              <a:srgbClr val="1414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3" name="Oval 232">
              <a:extLst>
                <a:ext uri="{FF2B5EF4-FFF2-40B4-BE49-F238E27FC236}">
                  <a16:creationId xmlns:a16="http://schemas.microsoft.com/office/drawing/2014/main" id="{B5ABE989-8A75-4048-BB8C-A75784BF75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5" y="2545"/>
              <a:ext cx="21" cy="22"/>
            </a:xfrm>
            <a:prstGeom prst="ellipse">
              <a:avLst/>
            </a:prstGeom>
            <a:solidFill>
              <a:srgbClr val="1414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4" name="Oval 233">
              <a:extLst>
                <a:ext uri="{FF2B5EF4-FFF2-40B4-BE49-F238E27FC236}">
                  <a16:creationId xmlns:a16="http://schemas.microsoft.com/office/drawing/2014/main" id="{33935687-19E5-4C77-9B47-C5B45DB3D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8" y="2545"/>
              <a:ext cx="22" cy="22"/>
            </a:xfrm>
            <a:prstGeom prst="ellipse">
              <a:avLst/>
            </a:prstGeom>
            <a:solidFill>
              <a:srgbClr val="1414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5" name="Oval 234">
              <a:extLst>
                <a:ext uri="{FF2B5EF4-FFF2-40B4-BE49-F238E27FC236}">
                  <a16:creationId xmlns:a16="http://schemas.microsoft.com/office/drawing/2014/main" id="{0A31CEFF-08CE-4132-A23B-D6AB1104F4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4" y="2545"/>
              <a:ext cx="22" cy="22"/>
            </a:xfrm>
            <a:prstGeom prst="ellipse">
              <a:avLst/>
            </a:prstGeom>
            <a:solidFill>
              <a:srgbClr val="1414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6" name="Oval 235">
              <a:extLst>
                <a:ext uri="{FF2B5EF4-FFF2-40B4-BE49-F238E27FC236}">
                  <a16:creationId xmlns:a16="http://schemas.microsoft.com/office/drawing/2014/main" id="{26AFC12C-1413-46D2-AD8B-098030013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545"/>
              <a:ext cx="21" cy="22"/>
            </a:xfrm>
            <a:prstGeom prst="ellipse">
              <a:avLst/>
            </a:prstGeom>
            <a:solidFill>
              <a:srgbClr val="1414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7" name="Oval 236">
              <a:extLst>
                <a:ext uri="{FF2B5EF4-FFF2-40B4-BE49-F238E27FC236}">
                  <a16:creationId xmlns:a16="http://schemas.microsoft.com/office/drawing/2014/main" id="{5044E4B3-1238-4C67-990E-2B8E302A83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1" y="2545"/>
              <a:ext cx="24" cy="22"/>
            </a:xfrm>
            <a:prstGeom prst="ellipse">
              <a:avLst/>
            </a:prstGeom>
            <a:solidFill>
              <a:srgbClr val="1414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8" name="Oval 237">
              <a:extLst>
                <a:ext uri="{FF2B5EF4-FFF2-40B4-BE49-F238E27FC236}">
                  <a16:creationId xmlns:a16="http://schemas.microsoft.com/office/drawing/2014/main" id="{7A207D74-A96E-4705-8DDA-92CB541B72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7" y="2545"/>
              <a:ext cx="21" cy="22"/>
            </a:xfrm>
            <a:prstGeom prst="ellipse">
              <a:avLst/>
            </a:prstGeom>
            <a:solidFill>
              <a:srgbClr val="1414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9" name="Oval 238">
              <a:extLst>
                <a:ext uri="{FF2B5EF4-FFF2-40B4-BE49-F238E27FC236}">
                  <a16:creationId xmlns:a16="http://schemas.microsoft.com/office/drawing/2014/main" id="{717562FD-19C5-4EB5-862A-F04350682F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" y="2545"/>
              <a:ext cx="22" cy="22"/>
            </a:xfrm>
            <a:prstGeom prst="ellipse">
              <a:avLst/>
            </a:prstGeom>
            <a:solidFill>
              <a:srgbClr val="1414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0" name="Oval 239">
              <a:extLst>
                <a:ext uri="{FF2B5EF4-FFF2-40B4-BE49-F238E27FC236}">
                  <a16:creationId xmlns:a16="http://schemas.microsoft.com/office/drawing/2014/main" id="{6CE491D6-9B2E-4F25-835C-057D44CBE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" y="2545"/>
              <a:ext cx="23" cy="22"/>
            </a:xfrm>
            <a:prstGeom prst="ellipse">
              <a:avLst/>
            </a:prstGeom>
            <a:solidFill>
              <a:srgbClr val="1414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1" name="Oval 240">
              <a:extLst>
                <a:ext uri="{FF2B5EF4-FFF2-40B4-BE49-F238E27FC236}">
                  <a16:creationId xmlns:a16="http://schemas.microsoft.com/office/drawing/2014/main" id="{21569D48-9035-46C1-BAE2-7792FE73E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9" y="2545"/>
              <a:ext cx="22" cy="22"/>
            </a:xfrm>
            <a:prstGeom prst="ellipse">
              <a:avLst/>
            </a:prstGeom>
            <a:solidFill>
              <a:srgbClr val="1414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2" name="Oval 241">
              <a:extLst>
                <a:ext uri="{FF2B5EF4-FFF2-40B4-BE49-F238E27FC236}">
                  <a16:creationId xmlns:a16="http://schemas.microsoft.com/office/drawing/2014/main" id="{914277EF-9B5B-4AF3-B685-9D571382C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3" y="2545"/>
              <a:ext cx="21" cy="22"/>
            </a:xfrm>
            <a:prstGeom prst="ellipse">
              <a:avLst/>
            </a:prstGeom>
            <a:solidFill>
              <a:srgbClr val="1414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3" name="Oval 242">
              <a:extLst>
                <a:ext uri="{FF2B5EF4-FFF2-40B4-BE49-F238E27FC236}">
                  <a16:creationId xmlns:a16="http://schemas.microsoft.com/office/drawing/2014/main" id="{F2557110-7B7E-4CCE-8650-7EBAD860C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" y="2545"/>
              <a:ext cx="21" cy="22"/>
            </a:xfrm>
            <a:prstGeom prst="ellipse">
              <a:avLst/>
            </a:prstGeom>
            <a:solidFill>
              <a:srgbClr val="1414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4" name="Oval 243">
              <a:extLst>
                <a:ext uri="{FF2B5EF4-FFF2-40B4-BE49-F238E27FC236}">
                  <a16:creationId xmlns:a16="http://schemas.microsoft.com/office/drawing/2014/main" id="{97D59AEE-09A6-40CA-A91C-64E50FB90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2" y="2545"/>
              <a:ext cx="21" cy="22"/>
            </a:xfrm>
            <a:prstGeom prst="ellipse">
              <a:avLst/>
            </a:prstGeom>
            <a:solidFill>
              <a:srgbClr val="1414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5" name="Oval 244">
              <a:extLst>
                <a:ext uri="{FF2B5EF4-FFF2-40B4-BE49-F238E27FC236}">
                  <a16:creationId xmlns:a16="http://schemas.microsoft.com/office/drawing/2014/main" id="{131E6240-72D4-4D96-9CA7-F6FD47AC3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6" y="2545"/>
              <a:ext cx="21" cy="22"/>
            </a:xfrm>
            <a:prstGeom prst="ellipse">
              <a:avLst/>
            </a:prstGeom>
            <a:solidFill>
              <a:srgbClr val="1414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6" name="Freeform 245">
              <a:extLst>
                <a:ext uri="{FF2B5EF4-FFF2-40B4-BE49-F238E27FC236}">
                  <a16:creationId xmlns:a16="http://schemas.microsoft.com/office/drawing/2014/main" id="{8F0FD613-276B-44FA-9EA6-04F797C11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" y="1706"/>
              <a:ext cx="150" cy="571"/>
            </a:xfrm>
            <a:custGeom>
              <a:avLst/>
              <a:gdLst>
                <a:gd name="T0" fmla="*/ 25 w 63"/>
                <a:gd name="T1" fmla="*/ 232 h 240"/>
                <a:gd name="T2" fmla="*/ 2 w 63"/>
                <a:gd name="T3" fmla="*/ 32 h 240"/>
                <a:gd name="T4" fmla="*/ 30 w 63"/>
                <a:gd name="T5" fmla="*/ 0 h 240"/>
                <a:gd name="T6" fmla="*/ 30 w 63"/>
                <a:gd name="T7" fmla="*/ 0 h 240"/>
                <a:gd name="T8" fmla="*/ 60 w 63"/>
                <a:gd name="T9" fmla="*/ 34 h 240"/>
                <a:gd name="T10" fmla="*/ 37 w 63"/>
                <a:gd name="T11" fmla="*/ 232 h 240"/>
                <a:gd name="T12" fmla="*/ 25 w 63"/>
                <a:gd name="T13" fmla="*/ 23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240">
                  <a:moveTo>
                    <a:pt x="25" y="232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0" y="15"/>
                    <a:pt x="13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48" y="0"/>
                    <a:pt x="63" y="16"/>
                    <a:pt x="60" y="34"/>
                  </a:cubicBezTo>
                  <a:cubicBezTo>
                    <a:pt x="37" y="232"/>
                    <a:pt x="37" y="232"/>
                    <a:pt x="37" y="232"/>
                  </a:cubicBezTo>
                  <a:cubicBezTo>
                    <a:pt x="36" y="240"/>
                    <a:pt x="26" y="239"/>
                    <a:pt x="25" y="232"/>
                  </a:cubicBezTo>
                  <a:close/>
                </a:path>
              </a:pathLst>
            </a:custGeom>
            <a:solidFill>
              <a:srgbClr val="FFFFFF"/>
            </a:solidFill>
            <a:ln w="7938" cap="flat">
              <a:solidFill>
                <a:srgbClr val="1D1D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8CF4F0B-4F5B-4BA0-AF5D-374D14CDC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53" y="2188038"/>
            <a:ext cx="1749778" cy="66604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BAC9273-CE8C-41F8-8B39-D0F707844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051" y="1980849"/>
            <a:ext cx="1591733" cy="869244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CF0A406C-0353-4551-A0E4-B078FD2986F6}"/>
              </a:ext>
            </a:extLst>
          </p:cNvPr>
          <p:cNvSpPr txBox="1"/>
          <p:nvPr/>
        </p:nvSpPr>
        <p:spPr>
          <a:xfrm>
            <a:off x="10047979" y="1957989"/>
            <a:ext cx="9013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ТЛТ (РФ)</a:t>
            </a:r>
          </a:p>
        </p:txBody>
      </p:sp>
      <p:grpSp>
        <p:nvGrpSpPr>
          <p:cNvPr id="65" name="Group 4">
            <a:extLst>
              <a:ext uri="{FF2B5EF4-FFF2-40B4-BE49-F238E27FC236}">
                <a16:creationId xmlns:a16="http://schemas.microsoft.com/office/drawing/2014/main" id="{30996ED9-2EBE-4C83-9B2B-80FEA5AD17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135630" y="2452512"/>
            <a:ext cx="485775" cy="450090"/>
            <a:chOff x="2154" y="1222"/>
            <a:chExt cx="422" cy="391"/>
          </a:xfrm>
        </p:grpSpPr>
        <p:sp>
          <p:nvSpPr>
            <p:cNvPr id="232" name="Freeform 5">
              <a:extLst>
                <a:ext uri="{FF2B5EF4-FFF2-40B4-BE49-F238E27FC236}">
                  <a16:creationId xmlns:a16="http://schemas.microsoft.com/office/drawing/2014/main" id="{BBE865E6-C303-4231-9029-7C211B87D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" y="1227"/>
              <a:ext cx="416" cy="386"/>
            </a:xfrm>
            <a:custGeom>
              <a:avLst/>
              <a:gdLst>
                <a:gd name="T0" fmla="*/ 364 w 428"/>
                <a:gd name="T1" fmla="*/ 0 h 398"/>
                <a:gd name="T2" fmla="*/ 338 w 428"/>
                <a:gd name="T3" fmla="*/ 0 h 398"/>
                <a:gd name="T4" fmla="*/ 312 w 428"/>
                <a:gd name="T5" fmla="*/ 0 h 398"/>
                <a:gd name="T6" fmla="*/ 301 w 428"/>
                <a:gd name="T7" fmla="*/ 80 h 398"/>
                <a:gd name="T8" fmla="*/ 296 w 428"/>
                <a:gd name="T9" fmla="*/ 80 h 398"/>
                <a:gd name="T10" fmla="*/ 296 w 428"/>
                <a:gd name="T11" fmla="*/ 106 h 398"/>
                <a:gd name="T12" fmla="*/ 288 w 428"/>
                <a:gd name="T13" fmla="*/ 106 h 398"/>
                <a:gd name="T14" fmla="*/ 255 w 428"/>
                <a:gd name="T15" fmla="*/ 106 h 398"/>
                <a:gd name="T16" fmla="*/ 255 w 428"/>
                <a:gd name="T17" fmla="*/ 138 h 398"/>
                <a:gd name="T18" fmla="*/ 5 w 428"/>
                <a:gd name="T19" fmla="*/ 138 h 398"/>
                <a:gd name="T20" fmla="*/ 0 w 428"/>
                <a:gd name="T21" fmla="*/ 143 h 398"/>
                <a:gd name="T22" fmla="*/ 0 w 428"/>
                <a:gd name="T23" fmla="*/ 180 h 398"/>
                <a:gd name="T24" fmla="*/ 5 w 428"/>
                <a:gd name="T25" fmla="*/ 185 h 398"/>
                <a:gd name="T26" fmla="*/ 255 w 428"/>
                <a:gd name="T27" fmla="*/ 185 h 398"/>
                <a:gd name="T28" fmla="*/ 255 w 428"/>
                <a:gd name="T29" fmla="*/ 202 h 398"/>
                <a:gd name="T30" fmla="*/ 255 w 428"/>
                <a:gd name="T31" fmla="*/ 246 h 398"/>
                <a:gd name="T32" fmla="*/ 255 w 428"/>
                <a:gd name="T33" fmla="*/ 297 h 398"/>
                <a:gd name="T34" fmla="*/ 255 w 428"/>
                <a:gd name="T35" fmla="*/ 341 h 398"/>
                <a:gd name="T36" fmla="*/ 255 w 428"/>
                <a:gd name="T37" fmla="*/ 398 h 398"/>
                <a:gd name="T38" fmla="*/ 288 w 428"/>
                <a:gd name="T39" fmla="*/ 398 h 398"/>
                <a:gd name="T40" fmla="*/ 396 w 428"/>
                <a:gd name="T41" fmla="*/ 398 h 398"/>
                <a:gd name="T42" fmla="*/ 428 w 428"/>
                <a:gd name="T43" fmla="*/ 398 h 398"/>
                <a:gd name="T44" fmla="*/ 428 w 428"/>
                <a:gd name="T45" fmla="*/ 340 h 398"/>
                <a:gd name="T46" fmla="*/ 428 w 428"/>
                <a:gd name="T47" fmla="*/ 296 h 398"/>
                <a:gd name="T48" fmla="*/ 428 w 428"/>
                <a:gd name="T49" fmla="*/ 246 h 398"/>
                <a:gd name="T50" fmla="*/ 428 w 428"/>
                <a:gd name="T51" fmla="*/ 202 h 398"/>
                <a:gd name="T52" fmla="*/ 428 w 428"/>
                <a:gd name="T53" fmla="*/ 150 h 398"/>
                <a:gd name="T54" fmla="*/ 428 w 428"/>
                <a:gd name="T55" fmla="*/ 106 h 398"/>
                <a:gd name="T56" fmla="*/ 396 w 428"/>
                <a:gd name="T57" fmla="*/ 106 h 398"/>
                <a:gd name="T58" fmla="*/ 381 w 428"/>
                <a:gd name="T59" fmla="*/ 106 h 398"/>
                <a:gd name="T60" fmla="*/ 381 w 428"/>
                <a:gd name="T61" fmla="*/ 80 h 398"/>
                <a:gd name="T62" fmla="*/ 375 w 428"/>
                <a:gd name="T63" fmla="*/ 80 h 398"/>
                <a:gd name="T64" fmla="*/ 364 w 428"/>
                <a:gd name="T6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8" h="398">
                  <a:moveTo>
                    <a:pt x="364" y="0"/>
                  </a:moveTo>
                  <a:cubicBezTo>
                    <a:pt x="338" y="0"/>
                    <a:pt x="338" y="0"/>
                    <a:pt x="338" y="0"/>
                  </a:cubicBezTo>
                  <a:cubicBezTo>
                    <a:pt x="312" y="0"/>
                    <a:pt x="312" y="0"/>
                    <a:pt x="312" y="0"/>
                  </a:cubicBezTo>
                  <a:cubicBezTo>
                    <a:pt x="301" y="80"/>
                    <a:pt x="301" y="80"/>
                    <a:pt x="301" y="80"/>
                  </a:cubicBezTo>
                  <a:cubicBezTo>
                    <a:pt x="296" y="80"/>
                    <a:pt x="296" y="80"/>
                    <a:pt x="296" y="80"/>
                  </a:cubicBezTo>
                  <a:cubicBezTo>
                    <a:pt x="296" y="106"/>
                    <a:pt x="296" y="106"/>
                    <a:pt x="296" y="106"/>
                  </a:cubicBezTo>
                  <a:cubicBezTo>
                    <a:pt x="288" y="106"/>
                    <a:pt x="288" y="106"/>
                    <a:pt x="288" y="106"/>
                  </a:cubicBezTo>
                  <a:cubicBezTo>
                    <a:pt x="255" y="106"/>
                    <a:pt x="255" y="106"/>
                    <a:pt x="255" y="106"/>
                  </a:cubicBezTo>
                  <a:cubicBezTo>
                    <a:pt x="255" y="138"/>
                    <a:pt x="255" y="138"/>
                    <a:pt x="255" y="138"/>
                  </a:cubicBezTo>
                  <a:cubicBezTo>
                    <a:pt x="5" y="138"/>
                    <a:pt x="5" y="138"/>
                    <a:pt x="5" y="138"/>
                  </a:cubicBezTo>
                  <a:cubicBezTo>
                    <a:pt x="2" y="138"/>
                    <a:pt x="0" y="140"/>
                    <a:pt x="0" y="143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83"/>
                    <a:pt x="2" y="185"/>
                    <a:pt x="5" y="185"/>
                  </a:cubicBezTo>
                  <a:cubicBezTo>
                    <a:pt x="255" y="185"/>
                    <a:pt x="255" y="185"/>
                    <a:pt x="255" y="185"/>
                  </a:cubicBezTo>
                  <a:cubicBezTo>
                    <a:pt x="255" y="202"/>
                    <a:pt x="255" y="202"/>
                    <a:pt x="255" y="202"/>
                  </a:cubicBezTo>
                  <a:cubicBezTo>
                    <a:pt x="255" y="246"/>
                    <a:pt x="255" y="246"/>
                    <a:pt x="255" y="246"/>
                  </a:cubicBezTo>
                  <a:cubicBezTo>
                    <a:pt x="255" y="297"/>
                    <a:pt x="255" y="297"/>
                    <a:pt x="255" y="297"/>
                  </a:cubicBezTo>
                  <a:cubicBezTo>
                    <a:pt x="255" y="341"/>
                    <a:pt x="255" y="341"/>
                    <a:pt x="255" y="341"/>
                  </a:cubicBezTo>
                  <a:cubicBezTo>
                    <a:pt x="255" y="398"/>
                    <a:pt x="255" y="398"/>
                    <a:pt x="255" y="398"/>
                  </a:cubicBezTo>
                  <a:cubicBezTo>
                    <a:pt x="288" y="398"/>
                    <a:pt x="288" y="398"/>
                    <a:pt x="288" y="398"/>
                  </a:cubicBezTo>
                  <a:cubicBezTo>
                    <a:pt x="396" y="398"/>
                    <a:pt x="396" y="398"/>
                    <a:pt x="396" y="398"/>
                  </a:cubicBezTo>
                  <a:cubicBezTo>
                    <a:pt x="428" y="398"/>
                    <a:pt x="428" y="398"/>
                    <a:pt x="428" y="398"/>
                  </a:cubicBezTo>
                  <a:cubicBezTo>
                    <a:pt x="428" y="340"/>
                    <a:pt x="428" y="340"/>
                    <a:pt x="428" y="340"/>
                  </a:cubicBezTo>
                  <a:cubicBezTo>
                    <a:pt x="428" y="296"/>
                    <a:pt x="428" y="296"/>
                    <a:pt x="428" y="296"/>
                  </a:cubicBezTo>
                  <a:cubicBezTo>
                    <a:pt x="428" y="246"/>
                    <a:pt x="428" y="246"/>
                    <a:pt x="428" y="246"/>
                  </a:cubicBezTo>
                  <a:cubicBezTo>
                    <a:pt x="428" y="202"/>
                    <a:pt x="428" y="202"/>
                    <a:pt x="428" y="202"/>
                  </a:cubicBezTo>
                  <a:cubicBezTo>
                    <a:pt x="428" y="150"/>
                    <a:pt x="428" y="150"/>
                    <a:pt x="428" y="150"/>
                  </a:cubicBezTo>
                  <a:cubicBezTo>
                    <a:pt x="428" y="106"/>
                    <a:pt x="428" y="106"/>
                    <a:pt x="428" y="106"/>
                  </a:cubicBezTo>
                  <a:cubicBezTo>
                    <a:pt x="396" y="106"/>
                    <a:pt x="396" y="106"/>
                    <a:pt x="396" y="106"/>
                  </a:cubicBezTo>
                  <a:cubicBezTo>
                    <a:pt x="381" y="106"/>
                    <a:pt x="381" y="106"/>
                    <a:pt x="381" y="106"/>
                  </a:cubicBezTo>
                  <a:cubicBezTo>
                    <a:pt x="381" y="80"/>
                    <a:pt x="381" y="80"/>
                    <a:pt x="381" y="80"/>
                  </a:cubicBezTo>
                  <a:cubicBezTo>
                    <a:pt x="375" y="80"/>
                    <a:pt x="375" y="80"/>
                    <a:pt x="375" y="80"/>
                  </a:cubicBezTo>
                  <a:cubicBezTo>
                    <a:pt x="364" y="0"/>
                    <a:pt x="364" y="0"/>
                    <a:pt x="364" y="0"/>
                  </a:cubicBez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3" name="Freeform 6">
              <a:extLst>
                <a:ext uri="{FF2B5EF4-FFF2-40B4-BE49-F238E27FC236}">
                  <a16:creationId xmlns:a16="http://schemas.microsoft.com/office/drawing/2014/main" id="{DA2BF8E0-2AFF-4DB6-B461-AB296B121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7" y="1222"/>
              <a:ext cx="37" cy="77"/>
            </a:xfrm>
            <a:custGeom>
              <a:avLst/>
              <a:gdLst>
                <a:gd name="T0" fmla="*/ 0 w 37"/>
                <a:gd name="T1" fmla="*/ 77 h 77"/>
                <a:gd name="T2" fmla="*/ 37 w 37"/>
                <a:gd name="T3" fmla="*/ 77 h 77"/>
                <a:gd name="T4" fmla="*/ 37 w 37"/>
                <a:gd name="T5" fmla="*/ 0 h 77"/>
                <a:gd name="T6" fmla="*/ 10 w 37"/>
                <a:gd name="T7" fmla="*/ 0 h 77"/>
                <a:gd name="T8" fmla="*/ 0 w 37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77">
                  <a:moveTo>
                    <a:pt x="0" y="77"/>
                  </a:moveTo>
                  <a:lnTo>
                    <a:pt x="37" y="77"/>
                  </a:lnTo>
                  <a:lnTo>
                    <a:pt x="37" y="0"/>
                  </a:lnTo>
                  <a:lnTo>
                    <a:pt x="10" y="0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D1A0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4" name="Freeform 7">
              <a:extLst>
                <a:ext uri="{FF2B5EF4-FFF2-40B4-BE49-F238E27FC236}">
                  <a16:creationId xmlns:a16="http://schemas.microsoft.com/office/drawing/2014/main" id="{1137DF36-B7B6-46B1-AE4B-514680215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4" y="1222"/>
              <a:ext cx="36" cy="77"/>
            </a:xfrm>
            <a:custGeom>
              <a:avLst/>
              <a:gdLst>
                <a:gd name="T0" fmla="*/ 36 w 36"/>
                <a:gd name="T1" fmla="*/ 77 h 77"/>
                <a:gd name="T2" fmla="*/ 0 w 36"/>
                <a:gd name="T3" fmla="*/ 77 h 77"/>
                <a:gd name="T4" fmla="*/ 0 w 36"/>
                <a:gd name="T5" fmla="*/ 0 h 77"/>
                <a:gd name="T6" fmla="*/ 25 w 36"/>
                <a:gd name="T7" fmla="*/ 0 h 77"/>
                <a:gd name="T8" fmla="*/ 36 w 36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7">
                  <a:moveTo>
                    <a:pt x="36" y="77"/>
                  </a:moveTo>
                  <a:lnTo>
                    <a:pt x="0" y="77"/>
                  </a:lnTo>
                  <a:lnTo>
                    <a:pt x="0" y="0"/>
                  </a:lnTo>
                  <a:lnTo>
                    <a:pt x="25" y="0"/>
                  </a:lnTo>
                  <a:lnTo>
                    <a:pt x="36" y="77"/>
                  </a:lnTo>
                  <a:close/>
                </a:path>
              </a:pathLst>
            </a:custGeom>
            <a:solidFill>
              <a:srgbClr val="CC8C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5" name="Freeform 8">
              <a:extLst>
                <a:ext uri="{FF2B5EF4-FFF2-40B4-BE49-F238E27FC236}">
                  <a16:creationId xmlns:a16="http://schemas.microsoft.com/office/drawing/2014/main" id="{6D6EC39F-EC14-4F14-AA27-055463F5F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7" y="1256"/>
              <a:ext cx="17" cy="31"/>
            </a:xfrm>
            <a:custGeom>
              <a:avLst/>
              <a:gdLst>
                <a:gd name="T0" fmla="*/ 17 w 17"/>
                <a:gd name="T1" fmla="*/ 32 h 32"/>
                <a:gd name="T2" fmla="*/ 0 w 17"/>
                <a:gd name="T3" fmla="*/ 16 h 32"/>
                <a:gd name="T4" fmla="*/ 17 w 17"/>
                <a:gd name="T5" fmla="*/ 0 h 32"/>
                <a:gd name="T6" fmla="*/ 17 w 17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2">
                  <a:moveTo>
                    <a:pt x="17" y="32"/>
                  </a:moveTo>
                  <a:cubicBezTo>
                    <a:pt x="8" y="32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lnTo>
                    <a:pt x="17" y="32"/>
                  </a:lnTo>
                  <a:close/>
                </a:path>
              </a:pathLst>
            </a:custGeom>
            <a:solidFill>
              <a:srgbClr val="D95A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6" name="Freeform 9">
              <a:extLst>
                <a:ext uri="{FF2B5EF4-FFF2-40B4-BE49-F238E27FC236}">
                  <a16:creationId xmlns:a16="http://schemas.microsoft.com/office/drawing/2014/main" id="{30E5960C-41BC-4B59-8A1F-6F4BF5169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4" y="1256"/>
              <a:ext cx="15" cy="31"/>
            </a:xfrm>
            <a:custGeom>
              <a:avLst/>
              <a:gdLst>
                <a:gd name="T0" fmla="*/ 0 w 16"/>
                <a:gd name="T1" fmla="*/ 32 h 32"/>
                <a:gd name="T2" fmla="*/ 16 w 16"/>
                <a:gd name="T3" fmla="*/ 16 h 32"/>
                <a:gd name="T4" fmla="*/ 0 w 16"/>
                <a:gd name="T5" fmla="*/ 0 h 32"/>
                <a:gd name="T6" fmla="*/ 0 w 16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2">
                  <a:moveTo>
                    <a:pt x="0" y="32"/>
                  </a:moveTo>
                  <a:cubicBezTo>
                    <a:pt x="8" y="32"/>
                    <a:pt x="16" y="25"/>
                    <a:pt x="16" y="16"/>
                  </a:cubicBezTo>
                  <a:cubicBezTo>
                    <a:pt x="16" y="7"/>
                    <a:pt x="8" y="0"/>
                    <a:pt x="0" y="0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C035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7" name="Rectangle 10">
              <a:extLst>
                <a:ext uri="{FF2B5EF4-FFF2-40B4-BE49-F238E27FC236}">
                  <a16:creationId xmlns:a16="http://schemas.microsoft.com/office/drawing/2014/main" id="{2E8E8B3F-BA55-49F1-833F-1CB997A64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4" y="1325"/>
              <a:ext cx="105" cy="282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8" name="Rectangle 11">
              <a:extLst>
                <a:ext uri="{FF2B5EF4-FFF2-40B4-BE49-F238E27FC236}">
                  <a16:creationId xmlns:a16="http://schemas.microsoft.com/office/drawing/2014/main" id="{8A0C16BF-952D-4A99-BAA8-266A5B2D3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9" y="1325"/>
              <a:ext cx="32" cy="282"/>
            </a:xfrm>
            <a:prstGeom prst="rect">
              <a:avLst/>
            </a:prstGeom>
            <a:solidFill>
              <a:srgbClr val="C7C7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9" name="Rectangle 12">
              <a:extLst>
                <a:ext uri="{FF2B5EF4-FFF2-40B4-BE49-F238E27FC236}">
                  <a16:creationId xmlns:a16="http://schemas.microsoft.com/office/drawing/2014/main" id="{B8231F43-4896-4EAB-B2BE-C63B2CD9C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3" y="1325"/>
              <a:ext cx="31" cy="282"/>
            </a:xfrm>
            <a:prstGeom prst="rect">
              <a:avLst/>
            </a:prstGeom>
            <a:solidFill>
              <a:srgbClr val="C7C7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0" name="Rectangle 13">
              <a:extLst>
                <a:ext uri="{FF2B5EF4-FFF2-40B4-BE49-F238E27FC236}">
                  <a16:creationId xmlns:a16="http://schemas.microsoft.com/office/drawing/2014/main" id="{EC41A7F7-4BD8-4E7D-B025-2EB92CD5E1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" y="1299"/>
              <a:ext cx="42" cy="26"/>
            </a:xfrm>
            <a:prstGeom prst="rect">
              <a:avLst/>
            </a:pr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1" name="Freeform 14">
              <a:extLst>
                <a:ext uri="{FF2B5EF4-FFF2-40B4-BE49-F238E27FC236}">
                  <a16:creationId xmlns:a16="http://schemas.microsoft.com/office/drawing/2014/main" id="{21801BD7-1374-4384-BCF2-CBA8F9822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4" y="1510"/>
              <a:ext cx="53" cy="97"/>
            </a:xfrm>
            <a:custGeom>
              <a:avLst/>
              <a:gdLst>
                <a:gd name="T0" fmla="*/ 0 w 53"/>
                <a:gd name="T1" fmla="*/ 97 h 97"/>
                <a:gd name="T2" fmla="*/ 53 w 53"/>
                <a:gd name="T3" fmla="*/ 43 h 97"/>
                <a:gd name="T4" fmla="*/ 53 w 53"/>
                <a:gd name="T5" fmla="*/ 0 h 97"/>
                <a:gd name="T6" fmla="*/ 0 w 53"/>
                <a:gd name="T7" fmla="*/ 52 h 97"/>
                <a:gd name="T8" fmla="*/ 0 w 53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97">
                  <a:moveTo>
                    <a:pt x="0" y="97"/>
                  </a:moveTo>
                  <a:lnTo>
                    <a:pt x="53" y="43"/>
                  </a:lnTo>
                  <a:lnTo>
                    <a:pt x="53" y="0"/>
                  </a:lnTo>
                  <a:lnTo>
                    <a:pt x="0" y="52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2" name="Freeform 15">
              <a:extLst>
                <a:ext uri="{FF2B5EF4-FFF2-40B4-BE49-F238E27FC236}">
                  <a16:creationId xmlns:a16="http://schemas.microsoft.com/office/drawing/2014/main" id="{89802466-7EEC-4F0E-AF72-34A31F07F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" y="1510"/>
              <a:ext cx="52" cy="97"/>
            </a:xfrm>
            <a:custGeom>
              <a:avLst/>
              <a:gdLst>
                <a:gd name="T0" fmla="*/ 52 w 52"/>
                <a:gd name="T1" fmla="*/ 97 h 97"/>
                <a:gd name="T2" fmla="*/ 0 w 52"/>
                <a:gd name="T3" fmla="*/ 43 h 97"/>
                <a:gd name="T4" fmla="*/ 0 w 52"/>
                <a:gd name="T5" fmla="*/ 0 h 97"/>
                <a:gd name="T6" fmla="*/ 52 w 52"/>
                <a:gd name="T7" fmla="*/ 52 h 97"/>
                <a:gd name="T8" fmla="*/ 52 w 52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97">
                  <a:moveTo>
                    <a:pt x="52" y="97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52" y="52"/>
                  </a:lnTo>
                  <a:lnTo>
                    <a:pt x="52" y="97"/>
                  </a:ln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3" name="Freeform 16">
              <a:extLst>
                <a:ext uri="{FF2B5EF4-FFF2-40B4-BE49-F238E27FC236}">
                  <a16:creationId xmlns:a16="http://schemas.microsoft.com/office/drawing/2014/main" id="{BBAE9C23-8FC2-40DE-9310-D194AAAEF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" y="1510"/>
              <a:ext cx="31" cy="97"/>
            </a:xfrm>
            <a:custGeom>
              <a:avLst/>
              <a:gdLst>
                <a:gd name="T0" fmla="*/ 31 w 31"/>
                <a:gd name="T1" fmla="*/ 97 h 97"/>
                <a:gd name="T2" fmla="*/ 0 w 31"/>
                <a:gd name="T3" fmla="*/ 43 h 97"/>
                <a:gd name="T4" fmla="*/ 0 w 31"/>
                <a:gd name="T5" fmla="*/ 0 h 97"/>
                <a:gd name="T6" fmla="*/ 31 w 31"/>
                <a:gd name="T7" fmla="*/ 52 h 97"/>
                <a:gd name="T8" fmla="*/ 31 w 31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97">
                  <a:moveTo>
                    <a:pt x="31" y="97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31" y="52"/>
                  </a:lnTo>
                  <a:lnTo>
                    <a:pt x="31" y="97"/>
                  </a:ln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4" name="Freeform 17">
              <a:extLst>
                <a:ext uri="{FF2B5EF4-FFF2-40B4-BE49-F238E27FC236}">
                  <a16:creationId xmlns:a16="http://schemas.microsoft.com/office/drawing/2014/main" id="{C65ED461-8B89-4B10-B20C-FC899D63F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1509"/>
              <a:ext cx="32" cy="98"/>
            </a:xfrm>
            <a:custGeom>
              <a:avLst/>
              <a:gdLst>
                <a:gd name="T0" fmla="*/ 0 w 32"/>
                <a:gd name="T1" fmla="*/ 98 h 98"/>
                <a:gd name="T2" fmla="*/ 32 w 32"/>
                <a:gd name="T3" fmla="*/ 43 h 98"/>
                <a:gd name="T4" fmla="*/ 32 w 32"/>
                <a:gd name="T5" fmla="*/ 0 h 98"/>
                <a:gd name="T6" fmla="*/ 0 w 32"/>
                <a:gd name="T7" fmla="*/ 53 h 98"/>
                <a:gd name="T8" fmla="*/ 0 w 32"/>
                <a:gd name="T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98">
                  <a:moveTo>
                    <a:pt x="0" y="98"/>
                  </a:moveTo>
                  <a:lnTo>
                    <a:pt x="32" y="43"/>
                  </a:lnTo>
                  <a:lnTo>
                    <a:pt x="32" y="0"/>
                  </a:lnTo>
                  <a:lnTo>
                    <a:pt x="0" y="53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5" name="Freeform 18">
              <a:extLst>
                <a:ext uri="{FF2B5EF4-FFF2-40B4-BE49-F238E27FC236}">
                  <a16:creationId xmlns:a16="http://schemas.microsoft.com/office/drawing/2014/main" id="{8E0E71F4-669E-4DD8-9A85-1E5B4767C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4" y="1418"/>
              <a:ext cx="53" cy="97"/>
            </a:xfrm>
            <a:custGeom>
              <a:avLst/>
              <a:gdLst>
                <a:gd name="T0" fmla="*/ 0 w 53"/>
                <a:gd name="T1" fmla="*/ 97 h 97"/>
                <a:gd name="T2" fmla="*/ 53 w 53"/>
                <a:gd name="T3" fmla="*/ 43 h 97"/>
                <a:gd name="T4" fmla="*/ 53 w 53"/>
                <a:gd name="T5" fmla="*/ 0 h 97"/>
                <a:gd name="T6" fmla="*/ 0 w 53"/>
                <a:gd name="T7" fmla="*/ 51 h 97"/>
                <a:gd name="T8" fmla="*/ 0 w 53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97">
                  <a:moveTo>
                    <a:pt x="0" y="97"/>
                  </a:moveTo>
                  <a:lnTo>
                    <a:pt x="53" y="43"/>
                  </a:lnTo>
                  <a:lnTo>
                    <a:pt x="53" y="0"/>
                  </a:lnTo>
                  <a:lnTo>
                    <a:pt x="0" y="51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6" name="Freeform 19">
              <a:extLst>
                <a:ext uri="{FF2B5EF4-FFF2-40B4-BE49-F238E27FC236}">
                  <a16:creationId xmlns:a16="http://schemas.microsoft.com/office/drawing/2014/main" id="{0997626C-AE2E-4135-8FC5-C92E95D53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" y="1418"/>
              <a:ext cx="52" cy="97"/>
            </a:xfrm>
            <a:custGeom>
              <a:avLst/>
              <a:gdLst>
                <a:gd name="T0" fmla="*/ 52 w 52"/>
                <a:gd name="T1" fmla="*/ 97 h 97"/>
                <a:gd name="T2" fmla="*/ 0 w 52"/>
                <a:gd name="T3" fmla="*/ 43 h 97"/>
                <a:gd name="T4" fmla="*/ 0 w 52"/>
                <a:gd name="T5" fmla="*/ 0 h 97"/>
                <a:gd name="T6" fmla="*/ 52 w 52"/>
                <a:gd name="T7" fmla="*/ 51 h 97"/>
                <a:gd name="T8" fmla="*/ 52 w 52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97">
                  <a:moveTo>
                    <a:pt x="52" y="97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52" y="51"/>
                  </a:lnTo>
                  <a:lnTo>
                    <a:pt x="52" y="97"/>
                  </a:ln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7" name="Freeform 20">
              <a:extLst>
                <a:ext uri="{FF2B5EF4-FFF2-40B4-BE49-F238E27FC236}">
                  <a16:creationId xmlns:a16="http://schemas.microsoft.com/office/drawing/2014/main" id="{3F27FC95-6AB5-4546-B199-0BD926805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" y="1418"/>
              <a:ext cx="31" cy="97"/>
            </a:xfrm>
            <a:custGeom>
              <a:avLst/>
              <a:gdLst>
                <a:gd name="T0" fmla="*/ 31 w 31"/>
                <a:gd name="T1" fmla="*/ 97 h 97"/>
                <a:gd name="T2" fmla="*/ 0 w 31"/>
                <a:gd name="T3" fmla="*/ 43 h 97"/>
                <a:gd name="T4" fmla="*/ 0 w 31"/>
                <a:gd name="T5" fmla="*/ 0 h 97"/>
                <a:gd name="T6" fmla="*/ 31 w 31"/>
                <a:gd name="T7" fmla="*/ 51 h 97"/>
                <a:gd name="T8" fmla="*/ 31 w 31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97">
                  <a:moveTo>
                    <a:pt x="31" y="97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31" y="51"/>
                  </a:lnTo>
                  <a:lnTo>
                    <a:pt x="31" y="97"/>
                  </a:ln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8" name="Freeform 21">
              <a:extLst>
                <a:ext uri="{FF2B5EF4-FFF2-40B4-BE49-F238E27FC236}">
                  <a16:creationId xmlns:a16="http://schemas.microsoft.com/office/drawing/2014/main" id="{C10303A7-0FCA-490D-B1F0-3D7C713A3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1418"/>
              <a:ext cx="32" cy="97"/>
            </a:xfrm>
            <a:custGeom>
              <a:avLst/>
              <a:gdLst>
                <a:gd name="T0" fmla="*/ 0 w 32"/>
                <a:gd name="T1" fmla="*/ 97 h 97"/>
                <a:gd name="T2" fmla="*/ 32 w 32"/>
                <a:gd name="T3" fmla="*/ 43 h 97"/>
                <a:gd name="T4" fmla="*/ 32 w 32"/>
                <a:gd name="T5" fmla="*/ 0 h 97"/>
                <a:gd name="T6" fmla="*/ 0 w 32"/>
                <a:gd name="T7" fmla="*/ 51 h 97"/>
                <a:gd name="T8" fmla="*/ 0 w 32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97">
                  <a:moveTo>
                    <a:pt x="0" y="97"/>
                  </a:moveTo>
                  <a:lnTo>
                    <a:pt x="32" y="43"/>
                  </a:lnTo>
                  <a:lnTo>
                    <a:pt x="32" y="0"/>
                  </a:lnTo>
                  <a:lnTo>
                    <a:pt x="0" y="51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9" name="Freeform 22">
              <a:extLst>
                <a:ext uri="{FF2B5EF4-FFF2-40B4-BE49-F238E27FC236}">
                  <a16:creationId xmlns:a16="http://schemas.microsoft.com/office/drawing/2014/main" id="{D4BCD0F1-2B13-4C6C-9A96-015F3F65F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4" y="1325"/>
              <a:ext cx="53" cy="97"/>
            </a:xfrm>
            <a:custGeom>
              <a:avLst/>
              <a:gdLst>
                <a:gd name="T0" fmla="*/ 0 w 53"/>
                <a:gd name="T1" fmla="*/ 97 h 97"/>
                <a:gd name="T2" fmla="*/ 53 w 53"/>
                <a:gd name="T3" fmla="*/ 43 h 97"/>
                <a:gd name="T4" fmla="*/ 53 w 53"/>
                <a:gd name="T5" fmla="*/ 0 h 97"/>
                <a:gd name="T6" fmla="*/ 0 w 53"/>
                <a:gd name="T7" fmla="*/ 51 h 97"/>
                <a:gd name="T8" fmla="*/ 0 w 53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97">
                  <a:moveTo>
                    <a:pt x="0" y="97"/>
                  </a:moveTo>
                  <a:lnTo>
                    <a:pt x="53" y="43"/>
                  </a:lnTo>
                  <a:lnTo>
                    <a:pt x="53" y="0"/>
                  </a:lnTo>
                  <a:lnTo>
                    <a:pt x="0" y="51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0" name="Freeform 23">
              <a:extLst>
                <a:ext uri="{FF2B5EF4-FFF2-40B4-BE49-F238E27FC236}">
                  <a16:creationId xmlns:a16="http://schemas.microsoft.com/office/drawing/2014/main" id="{923B562E-B910-4995-9ED7-2D5E3B057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" y="1325"/>
              <a:ext cx="52" cy="97"/>
            </a:xfrm>
            <a:custGeom>
              <a:avLst/>
              <a:gdLst>
                <a:gd name="T0" fmla="*/ 52 w 52"/>
                <a:gd name="T1" fmla="*/ 97 h 97"/>
                <a:gd name="T2" fmla="*/ 0 w 52"/>
                <a:gd name="T3" fmla="*/ 43 h 97"/>
                <a:gd name="T4" fmla="*/ 0 w 52"/>
                <a:gd name="T5" fmla="*/ 0 h 97"/>
                <a:gd name="T6" fmla="*/ 52 w 52"/>
                <a:gd name="T7" fmla="*/ 51 h 97"/>
                <a:gd name="T8" fmla="*/ 52 w 52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97">
                  <a:moveTo>
                    <a:pt x="52" y="97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52" y="51"/>
                  </a:lnTo>
                  <a:lnTo>
                    <a:pt x="52" y="97"/>
                  </a:ln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1" name="Freeform 24">
              <a:extLst>
                <a:ext uri="{FF2B5EF4-FFF2-40B4-BE49-F238E27FC236}">
                  <a16:creationId xmlns:a16="http://schemas.microsoft.com/office/drawing/2014/main" id="{48C57CEB-94C9-4A21-AE8F-7E4D2AFA8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" y="1325"/>
              <a:ext cx="31" cy="97"/>
            </a:xfrm>
            <a:custGeom>
              <a:avLst/>
              <a:gdLst>
                <a:gd name="T0" fmla="*/ 31 w 31"/>
                <a:gd name="T1" fmla="*/ 97 h 97"/>
                <a:gd name="T2" fmla="*/ 0 w 31"/>
                <a:gd name="T3" fmla="*/ 43 h 97"/>
                <a:gd name="T4" fmla="*/ 0 w 31"/>
                <a:gd name="T5" fmla="*/ 0 h 97"/>
                <a:gd name="T6" fmla="*/ 31 w 31"/>
                <a:gd name="T7" fmla="*/ 51 h 97"/>
                <a:gd name="T8" fmla="*/ 31 w 31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97">
                  <a:moveTo>
                    <a:pt x="31" y="97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31" y="51"/>
                  </a:lnTo>
                  <a:lnTo>
                    <a:pt x="31" y="97"/>
                  </a:ln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2" name="Freeform 25">
              <a:extLst>
                <a:ext uri="{FF2B5EF4-FFF2-40B4-BE49-F238E27FC236}">
                  <a16:creationId xmlns:a16="http://schemas.microsoft.com/office/drawing/2014/main" id="{A589221C-0A98-424B-A692-52F67DC10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1325"/>
              <a:ext cx="32" cy="97"/>
            </a:xfrm>
            <a:custGeom>
              <a:avLst/>
              <a:gdLst>
                <a:gd name="T0" fmla="*/ 0 w 32"/>
                <a:gd name="T1" fmla="*/ 97 h 97"/>
                <a:gd name="T2" fmla="*/ 32 w 32"/>
                <a:gd name="T3" fmla="*/ 43 h 97"/>
                <a:gd name="T4" fmla="*/ 32 w 32"/>
                <a:gd name="T5" fmla="*/ 0 h 97"/>
                <a:gd name="T6" fmla="*/ 0 w 32"/>
                <a:gd name="T7" fmla="*/ 51 h 97"/>
                <a:gd name="T8" fmla="*/ 0 w 32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97">
                  <a:moveTo>
                    <a:pt x="0" y="97"/>
                  </a:moveTo>
                  <a:lnTo>
                    <a:pt x="32" y="43"/>
                  </a:lnTo>
                  <a:lnTo>
                    <a:pt x="32" y="0"/>
                  </a:lnTo>
                  <a:lnTo>
                    <a:pt x="0" y="51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3" name="Freeform 26">
              <a:extLst>
                <a:ext uri="{FF2B5EF4-FFF2-40B4-BE49-F238E27FC236}">
                  <a16:creationId xmlns:a16="http://schemas.microsoft.com/office/drawing/2014/main" id="{5BC74232-A07D-4ED9-AA93-E2A141EA8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4" y="1355"/>
              <a:ext cx="333" cy="46"/>
            </a:xfrm>
            <a:custGeom>
              <a:avLst/>
              <a:gdLst>
                <a:gd name="T0" fmla="*/ 337 w 342"/>
                <a:gd name="T1" fmla="*/ 0 h 48"/>
                <a:gd name="T2" fmla="*/ 6 w 342"/>
                <a:gd name="T3" fmla="*/ 0 h 48"/>
                <a:gd name="T4" fmla="*/ 0 w 342"/>
                <a:gd name="T5" fmla="*/ 6 h 48"/>
                <a:gd name="T6" fmla="*/ 0 w 342"/>
                <a:gd name="T7" fmla="*/ 43 h 48"/>
                <a:gd name="T8" fmla="*/ 6 w 342"/>
                <a:gd name="T9" fmla="*/ 48 h 48"/>
                <a:gd name="T10" fmla="*/ 337 w 342"/>
                <a:gd name="T11" fmla="*/ 48 h 48"/>
                <a:gd name="T12" fmla="*/ 342 w 342"/>
                <a:gd name="T13" fmla="*/ 43 h 48"/>
                <a:gd name="T14" fmla="*/ 342 w 342"/>
                <a:gd name="T15" fmla="*/ 6 h 48"/>
                <a:gd name="T16" fmla="*/ 337 w 342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2" h="48">
                  <a:moveTo>
                    <a:pt x="33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6"/>
                    <a:pt x="3" y="48"/>
                    <a:pt x="6" y="48"/>
                  </a:cubicBezTo>
                  <a:cubicBezTo>
                    <a:pt x="337" y="48"/>
                    <a:pt x="337" y="48"/>
                    <a:pt x="337" y="48"/>
                  </a:cubicBezTo>
                  <a:cubicBezTo>
                    <a:pt x="340" y="48"/>
                    <a:pt x="342" y="46"/>
                    <a:pt x="342" y="43"/>
                  </a:cubicBezTo>
                  <a:cubicBezTo>
                    <a:pt x="342" y="6"/>
                    <a:pt x="342" y="6"/>
                    <a:pt x="342" y="6"/>
                  </a:cubicBezTo>
                  <a:cubicBezTo>
                    <a:pt x="342" y="3"/>
                    <a:pt x="340" y="0"/>
                    <a:pt x="337" y="0"/>
                  </a:cubicBezTo>
                  <a:close/>
                </a:path>
              </a:pathLst>
            </a:custGeom>
            <a:solidFill>
              <a:srgbClr val="C035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4" name="Freeform 27">
              <a:extLst>
                <a:ext uri="{FF2B5EF4-FFF2-40B4-BE49-F238E27FC236}">
                  <a16:creationId xmlns:a16="http://schemas.microsoft.com/office/drawing/2014/main" id="{9235761C-E6CE-4A81-AB83-D1F7FA43C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8" y="1359"/>
              <a:ext cx="326" cy="39"/>
            </a:xfrm>
            <a:custGeom>
              <a:avLst/>
              <a:gdLst>
                <a:gd name="T0" fmla="*/ 1 w 335"/>
                <a:gd name="T1" fmla="*/ 0 h 40"/>
                <a:gd name="T2" fmla="*/ 333 w 335"/>
                <a:gd name="T3" fmla="*/ 0 h 40"/>
                <a:gd name="T4" fmla="*/ 335 w 335"/>
                <a:gd name="T5" fmla="*/ 1 h 40"/>
                <a:gd name="T6" fmla="*/ 335 w 335"/>
                <a:gd name="T7" fmla="*/ 39 h 40"/>
                <a:gd name="T8" fmla="*/ 333 w 335"/>
                <a:gd name="T9" fmla="*/ 40 h 40"/>
                <a:gd name="T10" fmla="*/ 1 w 335"/>
                <a:gd name="T11" fmla="*/ 40 h 40"/>
                <a:gd name="T12" fmla="*/ 0 w 335"/>
                <a:gd name="T13" fmla="*/ 39 h 40"/>
                <a:gd name="T14" fmla="*/ 0 w 335"/>
                <a:gd name="T15" fmla="*/ 1 h 40"/>
                <a:gd name="T16" fmla="*/ 1 w 335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5" h="40">
                  <a:moveTo>
                    <a:pt x="1" y="0"/>
                  </a:moveTo>
                  <a:cubicBezTo>
                    <a:pt x="333" y="0"/>
                    <a:pt x="333" y="0"/>
                    <a:pt x="333" y="0"/>
                  </a:cubicBezTo>
                  <a:cubicBezTo>
                    <a:pt x="334" y="0"/>
                    <a:pt x="335" y="1"/>
                    <a:pt x="335" y="1"/>
                  </a:cubicBezTo>
                  <a:cubicBezTo>
                    <a:pt x="335" y="39"/>
                    <a:pt x="335" y="39"/>
                    <a:pt x="335" y="39"/>
                  </a:cubicBezTo>
                  <a:cubicBezTo>
                    <a:pt x="335" y="40"/>
                    <a:pt x="334" y="40"/>
                    <a:pt x="333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0" y="40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5" name="Freeform 28">
              <a:extLst>
                <a:ext uri="{FF2B5EF4-FFF2-40B4-BE49-F238E27FC236}">
                  <a16:creationId xmlns:a16="http://schemas.microsoft.com/office/drawing/2014/main" id="{BCFE2844-14BA-4557-A39E-8EB21FC96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4" y="1347"/>
              <a:ext cx="33" cy="65"/>
            </a:xfrm>
            <a:custGeom>
              <a:avLst/>
              <a:gdLst>
                <a:gd name="T0" fmla="*/ 33 w 33"/>
                <a:gd name="T1" fmla="*/ 67 h 67"/>
                <a:gd name="T2" fmla="*/ 0 w 33"/>
                <a:gd name="T3" fmla="*/ 33 h 67"/>
                <a:gd name="T4" fmla="*/ 33 w 33"/>
                <a:gd name="T5" fmla="*/ 0 h 67"/>
                <a:gd name="T6" fmla="*/ 33 w 33"/>
                <a:gd name="T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67">
                  <a:moveTo>
                    <a:pt x="33" y="67"/>
                  </a:moveTo>
                  <a:cubicBezTo>
                    <a:pt x="15" y="67"/>
                    <a:pt x="0" y="52"/>
                    <a:pt x="0" y="33"/>
                  </a:cubicBezTo>
                  <a:cubicBezTo>
                    <a:pt x="0" y="15"/>
                    <a:pt x="15" y="0"/>
                    <a:pt x="33" y="0"/>
                  </a:cubicBezTo>
                  <a:lnTo>
                    <a:pt x="33" y="67"/>
                  </a:lnTo>
                  <a:close/>
                </a:path>
              </a:pathLst>
            </a:custGeom>
            <a:solidFill>
              <a:srgbClr val="C035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6" name="Freeform 29">
              <a:extLst>
                <a:ext uri="{FF2B5EF4-FFF2-40B4-BE49-F238E27FC236}">
                  <a16:creationId xmlns:a16="http://schemas.microsoft.com/office/drawing/2014/main" id="{FEC91D1A-D437-466F-9F64-775E1D7A3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" y="1347"/>
              <a:ext cx="33" cy="65"/>
            </a:xfrm>
            <a:custGeom>
              <a:avLst/>
              <a:gdLst>
                <a:gd name="T0" fmla="*/ 0 w 34"/>
                <a:gd name="T1" fmla="*/ 67 h 67"/>
                <a:gd name="T2" fmla="*/ 34 w 34"/>
                <a:gd name="T3" fmla="*/ 33 h 67"/>
                <a:gd name="T4" fmla="*/ 0 w 34"/>
                <a:gd name="T5" fmla="*/ 0 h 67"/>
                <a:gd name="T6" fmla="*/ 0 w 34"/>
                <a:gd name="T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67">
                  <a:moveTo>
                    <a:pt x="0" y="67"/>
                  </a:moveTo>
                  <a:cubicBezTo>
                    <a:pt x="19" y="67"/>
                    <a:pt x="34" y="52"/>
                    <a:pt x="34" y="33"/>
                  </a:cubicBezTo>
                  <a:cubicBezTo>
                    <a:pt x="34" y="15"/>
                    <a:pt x="19" y="0"/>
                    <a:pt x="0" y="0"/>
                  </a:cubicBezTo>
                  <a:lnTo>
                    <a:pt x="0" y="67"/>
                  </a:lnTo>
                  <a:close/>
                </a:path>
              </a:pathLst>
            </a:custGeom>
            <a:solidFill>
              <a:srgbClr val="C035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7" name="Freeform 30">
              <a:extLst>
                <a:ext uri="{FF2B5EF4-FFF2-40B4-BE49-F238E27FC236}">
                  <a16:creationId xmlns:a16="http://schemas.microsoft.com/office/drawing/2014/main" id="{6D7DEA9F-1B82-4BB8-A400-8463B32B9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1" y="1353"/>
              <a:ext cx="26" cy="52"/>
            </a:xfrm>
            <a:custGeom>
              <a:avLst/>
              <a:gdLst>
                <a:gd name="T0" fmla="*/ 26 w 26"/>
                <a:gd name="T1" fmla="*/ 54 h 54"/>
                <a:gd name="T2" fmla="*/ 0 w 26"/>
                <a:gd name="T3" fmla="*/ 27 h 54"/>
                <a:gd name="T4" fmla="*/ 26 w 26"/>
                <a:gd name="T5" fmla="*/ 0 h 54"/>
                <a:gd name="T6" fmla="*/ 26 w 26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54">
                  <a:moveTo>
                    <a:pt x="26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lnTo>
                    <a:pt x="26" y="54"/>
                  </a:lnTo>
                  <a:close/>
                </a:path>
              </a:pathLst>
            </a:custGeom>
            <a:solidFill>
              <a:srgbClr val="DC4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8" name="Freeform 31">
              <a:extLst>
                <a:ext uri="{FF2B5EF4-FFF2-40B4-BE49-F238E27FC236}">
                  <a16:creationId xmlns:a16="http://schemas.microsoft.com/office/drawing/2014/main" id="{0AFADBF6-2D89-41B2-B7DB-47959E8BD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" y="1353"/>
              <a:ext cx="26" cy="52"/>
            </a:xfrm>
            <a:custGeom>
              <a:avLst/>
              <a:gdLst>
                <a:gd name="T0" fmla="*/ 0 w 27"/>
                <a:gd name="T1" fmla="*/ 54 h 54"/>
                <a:gd name="T2" fmla="*/ 27 w 27"/>
                <a:gd name="T3" fmla="*/ 27 h 54"/>
                <a:gd name="T4" fmla="*/ 0 w 27"/>
                <a:gd name="T5" fmla="*/ 0 h 54"/>
                <a:gd name="T6" fmla="*/ 0 w 27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54">
                  <a:moveTo>
                    <a:pt x="0" y="54"/>
                  </a:moveTo>
                  <a:cubicBezTo>
                    <a:pt x="15" y="54"/>
                    <a:pt x="27" y="42"/>
                    <a:pt x="27" y="27"/>
                  </a:cubicBezTo>
                  <a:cubicBezTo>
                    <a:pt x="27" y="12"/>
                    <a:pt x="15" y="0"/>
                    <a:pt x="0" y="0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DC4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9" name="Rectangle 32">
              <a:extLst>
                <a:ext uri="{FF2B5EF4-FFF2-40B4-BE49-F238E27FC236}">
                  <a16:creationId xmlns:a16="http://schemas.microsoft.com/office/drawing/2014/main" id="{71C2982B-44CD-41FE-B330-870633687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5" y="1299"/>
              <a:ext cx="40" cy="26"/>
            </a:xfrm>
            <a:prstGeom prst="rect">
              <a:avLst/>
            </a:pr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0" name="Rectangle 33">
              <a:extLst>
                <a:ext uri="{FF2B5EF4-FFF2-40B4-BE49-F238E27FC236}">
                  <a16:creationId xmlns:a16="http://schemas.microsoft.com/office/drawing/2014/main" id="{3F06D4A8-953F-4671-9B08-7193CE438D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0" y="1285"/>
              <a:ext cx="24" cy="14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1" name="Rectangle 34">
              <a:extLst>
                <a:ext uri="{FF2B5EF4-FFF2-40B4-BE49-F238E27FC236}">
                  <a16:creationId xmlns:a16="http://schemas.microsoft.com/office/drawing/2014/main" id="{8FC41D60-2440-4823-9DE9-51EB8BE6D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4" y="1285"/>
              <a:ext cx="24" cy="14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6" name="Group 4">
            <a:extLst>
              <a:ext uri="{FF2B5EF4-FFF2-40B4-BE49-F238E27FC236}">
                <a16:creationId xmlns:a16="http://schemas.microsoft.com/office/drawing/2014/main" id="{DC7D3B17-2120-40F1-8614-396709F74A7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40909" y="2452512"/>
            <a:ext cx="485775" cy="450090"/>
            <a:chOff x="2154" y="1222"/>
            <a:chExt cx="422" cy="391"/>
          </a:xfrm>
        </p:grpSpPr>
        <p:sp>
          <p:nvSpPr>
            <p:cNvPr id="202" name="Freeform 5">
              <a:extLst>
                <a:ext uri="{FF2B5EF4-FFF2-40B4-BE49-F238E27FC236}">
                  <a16:creationId xmlns:a16="http://schemas.microsoft.com/office/drawing/2014/main" id="{D68883AA-D466-4B8C-BDD7-91609753C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" y="1227"/>
              <a:ext cx="416" cy="386"/>
            </a:xfrm>
            <a:custGeom>
              <a:avLst/>
              <a:gdLst>
                <a:gd name="T0" fmla="*/ 364 w 428"/>
                <a:gd name="T1" fmla="*/ 0 h 398"/>
                <a:gd name="T2" fmla="*/ 338 w 428"/>
                <a:gd name="T3" fmla="*/ 0 h 398"/>
                <a:gd name="T4" fmla="*/ 312 w 428"/>
                <a:gd name="T5" fmla="*/ 0 h 398"/>
                <a:gd name="T6" fmla="*/ 301 w 428"/>
                <a:gd name="T7" fmla="*/ 80 h 398"/>
                <a:gd name="T8" fmla="*/ 296 w 428"/>
                <a:gd name="T9" fmla="*/ 80 h 398"/>
                <a:gd name="T10" fmla="*/ 296 w 428"/>
                <a:gd name="T11" fmla="*/ 106 h 398"/>
                <a:gd name="T12" fmla="*/ 288 w 428"/>
                <a:gd name="T13" fmla="*/ 106 h 398"/>
                <a:gd name="T14" fmla="*/ 255 w 428"/>
                <a:gd name="T15" fmla="*/ 106 h 398"/>
                <a:gd name="T16" fmla="*/ 255 w 428"/>
                <a:gd name="T17" fmla="*/ 138 h 398"/>
                <a:gd name="T18" fmla="*/ 5 w 428"/>
                <a:gd name="T19" fmla="*/ 138 h 398"/>
                <a:gd name="T20" fmla="*/ 0 w 428"/>
                <a:gd name="T21" fmla="*/ 143 h 398"/>
                <a:gd name="T22" fmla="*/ 0 w 428"/>
                <a:gd name="T23" fmla="*/ 180 h 398"/>
                <a:gd name="T24" fmla="*/ 5 w 428"/>
                <a:gd name="T25" fmla="*/ 185 h 398"/>
                <a:gd name="T26" fmla="*/ 255 w 428"/>
                <a:gd name="T27" fmla="*/ 185 h 398"/>
                <a:gd name="T28" fmla="*/ 255 w 428"/>
                <a:gd name="T29" fmla="*/ 202 h 398"/>
                <a:gd name="T30" fmla="*/ 255 w 428"/>
                <a:gd name="T31" fmla="*/ 246 h 398"/>
                <a:gd name="T32" fmla="*/ 255 w 428"/>
                <a:gd name="T33" fmla="*/ 297 h 398"/>
                <a:gd name="T34" fmla="*/ 255 w 428"/>
                <a:gd name="T35" fmla="*/ 341 h 398"/>
                <a:gd name="T36" fmla="*/ 255 w 428"/>
                <a:gd name="T37" fmla="*/ 398 h 398"/>
                <a:gd name="T38" fmla="*/ 288 w 428"/>
                <a:gd name="T39" fmla="*/ 398 h 398"/>
                <a:gd name="T40" fmla="*/ 396 w 428"/>
                <a:gd name="T41" fmla="*/ 398 h 398"/>
                <a:gd name="T42" fmla="*/ 428 w 428"/>
                <a:gd name="T43" fmla="*/ 398 h 398"/>
                <a:gd name="T44" fmla="*/ 428 w 428"/>
                <a:gd name="T45" fmla="*/ 340 h 398"/>
                <a:gd name="T46" fmla="*/ 428 w 428"/>
                <a:gd name="T47" fmla="*/ 296 h 398"/>
                <a:gd name="T48" fmla="*/ 428 w 428"/>
                <a:gd name="T49" fmla="*/ 246 h 398"/>
                <a:gd name="T50" fmla="*/ 428 w 428"/>
                <a:gd name="T51" fmla="*/ 202 h 398"/>
                <a:gd name="T52" fmla="*/ 428 w 428"/>
                <a:gd name="T53" fmla="*/ 150 h 398"/>
                <a:gd name="T54" fmla="*/ 428 w 428"/>
                <a:gd name="T55" fmla="*/ 106 h 398"/>
                <a:gd name="T56" fmla="*/ 396 w 428"/>
                <a:gd name="T57" fmla="*/ 106 h 398"/>
                <a:gd name="T58" fmla="*/ 381 w 428"/>
                <a:gd name="T59" fmla="*/ 106 h 398"/>
                <a:gd name="T60" fmla="*/ 381 w 428"/>
                <a:gd name="T61" fmla="*/ 80 h 398"/>
                <a:gd name="T62" fmla="*/ 375 w 428"/>
                <a:gd name="T63" fmla="*/ 80 h 398"/>
                <a:gd name="T64" fmla="*/ 364 w 428"/>
                <a:gd name="T6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8" h="398">
                  <a:moveTo>
                    <a:pt x="364" y="0"/>
                  </a:moveTo>
                  <a:cubicBezTo>
                    <a:pt x="338" y="0"/>
                    <a:pt x="338" y="0"/>
                    <a:pt x="338" y="0"/>
                  </a:cubicBezTo>
                  <a:cubicBezTo>
                    <a:pt x="312" y="0"/>
                    <a:pt x="312" y="0"/>
                    <a:pt x="312" y="0"/>
                  </a:cubicBezTo>
                  <a:cubicBezTo>
                    <a:pt x="301" y="80"/>
                    <a:pt x="301" y="80"/>
                    <a:pt x="301" y="80"/>
                  </a:cubicBezTo>
                  <a:cubicBezTo>
                    <a:pt x="296" y="80"/>
                    <a:pt x="296" y="80"/>
                    <a:pt x="296" y="80"/>
                  </a:cubicBezTo>
                  <a:cubicBezTo>
                    <a:pt x="296" y="106"/>
                    <a:pt x="296" y="106"/>
                    <a:pt x="296" y="106"/>
                  </a:cubicBezTo>
                  <a:cubicBezTo>
                    <a:pt x="288" y="106"/>
                    <a:pt x="288" y="106"/>
                    <a:pt x="288" y="106"/>
                  </a:cubicBezTo>
                  <a:cubicBezTo>
                    <a:pt x="255" y="106"/>
                    <a:pt x="255" y="106"/>
                    <a:pt x="255" y="106"/>
                  </a:cubicBezTo>
                  <a:cubicBezTo>
                    <a:pt x="255" y="138"/>
                    <a:pt x="255" y="138"/>
                    <a:pt x="255" y="138"/>
                  </a:cubicBezTo>
                  <a:cubicBezTo>
                    <a:pt x="5" y="138"/>
                    <a:pt x="5" y="138"/>
                    <a:pt x="5" y="138"/>
                  </a:cubicBezTo>
                  <a:cubicBezTo>
                    <a:pt x="2" y="138"/>
                    <a:pt x="0" y="140"/>
                    <a:pt x="0" y="143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83"/>
                    <a:pt x="2" y="185"/>
                    <a:pt x="5" y="185"/>
                  </a:cubicBezTo>
                  <a:cubicBezTo>
                    <a:pt x="255" y="185"/>
                    <a:pt x="255" y="185"/>
                    <a:pt x="255" y="185"/>
                  </a:cubicBezTo>
                  <a:cubicBezTo>
                    <a:pt x="255" y="202"/>
                    <a:pt x="255" y="202"/>
                    <a:pt x="255" y="202"/>
                  </a:cubicBezTo>
                  <a:cubicBezTo>
                    <a:pt x="255" y="246"/>
                    <a:pt x="255" y="246"/>
                    <a:pt x="255" y="246"/>
                  </a:cubicBezTo>
                  <a:cubicBezTo>
                    <a:pt x="255" y="297"/>
                    <a:pt x="255" y="297"/>
                    <a:pt x="255" y="297"/>
                  </a:cubicBezTo>
                  <a:cubicBezTo>
                    <a:pt x="255" y="341"/>
                    <a:pt x="255" y="341"/>
                    <a:pt x="255" y="341"/>
                  </a:cubicBezTo>
                  <a:cubicBezTo>
                    <a:pt x="255" y="398"/>
                    <a:pt x="255" y="398"/>
                    <a:pt x="255" y="398"/>
                  </a:cubicBezTo>
                  <a:cubicBezTo>
                    <a:pt x="288" y="398"/>
                    <a:pt x="288" y="398"/>
                    <a:pt x="288" y="398"/>
                  </a:cubicBezTo>
                  <a:cubicBezTo>
                    <a:pt x="396" y="398"/>
                    <a:pt x="396" y="398"/>
                    <a:pt x="396" y="398"/>
                  </a:cubicBezTo>
                  <a:cubicBezTo>
                    <a:pt x="428" y="398"/>
                    <a:pt x="428" y="398"/>
                    <a:pt x="428" y="398"/>
                  </a:cubicBezTo>
                  <a:cubicBezTo>
                    <a:pt x="428" y="340"/>
                    <a:pt x="428" y="340"/>
                    <a:pt x="428" y="340"/>
                  </a:cubicBezTo>
                  <a:cubicBezTo>
                    <a:pt x="428" y="296"/>
                    <a:pt x="428" y="296"/>
                    <a:pt x="428" y="296"/>
                  </a:cubicBezTo>
                  <a:cubicBezTo>
                    <a:pt x="428" y="246"/>
                    <a:pt x="428" y="246"/>
                    <a:pt x="428" y="246"/>
                  </a:cubicBezTo>
                  <a:cubicBezTo>
                    <a:pt x="428" y="202"/>
                    <a:pt x="428" y="202"/>
                    <a:pt x="428" y="202"/>
                  </a:cubicBezTo>
                  <a:cubicBezTo>
                    <a:pt x="428" y="150"/>
                    <a:pt x="428" y="150"/>
                    <a:pt x="428" y="150"/>
                  </a:cubicBezTo>
                  <a:cubicBezTo>
                    <a:pt x="428" y="106"/>
                    <a:pt x="428" y="106"/>
                    <a:pt x="428" y="106"/>
                  </a:cubicBezTo>
                  <a:cubicBezTo>
                    <a:pt x="396" y="106"/>
                    <a:pt x="396" y="106"/>
                    <a:pt x="396" y="106"/>
                  </a:cubicBezTo>
                  <a:cubicBezTo>
                    <a:pt x="381" y="106"/>
                    <a:pt x="381" y="106"/>
                    <a:pt x="381" y="106"/>
                  </a:cubicBezTo>
                  <a:cubicBezTo>
                    <a:pt x="381" y="80"/>
                    <a:pt x="381" y="80"/>
                    <a:pt x="381" y="80"/>
                  </a:cubicBezTo>
                  <a:cubicBezTo>
                    <a:pt x="375" y="80"/>
                    <a:pt x="375" y="80"/>
                    <a:pt x="375" y="80"/>
                  </a:cubicBezTo>
                  <a:cubicBezTo>
                    <a:pt x="364" y="0"/>
                    <a:pt x="364" y="0"/>
                    <a:pt x="364" y="0"/>
                  </a:cubicBez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3" name="Freeform 6">
              <a:extLst>
                <a:ext uri="{FF2B5EF4-FFF2-40B4-BE49-F238E27FC236}">
                  <a16:creationId xmlns:a16="http://schemas.microsoft.com/office/drawing/2014/main" id="{A5C8C8FC-DAAE-402F-85C2-7D63DD5DC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7" y="1222"/>
              <a:ext cx="37" cy="77"/>
            </a:xfrm>
            <a:custGeom>
              <a:avLst/>
              <a:gdLst>
                <a:gd name="T0" fmla="*/ 0 w 37"/>
                <a:gd name="T1" fmla="*/ 77 h 77"/>
                <a:gd name="T2" fmla="*/ 37 w 37"/>
                <a:gd name="T3" fmla="*/ 77 h 77"/>
                <a:gd name="T4" fmla="*/ 37 w 37"/>
                <a:gd name="T5" fmla="*/ 0 h 77"/>
                <a:gd name="T6" fmla="*/ 10 w 37"/>
                <a:gd name="T7" fmla="*/ 0 h 77"/>
                <a:gd name="T8" fmla="*/ 0 w 37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77">
                  <a:moveTo>
                    <a:pt x="0" y="77"/>
                  </a:moveTo>
                  <a:lnTo>
                    <a:pt x="37" y="77"/>
                  </a:lnTo>
                  <a:lnTo>
                    <a:pt x="37" y="0"/>
                  </a:lnTo>
                  <a:lnTo>
                    <a:pt x="10" y="0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D1A0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4" name="Freeform 7">
              <a:extLst>
                <a:ext uri="{FF2B5EF4-FFF2-40B4-BE49-F238E27FC236}">
                  <a16:creationId xmlns:a16="http://schemas.microsoft.com/office/drawing/2014/main" id="{ADD80406-75DF-4171-8CEE-D611E59771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4" y="1222"/>
              <a:ext cx="36" cy="77"/>
            </a:xfrm>
            <a:custGeom>
              <a:avLst/>
              <a:gdLst>
                <a:gd name="T0" fmla="*/ 36 w 36"/>
                <a:gd name="T1" fmla="*/ 77 h 77"/>
                <a:gd name="T2" fmla="*/ 0 w 36"/>
                <a:gd name="T3" fmla="*/ 77 h 77"/>
                <a:gd name="T4" fmla="*/ 0 w 36"/>
                <a:gd name="T5" fmla="*/ 0 h 77"/>
                <a:gd name="T6" fmla="*/ 25 w 36"/>
                <a:gd name="T7" fmla="*/ 0 h 77"/>
                <a:gd name="T8" fmla="*/ 36 w 36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7">
                  <a:moveTo>
                    <a:pt x="36" y="77"/>
                  </a:moveTo>
                  <a:lnTo>
                    <a:pt x="0" y="77"/>
                  </a:lnTo>
                  <a:lnTo>
                    <a:pt x="0" y="0"/>
                  </a:lnTo>
                  <a:lnTo>
                    <a:pt x="25" y="0"/>
                  </a:lnTo>
                  <a:lnTo>
                    <a:pt x="36" y="77"/>
                  </a:lnTo>
                  <a:close/>
                </a:path>
              </a:pathLst>
            </a:custGeom>
            <a:solidFill>
              <a:srgbClr val="CC8C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" name="Freeform 8">
              <a:extLst>
                <a:ext uri="{FF2B5EF4-FFF2-40B4-BE49-F238E27FC236}">
                  <a16:creationId xmlns:a16="http://schemas.microsoft.com/office/drawing/2014/main" id="{DD22BB37-9782-4C9F-9EF3-FD9F88976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7" y="1256"/>
              <a:ext cx="17" cy="31"/>
            </a:xfrm>
            <a:custGeom>
              <a:avLst/>
              <a:gdLst>
                <a:gd name="T0" fmla="*/ 17 w 17"/>
                <a:gd name="T1" fmla="*/ 32 h 32"/>
                <a:gd name="T2" fmla="*/ 0 w 17"/>
                <a:gd name="T3" fmla="*/ 16 h 32"/>
                <a:gd name="T4" fmla="*/ 17 w 17"/>
                <a:gd name="T5" fmla="*/ 0 h 32"/>
                <a:gd name="T6" fmla="*/ 17 w 17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2">
                  <a:moveTo>
                    <a:pt x="17" y="32"/>
                  </a:moveTo>
                  <a:cubicBezTo>
                    <a:pt x="8" y="32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lnTo>
                    <a:pt x="17" y="32"/>
                  </a:lnTo>
                  <a:close/>
                </a:path>
              </a:pathLst>
            </a:custGeom>
            <a:solidFill>
              <a:srgbClr val="D95A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" name="Freeform 9">
              <a:extLst>
                <a:ext uri="{FF2B5EF4-FFF2-40B4-BE49-F238E27FC236}">
                  <a16:creationId xmlns:a16="http://schemas.microsoft.com/office/drawing/2014/main" id="{8553ECEA-5650-4258-8B31-43BBA9BFF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4" y="1256"/>
              <a:ext cx="15" cy="31"/>
            </a:xfrm>
            <a:custGeom>
              <a:avLst/>
              <a:gdLst>
                <a:gd name="T0" fmla="*/ 0 w 16"/>
                <a:gd name="T1" fmla="*/ 32 h 32"/>
                <a:gd name="T2" fmla="*/ 16 w 16"/>
                <a:gd name="T3" fmla="*/ 16 h 32"/>
                <a:gd name="T4" fmla="*/ 0 w 16"/>
                <a:gd name="T5" fmla="*/ 0 h 32"/>
                <a:gd name="T6" fmla="*/ 0 w 16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2">
                  <a:moveTo>
                    <a:pt x="0" y="32"/>
                  </a:moveTo>
                  <a:cubicBezTo>
                    <a:pt x="8" y="32"/>
                    <a:pt x="16" y="25"/>
                    <a:pt x="16" y="16"/>
                  </a:cubicBezTo>
                  <a:cubicBezTo>
                    <a:pt x="16" y="7"/>
                    <a:pt x="8" y="0"/>
                    <a:pt x="0" y="0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C035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" name="Rectangle 10">
              <a:extLst>
                <a:ext uri="{FF2B5EF4-FFF2-40B4-BE49-F238E27FC236}">
                  <a16:creationId xmlns:a16="http://schemas.microsoft.com/office/drawing/2014/main" id="{745DD4FD-18AD-4A33-9D7E-BD36BFF267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4" y="1325"/>
              <a:ext cx="105" cy="282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8" name="Rectangle 11">
              <a:extLst>
                <a:ext uri="{FF2B5EF4-FFF2-40B4-BE49-F238E27FC236}">
                  <a16:creationId xmlns:a16="http://schemas.microsoft.com/office/drawing/2014/main" id="{45C5F753-FE22-470D-B8D1-9167DD7C23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9" y="1325"/>
              <a:ext cx="32" cy="282"/>
            </a:xfrm>
            <a:prstGeom prst="rect">
              <a:avLst/>
            </a:prstGeom>
            <a:solidFill>
              <a:srgbClr val="C7C7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9" name="Rectangle 12">
              <a:extLst>
                <a:ext uri="{FF2B5EF4-FFF2-40B4-BE49-F238E27FC236}">
                  <a16:creationId xmlns:a16="http://schemas.microsoft.com/office/drawing/2014/main" id="{A4A5AA84-6C2B-4C15-B53A-7C20B3C6E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3" y="1325"/>
              <a:ext cx="31" cy="282"/>
            </a:xfrm>
            <a:prstGeom prst="rect">
              <a:avLst/>
            </a:prstGeom>
            <a:solidFill>
              <a:srgbClr val="C7C7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0" name="Rectangle 13">
              <a:extLst>
                <a:ext uri="{FF2B5EF4-FFF2-40B4-BE49-F238E27FC236}">
                  <a16:creationId xmlns:a16="http://schemas.microsoft.com/office/drawing/2014/main" id="{1760C935-2403-49B1-A9A0-49C906708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" y="1299"/>
              <a:ext cx="42" cy="26"/>
            </a:xfrm>
            <a:prstGeom prst="rect">
              <a:avLst/>
            </a:pr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1" name="Freeform 14">
              <a:extLst>
                <a:ext uri="{FF2B5EF4-FFF2-40B4-BE49-F238E27FC236}">
                  <a16:creationId xmlns:a16="http://schemas.microsoft.com/office/drawing/2014/main" id="{04065D56-E23C-4FDC-AA26-4539E1E99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4" y="1510"/>
              <a:ext cx="53" cy="97"/>
            </a:xfrm>
            <a:custGeom>
              <a:avLst/>
              <a:gdLst>
                <a:gd name="T0" fmla="*/ 0 w 53"/>
                <a:gd name="T1" fmla="*/ 97 h 97"/>
                <a:gd name="T2" fmla="*/ 53 w 53"/>
                <a:gd name="T3" fmla="*/ 43 h 97"/>
                <a:gd name="T4" fmla="*/ 53 w 53"/>
                <a:gd name="T5" fmla="*/ 0 h 97"/>
                <a:gd name="T6" fmla="*/ 0 w 53"/>
                <a:gd name="T7" fmla="*/ 52 h 97"/>
                <a:gd name="T8" fmla="*/ 0 w 53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97">
                  <a:moveTo>
                    <a:pt x="0" y="97"/>
                  </a:moveTo>
                  <a:lnTo>
                    <a:pt x="53" y="43"/>
                  </a:lnTo>
                  <a:lnTo>
                    <a:pt x="53" y="0"/>
                  </a:lnTo>
                  <a:lnTo>
                    <a:pt x="0" y="52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" name="Freeform 15">
              <a:extLst>
                <a:ext uri="{FF2B5EF4-FFF2-40B4-BE49-F238E27FC236}">
                  <a16:creationId xmlns:a16="http://schemas.microsoft.com/office/drawing/2014/main" id="{9FAA701E-A1AC-4B05-BC03-5014235EB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" y="1510"/>
              <a:ext cx="52" cy="97"/>
            </a:xfrm>
            <a:custGeom>
              <a:avLst/>
              <a:gdLst>
                <a:gd name="T0" fmla="*/ 52 w 52"/>
                <a:gd name="T1" fmla="*/ 97 h 97"/>
                <a:gd name="T2" fmla="*/ 0 w 52"/>
                <a:gd name="T3" fmla="*/ 43 h 97"/>
                <a:gd name="T4" fmla="*/ 0 w 52"/>
                <a:gd name="T5" fmla="*/ 0 h 97"/>
                <a:gd name="T6" fmla="*/ 52 w 52"/>
                <a:gd name="T7" fmla="*/ 52 h 97"/>
                <a:gd name="T8" fmla="*/ 52 w 52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97">
                  <a:moveTo>
                    <a:pt x="52" y="97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52" y="52"/>
                  </a:lnTo>
                  <a:lnTo>
                    <a:pt x="52" y="97"/>
                  </a:ln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3" name="Freeform 16">
              <a:extLst>
                <a:ext uri="{FF2B5EF4-FFF2-40B4-BE49-F238E27FC236}">
                  <a16:creationId xmlns:a16="http://schemas.microsoft.com/office/drawing/2014/main" id="{65B239B9-3551-4D4B-8B6D-F837BB3C9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" y="1510"/>
              <a:ext cx="31" cy="97"/>
            </a:xfrm>
            <a:custGeom>
              <a:avLst/>
              <a:gdLst>
                <a:gd name="T0" fmla="*/ 31 w 31"/>
                <a:gd name="T1" fmla="*/ 97 h 97"/>
                <a:gd name="T2" fmla="*/ 0 w 31"/>
                <a:gd name="T3" fmla="*/ 43 h 97"/>
                <a:gd name="T4" fmla="*/ 0 w 31"/>
                <a:gd name="T5" fmla="*/ 0 h 97"/>
                <a:gd name="T6" fmla="*/ 31 w 31"/>
                <a:gd name="T7" fmla="*/ 52 h 97"/>
                <a:gd name="T8" fmla="*/ 31 w 31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97">
                  <a:moveTo>
                    <a:pt x="31" y="97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31" y="52"/>
                  </a:lnTo>
                  <a:lnTo>
                    <a:pt x="31" y="97"/>
                  </a:ln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4" name="Freeform 17">
              <a:extLst>
                <a:ext uri="{FF2B5EF4-FFF2-40B4-BE49-F238E27FC236}">
                  <a16:creationId xmlns:a16="http://schemas.microsoft.com/office/drawing/2014/main" id="{6E480905-99B4-45EF-8A87-B51127A7D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1509"/>
              <a:ext cx="32" cy="98"/>
            </a:xfrm>
            <a:custGeom>
              <a:avLst/>
              <a:gdLst>
                <a:gd name="T0" fmla="*/ 0 w 32"/>
                <a:gd name="T1" fmla="*/ 98 h 98"/>
                <a:gd name="T2" fmla="*/ 32 w 32"/>
                <a:gd name="T3" fmla="*/ 43 h 98"/>
                <a:gd name="T4" fmla="*/ 32 w 32"/>
                <a:gd name="T5" fmla="*/ 0 h 98"/>
                <a:gd name="T6" fmla="*/ 0 w 32"/>
                <a:gd name="T7" fmla="*/ 53 h 98"/>
                <a:gd name="T8" fmla="*/ 0 w 32"/>
                <a:gd name="T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98">
                  <a:moveTo>
                    <a:pt x="0" y="98"/>
                  </a:moveTo>
                  <a:lnTo>
                    <a:pt x="32" y="43"/>
                  </a:lnTo>
                  <a:lnTo>
                    <a:pt x="32" y="0"/>
                  </a:lnTo>
                  <a:lnTo>
                    <a:pt x="0" y="53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5" name="Freeform 18">
              <a:extLst>
                <a:ext uri="{FF2B5EF4-FFF2-40B4-BE49-F238E27FC236}">
                  <a16:creationId xmlns:a16="http://schemas.microsoft.com/office/drawing/2014/main" id="{0D89DC4A-92E5-4717-ABA8-12A3070B6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4" y="1418"/>
              <a:ext cx="53" cy="97"/>
            </a:xfrm>
            <a:custGeom>
              <a:avLst/>
              <a:gdLst>
                <a:gd name="T0" fmla="*/ 0 w 53"/>
                <a:gd name="T1" fmla="*/ 97 h 97"/>
                <a:gd name="T2" fmla="*/ 53 w 53"/>
                <a:gd name="T3" fmla="*/ 43 h 97"/>
                <a:gd name="T4" fmla="*/ 53 w 53"/>
                <a:gd name="T5" fmla="*/ 0 h 97"/>
                <a:gd name="T6" fmla="*/ 0 w 53"/>
                <a:gd name="T7" fmla="*/ 51 h 97"/>
                <a:gd name="T8" fmla="*/ 0 w 53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97">
                  <a:moveTo>
                    <a:pt x="0" y="97"/>
                  </a:moveTo>
                  <a:lnTo>
                    <a:pt x="53" y="43"/>
                  </a:lnTo>
                  <a:lnTo>
                    <a:pt x="53" y="0"/>
                  </a:lnTo>
                  <a:lnTo>
                    <a:pt x="0" y="51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6" name="Freeform 19">
              <a:extLst>
                <a:ext uri="{FF2B5EF4-FFF2-40B4-BE49-F238E27FC236}">
                  <a16:creationId xmlns:a16="http://schemas.microsoft.com/office/drawing/2014/main" id="{3C083FC2-B18D-4A86-A1D0-FBBBD2BD4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" y="1418"/>
              <a:ext cx="52" cy="97"/>
            </a:xfrm>
            <a:custGeom>
              <a:avLst/>
              <a:gdLst>
                <a:gd name="T0" fmla="*/ 52 w 52"/>
                <a:gd name="T1" fmla="*/ 97 h 97"/>
                <a:gd name="T2" fmla="*/ 0 w 52"/>
                <a:gd name="T3" fmla="*/ 43 h 97"/>
                <a:gd name="T4" fmla="*/ 0 w 52"/>
                <a:gd name="T5" fmla="*/ 0 h 97"/>
                <a:gd name="T6" fmla="*/ 52 w 52"/>
                <a:gd name="T7" fmla="*/ 51 h 97"/>
                <a:gd name="T8" fmla="*/ 52 w 52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97">
                  <a:moveTo>
                    <a:pt x="52" y="97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52" y="51"/>
                  </a:lnTo>
                  <a:lnTo>
                    <a:pt x="52" y="97"/>
                  </a:ln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7" name="Freeform 20">
              <a:extLst>
                <a:ext uri="{FF2B5EF4-FFF2-40B4-BE49-F238E27FC236}">
                  <a16:creationId xmlns:a16="http://schemas.microsoft.com/office/drawing/2014/main" id="{79789D73-BED0-4FBD-99B5-4359A78F4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" y="1418"/>
              <a:ext cx="31" cy="97"/>
            </a:xfrm>
            <a:custGeom>
              <a:avLst/>
              <a:gdLst>
                <a:gd name="T0" fmla="*/ 31 w 31"/>
                <a:gd name="T1" fmla="*/ 97 h 97"/>
                <a:gd name="T2" fmla="*/ 0 w 31"/>
                <a:gd name="T3" fmla="*/ 43 h 97"/>
                <a:gd name="T4" fmla="*/ 0 w 31"/>
                <a:gd name="T5" fmla="*/ 0 h 97"/>
                <a:gd name="T6" fmla="*/ 31 w 31"/>
                <a:gd name="T7" fmla="*/ 51 h 97"/>
                <a:gd name="T8" fmla="*/ 31 w 31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97">
                  <a:moveTo>
                    <a:pt x="31" y="97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31" y="51"/>
                  </a:lnTo>
                  <a:lnTo>
                    <a:pt x="31" y="97"/>
                  </a:ln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8" name="Freeform 21">
              <a:extLst>
                <a:ext uri="{FF2B5EF4-FFF2-40B4-BE49-F238E27FC236}">
                  <a16:creationId xmlns:a16="http://schemas.microsoft.com/office/drawing/2014/main" id="{E8795B28-9791-441A-9A7F-F8BEAE68D2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1418"/>
              <a:ext cx="32" cy="97"/>
            </a:xfrm>
            <a:custGeom>
              <a:avLst/>
              <a:gdLst>
                <a:gd name="T0" fmla="*/ 0 w 32"/>
                <a:gd name="T1" fmla="*/ 97 h 97"/>
                <a:gd name="T2" fmla="*/ 32 w 32"/>
                <a:gd name="T3" fmla="*/ 43 h 97"/>
                <a:gd name="T4" fmla="*/ 32 w 32"/>
                <a:gd name="T5" fmla="*/ 0 h 97"/>
                <a:gd name="T6" fmla="*/ 0 w 32"/>
                <a:gd name="T7" fmla="*/ 51 h 97"/>
                <a:gd name="T8" fmla="*/ 0 w 32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97">
                  <a:moveTo>
                    <a:pt x="0" y="97"/>
                  </a:moveTo>
                  <a:lnTo>
                    <a:pt x="32" y="43"/>
                  </a:lnTo>
                  <a:lnTo>
                    <a:pt x="32" y="0"/>
                  </a:lnTo>
                  <a:lnTo>
                    <a:pt x="0" y="51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9" name="Freeform 22">
              <a:extLst>
                <a:ext uri="{FF2B5EF4-FFF2-40B4-BE49-F238E27FC236}">
                  <a16:creationId xmlns:a16="http://schemas.microsoft.com/office/drawing/2014/main" id="{C8F8A80E-42A3-4C9F-B38D-D3A54253E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4" y="1325"/>
              <a:ext cx="53" cy="97"/>
            </a:xfrm>
            <a:custGeom>
              <a:avLst/>
              <a:gdLst>
                <a:gd name="T0" fmla="*/ 0 w 53"/>
                <a:gd name="T1" fmla="*/ 97 h 97"/>
                <a:gd name="T2" fmla="*/ 53 w 53"/>
                <a:gd name="T3" fmla="*/ 43 h 97"/>
                <a:gd name="T4" fmla="*/ 53 w 53"/>
                <a:gd name="T5" fmla="*/ 0 h 97"/>
                <a:gd name="T6" fmla="*/ 0 w 53"/>
                <a:gd name="T7" fmla="*/ 51 h 97"/>
                <a:gd name="T8" fmla="*/ 0 w 53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97">
                  <a:moveTo>
                    <a:pt x="0" y="97"/>
                  </a:moveTo>
                  <a:lnTo>
                    <a:pt x="53" y="43"/>
                  </a:lnTo>
                  <a:lnTo>
                    <a:pt x="53" y="0"/>
                  </a:lnTo>
                  <a:lnTo>
                    <a:pt x="0" y="51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0" name="Freeform 23">
              <a:extLst>
                <a:ext uri="{FF2B5EF4-FFF2-40B4-BE49-F238E27FC236}">
                  <a16:creationId xmlns:a16="http://schemas.microsoft.com/office/drawing/2014/main" id="{AF592145-4098-47FF-8D36-CB34F6D1A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" y="1325"/>
              <a:ext cx="52" cy="97"/>
            </a:xfrm>
            <a:custGeom>
              <a:avLst/>
              <a:gdLst>
                <a:gd name="T0" fmla="*/ 52 w 52"/>
                <a:gd name="T1" fmla="*/ 97 h 97"/>
                <a:gd name="T2" fmla="*/ 0 w 52"/>
                <a:gd name="T3" fmla="*/ 43 h 97"/>
                <a:gd name="T4" fmla="*/ 0 w 52"/>
                <a:gd name="T5" fmla="*/ 0 h 97"/>
                <a:gd name="T6" fmla="*/ 52 w 52"/>
                <a:gd name="T7" fmla="*/ 51 h 97"/>
                <a:gd name="T8" fmla="*/ 52 w 52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97">
                  <a:moveTo>
                    <a:pt x="52" y="97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52" y="51"/>
                  </a:lnTo>
                  <a:lnTo>
                    <a:pt x="52" y="97"/>
                  </a:ln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1" name="Freeform 24">
              <a:extLst>
                <a:ext uri="{FF2B5EF4-FFF2-40B4-BE49-F238E27FC236}">
                  <a16:creationId xmlns:a16="http://schemas.microsoft.com/office/drawing/2014/main" id="{FF9303DC-827A-4158-9185-06BE301FD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" y="1325"/>
              <a:ext cx="31" cy="97"/>
            </a:xfrm>
            <a:custGeom>
              <a:avLst/>
              <a:gdLst>
                <a:gd name="T0" fmla="*/ 31 w 31"/>
                <a:gd name="T1" fmla="*/ 97 h 97"/>
                <a:gd name="T2" fmla="*/ 0 w 31"/>
                <a:gd name="T3" fmla="*/ 43 h 97"/>
                <a:gd name="T4" fmla="*/ 0 w 31"/>
                <a:gd name="T5" fmla="*/ 0 h 97"/>
                <a:gd name="T6" fmla="*/ 31 w 31"/>
                <a:gd name="T7" fmla="*/ 51 h 97"/>
                <a:gd name="T8" fmla="*/ 31 w 31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97">
                  <a:moveTo>
                    <a:pt x="31" y="97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31" y="51"/>
                  </a:lnTo>
                  <a:lnTo>
                    <a:pt x="31" y="97"/>
                  </a:ln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2" name="Freeform 25">
              <a:extLst>
                <a:ext uri="{FF2B5EF4-FFF2-40B4-BE49-F238E27FC236}">
                  <a16:creationId xmlns:a16="http://schemas.microsoft.com/office/drawing/2014/main" id="{B30E78B4-D257-406E-B211-0D59C91C6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1325"/>
              <a:ext cx="32" cy="97"/>
            </a:xfrm>
            <a:custGeom>
              <a:avLst/>
              <a:gdLst>
                <a:gd name="T0" fmla="*/ 0 w 32"/>
                <a:gd name="T1" fmla="*/ 97 h 97"/>
                <a:gd name="T2" fmla="*/ 32 w 32"/>
                <a:gd name="T3" fmla="*/ 43 h 97"/>
                <a:gd name="T4" fmla="*/ 32 w 32"/>
                <a:gd name="T5" fmla="*/ 0 h 97"/>
                <a:gd name="T6" fmla="*/ 0 w 32"/>
                <a:gd name="T7" fmla="*/ 51 h 97"/>
                <a:gd name="T8" fmla="*/ 0 w 32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97">
                  <a:moveTo>
                    <a:pt x="0" y="97"/>
                  </a:moveTo>
                  <a:lnTo>
                    <a:pt x="32" y="43"/>
                  </a:lnTo>
                  <a:lnTo>
                    <a:pt x="32" y="0"/>
                  </a:lnTo>
                  <a:lnTo>
                    <a:pt x="0" y="51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3" name="Freeform 26">
              <a:extLst>
                <a:ext uri="{FF2B5EF4-FFF2-40B4-BE49-F238E27FC236}">
                  <a16:creationId xmlns:a16="http://schemas.microsoft.com/office/drawing/2014/main" id="{995108C4-C3A3-4A6D-B185-B9BE6B009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4" y="1355"/>
              <a:ext cx="333" cy="46"/>
            </a:xfrm>
            <a:custGeom>
              <a:avLst/>
              <a:gdLst>
                <a:gd name="T0" fmla="*/ 337 w 342"/>
                <a:gd name="T1" fmla="*/ 0 h 48"/>
                <a:gd name="T2" fmla="*/ 6 w 342"/>
                <a:gd name="T3" fmla="*/ 0 h 48"/>
                <a:gd name="T4" fmla="*/ 0 w 342"/>
                <a:gd name="T5" fmla="*/ 6 h 48"/>
                <a:gd name="T6" fmla="*/ 0 w 342"/>
                <a:gd name="T7" fmla="*/ 43 h 48"/>
                <a:gd name="T8" fmla="*/ 6 w 342"/>
                <a:gd name="T9" fmla="*/ 48 h 48"/>
                <a:gd name="T10" fmla="*/ 337 w 342"/>
                <a:gd name="T11" fmla="*/ 48 h 48"/>
                <a:gd name="T12" fmla="*/ 342 w 342"/>
                <a:gd name="T13" fmla="*/ 43 h 48"/>
                <a:gd name="T14" fmla="*/ 342 w 342"/>
                <a:gd name="T15" fmla="*/ 6 h 48"/>
                <a:gd name="T16" fmla="*/ 337 w 342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2" h="48">
                  <a:moveTo>
                    <a:pt x="33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6"/>
                    <a:pt x="3" y="48"/>
                    <a:pt x="6" y="48"/>
                  </a:cubicBezTo>
                  <a:cubicBezTo>
                    <a:pt x="337" y="48"/>
                    <a:pt x="337" y="48"/>
                    <a:pt x="337" y="48"/>
                  </a:cubicBezTo>
                  <a:cubicBezTo>
                    <a:pt x="340" y="48"/>
                    <a:pt x="342" y="46"/>
                    <a:pt x="342" y="43"/>
                  </a:cubicBezTo>
                  <a:cubicBezTo>
                    <a:pt x="342" y="6"/>
                    <a:pt x="342" y="6"/>
                    <a:pt x="342" y="6"/>
                  </a:cubicBezTo>
                  <a:cubicBezTo>
                    <a:pt x="342" y="3"/>
                    <a:pt x="340" y="0"/>
                    <a:pt x="337" y="0"/>
                  </a:cubicBezTo>
                  <a:close/>
                </a:path>
              </a:pathLst>
            </a:custGeom>
            <a:solidFill>
              <a:srgbClr val="C035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4" name="Freeform 27">
              <a:extLst>
                <a:ext uri="{FF2B5EF4-FFF2-40B4-BE49-F238E27FC236}">
                  <a16:creationId xmlns:a16="http://schemas.microsoft.com/office/drawing/2014/main" id="{F4481C6D-252D-4B9E-B5DB-DF7D78C6A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8" y="1359"/>
              <a:ext cx="326" cy="39"/>
            </a:xfrm>
            <a:custGeom>
              <a:avLst/>
              <a:gdLst>
                <a:gd name="T0" fmla="*/ 1 w 335"/>
                <a:gd name="T1" fmla="*/ 0 h 40"/>
                <a:gd name="T2" fmla="*/ 333 w 335"/>
                <a:gd name="T3" fmla="*/ 0 h 40"/>
                <a:gd name="T4" fmla="*/ 335 w 335"/>
                <a:gd name="T5" fmla="*/ 1 h 40"/>
                <a:gd name="T6" fmla="*/ 335 w 335"/>
                <a:gd name="T7" fmla="*/ 39 h 40"/>
                <a:gd name="T8" fmla="*/ 333 w 335"/>
                <a:gd name="T9" fmla="*/ 40 h 40"/>
                <a:gd name="T10" fmla="*/ 1 w 335"/>
                <a:gd name="T11" fmla="*/ 40 h 40"/>
                <a:gd name="T12" fmla="*/ 0 w 335"/>
                <a:gd name="T13" fmla="*/ 39 h 40"/>
                <a:gd name="T14" fmla="*/ 0 w 335"/>
                <a:gd name="T15" fmla="*/ 1 h 40"/>
                <a:gd name="T16" fmla="*/ 1 w 335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5" h="40">
                  <a:moveTo>
                    <a:pt x="1" y="0"/>
                  </a:moveTo>
                  <a:cubicBezTo>
                    <a:pt x="333" y="0"/>
                    <a:pt x="333" y="0"/>
                    <a:pt x="333" y="0"/>
                  </a:cubicBezTo>
                  <a:cubicBezTo>
                    <a:pt x="334" y="0"/>
                    <a:pt x="335" y="1"/>
                    <a:pt x="335" y="1"/>
                  </a:cubicBezTo>
                  <a:cubicBezTo>
                    <a:pt x="335" y="39"/>
                    <a:pt x="335" y="39"/>
                    <a:pt x="335" y="39"/>
                  </a:cubicBezTo>
                  <a:cubicBezTo>
                    <a:pt x="335" y="40"/>
                    <a:pt x="334" y="40"/>
                    <a:pt x="333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0" y="40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5" name="Freeform 28">
              <a:extLst>
                <a:ext uri="{FF2B5EF4-FFF2-40B4-BE49-F238E27FC236}">
                  <a16:creationId xmlns:a16="http://schemas.microsoft.com/office/drawing/2014/main" id="{54B92E40-3DBB-4F90-9B9A-11BA3F3B8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4" y="1347"/>
              <a:ext cx="33" cy="65"/>
            </a:xfrm>
            <a:custGeom>
              <a:avLst/>
              <a:gdLst>
                <a:gd name="T0" fmla="*/ 33 w 33"/>
                <a:gd name="T1" fmla="*/ 67 h 67"/>
                <a:gd name="T2" fmla="*/ 0 w 33"/>
                <a:gd name="T3" fmla="*/ 33 h 67"/>
                <a:gd name="T4" fmla="*/ 33 w 33"/>
                <a:gd name="T5" fmla="*/ 0 h 67"/>
                <a:gd name="T6" fmla="*/ 33 w 33"/>
                <a:gd name="T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67">
                  <a:moveTo>
                    <a:pt x="33" y="67"/>
                  </a:moveTo>
                  <a:cubicBezTo>
                    <a:pt x="15" y="67"/>
                    <a:pt x="0" y="52"/>
                    <a:pt x="0" y="33"/>
                  </a:cubicBezTo>
                  <a:cubicBezTo>
                    <a:pt x="0" y="15"/>
                    <a:pt x="15" y="0"/>
                    <a:pt x="33" y="0"/>
                  </a:cubicBezTo>
                  <a:lnTo>
                    <a:pt x="33" y="67"/>
                  </a:lnTo>
                  <a:close/>
                </a:path>
              </a:pathLst>
            </a:custGeom>
            <a:solidFill>
              <a:srgbClr val="C035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6" name="Freeform 29">
              <a:extLst>
                <a:ext uri="{FF2B5EF4-FFF2-40B4-BE49-F238E27FC236}">
                  <a16:creationId xmlns:a16="http://schemas.microsoft.com/office/drawing/2014/main" id="{51E64973-34B0-4557-BB75-9801A4E0F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" y="1347"/>
              <a:ext cx="33" cy="65"/>
            </a:xfrm>
            <a:custGeom>
              <a:avLst/>
              <a:gdLst>
                <a:gd name="T0" fmla="*/ 0 w 34"/>
                <a:gd name="T1" fmla="*/ 67 h 67"/>
                <a:gd name="T2" fmla="*/ 34 w 34"/>
                <a:gd name="T3" fmla="*/ 33 h 67"/>
                <a:gd name="T4" fmla="*/ 0 w 34"/>
                <a:gd name="T5" fmla="*/ 0 h 67"/>
                <a:gd name="T6" fmla="*/ 0 w 34"/>
                <a:gd name="T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67">
                  <a:moveTo>
                    <a:pt x="0" y="67"/>
                  </a:moveTo>
                  <a:cubicBezTo>
                    <a:pt x="19" y="67"/>
                    <a:pt x="34" y="52"/>
                    <a:pt x="34" y="33"/>
                  </a:cubicBezTo>
                  <a:cubicBezTo>
                    <a:pt x="34" y="15"/>
                    <a:pt x="19" y="0"/>
                    <a:pt x="0" y="0"/>
                  </a:cubicBezTo>
                  <a:lnTo>
                    <a:pt x="0" y="67"/>
                  </a:lnTo>
                  <a:close/>
                </a:path>
              </a:pathLst>
            </a:custGeom>
            <a:solidFill>
              <a:srgbClr val="C035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7" name="Freeform 30">
              <a:extLst>
                <a:ext uri="{FF2B5EF4-FFF2-40B4-BE49-F238E27FC236}">
                  <a16:creationId xmlns:a16="http://schemas.microsoft.com/office/drawing/2014/main" id="{85B0B6B7-A174-457C-823A-626304A71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1" y="1353"/>
              <a:ext cx="26" cy="52"/>
            </a:xfrm>
            <a:custGeom>
              <a:avLst/>
              <a:gdLst>
                <a:gd name="T0" fmla="*/ 26 w 26"/>
                <a:gd name="T1" fmla="*/ 54 h 54"/>
                <a:gd name="T2" fmla="*/ 0 w 26"/>
                <a:gd name="T3" fmla="*/ 27 h 54"/>
                <a:gd name="T4" fmla="*/ 26 w 26"/>
                <a:gd name="T5" fmla="*/ 0 h 54"/>
                <a:gd name="T6" fmla="*/ 26 w 26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54">
                  <a:moveTo>
                    <a:pt x="26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lnTo>
                    <a:pt x="26" y="54"/>
                  </a:lnTo>
                  <a:close/>
                </a:path>
              </a:pathLst>
            </a:custGeom>
            <a:solidFill>
              <a:srgbClr val="DC4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8" name="Freeform 31">
              <a:extLst>
                <a:ext uri="{FF2B5EF4-FFF2-40B4-BE49-F238E27FC236}">
                  <a16:creationId xmlns:a16="http://schemas.microsoft.com/office/drawing/2014/main" id="{1E1CE2A5-15EB-4750-8888-3AF64207C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" y="1353"/>
              <a:ext cx="26" cy="52"/>
            </a:xfrm>
            <a:custGeom>
              <a:avLst/>
              <a:gdLst>
                <a:gd name="T0" fmla="*/ 0 w 27"/>
                <a:gd name="T1" fmla="*/ 54 h 54"/>
                <a:gd name="T2" fmla="*/ 27 w 27"/>
                <a:gd name="T3" fmla="*/ 27 h 54"/>
                <a:gd name="T4" fmla="*/ 0 w 27"/>
                <a:gd name="T5" fmla="*/ 0 h 54"/>
                <a:gd name="T6" fmla="*/ 0 w 27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54">
                  <a:moveTo>
                    <a:pt x="0" y="54"/>
                  </a:moveTo>
                  <a:cubicBezTo>
                    <a:pt x="15" y="54"/>
                    <a:pt x="27" y="42"/>
                    <a:pt x="27" y="27"/>
                  </a:cubicBezTo>
                  <a:cubicBezTo>
                    <a:pt x="27" y="12"/>
                    <a:pt x="15" y="0"/>
                    <a:pt x="0" y="0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DC4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9" name="Rectangle 32">
              <a:extLst>
                <a:ext uri="{FF2B5EF4-FFF2-40B4-BE49-F238E27FC236}">
                  <a16:creationId xmlns:a16="http://schemas.microsoft.com/office/drawing/2014/main" id="{02ADA72E-80C0-4134-AECA-0F4E9F789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5" y="1299"/>
              <a:ext cx="40" cy="26"/>
            </a:xfrm>
            <a:prstGeom prst="rect">
              <a:avLst/>
            </a:pr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0" name="Rectangle 33">
              <a:extLst>
                <a:ext uri="{FF2B5EF4-FFF2-40B4-BE49-F238E27FC236}">
                  <a16:creationId xmlns:a16="http://schemas.microsoft.com/office/drawing/2014/main" id="{6BCD4292-E6C0-40AE-83AB-AE34058B56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0" y="1285"/>
              <a:ext cx="24" cy="14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1" name="Rectangle 34">
              <a:extLst>
                <a:ext uri="{FF2B5EF4-FFF2-40B4-BE49-F238E27FC236}">
                  <a16:creationId xmlns:a16="http://schemas.microsoft.com/office/drawing/2014/main" id="{F7ED8583-665E-47D5-9A32-EA857B9CDF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4" y="1285"/>
              <a:ext cx="24" cy="14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F405B175-47A9-4FF9-BEC2-3F6DB7C308B6}"/>
              </a:ext>
            </a:extLst>
          </p:cNvPr>
          <p:cNvSpPr/>
          <p:nvPr/>
        </p:nvSpPr>
        <p:spPr>
          <a:xfrm>
            <a:off x="771588" y="3305481"/>
            <a:ext cx="206086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 kern="0" dirty="0">
                <a:ea typeface="Calibri" panose="020F0502020204030204" pitchFamily="34" charset="0"/>
                <a:cs typeface="Mangal" panose="02040503050203030202" pitchFamily="18" charset="0"/>
              </a:rPr>
              <a:t>Логистический </a:t>
            </a:r>
          </a:p>
          <a:p>
            <a:pPr algn="ctr">
              <a:defRPr/>
            </a:pPr>
            <a:r>
              <a:rPr lang="ru-RU" sz="1000" kern="0" dirty="0">
                <a:ea typeface="Calibri" panose="020F0502020204030204" pitchFamily="34" charset="0"/>
                <a:cs typeface="Mangal" panose="02040503050203030202" pitchFamily="18" charset="0"/>
              </a:rPr>
              <a:t>Терминал</a:t>
            </a:r>
          </a:p>
          <a:p>
            <a:pPr algn="ctr">
              <a:defRPr/>
            </a:pPr>
            <a:r>
              <a:rPr lang="ru-RU" sz="1000" kern="0" dirty="0">
                <a:ea typeface="Calibri" panose="020F0502020204030204" pitchFamily="34" charset="0"/>
                <a:cs typeface="Mangal" panose="02040503050203030202" pitchFamily="18" charset="0"/>
              </a:rPr>
              <a:t>(КНР)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F0002689-28A8-4A11-B145-AC0C6E74C487}"/>
              </a:ext>
            </a:extLst>
          </p:cNvPr>
          <p:cNvSpPr/>
          <p:nvPr/>
        </p:nvSpPr>
        <p:spPr>
          <a:xfrm>
            <a:off x="2939393" y="3328564"/>
            <a:ext cx="1945901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1000" kern="0" dirty="0">
                <a:cs typeface="Mangal" panose="02040503050203030202" pitchFamily="18" charset="0"/>
              </a:rPr>
              <a:t>Пункт пропуска «</a:t>
            </a:r>
            <a:r>
              <a:rPr lang="ru-RU" sz="1000" kern="0">
                <a:cs typeface="Mangal" panose="02040503050203030202" pitchFamily="18" charset="0"/>
              </a:rPr>
              <a:t>Хэйхэ» </a:t>
            </a:r>
            <a:r>
              <a:rPr lang="ru-RU" sz="1000" kern="0" dirty="0">
                <a:cs typeface="Mangal" panose="02040503050203030202" pitchFamily="18" charset="0"/>
              </a:rPr>
              <a:t>(КНР)</a:t>
            </a:r>
          </a:p>
          <a:p>
            <a:pPr algn="ctr">
              <a:defRPr/>
            </a:pPr>
            <a:r>
              <a:rPr lang="ru-RU" sz="1000" kern="0" dirty="0">
                <a:cs typeface="Mangal" panose="02040503050203030202" pitchFamily="18" charset="0"/>
              </a:rPr>
              <a:t>ГКО КНР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BBFE13B9-CB62-4739-8EF7-747F1E36382B}"/>
              </a:ext>
            </a:extLst>
          </p:cNvPr>
          <p:cNvSpPr/>
          <p:nvPr/>
        </p:nvSpPr>
        <p:spPr>
          <a:xfrm>
            <a:off x="4995813" y="3336723"/>
            <a:ext cx="10523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800" dirty="0">
                <a:latin typeface="Arial" panose="020B0604020202020204" pitchFamily="34" charset="0"/>
                <a:cs typeface="Arial" panose="020B0604020202020204" pitchFamily="34" charset="0"/>
              </a:rPr>
              <a:t>Пограничный, таможенный контроль КНР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AB63F2E2-55D9-45E1-91B5-5ADAA5C28A85}"/>
              </a:ext>
            </a:extLst>
          </p:cNvPr>
          <p:cNvSpPr/>
          <p:nvPr/>
        </p:nvSpPr>
        <p:spPr>
          <a:xfrm>
            <a:off x="7118517" y="3311194"/>
            <a:ext cx="22252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 kern="0" dirty="0">
                <a:cs typeface="Mangal" panose="02040503050203030202" pitchFamily="18" charset="0"/>
              </a:rPr>
              <a:t>Международный автомобильный пункт пропуска «</a:t>
            </a:r>
            <a:r>
              <a:rPr lang="ru-RU" sz="1000" kern="0" dirty="0" err="1">
                <a:cs typeface="Mangal" panose="02040503050203030202" pitchFamily="18" charset="0"/>
              </a:rPr>
              <a:t>Кани</a:t>
            </a:r>
            <a:r>
              <a:rPr lang="ru-RU" sz="1000" kern="0" dirty="0">
                <a:cs typeface="Mangal" panose="02040503050203030202" pitchFamily="18" charset="0"/>
              </a:rPr>
              <a:t>-Курган» </a:t>
            </a:r>
          </a:p>
          <a:p>
            <a:pPr algn="ctr">
              <a:defRPr/>
            </a:pPr>
            <a:r>
              <a:rPr lang="ru-RU" sz="1000" kern="0" dirty="0">
                <a:cs typeface="Mangal" panose="02040503050203030202" pitchFamily="18" charset="0"/>
              </a:rPr>
              <a:t>ГКО РФ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A00704E2-5C9E-4652-9CFC-ECD2B85CAE3C}"/>
              </a:ext>
            </a:extLst>
          </p:cNvPr>
          <p:cNvSpPr/>
          <p:nvPr/>
        </p:nvSpPr>
        <p:spPr>
          <a:xfrm>
            <a:off x="9456589" y="3333987"/>
            <a:ext cx="20232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 kern="0" dirty="0">
                <a:ea typeface="Calibri" panose="020F0502020204030204" pitchFamily="34" charset="0"/>
                <a:cs typeface="Mangal" panose="02040503050203030202" pitchFamily="18" charset="0"/>
              </a:rPr>
              <a:t>Таможенно-логистический терминал «</a:t>
            </a:r>
            <a:r>
              <a:rPr lang="ru-RU" sz="1000" kern="0" dirty="0" err="1">
                <a:ea typeface="Calibri" panose="020F0502020204030204" pitchFamily="34" charset="0"/>
                <a:cs typeface="Mangal" panose="02040503050203030202" pitchFamily="18" charset="0"/>
              </a:rPr>
              <a:t>Каникурган</a:t>
            </a:r>
            <a:r>
              <a:rPr lang="ru-RU" sz="1000" kern="0" dirty="0">
                <a:ea typeface="Calibri" panose="020F0502020204030204" pitchFamily="34" charset="0"/>
                <a:cs typeface="Mangal" panose="02040503050203030202" pitchFamily="18" charset="0"/>
              </a:rPr>
              <a:t>»</a:t>
            </a:r>
          </a:p>
          <a:p>
            <a:pPr algn="ctr">
              <a:defRPr/>
            </a:pPr>
            <a:r>
              <a:rPr lang="ru-RU" altLang="ru-RU" sz="900" kern="0" dirty="0">
                <a:ea typeface="Calibri" panose="020F0502020204030204" pitchFamily="34" charset="0"/>
                <a:cs typeface="Mangal" panose="02040503050203030202" pitchFamily="18" charset="0"/>
              </a:rPr>
              <a:t>(Агентство развития проектных инициатив)</a:t>
            </a:r>
          </a:p>
          <a:p>
            <a:pPr algn="ctr">
              <a:defRPr/>
            </a:pP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959C84E9-427A-4ECB-BA9C-27204C83AA9F}"/>
              </a:ext>
            </a:extLst>
          </p:cNvPr>
          <p:cNvSpPr/>
          <p:nvPr/>
        </p:nvSpPr>
        <p:spPr>
          <a:xfrm>
            <a:off x="0" y="2845268"/>
            <a:ext cx="12192000" cy="26436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00" name="Прямая соединительная линия 99">
            <a:extLst>
              <a:ext uri="{FF2B5EF4-FFF2-40B4-BE49-F238E27FC236}">
                <a16:creationId xmlns:a16="http://schemas.microsoft.com/office/drawing/2014/main" id="{D9E903FF-52ED-40F7-A2A4-4BC3FE3ED0B1}"/>
              </a:ext>
            </a:extLst>
          </p:cNvPr>
          <p:cNvCxnSpPr>
            <a:cxnSpLocks/>
          </p:cNvCxnSpPr>
          <p:nvPr/>
        </p:nvCxnSpPr>
        <p:spPr>
          <a:xfrm>
            <a:off x="0" y="2977452"/>
            <a:ext cx="12192000" cy="0"/>
          </a:xfrm>
          <a:prstGeom prst="line">
            <a:avLst/>
          </a:prstGeom>
          <a:ln w="158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Овал 100">
            <a:extLst>
              <a:ext uri="{FF2B5EF4-FFF2-40B4-BE49-F238E27FC236}">
                <a16:creationId xmlns:a16="http://schemas.microsoft.com/office/drawing/2014/main" id="{0FF73638-E3BF-4BB6-A702-F23C77B2E325}"/>
              </a:ext>
            </a:extLst>
          </p:cNvPr>
          <p:cNvSpPr/>
          <p:nvPr/>
        </p:nvSpPr>
        <p:spPr>
          <a:xfrm>
            <a:off x="1602595" y="2803870"/>
            <a:ext cx="347165" cy="347165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Овал 101">
            <a:extLst>
              <a:ext uri="{FF2B5EF4-FFF2-40B4-BE49-F238E27FC236}">
                <a16:creationId xmlns:a16="http://schemas.microsoft.com/office/drawing/2014/main" id="{A8F0AB48-EAE4-4B95-9C7F-88C856DF3965}"/>
              </a:ext>
            </a:extLst>
          </p:cNvPr>
          <p:cNvSpPr/>
          <p:nvPr/>
        </p:nvSpPr>
        <p:spPr>
          <a:xfrm>
            <a:off x="3765663" y="2803870"/>
            <a:ext cx="347165" cy="347165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Овал 102">
            <a:extLst>
              <a:ext uri="{FF2B5EF4-FFF2-40B4-BE49-F238E27FC236}">
                <a16:creationId xmlns:a16="http://schemas.microsoft.com/office/drawing/2014/main" id="{0B306A5F-0320-4B8F-A1DF-1317ECE5B9AD}"/>
              </a:ext>
            </a:extLst>
          </p:cNvPr>
          <p:cNvSpPr/>
          <p:nvPr/>
        </p:nvSpPr>
        <p:spPr>
          <a:xfrm>
            <a:off x="5928731" y="2803870"/>
            <a:ext cx="347165" cy="347165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Овал 103">
            <a:extLst>
              <a:ext uri="{FF2B5EF4-FFF2-40B4-BE49-F238E27FC236}">
                <a16:creationId xmlns:a16="http://schemas.microsoft.com/office/drawing/2014/main" id="{CD2BE226-4427-46C0-9B72-5BE582D6E1FC}"/>
              </a:ext>
            </a:extLst>
          </p:cNvPr>
          <p:cNvSpPr/>
          <p:nvPr/>
        </p:nvSpPr>
        <p:spPr>
          <a:xfrm>
            <a:off x="8091799" y="2803870"/>
            <a:ext cx="347165" cy="347165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Овал 105">
            <a:extLst>
              <a:ext uri="{FF2B5EF4-FFF2-40B4-BE49-F238E27FC236}">
                <a16:creationId xmlns:a16="http://schemas.microsoft.com/office/drawing/2014/main" id="{74A11A59-689A-42CB-AC0F-6122A1D1B349}"/>
              </a:ext>
            </a:extLst>
          </p:cNvPr>
          <p:cNvSpPr/>
          <p:nvPr/>
        </p:nvSpPr>
        <p:spPr>
          <a:xfrm>
            <a:off x="10254866" y="2803870"/>
            <a:ext cx="347165" cy="347165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Стрелка: шеврон 20">
            <a:extLst>
              <a:ext uri="{FF2B5EF4-FFF2-40B4-BE49-F238E27FC236}">
                <a16:creationId xmlns:a16="http://schemas.microsoft.com/office/drawing/2014/main" id="{1F82B540-DB07-434B-8D29-C178704E42F6}"/>
              </a:ext>
            </a:extLst>
          </p:cNvPr>
          <p:cNvSpPr/>
          <p:nvPr/>
        </p:nvSpPr>
        <p:spPr>
          <a:xfrm>
            <a:off x="2808741" y="2803870"/>
            <a:ext cx="231594" cy="355473"/>
          </a:xfrm>
          <a:prstGeom prst="chevron">
            <a:avLst>
              <a:gd name="adj" fmla="val 613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0" name="Стрелка: шеврон 21">
            <a:extLst>
              <a:ext uri="{FF2B5EF4-FFF2-40B4-BE49-F238E27FC236}">
                <a16:creationId xmlns:a16="http://schemas.microsoft.com/office/drawing/2014/main" id="{B9CD1F04-6281-4EF6-ACAC-F67743BF3B14}"/>
              </a:ext>
            </a:extLst>
          </p:cNvPr>
          <p:cNvSpPr/>
          <p:nvPr/>
        </p:nvSpPr>
        <p:spPr>
          <a:xfrm>
            <a:off x="4908435" y="2803870"/>
            <a:ext cx="231594" cy="355473"/>
          </a:xfrm>
          <a:prstGeom prst="chevron">
            <a:avLst>
              <a:gd name="adj" fmla="val 613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4" name="Стрелка: шеврон 22">
            <a:extLst>
              <a:ext uri="{FF2B5EF4-FFF2-40B4-BE49-F238E27FC236}">
                <a16:creationId xmlns:a16="http://schemas.microsoft.com/office/drawing/2014/main" id="{05C92BBF-36F8-4D31-BF33-EE530BCD6C3D}"/>
              </a:ext>
            </a:extLst>
          </p:cNvPr>
          <p:cNvSpPr/>
          <p:nvPr/>
        </p:nvSpPr>
        <p:spPr>
          <a:xfrm>
            <a:off x="7078920" y="2803870"/>
            <a:ext cx="231594" cy="355473"/>
          </a:xfrm>
          <a:prstGeom prst="chevron">
            <a:avLst>
              <a:gd name="adj" fmla="val 613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6" name="Стрелка: шеврон 23">
            <a:extLst>
              <a:ext uri="{FF2B5EF4-FFF2-40B4-BE49-F238E27FC236}">
                <a16:creationId xmlns:a16="http://schemas.microsoft.com/office/drawing/2014/main" id="{D76F6060-AF0C-4E78-9037-1DF89079236D}"/>
              </a:ext>
            </a:extLst>
          </p:cNvPr>
          <p:cNvSpPr/>
          <p:nvPr/>
        </p:nvSpPr>
        <p:spPr>
          <a:xfrm>
            <a:off x="9154155" y="2805400"/>
            <a:ext cx="231594" cy="355473"/>
          </a:xfrm>
          <a:prstGeom prst="chevron">
            <a:avLst>
              <a:gd name="adj" fmla="val 613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7" name="Стрелка: шеврон 24">
            <a:extLst>
              <a:ext uri="{FF2B5EF4-FFF2-40B4-BE49-F238E27FC236}">
                <a16:creationId xmlns:a16="http://schemas.microsoft.com/office/drawing/2014/main" id="{0C761587-6B03-4C26-9BEA-B353DE4827AF}"/>
              </a:ext>
            </a:extLst>
          </p:cNvPr>
          <p:cNvSpPr/>
          <p:nvPr/>
        </p:nvSpPr>
        <p:spPr>
          <a:xfrm>
            <a:off x="11308030" y="2803870"/>
            <a:ext cx="231594" cy="355473"/>
          </a:xfrm>
          <a:prstGeom prst="chevron">
            <a:avLst>
              <a:gd name="adj" fmla="val 613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8" name="Стрелка: шеврон 25">
            <a:extLst>
              <a:ext uri="{FF2B5EF4-FFF2-40B4-BE49-F238E27FC236}">
                <a16:creationId xmlns:a16="http://schemas.microsoft.com/office/drawing/2014/main" id="{478869C9-7F67-4401-8487-81CEFAE4CCE2}"/>
              </a:ext>
            </a:extLst>
          </p:cNvPr>
          <p:cNvSpPr/>
          <p:nvPr/>
        </p:nvSpPr>
        <p:spPr>
          <a:xfrm>
            <a:off x="536579" y="2803870"/>
            <a:ext cx="231594" cy="355473"/>
          </a:xfrm>
          <a:prstGeom prst="chevron">
            <a:avLst>
              <a:gd name="adj" fmla="val 613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9449E55-FA1A-4128-AAB6-8A1C981F6902}"/>
              </a:ext>
            </a:extLst>
          </p:cNvPr>
          <p:cNvSpPr txBox="1"/>
          <p:nvPr/>
        </p:nvSpPr>
        <p:spPr>
          <a:xfrm>
            <a:off x="756046" y="2554203"/>
            <a:ext cx="9013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ТЛТ (Китай)</a:t>
            </a:r>
          </a:p>
        </p:txBody>
      </p: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CAEBC231-6E26-46BD-87C2-2BAC48684A7C}"/>
              </a:ext>
            </a:extLst>
          </p:cNvPr>
          <p:cNvGrpSpPr/>
          <p:nvPr/>
        </p:nvGrpSpPr>
        <p:grpSpPr>
          <a:xfrm>
            <a:off x="2699626" y="2475276"/>
            <a:ext cx="537194" cy="462946"/>
            <a:chOff x="2547960" y="2112789"/>
            <a:chExt cx="537194" cy="462946"/>
          </a:xfrm>
        </p:grpSpPr>
        <p:grpSp>
          <p:nvGrpSpPr>
            <p:cNvPr id="164" name="Group 37">
              <a:extLst>
                <a:ext uri="{FF2B5EF4-FFF2-40B4-BE49-F238E27FC236}">
                  <a16:creationId xmlns:a16="http://schemas.microsoft.com/office/drawing/2014/main" id="{7B2D75AC-AA05-4BBF-B33E-425F705F64D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flipH="1">
              <a:off x="2547960" y="2233515"/>
              <a:ext cx="537194" cy="342220"/>
              <a:chOff x="1724" y="812"/>
              <a:chExt cx="4232" cy="2696"/>
            </a:xfrm>
          </p:grpSpPr>
          <p:sp>
            <p:nvSpPr>
              <p:cNvPr id="169" name="AutoShape 36">
                <a:extLst>
                  <a:ext uri="{FF2B5EF4-FFF2-40B4-BE49-F238E27FC236}">
                    <a16:creationId xmlns:a16="http://schemas.microsoft.com/office/drawing/2014/main" id="{725AB44F-8D10-4990-B173-1CEAB1083544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724" y="812"/>
                <a:ext cx="4232" cy="26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" name="Freeform 38">
                <a:extLst>
                  <a:ext uri="{FF2B5EF4-FFF2-40B4-BE49-F238E27FC236}">
                    <a16:creationId xmlns:a16="http://schemas.microsoft.com/office/drawing/2014/main" id="{62259602-E1EA-408F-9DDD-E95B53DE9E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9" y="1057"/>
                <a:ext cx="4007" cy="1783"/>
              </a:xfrm>
              <a:custGeom>
                <a:avLst/>
                <a:gdLst>
                  <a:gd name="T0" fmla="*/ 23 w 1147"/>
                  <a:gd name="T1" fmla="*/ 0 h 750"/>
                  <a:gd name="T2" fmla="*/ 1124 w 1147"/>
                  <a:gd name="T3" fmla="*/ 0 h 750"/>
                  <a:gd name="T4" fmla="*/ 1147 w 1147"/>
                  <a:gd name="T5" fmla="*/ 22 h 750"/>
                  <a:gd name="T6" fmla="*/ 1147 w 1147"/>
                  <a:gd name="T7" fmla="*/ 727 h 750"/>
                  <a:gd name="T8" fmla="*/ 1124 w 1147"/>
                  <a:gd name="T9" fmla="*/ 750 h 750"/>
                  <a:gd name="T10" fmla="*/ 23 w 1147"/>
                  <a:gd name="T11" fmla="*/ 750 h 750"/>
                  <a:gd name="T12" fmla="*/ 0 w 1147"/>
                  <a:gd name="T13" fmla="*/ 727 h 750"/>
                  <a:gd name="T14" fmla="*/ 0 w 1147"/>
                  <a:gd name="T15" fmla="*/ 22 h 750"/>
                  <a:gd name="T16" fmla="*/ 23 w 1147"/>
                  <a:gd name="T17" fmla="*/ 0 h 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7" h="750">
                    <a:moveTo>
                      <a:pt x="23" y="0"/>
                    </a:moveTo>
                    <a:cubicBezTo>
                      <a:pt x="1124" y="0"/>
                      <a:pt x="1124" y="0"/>
                      <a:pt x="1124" y="0"/>
                    </a:cubicBezTo>
                    <a:cubicBezTo>
                      <a:pt x="1137" y="0"/>
                      <a:pt x="1147" y="10"/>
                      <a:pt x="1147" y="22"/>
                    </a:cubicBezTo>
                    <a:cubicBezTo>
                      <a:pt x="1147" y="727"/>
                      <a:pt x="1147" y="727"/>
                      <a:pt x="1147" y="727"/>
                    </a:cubicBezTo>
                    <a:cubicBezTo>
                      <a:pt x="1147" y="740"/>
                      <a:pt x="1137" y="750"/>
                      <a:pt x="1124" y="750"/>
                    </a:cubicBezTo>
                    <a:cubicBezTo>
                      <a:pt x="23" y="750"/>
                      <a:pt x="23" y="750"/>
                      <a:pt x="23" y="750"/>
                    </a:cubicBezTo>
                    <a:cubicBezTo>
                      <a:pt x="10" y="750"/>
                      <a:pt x="0" y="740"/>
                      <a:pt x="0" y="727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" name="Freeform 39">
                <a:extLst>
                  <a:ext uri="{FF2B5EF4-FFF2-40B4-BE49-F238E27FC236}">
                    <a16:creationId xmlns:a16="http://schemas.microsoft.com/office/drawing/2014/main" id="{EE4FE08A-A1F8-4738-B029-65B8D693B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0" y="1057"/>
                <a:ext cx="2366" cy="1740"/>
              </a:xfrm>
              <a:custGeom>
                <a:avLst/>
                <a:gdLst>
                  <a:gd name="T0" fmla="*/ 0 w 996"/>
                  <a:gd name="T1" fmla="*/ 0 h 732"/>
                  <a:gd name="T2" fmla="*/ 105 w 996"/>
                  <a:gd name="T3" fmla="*/ 0 h 732"/>
                  <a:gd name="T4" fmla="*/ 561 w 996"/>
                  <a:gd name="T5" fmla="*/ 531 h 732"/>
                  <a:gd name="T6" fmla="*/ 588 w 996"/>
                  <a:gd name="T7" fmla="*/ 533 h 732"/>
                  <a:gd name="T8" fmla="*/ 590 w 996"/>
                  <a:gd name="T9" fmla="*/ 507 h 732"/>
                  <a:gd name="T10" fmla="*/ 154 w 996"/>
                  <a:gd name="T11" fmla="*/ 0 h 732"/>
                  <a:gd name="T12" fmla="*/ 973 w 996"/>
                  <a:gd name="T13" fmla="*/ 0 h 732"/>
                  <a:gd name="T14" fmla="*/ 996 w 996"/>
                  <a:gd name="T15" fmla="*/ 17 h 732"/>
                  <a:gd name="T16" fmla="*/ 996 w 996"/>
                  <a:gd name="T17" fmla="*/ 732 h 732"/>
                  <a:gd name="T18" fmla="*/ 996 w 996"/>
                  <a:gd name="T19" fmla="*/ 732 h 732"/>
                  <a:gd name="T20" fmla="*/ 612 w 996"/>
                  <a:gd name="T21" fmla="*/ 732 h 732"/>
                  <a:gd name="T22" fmla="*/ 0 w 996"/>
                  <a:gd name="T23" fmla="*/ 0 h 7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6" h="732">
                    <a:moveTo>
                      <a:pt x="0" y="0"/>
                    </a:moveTo>
                    <a:cubicBezTo>
                      <a:pt x="105" y="0"/>
                      <a:pt x="105" y="0"/>
                      <a:pt x="105" y="0"/>
                    </a:cubicBezTo>
                    <a:cubicBezTo>
                      <a:pt x="561" y="531"/>
                      <a:pt x="561" y="531"/>
                      <a:pt x="561" y="531"/>
                    </a:cubicBezTo>
                    <a:cubicBezTo>
                      <a:pt x="568" y="539"/>
                      <a:pt x="580" y="540"/>
                      <a:pt x="588" y="533"/>
                    </a:cubicBezTo>
                    <a:cubicBezTo>
                      <a:pt x="596" y="527"/>
                      <a:pt x="597" y="515"/>
                      <a:pt x="590" y="507"/>
                    </a:cubicBezTo>
                    <a:cubicBezTo>
                      <a:pt x="154" y="0"/>
                      <a:pt x="154" y="0"/>
                      <a:pt x="154" y="0"/>
                    </a:cubicBezTo>
                    <a:cubicBezTo>
                      <a:pt x="973" y="0"/>
                      <a:pt x="973" y="0"/>
                      <a:pt x="973" y="0"/>
                    </a:cubicBezTo>
                    <a:cubicBezTo>
                      <a:pt x="984" y="0"/>
                      <a:pt x="993" y="7"/>
                      <a:pt x="996" y="17"/>
                    </a:cubicBezTo>
                    <a:cubicBezTo>
                      <a:pt x="996" y="732"/>
                      <a:pt x="996" y="732"/>
                      <a:pt x="996" y="732"/>
                    </a:cubicBezTo>
                    <a:cubicBezTo>
                      <a:pt x="996" y="732"/>
                      <a:pt x="996" y="732"/>
                      <a:pt x="996" y="732"/>
                    </a:cubicBezTo>
                    <a:cubicBezTo>
                      <a:pt x="612" y="732"/>
                      <a:pt x="612" y="732"/>
                      <a:pt x="612" y="7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" name="Freeform 40">
                <a:extLst>
                  <a:ext uri="{FF2B5EF4-FFF2-40B4-BE49-F238E27FC236}">
                    <a16:creationId xmlns:a16="http://schemas.microsoft.com/office/drawing/2014/main" id="{3852F921-9039-4040-B332-C86D7D2D6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0" y="2586"/>
                <a:ext cx="729" cy="211"/>
              </a:xfrm>
              <a:custGeom>
                <a:avLst/>
                <a:gdLst>
                  <a:gd name="T0" fmla="*/ 138 w 307"/>
                  <a:gd name="T1" fmla="*/ 1 h 89"/>
                  <a:gd name="T2" fmla="*/ 140 w 307"/>
                  <a:gd name="T3" fmla="*/ 1 h 89"/>
                  <a:gd name="T4" fmla="*/ 143 w 307"/>
                  <a:gd name="T5" fmla="*/ 1 h 89"/>
                  <a:gd name="T6" fmla="*/ 145 w 307"/>
                  <a:gd name="T7" fmla="*/ 1 h 89"/>
                  <a:gd name="T8" fmla="*/ 149 w 307"/>
                  <a:gd name="T9" fmla="*/ 1 h 89"/>
                  <a:gd name="T10" fmla="*/ 150 w 307"/>
                  <a:gd name="T11" fmla="*/ 1 h 89"/>
                  <a:gd name="T12" fmla="*/ 153 w 307"/>
                  <a:gd name="T13" fmla="*/ 1 h 89"/>
                  <a:gd name="T14" fmla="*/ 155 w 307"/>
                  <a:gd name="T15" fmla="*/ 1 h 89"/>
                  <a:gd name="T16" fmla="*/ 158 w 307"/>
                  <a:gd name="T17" fmla="*/ 2 h 89"/>
                  <a:gd name="T18" fmla="*/ 160 w 307"/>
                  <a:gd name="T19" fmla="*/ 2 h 89"/>
                  <a:gd name="T20" fmla="*/ 163 w 307"/>
                  <a:gd name="T21" fmla="*/ 2 h 89"/>
                  <a:gd name="T22" fmla="*/ 163 w 307"/>
                  <a:gd name="T23" fmla="*/ 2 h 89"/>
                  <a:gd name="T24" fmla="*/ 165 w 307"/>
                  <a:gd name="T25" fmla="*/ 3 h 89"/>
                  <a:gd name="T26" fmla="*/ 168 w 307"/>
                  <a:gd name="T27" fmla="*/ 3 h 89"/>
                  <a:gd name="T28" fmla="*/ 170 w 307"/>
                  <a:gd name="T29" fmla="*/ 3 h 89"/>
                  <a:gd name="T30" fmla="*/ 173 w 307"/>
                  <a:gd name="T31" fmla="*/ 4 h 89"/>
                  <a:gd name="T32" fmla="*/ 174 w 307"/>
                  <a:gd name="T33" fmla="*/ 4 h 89"/>
                  <a:gd name="T34" fmla="*/ 178 w 307"/>
                  <a:gd name="T35" fmla="*/ 5 h 89"/>
                  <a:gd name="T36" fmla="*/ 179 w 307"/>
                  <a:gd name="T37" fmla="*/ 5 h 89"/>
                  <a:gd name="T38" fmla="*/ 280 w 307"/>
                  <a:gd name="T39" fmla="*/ 58 h 89"/>
                  <a:gd name="T40" fmla="*/ 307 w 307"/>
                  <a:gd name="T41" fmla="*/ 89 h 89"/>
                  <a:gd name="T42" fmla="*/ 31 w 307"/>
                  <a:gd name="T43" fmla="*/ 89 h 89"/>
                  <a:gd name="T44" fmla="*/ 0 w 307"/>
                  <a:gd name="T45" fmla="*/ 51 h 89"/>
                  <a:gd name="T46" fmla="*/ 116 w 307"/>
                  <a:gd name="T47" fmla="*/ 1 h 89"/>
                  <a:gd name="T48" fmla="*/ 117 w 307"/>
                  <a:gd name="T49" fmla="*/ 1 h 89"/>
                  <a:gd name="T50" fmla="*/ 121 w 307"/>
                  <a:gd name="T51" fmla="*/ 1 h 89"/>
                  <a:gd name="T52" fmla="*/ 122 w 307"/>
                  <a:gd name="T53" fmla="*/ 1 h 89"/>
                  <a:gd name="T54" fmla="*/ 126 w 307"/>
                  <a:gd name="T55" fmla="*/ 1 h 89"/>
                  <a:gd name="T56" fmla="*/ 129 w 307"/>
                  <a:gd name="T57" fmla="*/ 1 h 89"/>
                  <a:gd name="T58" fmla="*/ 131 w 307"/>
                  <a:gd name="T59" fmla="*/ 1 h 89"/>
                  <a:gd name="T60" fmla="*/ 138 w 307"/>
                  <a:gd name="T61" fmla="*/ 1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07" h="89">
                    <a:moveTo>
                      <a:pt x="138" y="1"/>
                    </a:moveTo>
                    <a:cubicBezTo>
                      <a:pt x="140" y="1"/>
                      <a:pt x="140" y="1"/>
                      <a:pt x="140" y="1"/>
                    </a:cubicBezTo>
                    <a:cubicBezTo>
                      <a:pt x="143" y="1"/>
                      <a:pt x="143" y="1"/>
                      <a:pt x="143" y="1"/>
                    </a:cubicBezTo>
                    <a:cubicBezTo>
                      <a:pt x="145" y="1"/>
                      <a:pt x="145" y="1"/>
                      <a:pt x="145" y="1"/>
                    </a:cubicBezTo>
                    <a:cubicBezTo>
                      <a:pt x="146" y="1"/>
                      <a:pt x="148" y="1"/>
                      <a:pt x="149" y="1"/>
                    </a:cubicBezTo>
                    <a:cubicBezTo>
                      <a:pt x="150" y="1"/>
                      <a:pt x="150" y="1"/>
                      <a:pt x="150" y="1"/>
                    </a:cubicBezTo>
                    <a:cubicBezTo>
                      <a:pt x="153" y="1"/>
                      <a:pt x="153" y="1"/>
                      <a:pt x="153" y="1"/>
                    </a:cubicBezTo>
                    <a:cubicBezTo>
                      <a:pt x="155" y="1"/>
                      <a:pt x="155" y="1"/>
                      <a:pt x="155" y="1"/>
                    </a:cubicBezTo>
                    <a:cubicBezTo>
                      <a:pt x="158" y="2"/>
                      <a:pt x="158" y="2"/>
                      <a:pt x="158" y="2"/>
                    </a:cubicBezTo>
                    <a:cubicBezTo>
                      <a:pt x="160" y="2"/>
                      <a:pt x="160" y="2"/>
                      <a:pt x="160" y="2"/>
                    </a:cubicBezTo>
                    <a:cubicBezTo>
                      <a:pt x="163" y="2"/>
                      <a:pt x="163" y="2"/>
                      <a:pt x="163" y="2"/>
                    </a:cubicBezTo>
                    <a:cubicBezTo>
                      <a:pt x="163" y="2"/>
                      <a:pt x="163" y="2"/>
                      <a:pt x="163" y="2"/>
                    </a:cubicBezTo>
                    <a:cubicBezTo>
                      <a:pt x="165" y="3"/>
                      <a:pt x="165" y="3"/>
                      <a:pt x="165" y="3"/>
                    </a:cubicBezTo>
                    <a:cubicBezTo>
                      <a:pt x="168" y="3"/>
                      <a:pt x="168" y="3"/>
                      <a:pt x="168" y="3"/>
                    </a:cubicBezTo>
                    <a:cubicBezTo>
                      <a:pt x="170" y="3"/>
                      <a:pt x="170" y="3"/>
                      <a:pt x="170" y="3"/>
                    </a:cubicBezTo>
                    <a:cubicBezTo>
                      <a:pt x="173" y="4"/>
                      <a:pt x="173" y="4"/>
                      <a:pt x="173" y="4"/>
                    </a:cubicBezTo>
                    <a:cubicBezTo>
                      <a:pt x="174" y="4"/>
                      <a:pt x="174" y="4"/>
                      <a:pt x="174" y="4"/>
                    </a:cubicBezTo>
                    <a:cubicBezTo>
                      <a:pt x="176" y="4"/>
                      <a:pt x="177" y="4"/>
                      <a:pt x="178" y="5"/>
                    </a:cubicBezTo>
                    <a:cubicBezTo>
                      <a:pt x="179" y="5"/>
                      <a:pt x="179" y="5"/>
                      <a:pt x="179" y="5"/>
                    </a:cubicBezTo>
                    <a:cubicBezTo>
                      <a:pt x="216" y="12"/>
                      <a:pt x="251" y="30"/>
                      <a:pt x="280" y="58"/>
                    </a:cubicBezTo>
                    <a:cubicBezTo>
                      <a:pt x="291" y="68"/>
                      <a:pt x="299" y="78"/>
                      <a:pt x="307" y="89"/>
                    </a:cubicBezTo>
                    <a:cubicBezTo>
                      <a:pt x="31" y="89"/>
                      <a:pt x="31" y="89"/>
                      <a:pt x="31" y="89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32" y="24"/>
                      <a:pt x="72" y="6"/>
                      <a:pt x="116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8" y="1"/>
                      <a:pt x="120" y="1"/>
                      <a:pt x="121" y="1"/>
                    </a:cubicBezTo>
                    <a:cubicBezTo>
                      <a:pt x="122" y="1"/>
                      <a:pt x="122" y="1"/>
                      <a:pt x="122" y="1"/>
                    </a:cubicBezTo>
                    <a:cubicBezTo>
                      <a:pt x="126" y="1"/>
                      <a:pt x="126" y="1"/>
                      <a:pt x="126" y="1"/>
                    </a:cubicBezTo>
                    <a:cubicBezTo>
                      <a:pt x="127" y="1"/>
                      <a:pt x="128" y="1"/>
                      <a:pt x="129" y="1"/>
                    </a:cubicBezTo>
                    <a:cubicBezTo>
                      <a:pt x="131" y="1"/>
                      <a:pt x="131" y="1"/>
                      <a:pt x="131" y="1"/>
                    </a:cubicBezTo>
                    <a:cubicBezTo>
                      <a:pt x="133" y="0"/>
                      <a:pt x="136" y="0"/>
                      <a:pt x="138" y="1"/>
                    </a:cubicBezTo>
                    <a:close/>
                  </a:path>
                </a:pathLst>
              </a:custGeom>
              <a:solidFill>
                <a:srgbClr val="A33C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" name="Freeform 41">
                <a:extLst>
                  <a:ext uri="{FF2B5EF4-FFF2-40B4-BE49-F238E27FC236}">
                    <a16:creationId xmlns:a16="http://schemas.microsoft.com/office/drawing/2014/main" id="{EEF2E347-D643-4D66-A708-9D7B029A3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7" y="2636"/>
                <a:ext cx="556" cy="161"/>
              </a:xfrm>
              <a:custGeom>
                <a:avLst/>
                <a:gdLst>
                  <a:gd name="T0" fmla="*/ 233 w 234"/>
                  <a:gd name="T1" fmla="*/ 67 h 68"/>
                  <a:gd name="T2" fmla="*/ 234 w 234"/>
                  <a:gd name="T3" fmla="*/ 68 h 68"/>
                  <a:gd name="T4" fmla="*/ 7 w 234"/>
                  <a:gd name="T5" fmla="*/ 68 h 68"/>
                  <a:gd name="T6" fmla="*/ 0 w 234"/>
                  <a:gd name="T7" fmla="*/ 59 h 68"/>
                  <a:gd name="T8" fmla="*/ 233 w 234"/>
                  <a:gd name="T9" fmla="*/ 67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68">
                    <a:moveTo>
                      <a:pt x="233" y="67"/>
                    </a:moveTo>
                    <a:cubicBezTo>
                      <a:pt x="234" y="68"/>
                      <a:pt x="234" y="68"/>
                      <a:pt x="234" y="68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67" y="0"/>
                      <a:pt x="169" y="3"/>
                      <a:pt x="233" y="67"/>
                    </a:cubicBezTo>
                    <a:close/>
                  </a:path>
                </a:pathLst>
              </a:custGeom>
              <a:solidFill>
                <a:srgbClr val="A33C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" name="Freeform 42">
                <a:extLst>
                  <a:ext uri="{FF2B5EF4-FFF2-40B4-BE49-F238E27FC236}">
                    <a16:creationId xmlns:a16="http://schemas.microsoft.com/office/drawing/2014/main" id="{946A8089-37F6-40FC-BC6D-D71540A5E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4" y="2671"/>
                <a:ext cx="501" cy="126"/>
              </a:xfrm>
              <a:custGeom>
                <a:avLst/>
                <a:gdLst>
                  <a:gd name="T0" fmla="*/ 211 w 211"/>
                  <a:gd name="T1" fmla="*/ 53 h 53"/>
                  <a:gd name="T2" fmla="*/ 0 w 211"/>
                  <a:gd name="T3" fmla="*/ 53 h 53"/>
                  <a:gd name="T4" fmla="*/ 0 w 211"/>
                  <a:gd name="T5" fmla="*/ 53 h 53"/>
                  <a:gd name="T6" fmla="*/ 211 w 211"/>
                  <a:gd name="T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1" h="53">
                    <a:moveTo>
                      <a:pt x="211" y="53"/>
                    </a:moveTo>
                    <a:cubicBezTo>
                      <a:pt x="151" y="0"/>
                      <a:pt x="60" y="0"/>
                      <a:pt x="0" y="53"/>
                    </a:cubicBezTo>
                    <a:cubicBezTo>
                      <a:pt x="0" y="53"/>
                      <a:pt x="0" y="53"/>
                      <a:pt x="0" y="53"/>
                    </a:cubicBezTo>
                    <a:lnTo>
                      <a:pt x="211" y="53"/>
                    </a:lnTo>
                    <a:close/>
                  </a:path>
                </a:pathLst>
              </a:custGeom>
              <a:solidFill>
                <a:srgbClr val="A33C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" name="Freeform 43">
                <a:extLst>
                  <a:ext uri="{FF2B5EF4-FFF2-40B4-BE49-F238E27FC236}">
                    <a16:creationId xmlns:a16="http://schemas.microsoft.com/office/drawing/2014/main" id="{805A7C4C-FFBB-42CA-90F4-E027A3DCC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3" y="2797"/>
                <a:ext cx="3199" cy="274"/>
              </a:xfrm>
              <a:custGeom>
                <a:avLst/>
                <a:gdLst>
                  <a:gd name="T0" fmla="*/ 10 w 1347"/>
                  <a:gd name="T1" fmla="*/ 115 h 115"/>
                  <a:gd name="T2" fmla="*/ 1338 w 1347"/>
                  <a:gd name="T3" fmla="*/ 115 h 115"/>
                  <a:gd name="T4" fmla="*/ 1347 w 1347"/>
                  <a:gd name="T5" fmla="*/ 105 h 115"/>
                  <a:gd name="T6" fmla="*/ 1347 w 1347"/>
                  <a:gd name="T7" fmla="*/ 10 h 115"/>
                  <a:gd name="T8" fmla="*/ 1338 w 1347"/>
                  <a:gd name="T9" fmla="*/ 0 h 115"/>
                  <a:gd name="T10" fmla="*/ 10 w 1347"/>
                  <a:gd name="T11" fmla="*/ 0 h 115"/>
                  <a:gd name="T12" fmla="*/ 0 w 1347"/>
                  <a:gd name="T13" fmla="*/ 10 h 115"/>
                  <a:gd name="T14" fmla="*/ 0 w 1347"/>
                  <a:gd name="T15" fmla="*/ 105 h 115"/>
                  <a:gd name="T16" fmla="*/ 10 w 1347"/>
                  <a:gd name="T17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7" h="115">
                    <a:moveTo>
                      <a:pt x="10" y="115"/>
                    </a:moveTo>
                    <a:cubicBezTo>
                      <a:pt x="1338" y="115"/>
                      <a:pt x="1338" y="115"/>
                      <a:pt x="1338" y="115"/>
                    </a:cubicBezTo>
                    <a:cubicBezTo>
                      <a:pt x="1343" y="115"/>
                      <a:pt x="1347" y="111"/>
                      <a:pt x="1347" y="105"/>
                    </a:cubicBezTo>
                    <a:cubicBezTo>
                      <a:pt x="1347" y="10"/>
                      <a:pt x="1347" y="10"/>
                      <a:pt x="1347" y="10"/>
                    </a:cubicBezTo>
                    <a:cubicBezTo>
                      <a:pt x="1347" y="4"/>
                      <a:pt x="1343" y="0"/>
                      <a:pt x="133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0" y="111"/>
                      <a:pt x="5" y="115"/>
                      <a:pt x="10" y="115"/>
                    </a:cubicBezTo>
                    <a:close/>
                  </a:path>
                </a:pathLst>
              </a:custGeom>
              <a:solidFill>
                <a:srgbClr val="262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8" name="Freeform 46">
                <a:extLst>
                  <a:ext uri="{FF2B5EF4-FFF2-40B4-BE49-F238E27FC236}">
                    <a16:creationId xmlns:a16="http://schemas.microsoft.com/office/drawing/2014/main" id="{D03B1F08-0618-4578-9C37-32FB7579F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3" y="2935"/>
                <a:ext cx="3199" cy="136"/>
              </a:xfrm>
              <a:custGeom>
                <a:avLst/>
                <a:gdLst>
                  <a:gd name="T0" fmla="*/ 10 w 1347"/>
                  <a:gd name="T1" fmla="*/ 57 h 57"/>
                  <a:gd name="T2" fmla="*/ 1338 w 1347"/>
                  <a:gd name="T3" fmla="*/ 57 h 57"/>
                  <a:gd name="T4" fmla="*/ 1347 w 1347"/>
                  <a:gd name="T5" fmla="*/ 47 h 57"/>
                  <a:gd name="T6" fmla="*/ 1347 w 1347"/>
                  <a:gd name="T7" fmla="*/ 0 h 57"/>
                  <a:gd name="T8" fmla="*/ 0 w 1347"/>
                  <a:gd name="T9" fmla="*/ 0 h 57"/>
                  <a:gd name="T10" fmla="*/ 0 w 1347"/>
                  <a:gd name="T11" fmla="*/ 47 h 57"/>
                  <a:gd name="T12" fmla="*/ 10 w 1347"/>
                  <a:gd name="T13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47" h="57">
                    <a:moveTo>
                      <a:pt x="10" y="57"/>
                    </a:moveTo>
                    <a:cubicBezTo>
                      <a:pt x="1338" y="57"/>
                      <a:pt x="1338" y="57"/>
                      <a:pt x="1338" y="57"/>
                    </a:cubicBezTo>
                    <a:cubicBezTo>
                      <a:pt x="1343" y="57"/>
                      <a:pt x="1347" y="53"/>
                      <a:pt x="1347" y="47"/>
                    </a:cubicBezTo>
                    <a:cubicBezTo>
                      <a:pt x="1347" y="0"/>
                      <a:pt x="1347" y="0"/>
                      <a:pt x="134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53"/>
                      <a:pt x="5" y="57"/>
                      <a:pt x="10" y="57"/>
                    </a:cubicBezTo>
                    <a:close/>
                  </a:path>
                </a:pathLst>
              </a:custGeom>
              <a:solidFill>
                <a:srgbClr val="262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1" name="Freeform 49">
                <a:extLst>
                  <a:ext uri="{FF2B5EF4-FFF2-40B4-BE49-F238E27FC236}">
                    <a16:creationId xmlns:a16="http://schemas.microsoft.com/office/drawing/2014/main" id="{4F895DDD-7A63-4E0C-95F4-9474C5999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4" y="2726"/>
                <a:ext cx="1235" cy="345"/>
              </a:xfrm>
              <a:custGeom>
                <a:avLst/>
                <a:gdLst>
                  <a:gd name="T0" fmla="*/ 0 w 520"/>
                  <a:gd name="T1" fmla="*/ 0 h 145"/>
                  <a:gd name="T2" fmla="*/ 0 w 520"/>
                  <a:gd name="T3" fmla="*/ 136 h 145"/>
                  <a:gd name="T4" fmla="*/ 0 w 520"/>
                  <a:gd name="T5" fmla="*/ 136 h 145"/>
                  <a:gd name="T6" fmla="*/ 9 w 520"/>
                  <a:gd name="T7" fmla="*/ 145 h 145"/>
                  <a:gd name="T8" fmla="*/ 10 w 520"/>
                  <a:gd name="T9" fmla="*/ 145 h 145"/>
                  <a:gd name="T10" fmla="*/ 226 w 520"/>
                  <a:gd name="T11" fmla="*/ 145 h 145"/>
                  <a:gd name="T12" fmla="*/ 520 w 520"/>
                  <a:gd name="T13" fmla="*/ 145 h 145"/>
                  <a:gd name="T14" fmla="*/ 519 w 520"/>
                  <a:gd name="T15" fmla="*/ 0 h 145"/>
                  <a:gd name="T16" fmla="*/ 0 w 520"/>
                  <a:gd name="T17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0" h="145">
                    <a:moveTo>
                      <a:pt x="0" y="0"/>
                    </a:moveTo>
                    <a:cubicBezTo>
                      <a:pt x="0" y="45"/>
                      <a:pt x="0" y="90"/>
                      <a:pt x="0" y="136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0" y="141"/>
                      <a:pt x="4" y="145"/>
                      <a:pt x="9" y="145"/>
                    </a:cubicBezTo>
                    <a:cubicBezTo>
                      <a:pt x="10" y="145"/>
                      <a:pt x="10" y="145"/>
                      <a:pt x="10" y="145"/>
                    </a:cubicBezTo>
                    <a:cubicBezTo>
                      <a:pt x="226" y="145"/>
                      <a:pt x="226" y="145"/>
                      <a:pt x="226" y="145"/>
                    </a:cubicBezTo>
                    <a:cubicBezTo>
                      <a:pt x="520" y="145"/>
                      <a:pt x="520" y="145"/>
                      <a:pt x="520" y="145"/>
                    </a:cubicBezTo>
                    <a:cubicBezTo>
                      <a:pt x="519" y="0"/>
                      <a:pt x="519" y="0"/>
                      <a:pt x="51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35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2" name="Freeform 50">
                <a:extLst>
                  <a:ext uri="{FF2B5EF4-FFF2-40B4-BE49-F238E27FC236}">
                    <a16:creationId xmlns:a16="http://schemas.microsoft.com/office/drawing/2014/main" id="{E051D44D-9ADF-4685-AD33-5F5390C9C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7" y="2586"/>
                <a:ext cx="990" cy="485"/>
              </a:xfrm>
              <a:custGeom>
                <a:avLst/>
                <a:gdLst>
                  <a:gd name="T0" fmla="*/ 207 w 417"/>
                  <a:gd name="T1" fmla="*/ 1 h 204"/>
                  <a:gd name="T2" fmla="*/ 205 w 417"/>
                  <a:gd name="T3" fmla="*/ 1 h 204"/>
                  <a:gd name="T4" fmla="*/ 202 w 417"/>
                  <a:gd name="T5" fmla="*/ 1 h 204"/>
                  <a:gd name="T6" fmla="*/ 200 w 417"/>
                  <a:gd name="T7" fmla="*/ 1 h 204"/>
                  <a:gd name="T8" fmla="*/ 196 w 417"/>
                  <a:gd name="T9" fmla="*/ 1 h 204"/>
                  <a:gd name="T10" fmla="*/ 195 w 417"/>
                  <a:gd name="T11" fmla="*/ 1 h 204"/>
                  <a:gd name="T12" fmla="*/ 191 w 417"/>
                  <a:gd name="T13" fmla="*/ 1 h 204"/>
                  <a:gd name="T14" fmla="*/ 189 w 417"/>
                  <a:gd name="T15" fmla="*/ 1 h 204"/>
                  <a:gd name="T16" fmla="*/ 187 w 417"/>
                  <a:gd name="T17" fmla="*/ 2 h 204"/>
                  <a:gd name="T18" fmla="*/ 184 w 417"/>
                  <a:gd name="T19" fmla="*/ 2 h 204"/>
                  <a:gd name="T20" fmla="*/ 182 w 417"/>
                  <a:gd name="T21" fmla="*/ 2 h 204"/>
                  <a:gd name="T22" fmla="*/ 182 w 417"/>
                  <a:gd name="T23" fmla="*/ 2 h 204"/>
                  <a:gd name="T24" fmla="*/ 179 w 417"/>
                  <a:gd name="T25" fmla="*/ 3 h 204"/>
                  <a:gd name="T26" fmla="*/ 177 w 417"/>
                  <a:gd name="T27" fmla="*/ 3 h 204"/>
                  <a:gd name="T28" fmla="*/ 174 w 417"/>
                  <a:gd name="T29" fmla="*/ 3 h 204"/>
                  <a:gd name="T30" fmla="*/ 172 w 417"/>
                  <a:gd name="T31" fmla="*/ 4 h 204"/>
                  <a:gd name="T32" fmla="*/ 170 w 417"/>
                  <a:gd name="T33" fmla="*/ 4 h 204"/>
                  <a:gd name="T34" fmla="*/ 166 w 417"/>
                  <a:gd name="T35" fmla="*/ 5 h 204"/>
                  <a:gd name="T36" fmla="*/ 166 w 417"/>
                  <a:gd name="T37" fmla="*/ 5 h 204"/>
                  <a:gd name="T38" fmla="*/ 64 w 417"/>
                  <a:gd name="T39" fmla="*/ 58 h 204"/>
                  <a:gd name="T40" fmla="*/ 0 w 417"/>
                  <a:gd name="T41" fmla="*/ 204 h 204"/>
                  <a:gd name="T42" fmla="*/ 203 w 417"/>
                  <a:gd name="T43" fmla="*/ 204 h 204"/>
                  <a:gd name="T44" fmla="*/ 204 w 417"/>
                  <a:gd name="T45" fmla="*/ 204 h 204"/>
                  <a:gd name="T46" fmla="*/ 417 w 417"/>
                  <a:gd name="T47" fmla="*/ 204 h 204"/>
                  <a:gd name="T48" fmla="*/ 228 w 417"/>
                  <a:gd name="T49" fmla="*/ 1 h 204"/>
                  <a:gd name="T50" fmla="*/ 228 w 417"/>
                  <a:gd name="T51" fmla="*/ 1 h 204"/>
                  <a:gd name="T52" fmla="*/ 223 w 417"/>
                  <a:gd name="T53" fmla="*/ 1 h 204"/>
                  <a:gd name="T54" fmla="*/ 222 w 417"/>
                  <a:gd name="T55" fmla="*/ 1 h 204"/>
                  <a:gd name="T56" fmla="*/ 219 w 417"/>
                  <a:gd name="T57" fmla="*/ 1 h 204"/>
                  <a:gd name="T58" fmla="*/ 215 w 417"/>
                  <a:gd name="T59" fmla="*/ 1 h 204"/>
                  <a:gd name="T60" fmla="*/ 213 w 417"/>
                  <a:gd name="T61" fmla="*/ 1 h 204"/>
                  <a:gd name="T62" fmla="*/ 207 w 417"/>
                  <a:gd name="T63" fmla="*/ 1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17" h="204">
                    <a:moveTo>
                      <a:pt x="207" y="1"/>
                    </a:moveTo>
                    <a:cubicBezTo>
                      <a:pt x="205" y="1"/>
                      <a:pt x="205" y="1"/>
                      <a:pt x="205" y="1"/>
                    </a:cubicBezTo>
                    <a:cubicBezTo>
                      <a:pt x="202" y="1"/>
                      <a:pt x="202" y="1"/>
                      <a:pt x="202" y="1"/>
                    </a:cubicBezTo>
                    <a:cubicBezTo>
                      <a:pt x="200" y="1"/>
                      <a:pt x="200" y="1"/>
                      <a:pt x="200" y="1"/>
                    </a:cubicBezTo>
                    <a:cubicBezTo>
                      <a:pt x="198" y="1"/>
                      <a:pt x="197" y="1"/>
                      <a:pt x="196" y="1"/>
                    </a:cubicBezTo>
                    <a:cubicBezTo>
                      <a:pt x="195" y="1"/>
                      <a:pt x="195" y="1"/>
                      <a:pt x="195" y="1"/>
                    </a:cubicBezTo>
                    <a:cubicBezTo>
                      <a:pt x="191" y="1"/>
                      <a:pt x="191" y="1"/>
                      <a:pt x="191" y="1"/>
                    </a:cubicBezTo>
                    <a:cubicBezTo>
                      <a:pt x="189" y="1"/>
                      <a:pt x="189" y="1"/>
                      <a:pt x="189" y="1"/>
                    </a:cubicBezTo>
                    <a:cubicBezTo>
                      <a:pt x="187" y="2"/>
                      <a:pt x="187" y="2"/>
                      <a:pt x="187" y="2"/>
                    </a:cubicBezTo>
                    <a:cubicBezTo>
                      <a:pt x="184" y="2"/>
                      <a:pt x="184" y="2"/>
                      <a:pt x="184" y="2"/>
                    </a:cubicBezTo>
                    <a:cubicBezTo>
                      <a:pt x="182" y="2"/>
                      <a:pt x="182" y="2"/>
                      <a:pt x="182" y="2"/>
                    </a:cubicBezTo>
                    <a:cubicBezTo>
                      <a:pt x="182" y="2"/>
                      <a:pt x="182" y="2"/>
                      <a:pt x="182" y="2"/>
                    </a:cubicBezTo>
                    <a:cubicBezTo>
                      <a:pt x="179" y="3"/>
                      <a:pt x="179" y="3"/>
                      <a:pt x="179" y="3"/>
                    </a:cubicBezTo>
                    <a:cubicBezTo>
                      <a:pt x="177" y="3"/>
                      <a:pt x="177" y="3"/>
                      <a:pt x="177" y="3"/>
                    </a:cubicBezTo>
                    <a:cubicBezTo>
                      <a:pt x="174" y="3"/>
                      <a:pt x="174" y="3"/>
                      <a:pt x="174" y="3"/>
                    </a:cubicBezTo>
                    <a:cubicBezTo>
                      <a:pt x="172" y="4"/>
                      <a:pt x="172" y="4"/>
                      <a:pt x="172" y="4"/>
                    </a:cubicBezTo>
                    <a:cubicBezTo>
                      <a:pt x="170" y="4"/>
                      <a:pt x="170" y="4"/>
                      <a:pt x="170" y="4"/>
                    </a:cubicBezTo>
                    <a:cubicBezTo>
                      <a:pt x="169" y="4"/>
                      <a:pt x="168" y="4"/>
                      <a:pt x="166" y="5"/>
                    </a:cubicBezTo>
                    <a:cubicBezTo>
                      <a:pt x="166" y="5"/>
                      <a:pt x="166" y="5"/>
                      <a:pt x="166" y="5"/>
                    </a:cubicBezTo>
                    <a:cubicBezTo>
                      <a:pt x="129" y="12"/>
                      <a:pt x="94" y="30"/>
                      <a:pt x="64" y="58"/>
                    </a:cubicBezTo>
                    <a:cubicBezTo>
                      <a:pt x="22" y="98"/>
                      <a:pt x="1" y="151"/>
                      <a:pt x="0" y="204"/>
                    </a:cubicBezTo>
                    <a:cubicBezTo>
                      <a:pt x="203" y="204"/>
                      <a:pt x="203" y="204"/>
                      <a:pt x="203" y="204"/>
                    </a:cubicBezTo>
                    <a:cubicBezTo>
                      <a:pt x="204" y="204"/>
                      <a:pt x="204" y="204"/>
                      <a:pt x="204" y="204"/>
                    </a:cubicBezTo>
                    <a:cubicBezTo>
                      <a:pt x="417" y="204"/>
                      <a:pt x="417" y="204"/>
                      <a:pt x="417" y="204"/>
                    </a:cubicBezTo>
                    <a:cubicBezTo>
                      <a:pt x="414" y="98"/>
                      <a:pt x="332" y="11"/>
                      <a:pt x="228" y="1"/>
                    </a:cubicBezTo>
                    <a:cubicBezTo>
                      <a:pt x="228" y="1"/>
                      <a:pt x="228" y="1"/>
                      <a:pt x="228" y="1"/>
                    </a:cubicBezTo>
                    <a:cubicBezTo>
                      <a:pt x="226" y="1"/>
                      <a:pt x="225" y="1"/>
                      <a:pt x="223" y="1"/>
                    </a:cubicBezTo>
                    <a:cubicBezTo>
                      <a:pt x="222" y="1"/>
                      <a:pt x="222" y="1"/>
                      <a:pt x="222" y="1"/>
                    </a:cubicBezTo>
                    <a:cubicBezTo>
                      <a:pt x="219" y="1"/>
                      <a:pt x="219" y="1"/>
                      <a:pt x="219" y="1"/>
                    </a:cubicBezTo>
                    <a:cubicBezTo>
                      <a:pt x="217" y="1"/>
                      <a:pt x="216" y="1"/>
                      <a:pt x="215" y="1"/>
                    </a:cubicBezTo>
                    <a:cubicBezTo>
                      <a:pt x="213" y="1"/>
                      <a:pt x="213" y="1"/>
                      <a:pt x="213" y="1"/>
                    </a:cubicBezTo>
                    <a:cubicBezTo>
                      <a:pt x="211" y="0"/>
                      <a:pt x="209" y="0"/>
                      <a:pt x="207" y="1"/>
                    </a:cubicBezTo>
                    <a:close/>
                  </a:path>
                </a:pathLst>
              </a:custGeom>
              <a:solidFill>
                <a:srgbClr val="E45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3" name="Freeform 51">
                <a:extLst>
                  <a:ext uri="{FF2B5EF4-FFF2-40B4-BE49-F238E27FC236}">
                    <a16:creationId xmlns:a16="http://schemas.microsoft.com/office/drawing/2014/main" id="{B12C2212-9EF8-49BB-9F4E-17FCD8C0E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5" y="2636"/>
                <a:ext cx="812" cy="435"/>
              </a:xfrm>
              <a:custGeom>
                <a:avLst/>
                <a:gdLst>
                  <a:gd name="T0" fmla="*/ 292 w 342"/>
                  <a:gd name="T1" fmla="*/ 67 h 183"/>
                  <a:gd name="T2" fmla="*/ 342 w 342"/>
                  <a:gd name="T3" fmla="*/ 183 h 183"/>
                  <a:gd name="T4" fmla="*/ 290 w 342"/>
                  <a:gd name="T5" fmla="*/ 183 h 183"/>
                  <a:gd name="T6" fmla="*/ 0 w 342"/>
                  <a:gd name="T7" fmla="*/ 183 h 183"/>
                  <a:gd name="T8" fmla="*/ 50 w 342"/>
                  <a:gd name="T9" fmla="*/ 67 h 183"/>
                  <a:gd name="T10" fmla="*/ 292 w 342"/>
                  <a:gd name="T11" fmla="*/ 67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183">
                    <a:moveTo>
                      <a:pt x="292" y="67"/>
                    </a:moveTo>
                    <a:cubicBezTo>
                      <a:pt x="325" y="99"/>
                      <a:pt x="341" y="141"/>
                      <a:pt x="342" y="183"/>
                    </a:cubicBezTo>
                    <a:cubicBezTo>
                      <a:pt x="290" y="183"/>
                      <a:pt x="290" y="183"/>
                      <a:pt x="290" y="183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1" y="141"/>
                      <a:pt x="18" y="99"/>
                      <a:pt x="50" y="67"/>
                    </a:cubicBezTo>
                    <a:cubicBezTo>
                      <a:pt x="117" y="0"/>
                      <a:pt x="225" y="0"/>
                      <a:pt x="292" y="6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4" name="Freeform 52">
                <a:extLst>
                  <a:ext uri="{FF2B5EF4-FFF2-40B4-BE49-F238E27FC236}">
                    <a16:creationId xmlns:a16="http://schemas.microsoft.com/office/drawing/2014/main" id="{C619F228-70C6-43A5-9AE0-ECD16A76DD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5" y="2664"/>
                <a:ext cx="834" cy="837"/>
              </a:xfrm>
              <a:custGeom>
                <a:avLst/>
                <a:gdLst>
                  <a:gd name="T0" fmla="*/ 289 w 351"/>
                  <a:gd name="T1" fmla="*/ 63 h 352"/>
                  <a:gd name="T2" fmla="*/ 289 w 351"/>
                  <a:gd name="T3" fmla="*/ 289 h 352"/>
                  <a:gd name="T4" fmla="*/ 62 w 351"/>
                  <a:gd name="T5" fmla="*/ 289 h 352"/>
                  <a:gd name="T6" fmla="*/ 62 w 351"/>
                  <a:gd name="T7" fmla="*/ 63 h 352"/>
                  <a:gd name="T8" fmla="*/ 289 w 351"/>
                  <a:gd name="T9" fmla="*/ 63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1" h="352">
                    <a:moveTo>
                      <a:pt x="289" y="63"/>
                    </a:moveTo>
                    <a:cubicBezTo>
                      <a:pt x="351" y="125"/>
                      <a:pt x="351" y="227"/>
                      <a:pt x="289" y="289"/>
                    </a:cubicBezTo>
                    <a:cubicBezTo>
                      <a:pt x="226" y="352"/>
                      <a:pt x="125" y="352"/>
                      <a:pt x="62" y="289"/>
                    </a:cubicBezTo>
                    <a:cubicBezTo>
                      <a:pt x="0" y="227"/>
                      <a:pt x="0" y="125"/>
                      <a:pt x="62" y="63"/>
                    </a:cubicBezTo>
                    <a:cubicBezTo>
                      <a:pt x="125" y="0"/>
                      <a:pt x="226" y="0"/>
                      <a:pt x="289" y="63"/>
                    </a:cubicBezTo>
                    <a:close/>
                  </a:path>
                </a:pathLst>
              </a:custGeom>
              <a:solidFill>
                <a:srgbClr val="3C41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5" name="Freeform 53">
                <a:extLst>
                  <a:ext uri="{FF2B5EF4-FFF2-40B4-BE49-F238E27FC236}">
                    <a16:creationId xmlns:a16="http://schemas.microsoft.com/office/drawing/2014/main" id="{E97A35B5-9DAE-4F50-B8C9-A8E3CBA34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8" y="2890"/>
                <a:ext cx="319" cy="319"/>
              </a:xfrm>
              <a:custGeom>
                <a:avLst/>
                <a:gdLst>
                  <a:gd name="T0" fmla="*/ 29 w 134"/>
                  <a:gd name="T1" fmla="*/ 134 h 134"/>
                  <a:gd name="T2" fmla="*/ 29 w 134"/>
                  <a:gd name="T3" fmla="*/ 29 h 134"/>
                  <a:gd name="T4" fmla="*/ 134 w 134"/>
                  <a:gd name="T5" fmla="*/ 29 h 134"/>
                  <a:gd name="T6" fmla="*/ 29 w 134"/>
                  <a:gd name="T7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" h="134">
                    <a:moveTo>
                      <a:pt x="29" y="134"/>
                    </a:moveTo>
                    <a:cubicBezTo>
                      <a:pt x="0" y="105"/>
                      <a:pt x="0" y="58"/>
                      <a:pt x="29" y="29"/>
                    </a:cubicBezTo>
                    <a:cubicBezTo>
                      <a:pt x="58" y="0"/>
                      <a:pt x="105" y="0"/>
                      <a:pt x="134" y="29"/>
                    </a:cubicBezTo>
                    <a:lnTo>
                      <a:pt x="29" y="134"/>
                    </a:lnTo>
                    <a:close/>
                  </a:path>
                </a:pathLst>
              </a:custGeom>
              <a:solidFill>
                <a:srgbClr val="262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6" name="Freeform 54">
                <a:extLst>
                  <a:ext uri="{FF2B5EF4-FFF2-40B4-BE49-F238E27FC236}">
                    <a16:creationId xmlns:a16="http://schemas.microsoft.com/office/drawing/2014/main" id="{8A31B963-5E10-45FD-8C2C-53D4649F09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2" y="2814"/>
                <a:ext cx="687" cy="687"/>
              </a:xfrm>
              <a:custGeom>
                <a:avLst/>
                <a:gdLst>
                  <a:gd name="T0" fmla="*/ 227 w 289"/>
                  <a:gd name="T1" fmla="*/ 0 h 289"/>
                  <a:gd name="T2" fmla="*/ 227 w 289"/>
                  <a:gd name="T3" fmla="*/ 226 h 289"/>
                  <a:gd name="T4" fmla="*/ 0 w 289"/>
                  <a:gd name="T5" fmla="*/ 226 h 289"/>
                  <a:gd name="T6" fmla="*/ 227 w 289"/>
                  <a:gd name="T7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9" h="289">
                    <a:moveTo>
                      <a:pt x="227" y="0"/>
                    </a:moveTo>
                    <a:cubicBezTo>
                      <a:pt x="289" y="62"/>
                      <a:pt x="289" y="164"/>
                      <a:pt x="227" y="226"/>
                    </a:cubicBezTo>
                    <a:cubicBezTo>
                      <a:pt x="164" y="289"/>
                      <a:pt x="63" y="289"/>
                      <a:pt x="0" y="226"/>
                    </a:cubicBezTo>
                    <a:lnTo>
                      <a:pt x="227" y="0"/>
                    </a:lnTo>
                    <a:close/>
                  </a:path>
                </a:pathLst>
              </a:custGeom>
              <a:solidFill>
                <a:srgbClr val="262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7" name="Freeform 55">
                <a:extLst>
                  <a:ext uri="{FF2B5EF4-FFF2-40B4-BE49-F238E27FC236}">
                    <a16:creationId xmlns:a16="http://schemas.microsoft.com/office/drawing/2014/main" id="{18D3746C-D0D1-4BD0-8A13-BC20323E08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7" y="2959"/>
                <a:ext cx="318" cy="318"/>
              </a:xfrm>
              <a:custGeom>
                <a:avLst/>
                <a:gdLst>
                  <a:gd name="T0" fmla="*/ 105 w 134"/>
                  <a:gd name="T1" fmla="*/ 0 h 134"/>
                  <a:gd name="T2" fmla="*/ 105 w 134"/>
                  <a:gd name="T3" fmla="*/ 105 h 134"/>
                  <a:gd name="T4" fmla="*/ 0 w 134"/>
                  <a:gd name="T5" fmla="*/ 105 h 134"/>
                  <a:gd name="T6" fmla="*/ 105 w 134"/>
                  <a:gd name="T7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" h="134">
                    <a:moveTo>
                      <a:pt x="105" y="0"/>
                    </a:moveTo>
                    <a:cubicBezTo>
                      <a:pt x="134" y="29"/>
                      <a:pt x="134" y="76"/>
                      <a:pt x="105" y="105"/>
                    </a:cubicBezTo>
                    <a:cubicBezTo>
                      <a:pt x="76" y="134"/>
                      <a:pt x="29" y="134"/>
                      <a:pt x="0" y="105"/>
                    </a:cubicBez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3C41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8" name="Freeform 56">
                <a:extLst>
                  <a:ext uri="{FF2B5EF4-FFF2-40B4-BE49-F238E27FC236}">
                    <a16:creationId xmlns:a16="http://schemas.microsoft.com/office/drawing/2014/main" id="{1AE75B9B-1549-495B-9DD3-AE33040B70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2" y="3004"/>
                <a:ext cx="202" cy="202"/>
              </a:xfrm>
              <a:custGeom>
                <a:avLst/>
                <a:gdLst>
                  <a:gd name="T0" fmla="*/ 67 w 85"/>
                  <a:gd name="T1" fmla="*/ 0 h 85"/>
                  <a:gd name="T2" fmla="*/ 67 w 85"/>
                  <a:gd name="T3" fmla="*/ 67 h 85"/>
                  <a:gd name="T4" fmla="*/ 0 w 85"/>
                  <a:gd name="T5" fmla="*/ 67 h 85"/>
                  <a:gd name="T6" fmla="*/ 67 w 85"/>
                  <a:gd name="T7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85">
                    <a:moveTo>
                      <a:pt x="67" y="0"/>
                    </a:moveTo>
                    <a:cubicBezTo>
                      <a:pt x="85" y="18"/>
                      <a:pt x="85" y="48"/>
                      <a:pt x="67" y="67"/>
                    </a:cubicBezTo>
                    <a:cubicBezTo>
                      <a:pt x="48" y="85"/>
                      <a:pt x="18" y="85"/>
                      <a:pt x="0" y="67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848E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9" name="Freeform 57">
                <a:extLst>
                  <a:ext uri="{FF2B5EF4-FFF2-40B4-BE49-F238E27FC236}">
                    <a16:creationId xmlns:a16="http://schemas.microsoft.com/office/drawing/2014/main" id="{4057B3ED-B471-48DD-8761-10F4D66CB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0" y="2959"/>
                <a:ext cx="201" cy="204"/>
              </a:xfrm>
              <a:custGeom>
                <a:avLst/>
                <a:gdLst>
                  <a:gd name="T0" fmla="*/ 18 w 85"/>
                  <a:gd name="T1" fmla="*/ 86 h 86"/>
                  <a:gd name="T2" fmla="*/ 18 w 85"/>
                  <a:gd name="T3" fmla="*/ 19 h 86"/>
                  <a:gd name="T4" fmla="*/ 85 w 85"/>
                  <a:gd name="T5" fmla="*/ 19 h 86"/>
                  <a:gd name="T6" fmla="*/ 18 w 85"/>
                  <a:gd name="T7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86">
                    <a:moveTo>
                      <a:pt x="18" y="86"/>
                    </a:moveTo>
                    <a:cubicBezTo>
                      <a:pt x="0" y="67"/>
                      <a:pt x="0" y="37"/>
                      <a:pt x="18" y="19"/>
                    </a:cubicBezTo>
                    <a:cubicBezTo>
                      <a:pt x="36" y="0"/>
                      <a:pt x="66" y="0"/>
                      <a:pt x="85" y="19"/>
                    </a:cubicBezTo>
                    <a:lnTo>
                      <a:pt x="18" y="86"/>
                    </a:lnTo>
                    <a:close/>
                  </a:path>
                </a:pathLst>
              </a:custGeom>
              <a:solidFill>
                <a:srgbClr val="E1EA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0" name="Freeform 58">
                <a:extLst>
                  <a:ext uri="{FF2B5EF4-FFF2-40B4-BE49-F238E27FC236}">
                    <a16:creationId xmlns:a16="http://schemas.microsoft.com/office/drawing/2014/main" id="{225B437A-F602-447A-A83B-77807E577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6" y="3037"/>
                <a:ext cx="118" cy="117"/>
              </a:xfrm>
              <a:custGeom>
                <a:avLst/>
                <a:gdLst>
                  <a:gd name="T0" fmla="*/ 39 w 50"/>
                  <a:gd name="T1" fmla="*/ 0 h 49"/>
                  <a:gd name="T2" fmla="*/ 39 w 50"/>
                  <a:gd name="T3" fmla="*/ 39 h 49"/>
                  <a:gd name="T4" fmla="*/ 0 w 50"/>
                  <a:gd name="T5" fmla="*/ 39 h 49"/>
                  <a:gd name="T6" fmla="*/ 39 w 50"/>
                  <a:gd name="T7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49">
                    <a:moveTo>
                      <a:pt x="39" y="0"/>
                    </a:moveTo>
                    <a:cubicBezTo>
                      <a:pt x="50" y="11"/>
                      <a:pt x="50" y="28"/>
                      <a:pt x="39" y="39"/>
                    </a:cubicBezTo>
                    <a:cubicBezTo>
                      <a:pt x="28" y="49"/>
                      <a:pt x="11" y="49"/>
                      <a:pt x="0" y="39"/>
                    </a:cubicBez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262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1" name="Freeform 59">
                <a:extLst>
                  <a:ext uri="{FF2B5EF4-FFF2-40B4-BE49-F238E27FC236}">
                    <a16:creationId xmlns:a16="http://schemas.microsoft.com/office/drawing/2014/main" id="{068BD602-5152-4E0D-888F-C1437701A5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9" y="3011"/>
                <a:ext cx="119" cy="119"/>
              </a:xfrm>
              <a:custGeom>
                <a:avLst/>
                <a:gdLst>
                  <a:gd name="T0" fmla="*/ 11 w 50"/>
                  <a:gd name="T1" fmla="*/ 50 h 50"/>
                  <a:gd name="T2" fmla="*/ 11 w 50"/>
                  <a:gd name="T3" fmla="*/ 11 h 50"/>
                  <a:gd name="T4" fmla="*/ 50 w 50"/>
                  <a:gd name="T5" fmla="*/ 11 h 50"/>
                  <a:gd name="T6" fmla="*/ 11 w 50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50">
                    <a:moveTo>
                      <a:pt x="11" y="50"/>
                    </a:moveTo>
                    <a:cubicBezTo>
                      <a:pt x="0" y="39"/>
                      <a:pt x="0" y="22"/>
                      <a:pt x="11" y="11"/>
                    </a:cubicBezTo>
                    <a:cubicBezTo>
                      <a:pt x="22" y="0"/>
                      <a:pt x="39" y="0"/>
                      <a:pt x="50" y="11"/>
                    </a:cubicBezTo>
                    <a:lnTo>
                      <a:pt x="11" y="50"/>
                    </a:lnTo>
                    <a:close/>
                  </a:path>
                </a:pathLst>
              </a:custGeom>
              <a:solidFill>
                <a:srgbClr val="3C41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2" name="Freeform 60">
                <a:extLst>
                  <a:ext uri="{FF2B5EF4-FFF2-40B4-BE49-F238E27FC236}">
                    <a16:creationId xmlns:a16="http://schemas.microsoft.com/office/drawing/2014/main" id="{7A9449F9-6C49-4581-AC31-921A57F250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9" y="2586"/>
                <a:ext cx="990" cy="485"/>
              </a:xfrm>
              <a:custGeom>
                <a:avLst/>
                <a:gdLst>
                  <a:gd name="T0" fmla="*/ 210 w 417"/>
                  <a:gd name="T1" fmla="*/ 1 h 204"/>
                  <a:gd name="T2" fmla="*/ 212 w 417"/>
                  <a:gd name="T3" fmla="*/ 1 h 204"/>
                  <a:gd name="T4" fmla="*/ 215 w 417"/>
                  <a:gd name="T5" fmla="*/ 1 h 204"/>
                  <a:gd name="T6" fmla="*/ 217 w 417"/>
                  <a:gd name="T7" fmla="*/ 1 h 204"/>
                  <a:gd name="T8" fmla="*/ 221 w 417"/>
                  <a:gd name="T9" fmla="*/ 1 h 204"/>
                  <a:gd name="T10" fmla="*/ 222 w 417"/>
                  <a:gd name="T11" fmla="*/ 1 h 204"/>
                  <a:gd name="T12" fmla="*/ 225 w 417"/>
                  <a:gd name="T13" fmla="*/ 1 h 204"/>
                  <a:gd name="T14" fmla="*/ 227 w 417"/>
                  <a:gd name="T15" fmla="*/ 1 h 204"/>
                  <a:gd name="T16" fmla="*/ 230 w 417"/>
                  <a:gd name="T17" fmla="*/ 2 h 204"/>
                  <a:gd name="T18" fmla="*/ 232 w 417"/>
                  <a:gd name="T19" fmla="*/ 2 h 204"/>
                  <a:gd name="T20" fmla="*/ 235 w 417"/>
                  <a:gd name="T21" fmla="*/ 2 h 204"/>
                  <a:gd name="T22" fmla="*/ 235 w 417"/>
                  <a:gd name="T23" fmla="*/ 2 h 204"/>
                  <a:gd name="T24" fmla="*/ 237 w 417"/>
                  <a:gd name="T25" fmla="*/ 3 h 204"/>
                  <a:gd name="T26" fmla="*/ 240 w 417"/>
                  <a:gd name="T27" fmla="*/ 3 h 204"/>
                  <a:gd name="T28" fmla="*/ 242 w 417"/>
                  <a:gd name="T29" fmla="*/ 3 h 204"/>
                  <a:gd name="T30" fmla="*/ 245 w 417"/>
                  <a:gd name="T31" fmla="*/ 4 h 204"/>
                  <a:gd name="T32" fmla="*/ 246 w 417"/>
                  <a:gd name="T33" fmla="*/ 4 h 204"/>
                  <a:gd name="T34" fmla="*/ 250 w 417"/>
                  <a:gd name="T35" fmla="*/ 5 h 204"/>
                  <a:gd name="T36" fmla="*/ 251 w 417"/>
                  <a:gd name="T37" fmla="*/ 5 h 204"/>
                  <a:gd name="T38" fmla="*/ 352 w 417"/>
                  <a:gd name="T39" fmla="*/ 58 h 204"/>
                  <a:gd name="T40" fmla="*/ 417 w 417"/>
                  <a:gd name="T41" fmla="*/ 204 h 204"/>
                  <a:gd name="T42" fmla="*/ 213 w 417"/>
                  <a:gd name="T43" fmla="*/ 204 h 204"/>
                  <a:gd name="T44" fmla="*/ 213 w 417"/>
                  <a:gd name="T45" fmla="*/ 204 h 204"/>
                  <a:gd name="T46" fmla="*/ 0 w 417"/>
                  <a:gd name="T47" fmla="*/ 204 h 204"/>
                  <a:gd name="T48" fmla="*/ 188 w 417"/>
                  <a:gd name="T49" fmla="*/ 1 h 204"/>
                  <a:gd name="T50" fmla="*/ 189 w 417"/>
                  <a:gd name="T51" fmla="*/ 1 h 204"/>
                  <a:gd name="T52" fmla="*/ 193 w 417"/>
                  <a:gd name="T53" fmla="*/ 1 h 204"/>
                  <a:gd name="T54" fmla="*/ 194 w 417"/>
                  <a:gd name="T55" fmla="*/ 1 h 204"/>
                  <a:gd name="T56" fmla="*/ 198 w 417"/>
                  <a:gd name="T57" fmla="*/ 1 h 204"/>
                  <a:gd name="T58" fmla="*/ 201 w 417"/>
                  <a:gd name="T59" fmla="*/ 1 h 204"/>
                  <a:gd name="T60" fmla="*/ 203 w 417"/>
                  <a:gd name="T61" fmla="*/ 1 h 204"/>
                  <a:gd name="T62" fmla="*/ 210 w 417"/>
                  <a:gd name="T63" fmla="*/ 1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17" h="204">
                    <a:moveTo>
                      <a:pt x="210" y="1"/>
                    </a:moveTo>
                    <a:cubicBezTo>
                      <a:pt x="212" y="1"/>
                      <a:pt x="212" y="1"/>
                      <a:pt x="212" y="1"/>
                    </a:cubicBezTo>
                    <a:cubicBezTo>
                      <a:pt x="215" y="1"/>
                      <a:pt x="215" y="1"/>
                      <a:pt x="215" y="1"/>
                    </a:cubicBezTo>
                    <a:cubicBezTo>
                      <a:pt x="217" y="1"/>
                      <a:pt x="217" y="1"/>
                      <a:pt x="217" y="1"/>
                    </a:cubicBezTo>
                    <a:cubicBezTo>
                      <a:pt x="218" y="1"/>
                      <a:pt x="220" y="1"/>
                      <a:pt x="221" y="1"/>
                    </a:cubicBezTo>
                    <a:cubicBezTo>
                      <a:pt x="222" y="1"/>
                      <a:pt x="222" y="1"/>
                      <a:pt x="222" y="1"/>
                    </a:cubicBezTo>
                    <a:cubicBezTo>
                      <a:pt x="225" y="1"/>
                      <a:pt x="225" y="1"/>
                      <a:pt x="225" y="1"/>
                    </a:cubicBezTo>
                    <a:cubicBezTo>
                      <a:pt x="227" y="1"/>
                      <a:pt x="227" y="1"/>
                      <a:pt x="227" y="1"/>
                    </a:cubicBezTo>
                    <a:cubicBezTo>
                      <a:pt x="230" y="2"/>
                      <a:pt x="230" y="2"/>
                      <a:pt x="230" y="2"/>
                    </a:cubicBezTo>
                    <a:cubicBezTo>
                      <a:pt x="232" y="2"/>
                      <a:pt x="232" y="2"/>
                      <a:pt x="232" y="2"/>
                    </a:cubicBezTo>
                    <a:cubicBezTo>
                      <a:pt x="235" y="2"/>
                      <a:pt x="235" y="2"/>
                      <a:pt x="235" y="2"/>
                    </a:cubicBezTo>
                    <a:cubicBezTo>
                      <a:pt x="235" y="2"/>
                      <a:pt x="235" y="2"/>
                      <a:pt x="235" y="2"/>
                    </a:cubicBezTo>
                    <a:cubicBezTo>
                      <a:pt x="237" y="3"/>
                      <a:pt x="237" y="3"/>
                      <a:pt x="237" y="3"/>
                    </a:cubicBezTo>
                    <a:cubicBezTo>
                      <a:pt x="240" y="3"/>
                      <a:pt x="240" y="3"/>
                      <a:pt x="240" y="3"/>
                    </a:cubicBezTo>
                    <a:cubicBezTo>
                      <a:pt x="242" y="3"/>
                      <a:pt x="242" y="3"/>
                      <a:pt x="242" y="3"/>
                    </a:cubicBezTo>
                    <a:cubicBezTo>
                      <a:pt x="245" y="4"/>
                      <a:pt x="245" y="4"/>
                      <a:pt x="245" y="4"/>
                    </a:cubicBezTo>
                    <a:cubicBezTo>
                      <a:pt x="246" y="4"/>
                      <a:pt x="246" y="4"/>
                      <a:pt x="246" y="4"/>
                    </a:cubicBezTo>
                    <a:cubicBezTo>
                      <a:pt x="248" y="4"/>
                      <a:pt x="249" y="4"/>
                      <a:pt x="250" y="5"/>
                    </a:cubicBezTo>
                    <a:cubicBezTo>
                      <a:pt x="251" y="5"/>
                      <a:pt x="251" y="5"/>
                      <a:pt x="251" y="5"/>
                    </a:cubicBezTo>
                    <a:cubicBezTo>
                      <a:pt x="288" y="12"/>
                      <a:pt x="323" y="30"/>
                      <a:pt x="352" y="58"/>
                    </a:cubicBezTo>
                    <a:cubicBezTo>
                      <a:pt x="394" y="98"/>
                      <a:pt x="416" y="151"/>
                      <a:pt x="417" y="204"/>
                    </a:cubicBezTo>
                    <a:cubicBezTo>
                      <a:pt x="213" y="204"/>
                      <a:pt x="213" y="204"/>
                      <a:pt x="213" y="204"/>
                    </a:cubicBezTo>
                    <a:cubicBezTo>
                      <a:pt x="213" y="204"/>
                      <a:pt x="213" y="204"/>
                      <a:pt x="213" y="204"/>
                    </a:cubicBezTo>
                    <a:cubicBezTo>
                      <a:pt x="0" y="204"/>
                      <a:pt x="0" y="204"/>
                      <a:pt x="0" y="204"/>
                    </a:cubicBezTo>
                    <a:cubicBezTo>
                      <a:pt x="2" y="98"/>
                      <a:pt x="84" y="11"/>
                      <a:pt x="188" y="1"/>
                    </a:cubicBezTo>
                    <a:cubicBezTo>
                      <a:pt x="189" y="1"/>
                      <a:pt x="189" y="1"/>
                      <a:pt x="189" y="1"/>
                    </a:cubicBezTo>
                    <a:cubicBezTo>
                      <a:pt x="190" y="1"/>
                      <a:pt x="192" y="1"/>
                      <a:pt x="193" y="1"/>
                    </a:cubicBezTo>
                    <a:cubicBezTo>
                      <a:pt x="194" y="1"/>
                      <a:pt x="194" y="1"/>
                      <a:pt x="194" y="1"/>
                    </a:cubicBezTo>
                    <a:cubicBezTo>
                      <a:pt x="198" y="1"/>
                      <a:pt x="198" y="1"/>
                      <a:pt x="198" y="1"/>
                    </a:cubicBezTo>
                    <a:cubicBezTo>
                      <a:pt x="199" y="1"/>
                      <a:pt x="200" y="1"/>
                      <a:pt x="201" y="1"/>
                    </a:cubicBezTo>
                    <a:cubicBezTo>
                      <a:pt x="203" y="1"/>
                      <a:pt x="203" y="1"/>
                      <a:pt x="203" y="1"/>
                    </a:cubicBezTo>
                    <a:cubicBezTo>
                      <a:pt x="205" y="0"/>
                      <a:pt x="208" y="0"/>
                      <a:pt x="210" y="1"/>
                    </a:cubicBezTo>
                    <a:close/>
                  </a:path>
                </a:pathLst>
              </a:custGeom>
              <a:solidFill>
                <a:srgbClr val="E45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3" name="Freeform 61">
                <a:extLst>
                  <a:ext uri="{FF2B5EF4-FFF2-40B4-BE49-F238E27FC236}">
                    <a16:creationId xmlns:a16="http://schemas.microsoft.com/office/drawing/2014/main" id="{FCF9EDA1-4ABB-459A-A4D0-23AFE2AB3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7" y="2636"/>
                <a:ext cx="812" cy="435"/>
              </a:xfrm>
              <a:custGeom>
                <a:avLst/>
                <a:gdLst>
                  <a:gd name="T0" fmla="*/ 292 w 342"/>
                  <a:gd name="T1" fmla="*/ 67 h 183"/>
                  <a:gd name="T2" fmla="*/ 342 w 342"/>
                  <a:gd name="T3" fmla="*/ 183 h 183"/>
                  <a:gd name="T4" fmla="*/ 42 w 342"/>
                  <a:gd name="T5" fmla="*/ 183 h 183"/>
                  <a:gd name="T6" fmla="*/ 0 w 342"/>
                  <a:gd name="T7" fmla="*/ 183 h 183"/>
                  <a:gd name="T8" fmla="*/ 50 w 342"/>
                  <a:gd name="T9" fmla="*/ 67 h 183"/>
                  <a:gd name="T10" fmla="*/ 292 w 342"/>
                  <a:gd name="T11" fmla="*/ 67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183">
                    <a:moveTo>
                      <a:pt x="292" y="67"/>
                    </a:moveTo>
                    <a:cubicBezTo>
                      <a:pt x="325" y="99"/>
                      <a:pt x="341" y="141"/>
                      <a:pt x="342" y="183"/>
                    </a:cubicBezTo>
                    <a:cubicBezTo>
                      <a:pt x="42" y="183"/>
                      <a:pt x="42" y="183"/>
                      <a:pt x="42" y="183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1" y="141"/>
                      <a:pt x="18" y="99"/>
                      <a:pt x="50" y="67"/>
                    </a:cubicBezTo>
                    <a:cubicBezTo>
                      <a:pt x="117" y="0"/>
                      <a:pt x="225" y="0"/>
                      <a:pt x="292" y="6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4" name="Freeform 62">
                <a:extLst>
                  <a:ext uri="{FF2B5EF4-FFF2-40B4-BE49-F238E27FC236}">
                    <a16:creationId xmlns:a16="http://schemas.microsoft.com/office/drawing/2014/main" id="{CB1DA52F-AAF6-4151-B5A4-16929FE56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7" y="2664"/>
                <a:ext cx="834" cy="837"/>
              </a:xfrm>
              <a:custGeom>
                <a:avLst/>
                <a:gdLst>
                  <a:gd name="T0" fmla="*/ 62 w 351"/>
                  <a:gd name="T1" fmla="*/ 289 h 352"/>
                  <a:gd name="T2" fmla="*/ 289 w 351"/>
                  <a:gd name="T3" fmla="*/ 289 h 352"/>
                  <a:gd name="T4" fmla="*/ 289 w 351"/>
                  <a:gd name="T5" fmla="*/ 63 h 352"/>
                  <a:gd name="T6" fmla="*/ 62 w 351"/>
                  <a:gd name="T7" fmla="*/ 63 h 352"/>
                  <a:gd name="T8" fmla="*/ 62 w 351"/>
                  <a:gd name="T9" fmla="*/ 289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1" h="352">
                    <a:moveTo>
                      <a:pt x="62" y="289"/>
                    </a:moveTo>
                    <a:cubicBezTo>
                      <a:pt x="125" y="352"/>
                      <a:pt x="226" y="352"/>
                      <a:pt x="289" y="289"/>
                    </a:cubicBezTo>
                    <a:cubicBezTo>
                      <a:pt x="351" y="227"/>
                      <a:pt x="351" y="125"/>
                      <a:pt x="289" y="63"/>
                    </a:cubicBezTo>
                    <a:cubicBezTo>
                      <a:pt x="226" y="0"/>
                      <a:pt x="125" y="0"/>
                      <a:pt x="62" y="63"/>
                    </a:cubicBezTo>
                    <a:cubicBezTo>
                      <a:pt x="0" y="125"/>
                      <a:pt x="0" y="227"/>
                      <a:pt x="62" y="289"/>
                    </a:cubicBezTo>
                    <a:close/>
                  </a:path>
                </a:pathLst>
              </a:custGeom>
              <a:solidFill>
                <a:srgbClr val="3C41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5" name="Freeform 63">
                <a:extLst>
                  <a:ext uri="{FF2B5EF4-FFF2-40B4-BE49-F238E27FC236}">
                    <a16:creationId xmlns:a16="http://schemas.microsoft.com/office/drawing/2014/main" id="{79048FCD-2C4A-4964-9BEA-142148B943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5" y="2814"/>
                <a:ext cx="686" cy="687"/>
              </a:xfrm>
              <a:custGeom>
                <a:avLst/>
                <a:gdLst>
                  <a:gd name="T0" fmla="*/ 0 w 289"/>
                  <a:gd name="T1" fmla="*/ 226 h 289"/>
                  <a:gd name="T2" fmla="*/ 227 w 289"/>
                  <a:gd name="T3" fmla="*/ 226 h 289"/>
                  <a:gd name="T4" fmla="*/ 227 w 289"/>
                  <a:gd name="T5" fmla="*/ 0 h 289"/>
                  <a:gd name="T6" fmla="*/ 0 w 289"/>
                  <a:gd name="T7" fmla="*/ 226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9" h="289">
                    <a:moveTo>
                      <a:pt x="0" y="226"/>
                    </a:moveTo>
                    <a:cubicBezTo>
                      <a:pt x="63" y="289"/>
                      <a:pt x="164" y="289"/>
                      <a:pt x="227" y="226"/>
                    </a:cubicBezTo>
                    <a:cubicBezTo>
                      <a:pt x="289" y="164"/>
                      <a:pt x="289" y="62"/>
                      <a:pt x="227" y="0"/>
                    </a:cubicBezTo>
                    <a:lnTo>
                      <a:pt x="0" y="226"/>
                    </a:lnTo>
                    <a:close/>
                  </a:path>
                </a:pathLst>
              </a:custGeom>
              <a:solidFill>
                <a:srgbClr val="262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6" name="Freeform 64">
                <a:extLst>
                  <a:ext uri="{FF2B5EF4-FFF2-40B4-BE49-F238E27FC236}">
                    <a16:creationId xmlns:a16="http://schemas.microsoft.com/office/drawing/2014/main" id="{EC0227C0-8FB1-414A-863F-222E57DCB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1" y="2890"/>
                <a:ext cx="318" cy="319"/>
              </a:xfrm>
              <a:custGeom>
                <a:avLst/>
                <a:gdLst>
                  <a:gd name="T0" fmla="*/ 134 w 134"/>
                  <a:gd name="T1" fmla="*/ 29 h 134"/>
                  <a:gd name="T2" fmla="*/ 29 w 134"/>
                  <a:gd name="T3" fmla="*/ 29 h 134"/>
                  <a:gd name="T4" fmla="*/ 29 w 134"/>
                  <a:gd name="T5" fmla="*/ 134 h 134"/>
                  <a:gd name="T6" fmla="*/ 134 w 134"/>
                  <a:gd name="T7" fmla="*/ 2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" h="134">
                    <a:moveTo>
                      <a:pt x="134" y="29"/>
                    </a:moveTo>
                    <a:cubicBezTo>
                      <a:pt x="105" y="0"/>
                      <a:pt x="58" y="0"/>
                      <a:pt x="29" y="29"/>
                    </a:cubicBezTo>
                    <a:cubicBezTo>
                      <a:pt x="0" y="58"/>
                      <a:pt x="0" y="105"/>
                      <a:pt x="29" y="134"/>
                    </a:cubicBezTo>
                    <a:lnTo>
                      <a:pt x="134" y="29"/>
                    </a:lnTo>
                    <a:close/>
                  </a:path>
                </a:pathLst>
              </a:custGeom>
              <a:solidFill>
                <a:srgbClr val="262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7" name="Freeform 65">
                <a:extLst>
                  <a:ext uri="{FF2B5EF4-FFF2-40B4-BE49-F238E27FC236}">
                    <a16:creationId xmlns:a16="http://schemas.microsoft.com/office/drawing/2014/main" id="{DE29FCCB-4F8F-47D6-9B61-A3B2C4588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9" y="2959"/>
                <a:ext cx="319" cy="318"/>
              </a:xfrm>
              <a:custGeom>
                <a:avLst/>
                <a:gdLst>
                  <a:gd name="T0" fmla="*/ 0 w 134"/>
                  <a:gd name="T1" fmla="*/ 105 h 134"/>
                  <a:gd name="T2" fmla="*/ 105 w 134"/>
                  <a:gd name="T3" fmla="*/ 105 h 134"/>
                  <a:gd name="T4" fmla="*/ 105 w 134"/>
                  <a:gd name="T5" fmla="*/ 0 h 134"/>
                  <a:gd name="T6" fmla="*/ 0 w 134"/>
                  <a:gd name="T7" fmla="*/ 105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" h="134">
                    <a:moveTo>
                      <a:pt x="0" y="105"/>
                    </a:moveTo>
                    <a:cubicBezTo>
                      <a:pt x="29" y="134"/>
                      <a:pt x="76" y="134"/>
                      <a:pt x="105" y="105"/>
                    </a:cubicBezTo>
                    <a:cubicBezTo>
                      <a:pt x="134" y="76"/>
                      <a:pt x="134" y="29"/>
                      <a:pt x="105" y="0"/>
                    </a:cubicBez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3C41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8" name="Freeform 66">
                <a:extLst>
                  <a:ext uri="{FF2B5EF4-FFF2-40B4-BE49-F238E27FC236}">
                    <a16:creationId xmlns:a16="http://schemas.microsoft.com/office/drawing/2014/main" id="{97169018-E3C5-4767-8DDC-BD5AC62704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5" y="3004"/>
                <a:ext cx="201" cy="202"/>
              </a:xfrm>
              <a:custGeom>
                <a:avLst/>
                <a:gdLst>
                  <a:gd name="T0" fmla="*/ 67 w 85"/>
                  <a:gd name="T1" fmla="*/ 0 h 85"/>
                  <a:gd name="T2" fmla="*/ 67 w 85"/>
                  <a:gd name="T3" fmla="*/ 67 h 85"/>
                  <a:gd name="T4" fmla="*/ 0 w 85"/>
                  <a:gd name="T5" fmla="*/ 67 h 85"/>
                  <a:gd name="T6" fmla="*/ 67 w 85"/>
                  <a:gd name="T7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85">
                    <a:moveTo>
                      <a:pt x="67" y="0"/>
                    </a:moveTo>
                    <a:cubicBezTo>
                      <a:pt x="85" y="18"/>
                      <a:pt x="85" y="48"/>
                      <a:pt x="67" y="67"/>
                    </a:cubicBezTo>
                    <a:cubicBezTo>
                      <a:pt x="48" y="85"/>
                      <a:pt x="18" y="85"/>
                      <a:pt x="0" y="67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848E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9" name="Freeform 67">
                <a:extLst>
                  <a:ext uri="{FF2B5EF4-FFF2-40B4-BE49-F238E27FC236}">
                    <a16:creationId xmlns:a16="http://schemas.microsoft.com/office/drawing/2014/main" id="{D288E582-A494-4FEE-BEDF-F501B28B2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9" y="2959"/>
                <a:ext cx="205" cy="204"/>
              </a:xfrm>
              <a:custGeom>
                <a:avLst/>
                <a:gdLst>
                  <a:gd name="T0" fmla="*/ 19 w 86"/>
                  <a:gd name="T1" fmla="*/ 86 h 86"/>
                  <a:gd name="T2" fmla="*/ 19 w 86"/>
                  <a:gd name="T3" fmla="*/ 19 h 86"/>
                  <a:gd name="T4" fmla="*/ 86 w 86"/>
                  <a:gd name="T5" fmla="*/ 19 h 86"/>
                  <a:gd name="T6" fmla="*/ 19 w 86"/>
                  <a:gd name="T7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6" h="86">
                    <a:moveTo>
                      <a:pt x="19" y="86"/>
                    </a:moveTo>
                    <a:cubicBezTo>
                      <a:pt x="0" y="67"/>
                      <a:pt x="0" y="37"/>
                      <a:pt x="19" y="19"/>
                    </a:cubicBezTo>
                    <a:cubicBezTo>
                      <a:pt x="37" y="0"/>
                      <a:pt x="67" y="0"/>
                      <a:pt x="86" y="19"/>
                    </a:cubicBezTo>
                    <a:lnTo>
                      <a:pt x="19" y="86"/>
                    </a:lnTo>
                    <a:close/>
                  </a:path>
                </a:pathLst>
              </a:custGeom>
              <a:solidFill>
                <a:srgbClr val="E1EA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0" name="Freeform 68">
                <a:extLst>
                  <a:ext uri="{FF2B5EF4-FFF2-40B4-BE49-F238E27FC236}">
                    <a16:creationId xmlns:a16="http://schemas.microsoft.com/office/drawing/2014/main" id="{BBD01FF7-CC55-4143-8B55-41DDB9D792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8" y="3037"/>
                <a:ext cx="119" cy="117"/>
              </a:xfrm>
              <a:custGeom>
                <a:avLst/>
                <a:gdLst>
                  <a:gd name="T0" fmla="*/ 39 w 50"/>
                  <a:gd name="T1" fmla="*/ 0 h 49"/>
                  <a:gd name="T2" fmla="*/ 39 w 50"/>
                  <a:gd name="T3" fmla="*/ 39 h 49"/>
                  <a:gd name="T4" fmla="*/ 0 w 50"/>
                  <a:gd name="T5" fmla="*/ 39 h 49"/>
                  <a:gd name="T6" fmla="*/ 39 w 50"/>
                  <a:gd name="T7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49">
                    <a:moveTo>
                      <a:pt x="39" y="0"/>
                    </a:moveTo>
                    <a:cubicBezTo>
                      <a:pt x="50" y="11"/>
                      <a:pt x="50" y="28"/>
                      <a:pt x="39" y="39"/>
                    </a:cubicBezTo>
                    <a:cubicBezTo>
                      <a:pt x="28" y="49"/>
                      <a:pt x="11" y="49"/>
                      <a:pt x="0" y="39"/>
                    </a:cubicBez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262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1" name="Freeform 69">
                <a:extLst>
                  <a:ext uri="{FF2B5EF4-FFF2-40B4-BE49-F238E27FC236}">
                    <a16:creationId xmlns:a16="http://schemas.microsoft.com/office/drawing/2014/main" id="{88ED7E9D-665D-48D7-ACAC-51E10DA83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2" y="3011"/>
                <a:ext cx="118" cy="119"/>
              </a:xfrm>
              <a:custGeom>
                <a:avLst/>
                <a:gdLst>
                  <a:gd name="T0" fmla="*/ 11 w 50"/>
                  <a:gd name="T1" fmla="*/ 50 h 50"/>
                  <a:gd name="T2" fmla="*/ 11 w 50"/>
                  <a:gd name="T3" fmla="*/ 11 h 50"/>
                  <a:gd name="T4" fmla="*/ 50 w 50"/>
                  <a:gd name="T5" fmla="*/ 11 h 50"/>
                  <a:gd name="T6" fmla="*/ 11 w 50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50">
                    <a:moveTo>
                      <a:pt x="11" y="50"/>
                    </a:moveTo>
                    <a:cubicBezTo>
                      <a:pt x="0" y="39"/>
                      <a:pt x="0" y="22"/>
                      <a:pt x="11" y="11"/>
                    </a:cubicBezTo>
                    <a:cubicBezTo>
                      <a:pt x="22" y="0"/>
                      <a:pt x="39" y="0"/>
                      <a:pt x="50" y="11"/>
                    </a:cubicBezTo>
                    <a:lnTo>
                      <a:pt x="11" y="50"/>
                    </a:lnTo>
                    <a:close/>
                  </a:path>
                </a:pathLst>
              </a:custGeom>
              <a:solidFill>
                <a:srgbClr val="3C41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" name="Группа 164">
              <a:extLst>
                <a:ext uri="{FF2B5EF4-FFF2-40B4-BE49-F238E27FC236}">
                  <a16:creationId xmlns:a16="http://schemas.microsoft.com/office/drawing/2014/main" id="{34295044-7923-4C6C-B641-9293DE095406}"/>
                </a:ext>
              </a:extLst>
            </p:cNvPr>
            <p:cNvGrpSpPr/>
            <p:nvPr/>
          </p:nvGrpSpPr>
          <p:grpSpPr>
            <a:xfrm>
              <a:off x="2716841" y="2112789"/>
              <a:ext cx="224460" cy="180166"/>
              <a:chOff x="2953993" y="2107200"/>
              <a:chExt cx="319255" cy="256255"/>
            </a:xfrm>
          </p:grpSpPr>
          <p:sp>
            <p:nvSpPr>
              <p:cNvPr id="166" name="Oval 10">
                <a:extLst>
                  <a:ext uri="{FF2B5EF4-FFF2-40B4-BE49-F238E27FC236}">
                    <a16:creationId xmlns:a16="http://schemas.microsoft.com/office/drawing/2014/main" id="{C3332AAF-4A5E-42BE-91C2-DE1F0048A1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7539" y="2289491"/>
                <a:ext cx="73800" cy="7396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" name="Freeform 11">
                <a:extLst>
                  <a:ext uri="{FF2B5EF4-FFF2-40B4-BE49-F238E27FC236}">
                    <a16:creationId xmlns:a16="http://schemas.microsoft.com/office/drawing/2014/main" id="{9200A0CF-E335-42AD-BC73-7A4F7356DB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0283" y="2190326"/>
                <a:ext cx="207819" cy="101945"/>
              </a:xfrm>
              <a:custGeom>
                <a:avLst/>
                <a:gdLst>
                  <a:gd name="T0" fmla="*/ 495 w 535"/>
                  <a:gd name="T1" fmla="*/ 122 h 262"/>
                  <a:gd name="T2" fmla="*/ 490 w 535"/>
                  <a:gd name="T3" fmla="*/ 118 h 262"/>
                  <a:gd name="T4" fmla="*/ 486 w 535"/>
                  <a:gd name="T5" fmla="*/ 114 h 262"/>
                  <a:gd name="T6" fmla="*/ 484 w 535"/>
                  <a:gd name="T7" fmla="*/ 112 h 262"/>
                  <a:gd name="T8" fmla="*/ 56 w 535"/>
                  <a:gd name="T9" fmla="*/ 122 h 262"/>
                  <a:gd name="T10" fmla="*/ 42 w 535"/>
                  <a:gd name="T11" fmla="*/ 135 h 262"/>
                  <a:gd name="T12" fmla="*/ 23 w 535"/>
                  <a:gd name="T13" fmla="*/ 154 h 262"/>
                  <a:gd name="T14" fmla="*/ 24 w 535"/>
                  <a:gd name="T15" fmla="*/ 238 h 262"/>
                  <a:gd name="T16" fmla="*/ 108 w 535"/>
                  <a:gd name="T17" fmla="*/ 239 h 262"/>
                  <a:gd name="T18" fmla="*/ 140 w 535"/>
                  <a:gd name="T19" fmla="*/ 206 h 262"/>
                  <a:gd name="T20" fmla="*/ 410 w 535"/>
                  <a:gd name="T21" fmla="*/ 206 h 262"/>
                  <a:gd name="T22" fmla="*/ 434 w 535"/>
                  <a:gd name="T23" fmla="*/ 229 h 262"/>
                  <a:gd name="T24" fmla="*/ 517 w 535"/>
                  <a:gd name="T25" fmla="*/ 229 h 262"/>
                  <a:gd name="T26" fmla="*/ 535 w 535"/>
                  <a:gd name="T27" fmla="*/ 187 h 262"/>
                  <a:gd name="T28" fmla="*/ 518 w 535"/>
                  <a:gd name="T29" fmla="*/ 145 h 262"/>
                  <a:gd name="T30" fmla="*/ 495 w 535"/>
                  <a:gd name="T31" fmla="*/ 122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5" h="262">
                    <a:moveTo>
                      <a:pt x="495" y="122"/>
                    </a:moveTo>
                    <a:cubicBezTo>
                      <a:pt x="493" y="120"/>
                      <a:pt x="492" y="119"/>
                      <a:pt x="490" y="118"/>
                    </a:cubicBezTo>
                    <a:cubicBezTo>
                      <a:pt x="486" y="114"/>
                      <a:pt x="486" y="114"/>
                      <a:pt x="486" y="114"/>
                    </a:cubicBezTo>
                    <a:cubicBezTo>
                      <a:pt x="485" y="113"/>
                      <a:pt x="485" y="112"/>
                      <a:pt x="484" y="112"/>
                    </a:cubicBezTo>
                    <a:cubicBezTo>
                      <a:pt x="361" y="0"/>
                      <a:pt x="173" y="5"/>
                      <a:pt x="56" y="122"/>
                    </a:cubicBezTo>
                    <a:cubicBezTo>
                      <a:pt x="42" y="135"/>
                      <a:pt x="42" y="135"/>
                      <a:pt x="42" y="135"/>
                    </a:cubicBezTo>
                    <a:cubicBezTo>
                      <a:pt x="23" y="154"/>
                      <a:pt x="23" y="154"/>
                      <a:pt x="23" y="154"/>
                    </a:cubicBezTo>
                    <a:cubicBezTo>
                      <a:pt x="0" y="178"/>
                      <a:pt x="0" y="215"/>
                      <a:pt x="24" y="238"/>
                    </a:cubicBezTo>
                    <a:cubicBezTo>
                      <a:pt x="47" y="262"/>
                      <a:pt x="85" y="262"/>
                      <a:pt x="108" y="239"/>
                    </a:cubicBezTo>
                    <a:cubicBezTo>
                      <a:pt x="140" y="206"/>
                      <a:pt x="140" y="206"/>
                      <a:pt x="140" y="206"/>
                    </a:cubicBezTo>
                    <a:cubicBezTo>
                      <a:pt x="215" y="131"/>
                      <a:pt x="336" y="131"/>
                      <a:pt x="410" y="206"/>
                    </a:cubicBezTo>
                    <a:cubicBezTo>
                      <a:pt x="434" y="229"/>
                      <a:pt x="434" y="229"/>
                      <a:pt x="434" y="229"/>
                    </a:cubicBezTo>
                    <a:cubicBezTo>
                      <a:pt x="457" y="252"/>
                      <a:pt x="494" y="252"/>
                      <a:pt x="517" y="229"/>
                    </a:cubicBezTo>
                    <a:cubicBezTo>
                      <a:pt x="529" y="217"/>
                      <a:pt x="535" y="203"/>
                      <a:pt x="535" y="187"/>
                    </a:cubicBezTo>
                    <a:cubicBezTo>
                      <a:pt x="535" y="171"/>
                      <a:pt x="529" y="156"/>
                      <a:pt x="518" y="145"/>
                    </a:cubicBezTo>
                    <a:lnTo>
                      <a:pt x="495" y="12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68" name="Freeform 12">
                <a:extLst>
                  <a:ext uri="{FF2B5EF4-FFF2-40B4-BE49-F238E27FC236}">
                    <a16:creationId xmlns:a16="http://schemas.microsoft.com/office/drawing/2014/main" id="{7CA9C32A-02F2-4260-9F66-3FC2D9DE72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3993" y="2107200"/>
                <a:ext cx="319255" cy="127473"/>
              </a:xfrm>
              <a:custGeom>
                <a:avLst/>
                <a:gdLst>
                  <a:gd name="T0" fmla="*/ 801 w 822"/>
                  <a:gd name="T1" fmla="*/ 218 h 328"/>
                  <a:gd name="T2" fmla="*/ 782 w 822"/>
                  <a:gd name="T3" fmla="*/ 199 h 328"/>
                  <a:gd name="T4" fmla="*/ 781 w 822"/>
                  <a:gd name="T5" fmla="*/ 198 h 328"/>
                  <a:gd name="T6" fmla="*/ 766 w 822"/>
                  <a:gd name="T7" fmla="*/ 183 h 328"/>
                  <a:gd name="T8" fmla="*/ 757 w 822"/>
                  <a:gd name="T9" fmla="*/ 176 h 328"/>
                  <a:gd name="T10" fmla="*/ 59 w 822"/>
                  <a:gd name="T11" fmla="*/ 192 h 328"/>
                  <a:gd name="T12" fmla="*/ 56 w 822"/>
                  <a:gd name="T13" fmla="*/ 194 h 328"/>
                  <a:gd name="T14" fmla="*/ 21 w 822"/>
                  <a:gd name="T15" fmla="*/ 230 h 328"/>
                  <a:gd name="T16" fmla="*/ 21 w 822"/>
                  <a:gd name="T17" fmla="*/ 306 h 328"/>
                  <a:gd name="T18" fmla="*/ 98 w 822"/>
                  <a:gd name="T19" fmla="*/ 307 h 328"/>
                  <a:gd name="T20" fmla="*/ 133 w 822"/>
                  <a:gd name="T21" fmla="*/ 271 h 328"/>
                  <a:gd name="T22" fmla="*/ 134 w 822"/>
                  <a:gd name="T23" fmla="*/ 270 h 328"/>
                  <a:gd name="T24" fmla="*/ 696 w 822"/>
                  <a:gd name="T25" fmla="*/ 267 h 328"/>
                  <a:gd name="T26" fmla="*/ 724 w 822"/>
                  <a:gd name="T27" fmla="*/ 295 h 328"/>
                  <a:gd name="T28" fmla="*/ 801 w 822"/>
                  <a:gd name="T29" fmla="*/ 295 h 328"/>
                  <a:gd name="T30" fmla="*/ 801 w 822"/>
                  <a:gd name="T31" fmla="*/ 218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22" h="328">
                    <a:moveTo>
                      <a:pt x="801" y="218"/>
                    </a:moveTo>
                    <a:cubicBezTo>
                      <a:pt x="782" y="199"/>
                      <a:pt x="782" y="199"/>
                      <a:pt x="782" y="199"/>
                    </a:cubicBezTo>
                    <a:cubicBezTo>
                      <a:pt x="781" y="199"/>
                      <a:pt x="781" y="199"/>
                      <a:pt x="781" y="198"/>
                    </a:cubicBezTo>
                    <a:cubicBezTo>
                      <a:pt x="766" y="183"/>
                      <a:pt x="766" y="183"/>
                      <a:pt x="766" y="183"/>
                    </a:cubicBezTo>
                    <a:cubicBezTo>
                      <a:pt x="763" y="180"/>
                      <a:pt x="760" y="178"/>
                      <a:pt x="757" y="176"/>
                    </a:cubicBezTo>
                    <a:cubicBezTo>
                      <a:pt x="557" y="0"/>
                      <a:pt x="253" y="6"/>
                      <a:pt x="59" y="192"/>
                    </a:cubicBezTo>
                    <a:cubicBezTo>
                      <a:pt x="58" y="193"/>
                      <a:pt x="57" y="193"/>
                      <a:pt x="56" y="194"/>
                    </a:cubicBezTo>
                    <a:cubicBezTo>
                      <a:pt x="21" y="230"/>
                      <a:pt x="21" y="230"/>
                      <a:pt x="21" y="230"/>
                    </a:cubicBezTo>
                    <a:cubicBezTo>
                      <a:pt x="0" y="251"/>
                      <a:pt x="0" y="285"/>
                      <a:pt x="21" y="306"/>
                    </a:cubicBezTo>
                    <a:cubicBezTo>
                      <a:pt x="42" y="328"/>
                      <a:pt x="76" y="328"/>
                      <a:pt x="98" y="307"/>
                    </a:cubicBezTo>
                    <a:cubicBezTo>
                      <a:pt x="133" y="271"/>
                      <a:pt x="133" y="271"/>
                      <a:pt x="133" y="271"/>
                    </a:cubicBezTo>
                    <a:cubicBezTo>
                      <a:pt x="133" y="271"/>
                      <a:pt x="134" y="270"/>
                      <a:pt x="134" y="270"/>
                    </a:cubicBezTo>
                    <a:cubicBezTo>
                      <a:pt x="290" y="119"/>
                      <a:pt x="539" y="118"/>
                      <a:pt x="696" y="267"/>
                    </a:cubicBezTo>
                    <a:cubicBezTo>
                      <a:pt x="724" y="295"/>
                      <a:pt x="724" y="295"/>
                      <a:pt x="724" y="295"/>
                    </a:cubicBezTo>
                    <a:cubicBezTo>
                      <a:pt x="746" y="316"/>
                      <a:pt x="780" y="316"/>
                      <a:pt x="801" y="295"/>
                    </a:cubicBezTo>
                    <a:cubicBezTo>
                      <a:pt x="822" y="274"/>
                      <a:pt x="822" y="239"/>
                      <a:pt x="801" y="21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pic>
        <p:nvPicPr>
          <p:cNvPr id="356" name="Рисунок 71" descr="Флаг РФ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263" y="1276673"/>
            <a:ext cx="10541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7" name="Рисунок 48" descr="Флаг КНР-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991" y="1310010"/>
            <a:ext cx="1008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3" name="TextBox 96"/>
          <p:cNvSpPr txBox="1">
            <a:spLocks noChangeArrowheads="1"/>
          </p:cNvSpPr>
          <p:nvPr/>
        </p:nvSpPr>
        <p:spPr bwMode="auto">
          <a:xfrm>
            <a:off x="8775511" y="1416461"/>
            <a:ext cx="11962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ru-RU" altLang="ru-RU" sz="1000" b="1" dirty="0">
                <a:latin typeface="+mn-lt"/>
                <a:cs typeface="Times New Roman" panose="02020603050405020304" pitchFamily="18" charset="0"/>
              </a:rPr>
              <a:t>Амурская область</a:t>
            </a:r>
          </a:p>
        </p:txBody>
      </p:sp>
      <p:sp>
        <p:nvSpPr>
          <p:cNvPr id="364" name="TextBox 97"/>
          <p:cNvSpPr txBox="1">
            <a:spLocks noChangeArrowheads="1"/>
          </p:cNvSpPr>
          <p:nvPr/>
        </p:nvSpPr>
        <p:spPr bwMode="auto">
          <a:xfrm>
            <a:off x="2273707" y="1416491"/>
            <a:ext cx="250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1" dirty="0">
                <a:latin typeface="+mn-lt"/>
                <a:cs typeface="Times New Roman" panose="02020603050405020304" pitchFamily="18" charset="0"/>
              </a:rPr>
              <a:t>Провинция</a:t>
            </a:r>
          </a:p>
          <a:p>
            <a:r>
              <a:rPr lang="ru-RU" altLang="ru-RU" sz="1000" b="1" dirty="0" err="1">
                <a:latin typeface="+mn-lt"/>
                <a:cs typeface="Times New Roman" panose="02020603050405020304" pitchFamily="18" charset="0"/>
              </a:rPr>
              <a:t>Хайлуцзян</a:t>
            </a:r>
            <a:endParaRPr lang="ru-RU" altLang="ru-RU" sz="10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91" name="TextBox 2">
            <a:extLst>
              <a:ext uri="{FF2B5EF4-FFF2-40B4-BE49-F238E27FC236}">
                <a16:creationId xmlns:a16="http://schemas.microsoft.com/office/drawing/2014/main" id="{30CD4E0B-F697-40E0-8CE4-5660B6C80656}"/>
              </a:ext>
            </a:extLst>
          </p:cNvPr>
          <p:cNvSpPr txBox="1"/>
          <p:nvPr/>
        </p:nvSpPr>
        <p:spPr>
          <a:xfrm>
            <a:off x="1275024" y="508130"/>
            <a:ext cx="8718064" cy="707886"/>
          </a:xfrm>
          <a:prstGeom prst="rect">
            <a:avLst/>
          </a:prstGeom>
          <a:noFill/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Схема экспериментальной беспилотной грузовой автомобильной перевозки по мосту через реку Амур</a:t>
            </a:r>
          </a:p>
        </p:txBody>
      </p:sp>
      <p:sp>
        <p:nvSpPr>
          <p:cNvPr id="392" name="Прямоугольник 391">
            <a:extLst>
              <a:ext uri="{FF2B5EF4-FFF2-40B4-BE49-F238E27FC236}">
                <a16:creationId xmlns:a16="http://schemas.microsoft.com/office/drawing/2014/main" id="{BBFE13B9-CB62-4739-8EF7-747F1E36382B}"/>
              </a:ext>
            </a:extLst>
          </p:cNvPr>
          <p:cNvSpPr/>
          <p:nvPr/>
        </p:nvSpPr>
        <p:spPr>
          <a:xfrm>
            <a:off x="6166119" y="3336723"/>
            <a:ext cx="10523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800" dirty="0">
                <a:latin typeface="Arial" panose="020B0604020202020204" pitchFamily="34" charset="0"/>
                <a:cs typeface="Arial" panose="020B0604020202020204" pitchFamily="34" charset="0"/>
              </a:rPr>
              <a:t>Пограничный, таможенный контроль РФ</a:t>
            </a:r>
          </a:p>
        </p:txBody>
      </p:sp>
      <p:sp>
        <p:nvSpPr>
          <p:cNvPr id="393" name="Скругленный прямоугольник 51"/>
          <p:cNvSpPr/>
          <p:nvPr/>
        </p:nvSpPr>
        <p:spPr>
          <a:xfrm>
            <a:off x="697209" y="4096796"/>
            <a:ext cx="2186767" cy="306085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000" b="0" dirty="0">
                <a:solidFill>
                  <a:schemeClr val="bg1"/>
                </a:solidFill>
                <a:cs typeface="Times New Roman" panose="02020603050405020304" pitchFamily="18" charset="0"/>
              </a:rPr>
              <a:t>Центр управления БТС</a:t>
            </a:r>
          </a:p>
        </p:txBody>
      </p:sp>
      <p:sp>
        <p:nvSpPr>
          <p:cNvPr id="394" name="Скругленный прямоугольник 51"/>
          <p:cNvSpPr/>
          <p:nvPr/>
        </p:nvSpPr>
        <p:spPr>
          <a:xfrm>
            <a:off x="9392975" y="4085096"/>
            <a:ext cx="2172590" cy="31439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000" b="0" dirty="0">
                <a:solidFill>
                  <a:schemeClr val="bg1"/>
                </a:solidFill>
                <a:cs typeface="Times New Roman" panose="02020603050405020304" pitchFamily="18" charset="0"/>
              </a:rPr>
              <a:t>Центр управления БТС</a:t>
            </a:r>
          </a:p>
        </p:txBody>
      </p:sp>
      <p:sp>
        <p:nvSpPr>
          <p:cNvPr id="395" name="Двойная стрелка влево/вправо 394"/>
          <p:cNvSpPr/>
          <p:nvPr/>
        </p:nvSpPr>
        <p:spPr>
          <a:xfrm>
            <a:off x="3001582" y="4052981"/>
            <a:ext cx="6188836" cy="409237"/>
          </a:xfrm>
          <a:prstGeom prst="leftRightArrow">
            <a:avLst>
              <a:gd name="adj1" fmla="val 50000"/>
              <a:gd name="adj2" fmla="val 462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069684" y="4135152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1000" dirty="0">
                <a:solidFill>
                  <a:schemeClr val="bg1"/>
                </a:solidFill>
                <a:latin typeface="Arial Narrow" panose="020B0606020202030204" pitchFamily="34" charset="0"/>
              </a:rPr>
              <a:t>Безостановочная </a:t>
            </a:r>
            <a:r>
              <a:rPr lang="ru-RU" altLang="ru-RU" sz="1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трансграничнаяя</a:t>
            </a:r>
            <a:r>
              <a:rPr lang="ru-RU" altLang="ru-RU" sz="1000" dirty="0">
                <a:solidFill>
                  <a:schemeClr val="bg1"/>
                </a:solidFill>
                <a:latin typeface="Arial Narrow" panose="020B0606020202030204" pitchFamily="34" charset="0"/>
              </a:rPr>
              <a:t> перевозка грузов беспилотными транспортными  средствами (БТС)</a:t>
            </a:r>
            <a:endParaRPr lang="ru-RU" sz="1000" dirty="0"/>
          </a:p>
        </p:txBody>
      </p:sp>
      <p:grpSp>
        <p:nvGrpSpPr>
          <p:cNvPr id="396" name="Группа 395">
            <a:extLst>
              <a:ext uri="{FF2B5EF4-FFF2-40B4-BE49-F238E27FC236}">
                <a16:creationId xmlns:a16="http://schemas.microsoft.com/office/drawing/2014/main" id="{CAEBC231-6E26-46BD-87C2-2BAC48684A7C}"/>
              </a:ext>
            </a:extLst>
          </p:cNvPr>
          <p:cNvGrpSpPr/>
          <p:nvPr/>
        </p:nvGrpSpPr>
        <p:grpSpPr>
          <a:xfrm>
            <a:off x="8999160" y="2458944"/>
            <a:ext cx="537194" cy="462946"/>
            <a:chOff x="2547960" y="2112789"/>
            <a:chExt cx="537194" cy="462946"/>
          </a:xfrm>
        </p:grpSpPr>
        <p:grpSp>
          <p:nvGrpSpPr>
            <p:cNvPr id="397" name="Group 37">
              <a:extLst>
                <a:ext uri="{FF2B5EF4-FFF2-40B4-BE49-F238E27FC236}">
                  <a16:creationId xmlns:a16="http://schemas.microsoft.com/office/drawing/2014/main" id="{7B2D75AC-AA05-4BBF-B33E-425F705F64D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flipH="1">
              <a:off x="2547960" y="2233515"/>
              <a:ext cx="537194" cy="342220"/>
              <a:chOff x="1724" y="812"/>
              <a:chExt cx="4232" cy="2696"/>
            </a:xfrm>
          </p:grpSpPr>
          <p:sp>
            <p:nvSpPr>
              <p:cNvPr id="402" name="AutoShape 36">
                <a:extLst>
                  <a:ext uri="{FF2B5EF4-FFF2-40B4-BE49-F238E27FC236}">
                    <a16:creationId xmlns:a16="http://schemas.microsoft.com/office/drawing/2014/main" id="{725AB44F-8D10-4990-B173-1CEAB1083544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724" y="812"/>
                <a:ext cx="4232" cy="26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3" name="Freeform 38">
                <a:extLst>
                  <a:ext uri="{FF2B5EF4-FFF2-40B4-BE49-F238E27FC236}">
                    <a16:creationId xmlns:a16="http://schemas.microsoft.com/office/drawing/2014/main" id="{62259602-E1EA-408F-9DDD-E95B53DE9E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9" y="1057"/>
                <a:ext cx="4007" cy="1783"/>
              </a:xfrm>
              <a:custGeom>
                <a:avLst/>
                <a:gdLst>
                  <a:gd name="T0" fmla="*/ 23 w 1147"/>
                  <a:gd name="T1" fmla="*/ 0 h 750"/>
                  <a:gd name="T2" fmla="*/ 1124 w 1147"/>
                  <a:gd name="T3" fmla="*/ 0 h 750"/>
                  <a:gd name="T4" fmla="*/ 1147 w 1147"/>
                  <a:gd name="T5" fmla="*/ 22 h 750"/>
                  <a:gd name="T6" fmla="*/ 1147 w 1147"/>
                  <a:gd name="T7" fmla="*/ 727 h 750"/>
                  <a:gd name="T8" fmla="*/ 1124 w 1147"/>
                  <a:gd name="T9" fmla="*/ 750 h 750"/>
                  <a:gd name="T10" fmla="*/ 23 w 1147"/>
                  <a:gd name="T11" fmla="*/ 750 h 750"/>
                  <a:gd name="T12" fmla="*/ 0 w 1147"/>
                  <a:gd name="T13" fmla="*/ 727 h 750"/>
                  <a:gd name="T14" fmla="*/ 0 w 1147"/>
                  <a:gd name="T15" fmla="*/ 22 h 750"/>
                  <a:gd name="T16" fmla="*/ 23 w 1147"/>
                  <a:gd name="T17" fmla="*/ 0 h 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7" h="750">
                    <a:moveTo>
                      <a:pt x="23" y="0"/>
                    </a:moveTo>
                    <a:cubicBezTo>
                      <a:pt x="1124" y="0"/>
                      <a:pt x="1124" y="0"/>
                      <a:pt x="1124" y="0"/>
                    </a:cubicBezTo>
                    <a:cubicBezTo>
                      <a:pt x="1137" y="0"/>
                      <a:pt x="1147" y="10"/>
                      <a:pt x="1147" y="22"/>
                    </a:cubicBezTo>
                    <a:cubicBezTo>
                      <a:pt x="1147" y="727"/>
                      <a:pt x="1147" y="727"/>
                      <a:pt x="1147" y="727"/>
                    </a:cubicBezTo>
                    <a:cubicBezTo>
                      <a:pt x="1147" y="740"/>
                      <a:pt x="1137" y="750"/>
                      <a:pt x="1124" y="750"/>
                    </a:cubicBezTo>
                    <a:cubicBezTo>
                      <a:pt x="23" y="750"/>
                      <a:pt x="23" y="750"/>
                      <a:pt x="23" y="750"/>
                    </a:cubicBezTo>
                    <a:cubicBezTo>
                      <a:pt x="10" y="750"/>
                      <a:pt x="0" y="740"/>
                      <a:pt x="0" y="727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4" name="Freeform 39">
                <a:extLst>
                  <a:ext uri="{FF2B5EF4-FFF2-40B4-BE49-F238E27FC236}">
                    <a16:creationId xmlns:a16="http://schemas.microsoft.com/office/drawing/2014/main" id="{EE4FE08A-A1F8-4738-B029-65B8D693B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0" y="1057"/>
                <a:ext cx="2366" cy="1740"/>
              </a:xfrm>
              <a:custGeom>
                <a:avLst/>
                <a:gdLst>
                  <a:gd name="T0" fmla="*/ 0 w 996"/>
                  <a:gd name="T1" fmla="*/ 0 h 732"/>
                  <a:gd name="T2" fmla="*/ 105 w 996"/>
                  <a:gd name="T3" fmla="*/ 0 h 732"/>
                  <a:gd name="T4" fmla="*/ 561 w 996"/>
                  <a:gd name="T5" fmla="*/ 531 h 732"/>
                  <a:gd name="T6" fmla="*/ 588 w 996"/>
                  <a:gd name="T7" fmla="*/ 533 h 732"/>
                  <a:gd name="T8" fmla="*/ 590 w 996"/>
                  <a:gd name="T9" fmla="*/ 507 h 732"/>
                  <a:gd name="T10" fmla="*/ 154 w 996"/>
                  <a:gd name="T11" fmla="*/ 0 h 732"/>
                  <a:gd name="T12" fmla="*/ 973 w 996"/>
                  <a:gd name="T13" fmla="*/ 0 h 732"/>
                  <a:gd name="T14" fmla="*/ 996 w 996"/>
                  <a:gd name="T15" fmla="*/ 17 h 732"/>
                  <a:gd name="T16" fmla="*/ 996 w 996"/>
                  <a:gd name="T17" fmla="*/ 732 h 732"/>
                  <a:gd name="T18" fmla="*/ 996 w 996"/>
                  <a:gd name="T19" fmla="*/ 732 h 732"/>
                  <a:gd name="T20" fmla="*/ 612 w 996"/>
                  <a:gd name="T21" fmla="*/ 732 h 732"/>
                  <a:gd name="T22" fmla="*/ 0 w 996"/>
                  <a:gd name="T23" fmla="*/ 0 h 7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6" h="732">
                    <a:moveTo>
                      <a:pt x="0" y="0"/>
                    </a:moveTo>
                    <a:cubicBezTo>
                      <a:pt x="105" y="0"/>
                      <a:pt x="105" y="0"/>
                      <a:pt x="105" y="0"/>
                    </a:cubicBezTo>
                    <a:cubicBezTo>
                      <a:pt x="561" y="531"/>
                      <a:pt x="561" y="531"/>
                      <a:pt x="561" y="531"/>
                    </a:cubicBezTo>
                    <a:cubicBezTo>
                      <a:pt x="568" y="539"/>
                      <a:pt x="580" y="540"/>
                      <a:pt x="588" y="533"/>
                    </a:cubicBezTo>
                    <a:cubicBezTo>
                      <a:pt x="596" y="527"/>
                      <a:pt x="597" y="515"/>
                      <a:pt x="590" y="507"/>
                    </a:cubicBezTo>
                    <a:cubicBezTo>
                      <a:pt x="154" y="0"/>
                      <a:pt x="154" y="0"/>
                      <a:pt x="154" y="0"/>
                    </a:cubicBezTo>
                    <a:cubicBezTo>
                      <a:pt x="973" y="0"/>
                      <a:pt x="973" y="0"/>
                      <a:pt x="973" y="0"/>
                    </a:cubicBezTo>
                    <a:cubicBezTo>
                      <a:pt x="984" y="0"/>
                      <a:pt x="993" y="7"/>
                      <a:pt x="996" y="17"/>
                    </a:cubicBezTo>
                    <a:cubicBezTo>
                      <a:pt x="996" y="732"/>
                      <a:pt x="996" y="732"/>
                      <a:pt x="996" y="732"/>
                    </a:cubicBezTo>
                    <a:cubicBezTo>
                      <a:pt x="996" y="732"/>
                      <a:pt x="996" y="732"/>
                      <a:pt x="996" y="732"/>
                    </a:cubicBezTo>
                    <a:cubicBezTo>
                      <a:pt x="612" y="732"/>
                      <a:pt x="612" y="732"/>
                      <a:pt x="612" y="7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5" name="Freeform 40">
                <a:extLst>
                  <a:ext uri="{FF2B5EF4-FFF2-40B4-BE49-F238E27FC236}">
                    <a16:creationId xmlns:a16="http://schemas.microsoft.com/office/drawing/2014/main" id="{3852F921-9039-4040-B332-C86D7D2D6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0" y="2586"/>
                <a:ext cx="729" cy="211"/>
              </a:xfrm>
              <a:custGeom>
                <a:avLst/>
                <a:gdLst>
                  <a:gd name="T0" fmla="*/ 138 w 307"/>
                  <a:gd name="T1" fmla="*/ 1 h 89"/>
                  <a:gd name="T2" fmla="*/ 140 w 307"/>
                  <a:gd name="T3" fmla="*/ 1 h 89"/>
                  <a:gd name="T4" fmla="*/ 143 w 307"/>
                  <a:gd name="T5" fmla="*/ 1 h 89"/>
                  <a:gd name="T6" fmla="*/ 145 w 307"/>
                  <a:gd name="T7" fmla="*/ 1 h 89"/>
                  <a:gd name="T8" fmla="*/ 149 w 307"/>
                  <a:gd name="T9" fmla="*/ 1 h 89"/>
                  <a:gd name="T10" fmla="*/ 150 w 307"/>
                  <a:gd name="T11" fmla="*/ 1 h 89"/>
                  <a:gd name="T12" fmla="*/ 153 w 307"/>
                  <a:gd name="T13" fmla="*/ 1 h 89"/>
                  <a:gd name="T14" fmla="*/ 155 w 307"/>
                  <a:gd name="T15" fmla="*/ 1 h 89"/>
                  <a:gd name="T16" fmla="*/ 158 w 307"/>
                  <a:gd name="T17" fmla="*/ 2 h 89"/>
                  <a:gd name="T18" fmla="*/ 160 w 307"/>
                  <a:gd name="T19" fmla="*/ 2 h 89"/>
                  <a:gd name="T20" fmla="*/ 163 w 307"/>
                  <a:gd name="T21" fmla="*/ 2 h 89"/>
                  <a:gd name="T22" fmla="*/ 163 w 307"/>
                  <a:gd name="T23" fmla="*/ 2 h 89"/>
                  <a:gd name="T24" fmla="*/ 165 w 307"/>
                  <a:gd name="T25" fmla="*/ 3 h 89"/>
                  <a:gd name="T26" fmla="*/ 168 w 307"/>
                  <a:gd name="T27" fmla="*/ 3 h 89"/>
                  <a:gd name="T28" fmla="*/ 170 w 307"/>
                  <a:gd name="T29" fmla="*/ 3 h 89"/>
                  <a:gd name="T30" fmla="*/ 173 w 307"/>
                  <a:gd name="T31" fmla="*/ 4 h 89"/>
                  <a:gd name="T32" fmla="*/ 174 w 307"/>
                  <a:gd name="T33" fmla="*/ 4 h 89"/>
                  <a:gd name="T34" fmla="*/ 178 w 307"/>
                  <a:gd name="T35" fmla="*/ 5 h 89"/>
                  <a:gd name="T36" fmla="*/ 179 w 307"/>
                  <a:gd name="T37" fmla="*/ 5 h 89"/>
                  <a:gd name="T38" fmla="*/ 280 w 307"/>
                  <a:gd name="T39" fmla="*/ 58 h 89"/>
                  <a:gd name="T40" fmla="*/ 307 w 307"/>
                  <a:gd name="T41" fmla="*/ 89 h 89"/>
                  <a:gd name="T42" fmla="*/ 31 w 307"/>
                  <a:gd name="T43" fmla="*/ 89 h 89"/>
                  <a:gd name="T44" fmla="*/ 0 w 307"/>
                  <a:gd name="T45" fmla="*/ 51 h 89"/>
                  <a:gd name="T46" fmla="*/ 116 w 307"/>
                  <a:gd name="T47" fmla="*/ 1 h 89"/>
                  <a:gd name="T48" fmla="*/ 117 w 307"/>
                  <a:gd name="T49" fmla="*/ 1 h 89"/>
                  <a:gd name="T50" fmla="*/ 121 w 307"/>
                  <a:gd name="T51" fmla="*/ 1 h 89"/>
                  <a:gd name="T52" fmla="*/ 122 w 307"/>
                  <a:gd name="T53" fmla="*/ 1 h 89"/>
                  <a:gd name="T54" fmla="*/ 126 w 307"/>
                  <a:gd name="T55" fmla="*/ 1 h 89"/>
                  <a:gd name="T56" fmla="*/ 129 w 307"/>
                  <a:gd name="T57" fmla="*/ 1 h 89"/>
                  <a:gd name="T58" fmla="*/ 131 w 307"/>
                  <a:gd name="T59" fmla="*/ 1 h 89"/>
                  <a:gd name="T60" fmla="*/ 138 w 307"/>
                  <a:gd name="T61" fmla="*/ 1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07" h="89">
                    <a:moveTo>
                      <a:pt x="138" y="1"/>
                    </a:moveTo>
                    <a:cubicBezTo>
                      <a:pt x="140" y="1"/>
                      <a:pt x="140" y="1"/>
                      <a:pt x="140" y="1"/>
                    </a:cubicBezTo>
                    <a:cubicBezTo>
                      <a:pt x="143" y="1"/>
                      <a:pt x="143" y="1"/>
                      <a:pt x="143" y="1"/>
                    </a:cubicBezTo>
                    <a:cubicBezTo>
                      <a:pt x="145" y="1"/>
                      <a:pt x="145" y="1"/>
                      <a:pt x="145" y="1"/>
                    </a:cubicBezTo>
                    <a:cubicBezTo>
                      <a:pt x="146" y="1"/>
                      <a:pt x="148" y="1"/>
                      <a:pt x="149" y="1"/>
                    </a:cubicBezTo>
                    <a:cubicBezTo>
                      <a:pt x="150" y="1"/>
                      <a:pt x="150" y="1"/>
                      <a:pt x="150" y="1"/>
                    </a:cubicBezTo>
                    <a:cubicBezTo>
                      <a:pt x="153" y="1"/>
                      <a:pt x="153" y="1"/>
                      <a:pt x="153" y="1"/>
                    </a:cubicBezTo>
                    <a:cubicBezTo>
                      <a:pt x="155" y="1"/>
                      <a:pt x="155" y="1"/>
                      <a:pt x="155" y="1"/>
                    </a:cubicBezTo>
                    <a:cubicBezTo>
                      <a:pt x="158" y="2"/>
                      <a:pt x="158" y="2"/>
                      <a:pt x="158" y="2"/>
                    </a:cubicBezTo>
                    <a:cubicBezTo>
                      <a:pt x="160" y="2"/>
                      <a:pt x="160" y="2"/>
                      <a:pt x="160" y="2"/>
                    </a:cubicBezTo>
                    <a:cubicBezTo>
                      <a:pt x="163" y="2"/>
                      <a:pt x="163" y="2"/>
                      <a:pt x="163" y="2"/>
                    </a:cubicBezTo>
                    <a:cubicBezTo>
                      <a:pt x="163" y="2"/>
                      <a:pt x="163" y="2"/>
                      <a:pt x="163" y="2"/>
                    </a:cubicBezTo>
                    <a:cubicBezTo>
                      <a:pt x="165" y="3"/>
                      <a:pt x="165" y="3"/>
                      <a:pt x="165" y="3"/>
                    </a:cubicBezTo>
                    <a:cubicBezTo>
                      <a:pt x="168" y="3"/>
                      <a:pt x="168" y="3"/>
                      <a:pt x="168" y="3"/>
                    </a:cubicBezTo>
                    <a:cubicBezTo>
                      <a:pt x="170" y="3"/>
                      <a:pt x="170" y="3"/>
                      <a:pt x="170" y="3"/>
                    </a:cubicBezTo>
                    <a:cubicBezTo>
                      <a:pt x="173" y="4"/>
                      <a:pt x="173" y="4"/>
                      <a:pt x="173" y="4"/>
                    </a:cubicBezTo>
                    <a:cubicBezTo>
                      <a:pt x="174" y="4"/>
                      <a:pt x="174" y="4"/>
                      <a:pt x="174" y="4"/>
                    </a:cubicBezTo>
                    <a:cubicBezTo>
                      <a:pt x="176" y="4"/>
                      <a:pt x="177" y="4"/>
                      <a:pt x="178" y="5"/>
                    </a:cubicBezTo>
                    <a:cubicBezTo>
                      <a:pt x="179" y="5"/>
                      <a:pt x="179" y="5"/>
                      <a:pt x="179" y="5"/>
                    </a:cubicBezTo>
                    <a:cubicBezTo>
                      <a:pt x="216" y="12"/>
                      <a:pt x="251" y="30"/>
                      <a:pt x="280" y="58"/>
                    </a:cubicBezTo>
                    <a:cubicBezTo>
                      <a:pt x="291" y="68"/>
                      <a:pt x="299" y="78"/>
                      <a:pt x="307" y="89"/>
                    </a:cubicBezTo>
                    <a:cubicBezTo>
                      <a:pt x="31" y="89"/>
                      <a:pt x="31" y="89"/>
                      <a:pt x="31" y="89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32" y="24"/>
                      <a:pt x="72" y="6"/>
                      <a:pt x="116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8" y="1"/>
                      <a:pt x="120" y="1"/>
                      <a:pt x="121" y="1"/>
                    </a:cubicBezTo>
                    <a:cubicBezTo>
                      <a:pt x="122" y="1"/>
                      <a:pt x="122" y="1"/>
                      <a:pt x="122" y="1"/>
                    </a:cubicBezTo>
                    <a:cubicBezTo>
                      <a:pt x="126" y="1"/>
                      <a:pt x="126" y="1"/>
                      <a:pt x="126" y="1"/>
                    </a:cubicBezTo>
                    <a:cubicBezTo>
                      <a:pt x="127" y="1"/>
                      <a:pt x="128" y="1"/>
                      <a:pt x="129" y="1"/>
                    </a:cubicBezTo>
                    <a:cubicBezTo>
                      <a:pt x="131" y="1"/>
                      <a:pt x="131" y="1"/>
                      <a:pt x="131" y="1"/>
                    </a:cubicBezTo>
                    <a:cubicBezTo>
                      <a:pt x="133" y="0"/>
                      <a:pt x="136" y="0"/>
                      <a:pt x="138" y="1"/>
                    </a:cubicBezTo>
                    <a:close/>
                  </a:path>
                </a:pathLst>
              </a:custGeom>
              <a:solidFill>
                <a:srgbClr val="A33C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6" name="Freeform 41">
                <a:extLst>
                  <a:ext uri="{FF2B5EF4-FFF2-40B4-BE49-F238E27FC236}">
                    <a16:creationId xmlns:a16="http://schemas.microsoft.com/office/drawing/2014/main" id="{EEF2E347-D643-4D66-A708-9D7B029A3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7" y="2636"/>
                <a:ext cx="556" cy="161"/>
              </a:xfrm>
              <a:custGeom>
                <a:avLst/>
                <a:gdLst>
                  <a:gd name="T0" fmla="*/ 233 w 234"/>
                  <a:gd name="T1" fmla="*/ 67 h 68"/>
                  <a:gd name="T2" fmla="*/ 234 w 234"/>
                  <a:gd name="T3" fmla="*/ 68 h 68"/>
                  <a:gd name="T4" fmla="*/ 7 w 234"/>
                  <a:gd name="T5" fmla="*/ 68 h 68"/>
                  <a:gd name="T6" fmla="*/ 0 w 234"/>
                  <a:gd name="T7" fmla="*/ 59 h 68"/>
                  <a:gd name="T8" fmla="*/ 233 w 234"/>
                  <a:gd name="T9" fmla="*/ 67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68">
                    <a:moveTo>
                      <a:pt x="233" y="67"/>
                    </a:moveTo>
                    <a:cubicBezTo>
                      <a:pt x="234" y="68"/>
                      <a:pt x="234" y="68"/>
                      <a:pt x="234" y="68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67" y="0"/>
                      <a:pt x="169" y="3"/>
                      <a:pt x="233" y="67"/>
                    </a:cubicBezTo>
                    <a:close/>
                  </a:path>
                </a:pathLst>
              </a:custGeom>
              <a:solidFill>
                <a:srgbClr val="A33C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7" name="Freeform 42">
                <a:extLst>
                  <a:ext uri="{FF2B5EF4-FFF2-40B4-BE49-F238E27FC236}">
                    <a16:creationId xmlns:a16="http://schemas.microsoft.com/office/drawing/2014/main" id="{946A8089-37F6-40FC-BC6D-D71540A5E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4" y="2671"/>
                <a:ext cx="501" cy="126"/>
              </a:xfrm>
              <a:custGeom>
                <a:avLst/>
                <a:gdLst>
                  <a:gd name="T0" fmla="*/ 211 w 211"/>
                  <a:gd name="T1" fmla="*/ 53 h 53"/>
                  <a:gd name="T2" fmla="*/ 0 w 211"/>
                  <a:gd name="T3" fmla="*/ 53 h 53"/>
                  <a:gd name="T4" fmla="*/ 0 w 211"/>
                  <a:gd name="T5" fmla="*/ 53 h 53"/>
                  <a:gd name="T6" fmla="*/ 211 w 211"/>
                  <a:gd name="T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1" h="53">
                    <a:moveTo>
                      <a:pt x="211" y="53"/>
                    </a:moveTo>
                    <a:cubicBezTo>
                      <a:pt x="151" y="0"/>
                      <a:pt x="60" y="0"/>
                      <a:pt x="0" y="53"/>
                    </a:cubicBezTo>
                    <a:cubicBezTo>
                      <a:pt x="0" y="53"/>
                      <a:pt x="0" y="53"/>
                      <a:pt x="0" y="53"/>
                    </a:cubicBezTo>
                    <a:lnTo>
                      <a:pt x="211" y="53"/>
                    </a:lnTo>
                    <a:close/>
                  </a:path>
                </a:pathLst>
              </a:custGeom>
              <a:solidFill>
                <a:srgbClr val="A33C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8" name="Freeform 43">
                <a:extLst>
                  <a:ext uri="{FF2B5EF4-FFF2-40B4-BE49-F238E27FC236}">
                    <a16:creationId xmlns:a16="http://schemas.microsoft.com/office/drawing/2014/main" id="{805A7C4C-FFBB-42CA-90F4-E027A3DCC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3" y="2797"/>
                <a:ext cx="3199" cy="274"/>
              </a:xfrm>
              <a:custGeom>
                <a:avLst/>
                <a:gdLst>
                  <a:gd name="T0" fmla="*/ 10 w 1347"/>
                  <a:gd name="T1" fmla="*/ 115 h 115"/>
                  <a:gd name="T2" fmla="*/ 1338 w 1347"/>
                  <a:gd name="T3" fmla="*/ 115 h 115"/>
                  <a:gd name="T4" fmla="*/ 1347 w 1347"/>
                  <a:gd name="T5" fmla="*/ 105 h 115"/>
                  <a:gd name="T6" fmla="*/ 1347 w 1347"/>
                  <a:gd name="T7" fmla="*/ 10 h 115"/>
                  <a:gd name="T8" fmla="*/ 1338 w 1347"/>
                  <a:gd name="T9" fmla="*/ 0 h 115"/>
                  <a:gd name="T10" fmla="*/ 10 w 1347"/>
                  <a:gd name="T11" fmla="*/ 0 h 115"/>
                  <a:gd name="T12" fmla="*/ 0 w 1347"/>
                  <a:gd name="T13" fmla="*/ 10 h 115"/>
                  <a:gd name="T14" fmla="*/ 0 w 1347"/>
                  <a:gd name="T15" fmla="*/ 105 h 115"/>
                  <a:gd name="T16" fmla="*/ 10 w 1347"/>
                  <a:gd name="T17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7" h="115">
                    <a:moveTo>
                      <a:pt x="10" y="115"/>
                    </a:moveTo>
                    <a:cubicBezTo>
                      <a:pt x="1338" y="115"/>
                      <a:pt x="1338" y="115"/>
                      <a:pt x="1338" y="115"/>
                    </a:cubicBezTo>
                    <a:cubicBezTo>
                      <a:pt x="1343" y="115"/>
                      <a:pt x="1347" y="111"/>
                      <a:pt x="1347" y="105"/>
                    </a:cubicBezTo>
                    <a:cubicBezTo>
                      <a:pt x="1347" y="10"/>
                      <a:pt x="1347" y="10"/>
                      <a:pt x="1347" y="10"/>
                    </a:cubicBezTo>
                    <a:cubicBezTo>
                      <a:pt x="1347" y="4"/>
                      <a:pt x="1343" y="0"/>
                      <a:pt x="133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0" y="111"/>
                      <a:pt x="5" y="115"/>
                      <a:pt x="10" y="115"/>
                    </a:cubicBezTo>
                    <a:close/>
                  </a:path>
                </a:pathLst>
              </a:custGeom>
              <a:solidFill>
                <a:srgbClr val="262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9" name="Freeform 46">
                <a:extLst>
                  <a:ext uri="{FF2B5EF4-FFF2-40B4-BE49-F238E27FC236}">
                    <a16:creationId xmlns:a16="http://schemas.microsoft.com/office/drawing/2014/main" id="{D03B1F08-0618-4578-9C37-32FB7579F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3" y="2935"/>
                <a:ext cx="3199" cy="136"/>
              </a:xfrm>
              <a:custGeom>
                <a:avLst/>
                <a:gdLst>
                  <a:gd name="T0" fmla="*/ 10 w 1347"/>
                  <a:gd name="T1" fmla="*/ 57 h 57"/>
                  <a:gd name="T2" fmla="*/ 1338 w 1347"/>
                  <a:gd name="T3" fmla="*/ 57 h 57"/>
                  <a:gd name="T4" fmla="*/ 1347 w 1347"/>
                  <a:gd name="T5" fmla="*/ 47 h 57"/>
                  <a:gd name="T6" fmla="*/ 1347 w 1347"/>
                  <a:gd name="T7" fmla="*/ 0 h 57"/>
                  <a:gd name="T8" fmla="*/ 0 w 1347"/>
                  <a:gd name="T9" fmla="*/ 0 h 57"/>
                  <a:gd name="T10" fmla="*/ 0 w 1347"/>
                  <a:gd name="T11" fmla="*/ 47 h 57"/>
                  <a:gd name="T12" fmla="*/ 10 w 1347"/>
                  <a:gd name="T13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47" h="57">
                    <a:moveTo>
                      <a:pt x="10" y="57"/>
                    </a:moveTo>
                    <a:cubicBezTo>
                      <a:pt x="1338" y="57"/>
                      <a:pt x="1338" y="57"/>
                      <a:pt x="1338" y="57"/>
                    </a:cubicBezTo>
                    <a:cubicBezTo>
                      <a:pt x="1343" y="57"/>
                      <a:pt x="1347" y="53"/>
                      <a:pt x="1347" y="47"/>
                    </a:cubicBezTo>
                    <a:cubicBezTo>
                      <a:pt x="1347" y="0"/>
                      <a:pt x="1347" y="0"/>
                      <a:pt x="134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53"/>
                      <a:pt x="5" y="57"/>
                      <a:pt x="10" y="57"/>
                    </a:cubicBezTo>
                    <a:close/>
                  </a:path>
                </a:pathLst>
              </a:custGeom>
              <a:solidFill>
                <a:srgbClr val="262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0" name="Freeform 49">
                <a:extLst>
                  <a:ext uri="{FF2B5EF4-FFF2-40B4-BE49-F238E27FC236}">
                    <a16:creationId xmlns:a16="http://schemas.microsoft.com/office/drawing/2014/main" id="{4F895DDD-7A63-4E0C-95F4-9474C5999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4" y="2726"/>
                <a:ext cx="1235" cy="345"/>
              </a:xfrm>
              <a:custGeom>
                <a:avLst/>
                <a:gdLst>
                  <a:gd name="T0" fmla="*/ 0 w 520"/>
                  <a:gd name="T1" fmla="*/ 0 h 145"/>
                  <a:gd name="T2" fmla="*/ 0 w 520"/>
                  <a:gd name="T3" fmla="*/ 136 h 145"/>
                  <a:gd name="T4" fmla="*/ 0 w 520"/>
                  <a:gd name="T5" fmla="*/ 136 h 145"/>
                  <a:gd name="T6" fmla="*/ 9 w 520"/>
                  <a:gd name="T7" fmla="*/ 145 h 145"/>
                  <a:gd name="T8" fmla="*/ 10 w 520"/>
                  <a:gd name="T9" fmla="*/ 145 h 145"/>
                  <a:gd name="T10" fmla="*/ 226 w 520"/>
                  <a:gd name="T11" fmla="*/ 145 h 145"/>
                  <a:gd name="T12" fmla="*/ 520 w 520"/>
                  <a:gd name="T13" fmla="*/ 145 h 145"/>
                  <a:gd name="T14" fmla="*/ 519 w 520"/>
                  <a:gd name="T15" fmla="*/ 0 h 145"/>
                  <a:gd name="T16" fmla="*/ 0 w 520"/>
                  <a:gd name="T17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0" h="145">
                    <a:moveTo>
                      <a:pt x="0" y="0"/>
                    </a:moveTo>
                    <a:cubicBezTo>
                      <a:pt x="0" y="45"/>
                      <a:pt x="0" y="90"/>
                      <a:pt x="0" y="136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0" y="141"/>
                      <a:pt x="4" y="145"/>
                      <a:pt x="9" y="145"/>
                    </a:cubicBezTo>
                    <a:cubicBezTo>
                      <a:pt x="10" y="145"/>
                      <a:pt x="10" y="145"/>
                      <a:pt x="10" y="145"/>
                    </a:cubicBezTo>
                    <a:cubicBezTo>
                      <a:pt x="226" y="145"/>
                      <a:pt x="226" y="145"/>
                      <a:pt x="226" y="145"/>
                    </a:cubicBezTo>
                    <a:cubicBezTo>
                      <a:pt x="520" y="145"/>
                      <a:pt x="520" y="145"/>
                      <a:pt x="520" y="145"/>
                    </a:cubicBezTo>
                    <a:cubicBezTo>
                      <a:pt x="519" y="0"/>
                      <a:pt x="519" y="0"/>
                      <a:pt x="51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35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1" name="Freeform 50">
                <a:extLst>
                  <a:ext uri="{FF2B5EF4-FFF2-40B4-BE49-F238E27FC236}">
                    <a16:creationId xmlns:a16="http://schemas.microsoft.com/office/drawing/2014/main" id="{E051D44D-9ADF-4685-AD33-5F5390C9C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7" y="2586"/>
                <a:ext cx="990" cy="485"/>
              </a:xfrm>
              <a:custGeom>
                <a:avLst/>
                <a:gdLst>
                  <a:gd name="T0" fmla="*/ 207 w 417"/>
                  <a:gd name="T1" fmla="*/ 1 h 204"/>
                  <a:gd name="T2" fmla="*/ 205 w 417"/>
                  <a:gd name="T3" fmla="*/ 1 h 204"/>
                  <a:gd name="T4" fmla="*/ 202 w 417"/>
                  <a:gd name="T5" fmla="*/ 1 h 204"/>
                  <a:gd name="T6" fmla="*/ 200 w 417"/>
                  <a:gd name="T7" fmla="*/ 1 h 204"/>
                  <a:gd name="T8" fmla="*/ 196 w 417"/>
                  <a:gd name="T9" fmla="*/ 1 h 204"/>
                  <a:gd name="T10" fmla="*/ 195 w 417"/>
                  <a:gd name="T11" fmla="*/ 1 h 204"/>
                  <a:gd name="T12" fmla="*/ 191 w 417"/>
                  <a:gd name="T13" fmla="*/ 1 h 204"/>
                  <a:gd name="T14" fmla="*/ 189 w 417"/>
                  <a:gd name="T15" fmla="*/ 1 h 204"/>
                  <a:gd name="T16" fmla="*/ 187 w 417"/>
                  <a:gd name="T17" fmla="*/ 2 h 204"/>
                  <a:gd name="T18" fmla="*/ 184 w 417"/>
                  <a:gd name="T19" fmla="*/ 2 h 204"/>
                  <a:gd name="T20" fmla="*/ 182 w 417"/>
                  <a:gd name="T21" fmla="*/ 2 h 204"/>
                  <a:gd name="T22" fmla="*/ 182 w 417"/>
                  <a:gd name="T23" fmla="*/ 2 h 204"/>
                  <a:gd name="T24" fmla="*/ 179 w 417"/>
                  <a:gd name="T25" fmla="*/ 3 h 204"/>
                  <a:gd name="T26" fmla="*/ 177 w 417"/>
                  <a:gd name="T27" fmla="*/ 3 h 204"/>
                  <a:gd name="T28" fmla="*/ 174 w 417"/>
                  <a:gd name="T29" fmla="*/ 3 h 204"/>
                  <a:gd name="T30" fmla="*/ 172 w 417"/>
                  <a:gd name="T31" fmla="*/ 4 h 204"/>
                  <a:gd name="T32" fmla="*/ 170 w 417"/>
                  <a:gd name="T33" fmla="*/ 4 h 204"/>
                  <a:gd name="T34" fmla="*/ 166 w 417"/>
                  <a:gd name="T35" fmla="*/ 5 h 204"/>
                  <a:gd name="T36" fmla="*/ 166 w 417"/>
                  <a:gd name="T37" fmla="*/ 5 h 204"/>
                  <a:gd name="T38" fmla="*/ 64 w 417"/>
                  <a:gd name="T39" fmla="*/ 58 h 204"/>
                  <a:gd name="T40" fmla="*/ 0 w 417"/>
                  <a:gd name="T41" fmla="*/ 204 h 204"/>
                  <a:gd name="T42" fmla="*/ 203 w 417"/>
                  <a:gd name="T43" fmla="*/ 204 h 204"/>
                  <a:gd name="T44" fmla="*/ 204 w 417"/>
                  <a:gd name="T45" fmla="*/ 204 h 204"/>
                  <a:gd name="T46" fmla="*/ 417 w 417"/>
                  <a:gd name="T47" fmla="*/ 204 h 204"/>
                  <a:gd name="T48" fmla="*/ 228 w 417"/>
                  <a:gd name="T49" fmla="*/ 1 h 204"/>
                  <a:gd name="T50" fmla="*/ 228 w 417"/>
                  <a:gd name="T51" fmla="*/ 1 h 204"/>
                  <a:gd name="T52" fmla="*/ 223 w 417"/>
                  <a:gd name="T53" fmla="*/ 1 h 204"/>
                  <a:gd name="T54" fmla="*/ 222 w 417"/>
                  <a:gd name="T55" fmla="*/ 1 h 204"/>
                  <a:gd name="T56" fmla="*/ 219 w 417"/>
                  <a:gd name="T57" fmla="*/ 1 h 204"/>
                  <a:gd name="T58" fmla="*/ 215 w 417"/>
                  <a:gd name="T59" fmla="*/ 1 h 204"/>
                  <a:gd name="T60" fmla="*/ 213 w 417"/>
                  <a:gd name="T61" fmla="*/ 1 h 204"/>
                  <a:gd name="T62" fmla="*/ 207 w 417"/>
                  <a:gd name="T63" fmla="*/ 1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17" h="204">
                    <a:moveTo>
                      <a:pt x="207" y="1"/>
                    </a:moveTo>
                    <a:cubicBezTo>
                      <a:pt x="205" y="1"/>
                      <a:pt x="205" y="1"/>
                      <a:pt x="205" y="1"/>
                    </a:cubicBezTo>
                    <a:cubicBezTo>
                      <a:pt x="202" y="1"/>
                      <a:pt x="202" y="1"/>
                      <a:pt x="202" y="1"/>
                    </a:cubicBezTo>
                    <a:cubicBezTo>
                      <a:pt x="200" y="1"/>
                      <a:pt x="200" y="1"/>
                      <a:pt x="200" y="1"/>
                    </a:cubicBezTo>
                    <a:cubicBezTo>
                      <a:pt x="198" y="1"/>
                      <a:pt x="197" y="1"/>
                      <a:pt x="196" y="1"/>
                    </a:cubicBezTo>
                    <a:cubicBezTo>
                      <a:pt x="195" y="1"/>
                      <a:pt x="195" y="1"/>
                      <a:pt x="195" y="1"/>
                    </a:cubicBezTo>
                    <a:cubicBezTo>
                      <a:pt x="191" y="1"/>
                      <a:pt x="191" y="1"/>
                      <a:pt x="191" y="1"/>
                    </a:cubicBezTo>
                    <a:cubicBezTo>
                      <a:pt x="189" y="1"/>
                      <a:pt x="189" y="1"/>
                      <a:pt x="189" y="1"/>
                    </a:cubicBezTo>
                    <a:cubicBezTo>
                      <a:pt x="187" y="2"/>
                      <a:pt x="187" y="2"/>
                      <a:pt x="187" y="2"/>
                    </a:cubicBezTo>
                    <a:cubicBezTo>
                      <a:pt x="184" y="2"/>
                      <a:pt x="184" y="2"/>
                      <a:pt x="184" y="2"/>
                    </a:cubicBezTo>
                    <a:cubicBezTo>
                      <a:pt x="182" y="2"/>
                      <a:pt x="182" y="2"/>
                      <a:pt x="182" y="2"/>
                    </a:cubicBezTo>
                    <a:cubicBezTo>
                      <a:pt x="182" y="2"/>
                      <a:pt x="182" y="2"/>
                      <a:pt x="182" y="2"/>
                    </a:cubicBezTo>
                    <a:cubicBezTo>
                      <a:pt x="179" y="3"/>
                      <a:pt x="179" y="3"/>
                      <a:pt x="179" y="3"/>
                    </a:cubicBezTo>
                    <a:cubicBezTo>
                      <a:pt x="177" y="3"/>
                      <a:pt x="177" y="3"/>
                      <a:pt x="177" y="3"/>
                    </a:cubicBezTo>
                    <a:cubicBezTo>
                      <a:pt x="174" y="3"/>
                      <a:pt x="174" y="3"/>
                      <a:pt x="174" y="3"/>
                    </a:cubicBezTo>
                    <a:cubicBezTo>
                      <a:pt x="172" y="4"/>
                      <a:pt x="172" y="4"/>
                      <a:pt x="172" y="4"/>
                    </a:cubicBezTo>
                    <a:cubicBezTo>
                      <a:pt x="170" y="4"/>
                      <a:pt x="170" y="4"/>
                      <a:pt x="170" y="4"/>
                    </a:cubicBezTo>
                    <a:cubicBezTo>
                      <a:pt x="169" y="4"/>
                      <a:pt x="168" y="4"/>
                      <a:pt x="166" y="5"/>
                    </a:cubicBezTo>
                    <a:cubicBezTo>
                      <a:pt x="166" y="5"/>
                      <a:pt x="166" y="5"/>
                      <a:pt x="166" y="5"/>
                    </a:cubicBezTo>
                    <a:cubicBezTo>
                      <a:pt x="129" y="12"/>
                      <a:pt x="94" y="30"/>
                      <a:pt x="64" y="58"/>
                    </a:cubicBezTo>
                    <a:cubicBezTo>
                      <a:pt x="22" y="98"/>
                      <a:pt x="1" y="151"/>
                      <a:pt x="0" y="204"/>
                    </a:cubicBezTo>
                    <a:cubicBezTo>
                      <a:pt x="203" y="204"/>
                      <a:pt x="203" y="204"/>
                      <a:pt x="203" y="204"/>
                    </a:cubicBezTo>
                    <a:cubicBezTo>
                      <a:pt x="204" y="204"/>
                      <a:pt x="204" y="204"/>
                      <a:pt x="204" y="204"/>
                    </a:cubicBezTo>
                    <a:cubicBezTo>
                      <a:pt x="417" y="204"/>
                      <a:pt x="417" y="204"/>
                      <a:pt x="417" y="204"/>
                    </a:cubicBezTo>
                    <a:cubicBezTo>
                      <a:pt x="414" y="98"/>
                      <a:pt x="332" y="11"/>
                      <a:pt x="228" y="1"/>
                    </a:cubicBezTo>
                    <a:cubicBezTo>
                      <a:pt x="228" y="1"/>
                      <a:pt x="228" y="1"/>
                      <a:pt x="228" y="1"/>
                    </a:cubicBezTo>
                    <a:cubicBezTo>
                      <a:pt x="226" y="1"/>
                      <a:pt x="225" y="1"/>
                      <a:pt x="223" y="1"/>
                    </a:cubicBezTo>
                    <a:cubicBezTo>
                      <a:pt x="222" y="1"/>
                      <a:pt x="222" y="1"/>
                      <a:pt x="222" y="1"/>
                    </a:cubicBezTo>
                    <a:cubicBezTo>
                      <a:pt x="219" y="1"/>
                      <a:pt x="219" y="1"/>
                      <a:pt x="219" y="1"/>
                    </a:cubicBezTo>
                    <a:cubicBezTo>
                      <a:pt x="217" y="1"/>
                      <a:pt x="216" y="1"/>
                      <a:pt x="215" y="1"/>
                    </a:cubicBezTo>
                    <a:cubicBezTo>
                      <a:pt x="213" y="1"/>
                      <a:pt x="213" y="1"/>
                      <a:pt x="213" y="1"/>
                    </a:cubicBezTo>
                    <a:cubicBezTo>
                      <a:pt x="211" y="0"/>
                      <a:pt x="209" y="0"/>
                      <a:pt x="207" y="1"/>
                    </a:cubicBezTo>
                    <a:close/>
                  </a:path>
                </a:pathLst>
              </a:custGeom>
              <a:solidFill>
                <a:srgbClr val="E45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2" name="Freeform 51">
                <a:extLst>
                  <a:ext uri="{FF2B5EF4-FFF2-40B4-BE49-F238E27FC236}">
                    <a16:creationId xmlns:a16="http://schemas.microsoft.com/office/drawing/2014/main" id="{B12C2212-9EF8-49BB-9F4E-17FCD8C0E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5" y="2636"/>
                <a:ext cx="812" cy="435"/>
              </a:xfrm>
              <a:custGeom>
                <a:avLst/>
                <a:gdLst>
                  <a:gd name="T0" fmla="*/ 292 w 342"/>
                  <a:gd name="T1" fmla="*/ 67 h 183"/>
                  <a:gd name="T2" fmla="*/ 342 w 342"/>
                  <a:gd name="T3" fmla="*/ 183 h 183"/>
                  <a:gd name="T4" fmla="*/ 290 w 342"/>
                  <a:gd name="T5" fmla="*/ 183 h 183"/>
                  <a:gd name="T6" fmla="*/ 0 w 342"/>
                  <a:gd name="T7" fmla="*/ 183 h 183"/>
                  <a:gd name="T8" fmla="*/ 50 w 342"/>
                  <a:gd name="T9" fmla="*/ 67 h 183"/>
                  <a:gd name="T10" fmla="*/ 292 w 342"/>
                  <a:gd name="T11" fmla="*/ 67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183">
                    <a:moveTo>
                      <a:pt x="292" y="67"/>
                    </a:moveTo>
                    <a:cubicBezTo>
                      <a:pt x="325" y="99"/>
                      <a:pt x="341" y="141"/>
                      <a:pt x="342" y="183"/>
                    </a:cubicBezTo>
                    <a:cubicBezTo>
                      <a:pt x="290" y="183"/>
                      <a:pt x="290" y="183"/>
                      <a:pt x="290" y="183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1" y="141"/>
                      <a:pt x="18" y="99"/>
                      <a:pt x="50" y="67"/>
                    </a:cubicBezTo>
                    <a:cubicBezTo>
                      <a:pt x="117" y="0"/>
                      <a:pt x="225" y="0"/>
                      <a:pt x="292" y="6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3" name="Freeform 52">
                <a:extLst>
                  <a:ext uri="{FF2B5EF4-FFF2-40B4-BE49-F238E27FC236}">
                    <a16:creationId xmlns:a16="http://schemas.microsoft.com/office/drawing/2014/main" id="{C619F228-70C6-43A5-9AE0-ECD16A76DD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5" y="2664"/>
                <a:ext cx="834" cy="837"/>
              </a:xfrm>
              <a:custGeom>
                <a:avLst/>
                <a:gdLst>
                  <a:gd name="T0" fmla="*/ 289 w 351"/>
                  <a:gd name="T1" fmla="*/ 63 h 352"/>
                  <a:gd name="T2" fmla="*/ 289 w 351"/>
                  <a:gd name="T3" fmla="*/ 289 h 352"/>
                  <a:gd name="T4" fmla="*/ 62 w 351"/>
                  <a:gd name="T5" fmla="*/ 289 h 352"/>
                  <a:gd name="T6" fmla="*/ 62 w 351"/>
                  <a:gd name="T7" fmla="*/ 63 h 352"/>
                  <a:gd name="T8" fmla="*/ 289 w 351"/>
                  <a:gd name="T9" fmla="*/ 63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1" h="352">
                    <a:moveTo>
                      <a:pt x="289" y="63"/>
                    </a:moveTo>
                    <a:cubicBezTo>
                      <a:pt x="351" y="125"/>
                      <a:pt x="351" y="227"/>
                      <a:pt x="289" y="289"/>
                    </a:cubicBezTo>
                    <a:cubicBezTo>
                      <a:pt x="226" y="352"/>
                      <a:pt x="125" y="352"/>
                      <a:pt x="62" y="289"/>
                    </a:cubicBezTo>
                    <a:cubicBezTo>
                      <a:pt x="0" y="227"/>
                      <a:pt x="0" y="125"/>
                      <a:pt x="62" y="63"/>
                    </a:cubicBezTo>
                    <a:cubicBezTo>
                      <a:pt x="125" y="0"/>
                      <a:pt x="226" y="0"/>
                      <a:pt x="289" y="63"/>
                    </a:cubicBezTo>
                    <a:close/>
                  </a:path>
                </a:pathLst>
              </a:custGeom>
              <a:solidFill>
                <a:srgbClr val="3C41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4" name="Freeform 53">
                <a:extLst>
                  <a:ext uri="{FF2B5EF4-FFF2-40B4-BE49-F238E27FC236}">
                    <a16:creationId xmlns:a16="http://schemas.microsoft.com/office/drawing/2014/main" id="{E97A35B5-9DAE-4F50-B8C9-A8E3CBA34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8" y="2890"/>
                <a:ext cx="319" cy="319"/>
              </a:xfrm>
              <a:custGeom>
                <a:avLst/>
                <a:gdLst>
                  <a:gd name="T0" fmla="*/ 29 w 134"/>
                  <a:gd name="T1" fmla="*/ 134 h 134"/>
                  <a:gd name="T2" fmla="*/ 29 w 134"/>
                  <a:gd name="T3" fmla="*/ 29 h 134"/>
                  <a:gd name="T4" fmla="*/ 134 w 134"/>
                  <a:gd name="T5" fmla="*/ 29 h 134"/>
                  <a:gd name="T6" fmla="*/ 29 w 134"/>
                  <a:gd name="T7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" h="134">
                    <a:moveTo>
                      <a:pt x="29" y="134"/>
                    </a:moveTo>
                    <a:cubicBezTo>
                      <a:pt x="0" y="105"/>
                      <a:pt x="0" y="58"/>
                      <a:pt x="29" y="29"/>
                    </a:cubicBezTo>
                    <a:cubicBezTo>
                      <a:pt x="58" y="0"/>
                      <a:pt x="105" y="0"/>
                      <a:pt x="134" y="29"/>
                    </a:cubicBezTo>
                    <a:lnTo>
                      <a:pt x="29" y="134"/>
                    </a:lnTo>
                    <a:close/>
                  </a:path>
                </a:pathLst>
              </a:custGeom>
              <a:solidFill>
                <a:srgbClr val="262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5" name="Freeform 54">
                <a:extLst>
                  <a:ext uri="{FF2B5EF4-FFF2-40B4-BE49-F238E27FC236}">
                    <a16:creationId xmlns:a16="http://schemas.microsoft.com/office/drawing/2014/main" id="{8A31B963-5E10-45FD-8C2C-53D4649F09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2" y="2814"/>
                <a:ext cx="687" cy="687"/>
              </a:xfrm>
              <a:custGeom>
                <a:avLst/>
                <a:gdLst>
                  <a:gd name="T0" fmla="*/ 227 w 289"/>
                  <a:gd name="T1" fmla="*/ 0 h 289"/>
                  <a:gd name="T2" fmla="*/ 227 w 289"/>
                  <a:gd name="T3" fmla="*/ 226 h 289"/>
                  <a:gd name="T4" fmla="*/ 0 w 289"/>
                  <a:gd name="T5" fmla="*/ 226 h 289"/>
                  <a:gd name="T6" fmla="*/ 227 w 289"/>
                  <a:gd name="T7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9" h="289">
                    <a:moveTo>
                      <a:pt x="227" y="0"/>
                    </a:moveTo>
                    <a:cubicBezTo>
                      <a:pt x="289" y="62"/>
                      <a:pt x="289" y="164"/>
                      <a:pt x="227" y="226"/>
                    </a:cubicBezTo>
                    <a:cubicBezTo>
                      <a:pt x="164" y="289"/>
                      <a:pt x="63" y="289"/>
                      <a:pt x="0" y="226"/>
                    </a:cubicBezTo>
                    <a:lnTo>
                      <a:pt x="227" y="0"/>
                    </a:lnTo>
                    <a:close/>
                  </a:path>
                </a:pathLst>
              </a:custGeom>
              <a:solidFill>
                <a:srgbClr val="262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6" name="Freeform 55">
                <a:extLst>
                  <a:ext uri="{FF2B5EF4-FFF2-40B4-BE49-F238E27FC236}">
                    <a16:creationId xmlns:a16="http://schemas.microsoft.com/office/drawing/2014/main" id="{18D3746C-D0D1-4BD0-8A13-BC20323E08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7" y="2959"/>
                <a:ext cx="318" cy="318"/>
              </a:xfrm>
              <a:custGeom>
                <a:avLst/>
                <a:gdLst>
                  <a:gd name="T0" fmla="*/ 105 w 134"/>
                  <a:gd name="T1" fmla="*/ 0 h 134"/>
                  <a:gd name="T2" fmla="*/ 105 w 134"/>
                  <a:gd name="T3" fmla="*/ 105 h 134"/>
                  <a:gd name="T4" fmla="*/ 0 w 134"/>
                  <a:gd name="T5" fmla="*/ 105 h 134"/>
                  <a:gd name="T6" fmla="*/ 105 w 134"/>
                  <a:gd name="T7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" h="134">
                    <a:moveTo>
                      <a:pt x="105" y="0"/>
                    </a:moveTo>
                    <a:cubicBezTo>
                      <a:pt x="134" y="29"/>
                      <a:pt x="134" y="76"/>
                      <a:pt x="105" y="105"/>
                    </a:cubicBezTo>
                    <a:cubicBezTo>
                      <a:pt x="76" y="134"/>
                      <a:pt x="29" y="134"/>
                      <a:pt x="0" y="105"/>
                    </a:cubicBez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3C41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7" name="Freeform 56">
                <a:extLst>
                  <a:ext uri="{FF2B5EF4-FFF2-40B4-BE49-F238E27FC236}">
                    <a16:creationId xmlns:a16="http://schemas.microsoft.com/office/drawing/2014/main" id="{1AE75B9B-1549-495B-9DD3-AE33040B70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2" y="3004"/>
                <a:ext cx="202" cy="202"/>
              </a:xfrm>
              <a:custGeom>
                <a:avLst/>
                <a:gdLst>
                  <a:gd name="T0" fmla="*/ 67 w 85"/>
                  <a:gd name="T1" fmla="*/ 0 h 85"/>
                  <a:gd name="T2" fmla="*/ 67 w 85"/>
                  <a:gd name="T3" fmla="*/ 67 h 85"/>
                  <a:gd name="T4" fmla="*/ 0 w 85"/>
                  <a:gd name="T5" fmla="*/ 67 h 85"/>
                  <a:gd name="T6" fmla="*/ 67 w 85"/>
                  <a:gd name="T7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85">
                    <a:moveTo>
                      <a:pt x="67" y="0"/>
                    </a:moveTo>
                    <a:cubicBezTo>
                      <a:pt x="85" y="18"/>
                      <a:pt x="85" y="48"/>
                      <a:pt x="67" y="67"/>
                    </a:cubicBezTo>
                    <a:cubicBezTo>
                      <a:pt x="48" y="85"/>
                      <a:pt x="18" y="85"/>
                      <a:pt x="0" y="67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848E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8" name="Freeform 57">
                <a:extLst>
                  <a:ext uri="{FF2B5EF4-FFF2-40B4-BE49-F238E27FC236}">
                    <a16:creationId xmlns:a16="http://schemas.microsoft.com/office/drawing/2014/main" id="{4057B3ED-B471-48DD-8761-10F4D66CB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0" y="2959"/>
                <a:ext cx="201" cy="204"/>
              </a:xfrm>
              <a:custGeom>
                <a:avLst/>
                <a:gdLst>
                  <a:gd name="T0" fmla="*/ 18 w 85"/>
                  <a:gd name="T1" fmla="*/ 86 h 86"/>
                  <a:gd name="T2" fmla="*/ 18 w 85"/>
                  <a:gd name="T3" fmla="*/ 19 h 86"/>
                  <a:gd name="T4" fmla="*/ 85 w 85"/>
                  <a:gd name="T5" fmla="*/ 19 h 86"/>
                  <a:gd name="T6" fmla="*/ 18 w 85"/>
                  <a:gd name="T7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86">
                    <a:moveTo>
                      <a:pt x="18" y="86"/>
                    </a:moveTo>
                    <a:cubicBezTo>
                      <a:pt x="0" y="67"/>
                      <a:pt x="0" y="37"/>
                      <a:pt x="18" y="19"/>
                    </a:cubicBezTo>
                    <a:cubicBezTo>
                      <a:pt x="36" y="0"/>
                      <a:pt x="66" y="0"/>
                      <a:pt x="85" y="19"/>
                    </a:cubicBezTo>
                    <a:lnTo>
                      <a:pt x="18" y="86"/>
                    </a:lnTo>
                    <a:close/>
                  </a:path>
                </a:pathLst>
              </a:custGeom>
              <a:solidFill>
                <a:srgbClr val="E1EA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9" name="Freeform 58">
                <a:extLst>
                  <a:ext uri="{FF2B5EF4-FFF2-40B4-BE49-F238E27FC236}">
                    <a16:creationId xmlns:a16="http://schemas.microsoft.com/office/drawing/2014/main" id="{225B437A-F602-447A-A83B-77807E577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6" y="3037"/>
                <a:ext cx="118" cy="117"/>
              </a:xfrm>
              <a:custGeom>
                <a:avLst/>
                <a:gdLst>
                  <a:gd name="T0" fmla="*/ 39 w 50"/>
                  <a:gd name="T1" fmla="*/ 0 h 49"/>
                  <a:gd name="T2" fmla="*/ 39 w 50"/>
                  <a:gd name="T3" fmla="*/ 39 h 49"/>
                  <a:gd name="T4" fmla="*/ 0 w 50"/>
                  <a:gd name="T5" fmla="*/ 39 h 49"/>
                  <a:gd name="T6" fmla="*/ 39 w 50"/>
                  <a:gd name="T7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49">
                    <a:moveTo>
                      <a:pt x="39" y="0"/>
                    </a:moveTo>
                    <a:cubicBezTo>
                      <a:pt x="50" y="11"/>
                      <a:pt x="50" y="28"/>
                      <a:pt x="39" y="39"/>
                    </a:cubicBezTo>
                    <a:cubicBezTo>
                      <a:pt x="28" y="49"/>
                      <a:pt x="11" y="49"/>
                      <a:pt x="0" y="39"/>
                    </a:cubicBez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262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0" name="Freeform 59">
                <a:extLst>
                  <a:ext uri="{FF2B5EF4-FFF2-40B4-BE49-F238E27FC236}">
                    <a16:creationId xmlns:a16="http://schemas.microsoft.com/office/drawing/2014/main" id="{068BD602-5152-4E0D-888F-C1437701A5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9" y="3011"/>
                <a:ext cx="119" cy="119"/>
              </a:xfrm>
              <a:custGeom>
                <a:avLst/>
                <a:gdLst>
                  <a:gd name="T0" fmla="*/ 11 w 50"/>
                  <a:gd name="T1" fmla="*/ 50 h 50"/>
                  <a:gd name="T2" fmla="*/ 11 w 50"/>
                  <a:gd name="T3" fmla="*/ 11 h 50"/>
                  <a:gd name="T4" fmla="*/ 50 w 50"/>
                  <a:gd name="T5" fmla="*/ 11 h 50"/>
                  <a:gd name="T6" fmla="*/ 11 w 50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50">
                    <a:moveTo>
                      <a:pt x="11" y="50"/>
                    </a:moveTo>
                    <a:cubicBezTo>
                      <a:pt x="0" y="39"/>
                      <a:pt x="0" y="22"/>
                      <a:pt x="11" y="11"/>
                    </a:cubicBezTo>
                    <a:cubicBezTo>
                      <a:pt x="22" y="0"/>
                      <a:pt x="39" y="0"/>
                      <a:pt x="50" y="11"/>
                    </a:cubicBezTo>
                    <a:lnTo>
                      <a:pt x="11" y="50"/>
                    </a:lnTo>
                    <a:close/>
                  </a:path>
                </a:pathLst>
              </a:custGeom>
              <a:solidFill>
                <a:srgbClr val="3C41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1" name="Freeform 60">
                <a:extLst>
                  <a:ext uri="{FF2B5EF4-FFF2-40B4-BE49-F238E27FC236}">
                    <a16:creationId xmlns:a16="http://schemas.microsoft.com/office/drawing/2014/main" id="{7A9449F9-6C49-4581-AC31-921A57F250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9" y="2586"/>
                <a:ext cx="990" cy="485"/>
              </a:xfrm>
              <a:custGeom>
                <a:avLst/>
                <a:gdLst>
                  <a:gd name="T0" fmla="*/ 210 w 417"/>
                  <a:gd name="T1" fmla="*/ 1 h 204"/>
                  <a:gd name="T2" fmla="*/ 212 w 417"/>
                  <a:gd name="T3" fmla="*/ 1 h 204"/>
                  <a:gd name="T4" fmla="*/ 215 w 417"/>
                  <a:gd name="T5" fmla="*/ 1 h 204"/>
                  <a:gd name="T6" fmla="*/ 217 w 417"/>
                  <a:gd name="T7" fmla="*/ 1 h 204"/>
                  <a:gd name="T8" fmla="*/ 221 w 417"/>
                  <a:gd name="T9" fmla="*/ 1 h 204"/>
                  <a:gd name="T10" fmla="*/ 222 w 417"/>
                  <a:gd name="T11" fmla="*/ 1 h 204"/>
                  <a:gd name="T12" fmla="*/ 225 w 417"/>
                  <a:gd name="T13" fmla="*/ 1 h 204"/>
                  <a:gd name="T14" fmla="*/ 227 w 417"/>
                  <a:gd name="T15" fmla="*/ 1 h 204"/>
                  <a:gd name="T16" fmla="*/ 230 w 417"/>
                  <a:gd name="T17" fmla="*/ 2 h 204"/>
                  <a:gd name="T18" fmla="*/ 232 w 417"/>
                  <a:gd name="T19" fmla="*/ 2 h 204"/>
                  <a:gd name="T20" fmla="*/ 235 w 417"/>
                  <a:gd name="T21" fmla="*/ 2 h 204"/>
                  <a:gd name="T22" fmla="*/ 235 w 417"/>
                  <a:gd name="T23" fmla="*/ 2 h 204"/>
                  <a:gd name="T24" fmla="*/ 237 w 417"/>
                  <a:gd name="T25" fmla="*/ 3 h 204"/>
                  <a:gd name="T26" fmla="*/ 240 w 417"/>
                  <a:gd name="T27" fmla="*/ 3 h 204"/>
                  <a:gd name="T28" fmla="*/ 242 w 417"/>
                  <a:gd name="T29" fmla="*/ 3 h 204"/>
                  <a:gd name="T30" fmla="*/ 245 w 417"/>
                  <a:gd name="T31" fmla="*/ 4 h 204"/>
                  <a:gd name="T32" fmla="*/ 246 w 417"/>
                  <a:gd name="T33" fmla="*/ 4 h 204"/>
                  <a:gd name="T34" fmla="*/ 250 w 417"/>
                  <a:gd name="T35" fmla="*/ 5 h 204"/>
                  <a:gd name="T36" fmla="*/ 251 w 417"/>
                  <a:gd name="T37" fmla="*/ 5 h 204"/>
                  <a:gd name="T38" fmla="*/ 352 w 417"/>
                  <a:gd name="T39" fmla="*/ 58 h 204"/>
                  <a:gd name="T40" fmla="*/ 417 w 417"/>
                  <a:gd name="T41" fmla="*/ 204 h 204"/>
                  <a:gd name="T42" fmla="*/ 213 w 417"/>
                  <a:gd name="T43" fmla="*/ 204 h 204"/>
                  <a:gd name="T44" fmla="*/ 213 w 417"/>
                  <a:gd name="T45" fmla="*/ 204 h 204"/>
                  <a:gd name="T46" fmla="*/ 0 w 417"/>
                  <a:gd name="T47" fmla="*/ 204 h 204"/>
                  <a:gd name="T48" fmla="*/ 188 w 417"/>
                  <a:gd name="T49" fmla="*/ 1 h 204"/>
                  <a:gd name="T50" fmla="*/ 189 w 417"/>
                  <a:gd name="T51" fmla="*/ 1 h 204"/>
                  <a:gd name="T52" fmla="*/ 193 w 417"/>
                  <a:gd name="T53" fmla="*/ 1 h 204"/>
                  <a:gd name="T54" fmla="*/ 194 w 417"/>
                  <a:gd name="T55" fmla="*/ 1 h 204"/>
                  <a:gd name="T56" fmla="*/ 198 w 417"/>
                  <a:gd name="T57" fmla="*/ 1 h 204"/>
                  <a:gd name="T58" fmla="*/ 201 w 417"/>
                  <a:gd name="T59" fmla="*/ 1 h 204"/>
                  <a:gd name="T60" fmla="*/ 203 w 417"/>
                  <a:gd name="T61" fmla="*/ 1 h 204"/>
                  <a:gd name="T62" fmla="*/ 210 w 417"/>
                  <a:gd name="T63" fmla="*/ 1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17" h="204">
                    <a:moveTo>
                      <a:pt x="210" y="1"/>
                    </a:moveTo>
                    <a:cubicBezTo>
                      <a:pt x="212" y="1"/>
                      <a:pt x="212" y="1"/>
                      <a:pt x="212" y="1"/>
                    </a:cubicBezTo>
                    <a:cubicBezTo>
                      <a:pt x="215" y="1"/>
                      <a:pt x="215" y="1"/>
                      <a:pt x="215" y="1"/>
                    </a:cubicBezTo>
                    <a:cubicBezTo>
                      <a:pt x="217" y="1"/>
                      <a:pt x="217" y="1"/>
                      <a:pt x="217" y="1"/>
                    </a:cubicBezTo>
                    <a:cubicBezTo>
                      <a:pt x="218" y="1"/>
                      <a:pt x="220" y="1"/>
                      <a:pt x="221" y="1"/>
                    </a:cubicBezTo>
                    <a:cubicBezTo>
                      <a:pt x="222" y="1"/>
                      <a:pt x="222" y="1"/>
                      <a:pt x="222" y="1"/>
                    </a:cubicBezTo>
                    <a:cubicBezTo>
                      <a:pt x="225" y="1"/>
                      <a:pt x="225" y="1"/>
                      <a:pt x="225" y="1"/>
                    </a:cubicBezTo>
                    <a:cubicBezTo>
                      <a:pt x="227" y="1"/>
                      <a:pt x="227" y="1"/>
                      <a:pt x="227" y="1"/>
                    </a:cubicBezTo>
                    <a:cubicBezTo>
                      <a:pt x="230" y="2"/>
                      <a:pt x="230" y="2"/>
                      <a:pt x="230" y="2"/>
                    </a:cubicBezTo>
                    <a:cubicBezTo>
                      <a:pt x="232" y="2"/>
                      <a:pt x="232" y="2"/>
                      <a:pt x="232" y="2"/>
                    </a:cubicBezTo>
                    <a:cubicBezTo>
                      <a:pt x="235" y="2"/>
                      <a:pt x="235" y="2"/>
                      <a:pt x="235" y="2"/>
                    </a:cubicBezTo>
                    <a:cubicBezTo>
                      <a:pt x="235" y="2"/>
                      <a:pt x="235" y="2"/>
                      <a:pt x="235" y="2"/>
                    </a:cubicBezTo>
                    <a:cubicBezTo>
                      <a:pt x="237" y="3"/>
                      <a:pt x="237" y="3"/>
                      <a:pt x="237" y="3"/>
                    </a:cubicBezTo>
                    <a:cubicBezTo>
                      <a:pt x="240" y="3"/>
                      <a:pt x="240" y="3"/>
                      <a:pt x="240" y="3"/>
                    </a:cubicBezTo>
                    <a:cubicBezTo>
                      <a:pt x="242" y="3"/>
                      <a:pt x="242" y="3"/>
                      <a:pt x="242" y="3"/>
                    </a:cubicBezTo>
                    <a:cubicBezTo>
                      <a:pt x="245" y="4"/>
                      <a:pt x="245" y="4"/>
                      <a:pt x="245" y="4"/>
                    </a:cubicBezTo>
                    <a:cubicBezTo>
                      <a:pt x="246" y="4"/>
                      <a:pt x="246" y="4"/>
                      <a:pt x="246" y="4"/>
                    </a:cubicBezTo>
                    <a:cubicBezTo>
                      <a:pt x="248" y="4"/>
                      <a:pt x="249" y="4"/>
                      <a:pt x="250" y="5"/>
                    </a:cubicBezTo>
                    <a:cubicBezTo>
                      <a:pt x="251" y="5"/>
                      <a:pt x="251" y="5"/>
                      <a:pt x="251" y="5"/>
                    </a:cubicBezTo>
                    <a:cubicBezTo>
                      <a:pt x="288" y="12"/>
                      <a:pt x="323" y="30"/>
                      <a:pt x="352" y="58"/>
                    </a:cubicBezTo>
                    <a:cubicBezTo>
                      <a:pt x="394" y="98"/>
                      <a:pt x="416" y="151"/>
                      <a:pt x="417" y="204"/>
                    </a:cubicBezTo>
                    <a:cubicBezTo>
                      <a:pt x="213" y="204"/>
                      <a:pt x="213" y="204"/>
                      <a:pt x="213" y="204"/>
                    </a:cubicBezTo>
                    <a:cubicBezTo>
                      <a:pt x="213" y="204"/>
                      <a:pt x="213" y="204"/>
                      <a:pt x="213" y="204"/>
                    </a:cubicBezTo>
                    <a:cubicBezTo>
                      <a:pt x="0" y="204"/>
                      <a:pt x="0" y="204"/>
                      <a:pt x="0" y="204"/>
                    </a:cubicBezTo>
                    <a:cubicBezTo>
                      <a:pt x="2" y="98"/>
                      <a:pt x="84" y="11"/>
                      <a:pt x="188" y="1"/>
                    </a:cubicBezTo>
                    <a:cubicBezTo>
                      <a:pt x="189" y="1"/>
                      <a:pt x="189" y="1"/>
                      <a:pt x="189" y="1"/>
                    </a:cubicBezTo>
                    <a:cubicBezTo>
                      <a:pt x="190" y="1"/>
                      <a:pt x="192" y="1"/>
                      <a:pt x="193" y="1"/>
                    </a:cubicBezTo>
                    <a:cubicBezTo>
                      <a:pt x="194" y="1"/>
                      <a:pt x="194" y="1"/>
                      <a:pt x="194" y="1"/>
                    </a:cubicBezTo>
                    <a:cubicBezTo>
                      <a:pt x="198" y="1"/>
                      <a:pt x="198" y="1"/>
                      <a:pt x="198" y="1"/>
                    </a:cubicBezTo>
                    <a:cubicBezTo>
                      <a:pt x="199" y="1"/>
                      <a:pt x="200" y="1"/>
                      <a:pt x="201" y="1"/>
                    </a:cubicBezTo>
                    <a:cubicBezTo>
                      <a:pt x="203" y="1"/>
                      <a:pt x="203" y="1"/>
                      <a:pt x="203" y="1"/>
                    </a:cubicBezTo>
                    <a:cubicBezTo>
                      <a:pt x="205" y="0"/>
                      <a:pt x="208" y="0"/>
                      <a:pt x="210" y="1"/>
                    </a:cubicBezTo>
                    <a:close/>
                  </a:path>
                </a:pathLst>
              </a:custGeom>
              <a:solidFill>
                <a:srgbClr val="E45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2" name="Freeform 61">
                <a:extLst>
                  <a:ext uri="{FF2B5EF4-FFF2-40B4-BE49-F238E27FC236}">
                    <a16:creationId xmlns:a16="http://schemas.microsoft.com/office/drawing/2014/main" id="{FCF9EDA1-4ABB-459A-A4D0-23AFE2AB3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7" y="2636"/>
                <a:ext cx="812" cy="435"/>
              </a:xfrm>
              <a:custGeom>
                <a:avLst/>
                <a:gdLst>
                  <a:gd name="T0" fmla="*/ 292 w 342"/>
                  <a:gd name="T1" fmla="*/ 67 h 183"/>
                  <a:gd name="T2" fmla="*/ 342 w 342"/>
                  <a:gd name="T3" fmla="*/ 183 h 183"/>
                  <a:gd name="T4" fmla="*/ 42 w 342"/>
                  <a:gd name="T5" fmla="*/ 183 h 183"/>
                  <a:gd name="T6" fmla="*/ 0 w 342"/>
                  <a:gd name="T7" fmla="*/ 183 h 183"/>
                  <a:gd name="T8" fmla="*/ 50 w 342"/>
                  <a:gd name="T9" fmla="*/ 67 h 183"/>
                  <a:gd name="T10" fmla="*/ 292 w 342"/>
                  <a:gd name="T11" fmla="*/ 67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183">
                    <a:moveTo>
                      <a:pt x="292" y="67"/>
                    </a:moveTo>
                    <a:cubicBezTo>
                      <a:pt x="325" y="99"/>
                      <a:pt x="341" y="141"/>
                      <a:pt x="342" y="183"/>
                    </a:cubicBezTo>
                    <a:cubicBezTo>
                      <a:pt x="42" y="183"/>
                      <a:pt x="42" y="183"/>
                      <a:pt x="42" y="183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1" y="141"/>
                      <a:pt x="18" y="99"/>
                      <a:pt x="50" y="67"/>
                    </a:cubicBezTo>
                    <a:cubicBezTo>
                      <a:pt x="117" y="0"/>
                      <a:pt x="225" y="0"/>
                      <a:pt x="292" y="6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3" name="Freeform 62">
                <a:extLst>
                  <a:ext uri="{FF2B5EF4-FFF2-40B4-BE49-F238E27FC236}">
                    <a16:creationId xmlns:a16="http://schemas.microsoft.com/office/drawing/2014/main" id="{CB1DA52F-AAF6-4151-B5A4-16929FE56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7" y="2664"/>
                <a:ext cx="834" cy="837"/>
              </a:xfrm>
              <a:custGeom>
                <a:avLst/>
                <a:gdLst>
                  <a:gd name="T0" fmla="*/ 62 w 351"/>
                  <a:gd name="T1" fmla="*/ 289 h 352"/>
                  <a:gd name="T2" fmla="*/ 289 w 351"/>
                  <a:gd name="T3" fmla="*/ 289 h 352"/>
                  <a:gd name="T4" fmla="*/ 289 w 351"/>
                  <a:gd name="T5" fmla="*/ 63 h 352"/>
                  <a:gd name="T6" fmla="*/ 62 w 351"/>
                  <a:gd name="T7" fmla="*/ 63 h 352"/>
                  <a:gd name="T8" fmla="*/ 62 w 351"/>
                  <a:gd name="T9" fmla="*/ 289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1" h="352">
                    <a:moveTo>
                      <a:pt x="62" y="289"/>
                    </a:moveTo>
                    <a:cubicBezTo>
                      <a:pt x="125" y="352"/>
                      <a:pt x="226" y="352"/>
                      <a:pt x="289" y="289"/>
                    </a:cubicBezTo>
                    <a:cubicBezTo>
                      <a:pt x="351" y="227"/>
                      <a:pt x="351" y="125"/>
                      <a:pt x="289" y="63"/>
                    </a:cubicBezTo>
                    <a:cubicBezTo>
                      <a:pt x="226" y="0"/>
                      <a:pt x="125" y="0"/>
                      <a:pt x="62" y="63"/>
                    </a:cubicBezTo>
                    <a:cubicBezTo>
                      <a:pt x="0" y="125"/>
                      <a:pt x="0" y="227"/>
                      <a:pt x="62" y="289"/>
                    </a:cubicBezTo>
                    <a:close/>
                  </a:path>
                </a:pathLst>
              </a:custGeom>
              <a:solidFill>
                <a:srgbClr val="3C41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4" name="Freeform 63">
                <a:extLst>
                  <a:ext uri="{FF2B5EF4-FFF2-40B4-BE49-F238E27FC236}">
                    <a16:creationId xmlns:a16="http://schemas.microsoft.com/office/drawing/2014/main" id="{79048FCD-2C4A-4964-9BEA-142148B943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5" y="2814"/>
                <a:ext cx="686" cy="687"/>
              </a:xfrm>
              <a:custGeom>
                <a:avLst/>
                <a:gdLst>
                  <a:gd name="T0" fmla="*/ 0 w 289"/>
                  <a:gd name="T1" fmla="*/ 226 h 289"/>
                  <a:gd name="T2" fmla="*/ 227 w 289"/>
                  <a:gd name="T3" fmla="*/ 226 h 289"/>
                  <a:gd name="T4" fmla="*/ 227 w 289"/>
                  <a:gd name="T5" fmla="*/ 0 h 289"/>
                  <a:gd name="T6" fmla="*/ 0 w 289"/>
                  <a:gd name="T7" fmla="*/ 226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9" h="289">
                    <a:moveTo>
                      <a:pt x="0" y="226"/>
                    </a:moveTo>
                    <a:cubicBezTo>
                      <a:pt x="63" y="289"/>
                      <a:pt x="164" y="289"/>
                      <a:pt x="227" y="226"/>
                    </a:cubicBezTo>
                    <a:cubicBezTo>
                      <a:pt x="289" y="164"/>
                      <a:pt x="289" y="62"/>
                      <a:pt x="227" y="0"/>
                    </a:cubicBezTo>
                    <a:lnTo>
                      <a:pt x="0" y="226"/>
                    </a:lnTo>
                    <a:close/>
                  </a:path>
                </a:pathLst>
              </a:custGeom>
              <a:solidFill>
                <a:srgbClr val="262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5" name="Freeform 64">
                <a:extLst>
                  <a:ext uri="{FF2B5EF4-FFF2-40B4-BE49-F238E27FC236}">
                    <a16:creationId xmlns:a16="http://schemas.microsoft.com/office/drawing/2014/main" id="{EC0227C0-8FB1-414A-863F-222E57DCB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1" y="2890"/>
                <a:ext cx="318" cy="319"/>
              </a:xfrm>
              <a:custGeom>
                <a:avLst/>
                <a:gdLst>
                  <a:gd name="T0" fmla="*/ 134 w 134"/>
                  <a:gd name="T1" fmla="*/ 29 h 134"/>
                  <a:gd name="T2" fmla="*/ 29 w 134"/>
                  <a:gd name="T3" fmla="*/ 29 h 134"/>
                  <a:gd name="T4" fmla="*/ 29 w 134"/>
                  <a:gd name="T5" fmla="*/ 134 h 134"/>
                  <a:gd name="T6" fmla="*/ 134 w 134"/>
                  <a:gd name="T7" fmla="*/ 2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" h="134">
                    <a:moveTo>
                      <a:pt x="134" y="29"/>
                    </a:moveTo>
                    <a:cubicBezTo>
                      <a:pt x="105" y="0"/>
                      <a:pt x="58" y="0"/>
                      <a:pt x="29" y="29"/>
                    </a:cubicBezTo>
                    <a:cubicBezTo>
                      <a:pt x="0" y="58"/>
                      <a:pt x="0" y="105"/>
                      <a:pt x="29" y="134"/>
                    </a:cubicBezTo>
                    <a:lnTo>
                      <a:pt x="134" y="29"/>
                    </a:lnTo>
                    <a:close/>
                  </a:path>
                </a:pathLst>
              </a:custGeom>
              <a:solidFill>
                <a:srgbClr val="262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6" name="Freeform 65">
                <a:extLst>
                  <a:ext uri="{FF2B5EF4-FFF2-40B4-BE49-F238E27FC236}">
                    <a16:creationId xmlns:a16="http://schemas.microsoft.com/office/drawing/2014/main" id="{DE29FCCB-4F8F-47D6-9B61-A3B2C4588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9" y="2959"/>
                <a:ext cx="319" cy="318"/>
              </a:xfrm>
              <a:custGeom>
                <a:avLst/>
                <a:gdLst>
                  <a:gd name="T0" fmla="*/ 0 w 134"/>
                  <a:gd name="T1" fmla="*/ 105 h 134"/>
                  <a:gd name="T2" fmla="*/ 105 w 134"/>
                  <a:gd name="T3" fmla="*/ 105 h 134"/>
                  <a:gd name="T4" fmla="*/ 105 w 134"/>
                  <a:gd name="T5" fmla="*/ 0 h 134"/>
                  <a:gd name="T6" fmla="*/ 0 w 134"/>
                  <a:gd name="T7" fmla="*/ 105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" h="134">
                    <a:moveTo>
                      <a:pt x="0" y="105"/>
                    </a:moveTo>
                    <a:cubicBezTo>
                      <a:pt x="29" y="134"/>
                      <a:pt x="76" y="134"/>
                      <a:pt x="105" y="105"/>
                    </a:cubicBezTo>
                    <a:cubicBezTo>
                      <a:pt x="134" y="76"/>
                      <a:pt x="134" y="29"/>
                      <a:pt x="105" y="0"/>
                    </a:cubicBez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3C41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7" name="Freeform 66">
                <a:extLst>
                  <a:ext uri="{FF2B5EF4-FFF2-40B4-BE49-F238E27FC236}">
                    <a16:creationId xmlns:a16="http://schemas.microsoft.com/office/drawing/2014/main" id="{97169018-E3C5-4767-8DDC-BD5AC62704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5" y="3004"/>
                <a:ext cx="201" cy="202"/>
              </a:xfrm>
              <a:custGeom>
                <a:avLst/>
                <a:gdLst>
                  <a:gd name="T0" fmla="*/ 67 w 85"/>
                  <a:gd name="T1" fmla="*/ 0 h 85"/>
                  <a:gd name="T2" fmla="*/ 67 w 85"/>
                  <a:gd name="T3" fmla="*/ 67 h 85"/>
                  <a:gd name="T4" fmla="*/ 0 w 85"/>
                  <a:gd name="T5" fmla="*/ 67 h 85"/>
                  <a:gd name="T6" fmla="*/ 67 w 85"/>
                  <a:gd name="T7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85">
                    <a:moveTo>
                      <a:pt x="67" y="0"/>
                    </a:moveTo>
                    <a:cubicBezTo>
                      <a:pt x="85" y="18"/>
                      <a:pt x="85" y="48"/>
                      <a:pt x="67" y="67"/>
                    </a:cubicBezTo>
                    <a:cubicBezTo>
                      <a:pt x="48" y="85"/>
                      <a:pt x="18" y="85"/>
                      <a:pt x="0" y="67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848E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8" name="Freeform 67">
                <a:extLst>
                  <a:ext uri="{FF2B5EF4-FFF2-40B4-BE49-F238E27FC236}">
                    <a16:creationId xmlns:a16="http://schemas.microsoft.com/office/drawing/2014/main" id="{D288E582-A494-4FEE-BEDF-F501B28B2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9" y="2959"/>
                <a:ext cx="205" cy="204"/>
              </a:xfrm>
              <a:custGeom>
                <a:avLst/>
                <a:gdLst>
                  <a:gd name="T0" fmla="*/ 19 w 86"/>
                  <a:gd name="T1" fmla="*/ 86 h 86"/>
                  <a:gd name="T2" fmla="*/ 19 w 86"/>
                  <a:gd name="T3" fmla="*/ 19 h 86"/>
                  <a:gd name="T4" fmla="*/ 86 w 86"/>
                  <a:gd name="T5" fmla="*/ 19 h 86"/>
                  <a:gd name="T6" fmla="*/ 19 w 86"/>
                  <a:gd name="T7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6" h="86">
                    <a:moveTo>
                      <a:pt x="19" y="86"/>
                    </a:moveTo>
                    <a:cubicBezTo>
                      <a:pt x="0" y="67"/>
                      <a:pt x="0" y="37"/>
                      <a:pt x="19" y="19"/>
                    </a:cubicBezTo>
                    <a:cubicBezTo>
                      <a:pt x="37" y="0"/>
                      <a:pt x="67" y="0"/>
                      <a:pt x="86" y="19"/>
                    </a:cubicBezTo>
                    <a:lnTo>
                      <a:pt x="19" y="86"/>
                    </a:lnTo>
                    <a:close/>
                  </a:path>
                </a:pathLst>
              </a:custGeom>
              <a:solidFill>
                <a:srgbClr val="E1EA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9" name="Freeform 68">
                <a:extLst>
                  <a:ext uri="{FF2B5EF4-FFF2-40B4-BE49-F238E27FC236}">
                    <a16:creationId xmlns:a16="http://schemas.microsoft.com/office/drawing/2014/main" id="{BBD01FF7-CC55-4143-8B55-41DDB9D792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8" y="3037"/>
                <a:ext cx="119" cy="117"/>
              </a:xfrm>
              <a:custGeom>
                <a:avLst/>
                <a:gdLst>
                  <a:gd name="T0" fmla="*/ 39 w 50"/>
                  <a:gd name="T1" fmla="*/ 0 h 49"/>
                  <a:gd name="T2" fmla="*/ 39 w 50"/>
                  <a:gd name="T3" fmla="*/ 39 h 49"/>
                  <a:gd name="T4" fmla="*/ 0 w 50"/>
                  <a:gd name="T5" fmla="*/ 39 h 49"/>
                  <a:gd name="T6" fmla="*/ 39 w 50"/>
                  <a:gd name="T7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49">
                    <a:moveTo>
                      <a:pt x="39" y="0"/>
                    </a:moveTo>
                    <a:cubicBezTo>
                      <a:pt x="50" y="11"/>
                      <a:pt x="50" y="28"/>
                      <a:pt x="39" y="39"/>
                    </a:cubicBezTo>
                    <a:cubicBezTo>
                      <a:pt x="28" y="49"/>
                      <a:pt x="11" y="49"/>
                      <a:pt x="0" y="39"/>
                    </a:cubicBez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262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0" name="Freeform 69">
                <a:extLst>
                  <a:ext uri="{FF2B5EF4-FFF2-40B4-BE49-F238E27FC236}">
                    <a16:creationId xmlns:a16="http://schemas.microsoft.com/office/drawing/2014/main" id="{88ED7E9D-665D-48D7-ACAC-51E10DA83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2" y="3011"/>
                <a:ext cx="118" cy="119"/>
              </a:xfrm>
              <a:custGeom>
                <a:avLst/>
                <a:gdLst>
                  <a:gd name="T0" fmla="*/ 11 w 50"/>
                  <a:gd name="T1" fmla="*/ 50 h 50"/>
                  <a:gd name="T2" fmla="*/ 11 w 50"/>
                  <a:gd name="T3" fmla="*/ 11 h 50"/>
                  <a:gd name="T4" fmla="*/ 50 w 50"/>
                  <a:gd name="T5" fmla="*/ 11 h 50"/>
                  <a:gd name="T6" fmla="*/ 11 w 50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50">
                    <a:moveTo>
                      <a:pt x="11" y="50"/>
                    </a:moveTo>
                    <a:cubicBezTo>
                      <a:pt x="0" y="39"/>
                      <a:pt x="0" y="22"/>
                      <a:pt x="11" y="11"/>
                    </a:cubicBezTo>
                    <a:cubicBezTo>
                      <a:pt x="22" y="0"/>
                      <a:pt x="39" y="0"/>
                      <a:pt x="50" y="11"/>
                    </a:cubicBezTo>
                    <a:lnTo>
                      <a:pt x="11" y="50"/>
                    </a:lnTo>
                    <a:close/>
                  </a:path>
                </a:pathLst>
              </a:custGeom>
              <a:solidFill>
                <a:srgbClr val="3C41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398" name="Группа 397">
              <a:extLst>
                <a:ext uri="{FF2B5EF4-FFF2-40B4-BE49-F238E27FC236}">
                  <a16:creationId xmlns:a16="http://schemas.microsoft.com/office/drawing/2014/main" id="{34295044-7923-4C6C-B641-9293DE095406}"/>
                </a:ext>
              </a:extLst>
            </p:cNvPr>
            <p:cNvGrpSpPr/>
            <p:nvPr/>
          </p:nvGrpSpPr>
          <p:grpSpPr>
            <a:xfrm>
              <a:off x="2716841" y="2112789"/>
              <a:ext cx="224460" cy="180166"/>
              <a:chOff x="2953993" y="2107200"/>
              <a:chExt cx="319255" cy="256255"/>
            </a:xfrm>
          </p:grpSpPr>
          <p:sp>
            <p:nvSpPr>
              <p:cNvPr id="399" name="Oval 10">
                <a:extLst>
                  <a:ext uri="{FF2B5EF4-FFF2-40B4-BE49-F238E27FC236}">
                    <a16:creationId xmlns:a16="http://schemas.microsoft.com/office/drawing/2014/main" id="{C3332AAF-4A5E-42BE-91C2-DE1F0048A1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7539" y="2289491"/>
                <a:ext cx="73800" cy="7396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0" name="Freeform 11">
                <a:extLst>
                  <a:ext uri="{FF2B5EF4-FFF2-40B4-BE49-F238E27FC236}">
                    <a16:creationId xmlns:a16="http://schemas.microsoft.com/office/drawing/2014/main" id="{9200A0CF-E335-42AD-BC73-7A4F7356DB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0283" y="2190326"/>
                <a:ext cx="207819" cy="101945"/>
              </a:xfrm>
              <a:custGeom>
                <a:avLst/>
                <a:gdLst>
                  <a:gd name="T0" fmla="*/ 495 w 535"/>
                  <a:gd name="T1" fmla="*/ 122 h 262"/>
                  <a:gd name="T2" fmla="*/ 490 w 535"/>
                  <a:gd name="T3" fmla="*/ 118 h 262"/>
                  <a:gd name="T4" fmla="*/ 486 w 535"/>
                  <a:gd name="T5" fmla="*/ 114 h 262"/>
                  <a:gd name="T6" fmla="*/ 484 w 535"/>
                  <a:gd name="T7" fmla="*/ 112 h 262"/>
                  <a:gd name="T8" fmla="*/ 56 w 535"/>
                  <a:gd name="T9" fmla="*/ 122 h 262"/>
                  <a:gd name="T10" fmla="*/ 42 w 535"/>
                  <a:gd name="T11" fmla="*/ 135 h 262"/>
                  <a:gd name="T12" fmla="*/ 23 w 535"/>
                  <a:gd name="T13" fmla="*/ 154 h 262"/>
                  <a:gd name="T14" fmla="*/ 24 w 535"/>
                  <a:gd name="T15" fmla="*/ 238 h 262"/>
                  <a:gd name="T16" fmla="*/ 108 w 535"/>
                  <a:gd name="T17" fmla="*/ 239 h 262"/>
                  <a:gd name="T18" fmla="*/ 140 w 535"/>
                  <a:gd name="T19" fmla="*/ 206 h 262"/>
                  <a:gd name="T20" fmla="*/ 410 w 535"/>
                  <a:gd name="T21" fmla="*/ 206 h 262"/>
                  <a:gd name="T22" fmla="*/ 434 w 535"/>
                  <a:gd name="T23" fmla="*/ 229 h 262"/>
                  <a:gd name="T24" fmla="*/ 517 w 535"/>
                  <a:gd name="T25" fmla="*/ 229 h 262"/>
                  <a:gd name="T26" fmla="*/ 535 w 535"/>
                  <a:gd name="T27" fmla="*/ 187 h 262"/>
                  <a:gd name="T28" fmla="*/ 518 w 535"/>
                  <a:gd name="T29" fmla="*/ 145 h 262"/>
                  <a:gd name="T30" fmla="*/ 495 w 535"/>
                  <a:gd name="T31" fmla="*/ 122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5" h="262">
                    <a:moveTo>
                      <a:pt x="495" y="122"/>
                    </a:moveTo>
                    <a:cubicBezTo>
                      <a:pt x="493" y="120"/>
                      <a:pt x="492" y="119"/>
                      <a:pt x="490" y="118"/>
                    </a:cubicBezTo>
                    <a:cubicBezTo>
                      <a:pt x="486" y="114"/>
                      <a:pt x="486" y="114"/>
                      <a:pt x="486" y="114"/>
                    </a:cubicBezTo>
                    <a:cubicBezTo>
                      <a:pt x="485" y="113"/>
                      <a:pt x="485" y="112"/>
                      <a:pt x="484" y="112"/>
                    </a:cubicBezTo>
                    <a:cubicBezTo>
                      <a:pt x="361" y="0"/>
                      <a:pt x="173" y="5"/>
                      <a:pt x="56" y="122"/>
                    </a:cubicBezTo>
                    <a:cubicBezTo>
                      <a:pt x="42" y="135"/>
                      <a:pt x="42" y="135"/>
                      <a:pt x="42" y="135"/>
                    </a:cubicBezTo>
                    <a:cubicBezTo>
                      <a:pt x="23" y="154"/>
                      <a:pt x="23" y="154"/>
                      <a:pt x="23" y="154"/>
                    </a:cubicBezTo>
                    <a:cubicBezTo>
                      <a:pt x="0" y="178"/>
                      <a:pt x="0" y="215"/>
                      <a:pt x="24" y="238"/>
                    </a:cubicBezTo>
                    <a:cubicBezTo>
                      <a:pt x="47" y="262"/>
                      <a:pt x="85" y="262"/>
                      <a:pt x="108" y="239"/>
                    </a:cubicBezTo>
                    <a:cubicBezTo>
                      <a:pt x="140" y="206"/>
                      <a:pt x="140" y="206"/>
                      <a:pt x="140" y="206"/>
                    </a:cubicBezTo>
                    <a:cubicBezTo>
                      <a:pt x="215" y="131"/>
                      <a:pt x="336" y="131"/>
                      <a:pt x="410" y="206"/>
                    </a:cubicBezTo>
                    <a:cubicBezTo>
                      <a:pt x="434" y="229"/>
                      <a:pt x="434" y="229"/>
                      <a:pt x="434" y="229"/>
                    </a:cubicBezTo>
                    <a:cubicBezTo>
                      <a:pt x="457" y="252"/>
                      <a:pt x="494" y="252"/>
                      <a:pt x="517" y="229"/>
                    </a:cubicBezTo>
                    <a:cubicBezTo>
                      <a:pt x="529" y="217"/>
                      <a:pt x="535" y="203"/>
                      <a:pt x="535" y="187"/>
                    </a:cubicBezTo>
                    <a:cubicBezTo>
                      <a:pt x="535" y="171"/>
                      <a:pt x="529" y="156"/>
                      <a:pt x="518" y="145"/>
                    </a:cubicBezTo>
                    <a:lnTo>
                      <a:pt x="495" y="12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1" name="Freeform 12">
                <a:extLst>
                  <a:ext uri="{FF2B5EF4-FFF2-40B4-BE49-F238E27FC236}">
                    <a16:creationId xmlns:a16="http://schemas.microsoft.com/office/drawing/2014/main" id="{7CA9C32A-02F2-4260-9F66-3FC2D9DE72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3993" y="2107200"/>
                <a:ext cx="319255" cy="127473"/>
              </a:xfrm>
              <a:custGeom>
                <a:avLst/>
                <a:gdLst>
                  <a:gd name="T0" fmla="*/ 801 w 822"/>
                  <a:gd name="T1" fmla="*/ 218 h 328"/>
                  <a:gd name="T2" fmla="*/ 782 w 822"/>
                  <a:gd name="T3" fmla="*/ 199 h 328"/>
                  <a:gd name="T4" fmla="*/ 781 w 822"/>
                  <a:gd name="T5" fmla="*/ 198 h 328"/>
                  <a:gd name="T6" fmla="*/ 766 w 822"/>
                  <a:gd name="T7" fmla="*/ 183 h 328"/>
                  <a:gd name="T8" fmla="*/ 757 w 822"/>
                  <a:gd name="T9" fmla="*/ 176 h 328"/>
                  <a:gd name="T10" fmla="*/ 59 w 822"/>
                  <a:gd name="T11" fmla="*/ 192 h 328"/>
                  <a:gd name="T12" fmla="*/ 56 w 822"/>
                  <a:gd name="T13" fmla="*/ 194 h 328"/>
                  <a:gd name="T14" fmla="*/ 21 w 822"/>
                  <a:gd name="T15" fmla="*/ 230 h 328"/>
                  <a:gd name="T16" fmla="*/ 21 w 822"/>
                  <a:gd name="T17" fmla="*/ 306 h 328"/>
                  <a:gd name="T18" fmla="*/ 98 w 822"/>
                  <a:gd name="T19" fmla="*/ 307 h 328"/>
                  <a:gd name="T20" fmla="*/ 133 w 822"/>
                  <a:gd name="T21" fmla="*/ 271 h 328"/>
                  <a:gd name="T22" fmla="*/ 134 w 822"/>
                  <a:gd name="T23" fmla="*/ 270 h 328"/>
                  <a:gd name="T24" fmla="*/ 696 w 822"/>
                  <a:gd name="T25" fmla="*/ 267 h 328"/>
                  <a:gd name="T26" fmla="*/ 724 w 822"/>
                  <a:gd name="T27" fmla="*/ 295 h 328"/>
                  <a:gd name="T28" fmla="*/ 801 w 822"/>
                  <a:gd name="T29" fmla="*/ 295 h 328"/>
                  <a:gd name="T30" fmla="*/ 801 w 822"/>
                  <a:gd name="T31" fmla="*/ 218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22" h="328">
                    <a:moveTo>
                      <a:pt x="801" y="218"/>
                    </a:moveTo>
                    <a:cubicBezTo>
                      <a:pt x="782" y="199"/>
                      <a:pt x="782" y="199"/>
                      <a:pt x="782" y="199"/>
                    </a:cubicBezTo>
                    <a:cubicBezTo>
                      <a:pt x="781" y="199"/>
                      <a:pt x="781" y="199"/>
                      <a:pt x="781" y="198"/>
                    </a:cubicBezTo>
                    <a:cubicBezTo>
                      <a:pt x="766" y="183"/>
                      <a:pt x="766" y="183"/>
                      <a:pt x="766" y="183"/>
                    </a:cubicBezTo>
                    <a:cubicBezTo>
                      <a:pt x="763" y="180"/>
                      <a:pt x="760" y="178"/>
                      <a:pt x="757" y="176"/>
                    </a:cubicBezTo>
                    <a:cubicBezTo>
                      <a:pt x="557" y="0"/>
                      <a:pt x="253" y="6"/>
                      <a:pt x="59" y="192"/>
                    </a:cubicBezTo>
                    <a:cubicBezTo>
                      <a:pt x="58" y="193"/>
                      <a:pt x="57" y="193"/>
                      <a:pt x="56" y="194"/>
                    </a:cubicBezTo>
                    <a:cubicBezTo>
                      <a:pt x="21" y="230"/>
                      <a:pt x="21" y="230"/>
                      <a:pt x="21" y="230"/>
                    </a:cubicBezTo>
                    <a:cubicBezTo>
                      <a:pt x="0" y="251"/>
                      <a:pt x="0" y="285"/>
                      <a:pt x="21" y="306"/>
                    </a:cubicBezTo>
                    <a:cubicBezTo>
                      <a:pt x="42" y="328"/>
                      <a:pt x="76" y="328"/>
                      <a:pt x="98" y="307"/>
                    </a:cubicBezTo>
                    <a:cubicBezTo>
                      <a:pt x="133" y="271"/>
                      <a:pt x="133" y="271"/>
                      <a:pt x="133" y="271"/>
                    </a:cubicBezTo>
                    <a:cubicBezTo>
                      <a:pt x="133" y="271"/>
                      <a:pt x="134" y="270"/>
                      <a:pt x="134" y="270"/>
                    </a:cubicBezTo>
                    <a:cubicBezTo>
                      <a:pt x="290" y="119"/>
                      <a:pt x="539" y="118"/>
                      <a:pt x="696" y="267"/>
                    </a:cubicBezTo>
                    <a:cubicBezTo>
                      <a:pt x="724" y="295"/>
                      <a:pt x="724" y="295"/>
                      <a:pt x="724" y="295"/>
                    </a:cubicBezTo>
                    <a:cubicBezTo>
                      <a:pt x="746" y="316"/>
                      <a:pt x="780" y="316"/>
                      <a:pt x="801" y="295"/>
                    </a:cubicBezTo>
                    <a:cubicBezTo>
                      <a:pt x="822" y="274"/>
                      <a:pt x="822" y="239"/>
                      <a:pt x="801" y="21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pic>
        <p:nvPicPr>
          <p:cNvPr id="431" name="Рисунок 45" descr="Вышка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0" y="3299795"/>
            <a:ext cx="557212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" name="Рисунок 45" descr="Вышка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669" y="3299795"/>
            <a:ext cx="557212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Соединительная линия уступом 7"/>
          <p:cNvCxnSpPr>
            <a:stCxn id="431" idx="2"/>
            <a:endCxn id="393" idx="1"/>
          </p:cNvCxnSpPr>
          <p:nvPr/>
        </p:nvCxnSpPr>
        <p:spPr>
          <a:xfrm rot="16200000" flipH="1">
            <a:off x="362623" y="3915252"/>
            <a:ext cx="356319" cy="312853"/>
          </a:xfrm>
          <a:prstGeom prst="bentConnector2">
            <a:avLst/>
          </a:prstGeom>
          <a:ln w="19050"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33" name="Соединительная линия уступом 432"/>
          <p:cNvCxnSpPr>
            <a:stCxn id="432" idx="2"/>
            <a:endCxn id="394" idx="3"/>
          </p:cNvCxnSpPr>
          <p:nvPr/>
        </p:nvCxnSpPr>
        <p:spPr>
          <a:xfrm rot="5400000">
            <a:off x="11492033" y="3967052"/>
            <a:ext cx="348775" cy="201710"/>
          </a:xfrm>
          <a:prstGeom prst="bentConnector2">
            <a:avLst/>
          </a:prstGeom>
          <a:ln w="19050"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050" name="Picture 2" descr="✓ Грузовик #11 скачать клипарт бесплатно - Clipart-D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257" y="2607635"/>
            <a:ext cx="537844" cy="31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5" name="Picture 2" descr="✓ Грузовик #11 скачать клипарт бесплатно - Clipart-D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504547" y="2616834"/>
            <a:ext cx="537844" cy="31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олилиния 20"/>
          <p:cNvSpPr/>
          <p:nvPr/>
        </p:nvSpPr>
        <p:spPr>
          <a:xfrm>
            <a:off x="647700" y="2889250"/>
            <a:ext cx="2324100" cy="742950"/>
          </a:xfrm>
          <a:custGeom>
            <a:avLst/>
            <a:gdLst>
              <a:gd name="connsiteX0" fmla="*/ 2324100 w 2324100"/>
              <a:gd name="connsiteY0" fmla="*/ 0 h 742950"/>
              <a:gd name="connsiteX1" fmla="*/ 2324100 w 2324100"/>
              <a:gd name="connsiteY1" fmla="*/ 387350 h 742950"/>
              <a:gd name="connsiteX2" fmla="*/ 177800 w 2324100"/>
              <a:gd name="connsiteY2" fmla="*/ 387350 h 742950"/>
              <a:gd name="connsiteX3" fmla="*/ 177800 w 2324100"/>
              <a:gd name="connsiteY3" fmla="*/ 742950 h 742950"/>
              <a:gd name="connsiteX4" fmla="*/ 0 w 2324100"/>
              <a:gd name="connsiteY4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100" h="742950">
                <a:moveTo>
                  <a:pt x="2324100" y="0"/>
                </a:moveTo>
                <a:lnTo>
                  <a:pt x="2324100" y="387350"/>
                </a:lnTo>
                <a:lnTo>
                  <a:pt x="177800" y="387350"/>
                </a:lnTo>
                <a:lnTo>
                  <a:pt x="177800" y="742950"/>
                </a:lnTo>
                <a:lnTo>
                  <a:pt x="0" y="742950"/>
                </a:lnTo>
              </a:path>
            </a:pathLst>
          </a:custGeom>
          <a:ln w="19050"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1752600" y="3835400"/>
            <a:ext cx="2184400" cy="254000"/>
          </a:xfrm>
          <a:custGeom>
            <a:avLst/>
            <a:gdLst>
              <a:gd name="connsiteX0" fmla="*/ 0 w 2184400"/>
              <a:gd name="connsiteY0" fmla="*/ 254000 h 254000"/>
              <a:gd name="connsiteX1" fmla="*/ 0 w 2184400"/>
              <a:gd name="connsiteY1" fmla="*/ 152400 h 254000"/>
              <a:gd name="connsiteX2" fmla="*/ 2184400 w 2184400"/>
              <a:gd name="connsiteY2" fmla="*/ 152400 h 254000"/>
              <a:gd name="connsiteX3" fmla="*/ 2184400 w 2184400"/>
              <a:gd name="connsiteY3" fmla="*/ 0 h 254000"/>
              <a:gd name="connsiteX4" fmla="*/ 2184400 w 2184400"/>
              <a:gd name="connsiteY4" fmla="*/ 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4400" h="254000">
                <a:moveTo>
                  <a:pt x="0" y="254000"/>
                </a:moveTo>
                <a:lnTo>
                  <a:pt x="0" y="152400"/>
                </a:lnTo>
                <a:lnTo>
                  <a:pt x="2184400" y="152400"/>
                </a:lnTo>
                <a:lnTo>
                  <a:pt x="2184400" y="0"/>
                </a:lnTo>
                <a:lnTo>
                  <a:pt x="2184400" y="0"/>
                </a:lnTo>
              </a:path>
            </a:pathLst>
          </a:custGeom>
          <a:ln w="19050"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Соединительная линия уступом 23"/>
          <p:cNvCxnSpPr>
            <a:stCxn id="393" idx="2"/>
            <a:endCxn id="394" idx="2"/>
          </p:cNvCxnSpPr>
          <p:nvPr/>
        </p:nvCxnSpPr>
        <p:spPr>
          <a:xfrm rot="5400000" flipH="1" flipV="1">
            <a:off x="6133237" y="56848"/>
            <a:ext cx="3388" cy="8688677"/>
          </a:xfrm>
          <a:prstGeom prst="bentConnector3">
            <a:avLst>
              <a:gd name="adj1" fmla="val -6747344"/>
            </a:avLst>
          </a:prstGeom>
          <a:ln w="19050"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36" name="Полилиния 435"/>
          <p:cNvSpPr/>
          <p:nvPr/>
        </p:nvSpPr>
        <p:spPr>
          <a:xfrm flipH="1">
            <a:off x="9285534" y="2877398"/>
            <a:ext cx="2324100" cy="742950"/>
          </a:xfrm>
          <a:custGeom>
            <a:avLst/>
            <a:gdLst>
              <a:gd name="connsiteX0" fmla="*/ 2324100 w 2324100"/>
              <a:gd name="connsiteY0" fmla="*/ 0 h 742950"/>
              <a:gd name="connsiteX1" fmla="*/ 2324100 w 2324100"/>
              <a:gd name="connsiteY1" fmla="*/ 387350 h 742950"/>
              <a:gd name="connsiteX2" fmla="*/ 177800 w 2324100"/>
              <a:gd name="connsiteY2" fmla="*/ 387350 h 742950"/>
              <a:gd name="connsiteX3" fmla="*/ 177800 w 2324100"/>
              <a:gd name="connsiteY3" fmla="*/ 742950 h 742950"/>
              <a:gd name="connsiteX4" fmla="*/ 0 w 2324100"/>
              <a:gd name="connsiteY4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100" h="742950">
                <a:moveTo>
                  <a:pt x="2324100" y="0"/>
                </a:moveTo>
                <a:lnTo>
                  <a:pt x="2324100" y="387350"/>
                </a:lnTo>
                <a:lnTo>
                  <a:pt x="177800" y="387350"/>
                </a:lnTo>
                <a:lnTo>
                  <a:pt x="177800" y="742950"/>
                </a:lnTo>
                <a:lnTo>
                  <a:pt x="0" y="742950"/>
                </a:lnTo>
              </a:path>
            </a:pathLst>
          </a:custGeom>
          <a:ln w="19050"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7" name="Полилиния 436"/>
          <p:cNvSpPr/>
          <p:nvPr/>
        </p:nvSpPr>
        <p:spPr>
          <a:xfrm flipH="1">
            <a:off x="8263111" y="3859672"/>
            <a:ext cx="2184400" cy="254000"/>
          </a:xfrm>
          <a:custGeom>
            <a:avLst/>
            <a:gdLst>
              <a:gd name="connsiteX0" fmla="*/ 0 w 2184400"/>
              <a:gd name="connsiteY0" fmla="*/ 254000 h 254000"/>
              <a:gd name="connsiteX1" fmla="*/ 0 w 2184400"/>
              <a:gd name="connsiteY1" fmla="*/ 152400 h 254000"/>
              <a:gd name="connsiteX2" fmla="*/ 2184400 w 2184400"/>
              <a:gd name="connsiteY2" fmla="*/ 152400 h 254000"/>
              <a:gd name="connsiteX3" fmla="*/ 2184400 w 2184400"/>
              <a:gd name="connsiteY3" fmla="*/ 0 h 254000"/>
              <a:gd name="connsiteX4" fmla="*/ 2184400 w 2184400"/>
              <a:gd name="connsiteY4" fmla="*/ 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4400" h="254000">
                <a:moveTo>
                  <a:pt x="0" y="254000"/>
                </a:moveTo>
                <a:lnTo>
                  <a:pt x="0" y="152400"/>
                </a:lnTo>
                <a:lnTo>
                  <a:pt x="2184400" y="152400"/>
                </a:lnTo>
                <a:lnTo>
                  <a:pt x="2184400" y="0"/>
                </a:lnTo>
                <a:lnTo>
                  <a:pt x="2184400" y="0"/>
                </a:lnTo>
              </a:path>
            </a:pathLst>
          </a:custGeom>
          <a:ln w="19050"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0" name="TextBox 77"/>
          <p:cNvSpPr txBox="1">
            <a:spLocks noChangeArrowheads="1"/>
          </p:cNvSpPr>
          <p:nvPr/>
        </p:nvSpPr>
        <p:spPr bwMode="auto">
          <a:xfrm>
            <a:off x="8554881" y="3845759"/>
            <a:ext cx="1240890" cy="21544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dirty="0">
                <a:solidFill>
                  <a:schemeClr val="tx2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Информация о перевозке</a:t>
            </a:r>
          </a:p>
        </p:txBody>
      </p:sp>
      <p:sp>
        <p:nvSpPr>
          <p:cNvPr id="347" name="TextBox 60"/>
          <p:cNvSpPr txBox="1">
            <a:spLocks noChangeArrowheads="1"/>
          </p:cNvSpPr>
          <p:nvPr/>
        </p:nvSpPr>
        <p:spPr bwMode="auto">
          <a:xfrm>
            <a:off x="11123542" y="2265270"/>
            <a:ext cx="17287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1000" b="1">
                <a:cs typeface="Times New Roman" panose="02020603050405020304" pitchFamily="18" charset="0"/>
              </a:defRPr>
            </a:lvl1pPr>
            <a:lvl2pPr marL="742950" indent="-285750">
              <a:defRPr sz="2400">
                <a:latin typeface="Times New Roman" panose="02020603050405020304" pitchFamily="18" charset="0"/>
              </a:defRPr>
            </a:lvl2pPr>
            <a:lvl3pPr marL="1143000" indent="-228600">
              <a:defRPr sz="2400">
                <a:latin typeface="Times New Roman" panose="02020603050405020304" pitchFamily="18" charset="0"/>
              </a:defRPr>
            </a:lvl3pPr>
            <a:lvl4pPr marL="1600200" indent="-228600">
              <a:defRPr sz="2400">
                <a:latin typeface="Times New Roman" panose="02020603050405020304" pitchFamily="18" charset="0"/>
              </a:defRPr>
            </a:lvl4pPr>
            <a:lvl5pPr marL="2057400" indent="-228600">
              <a:defRPr sz="2400"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800" b="0" dirty="0"/>
              <a:t>Перегрузка с БТС</a:t>
            </a:r>
          </a:p>
          <a:p>
            <a:pPr algn="l"/>
            <a:r>
              <a:rPr lang="ru-RU" altLang="ru-RU" sz="800" b="0" dirty="0"/>
              <a:t>на ТС с водителем</a:t>
            </a:r>
          </a:p>
        </p:txBody>
      </p:sp>
      <p:pic>
        <p:nvPicPr>
          <p:cNvPr id="348" name="Рисунок 16"/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1" t="2255" r="301" b="22192"/>
          <a:stretch/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" name="Рисунок 15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3" r="7663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0" name="Рисунок 14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1" b="1227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407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1387A8-AB4F-3144-3CD9-A46B25553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46" y="1105037"/>
            <a:ext cx="11389373" cy="52546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ABEAC1-4B8A-0573-14C3-CC0A3813AAE5}"/>
              </a:ext>
            </a:extLst>
          </p:cNvPr>
          <p:cNvSpPr txBox="1"/>
          <p:nvPr/>
        </p:nvSpPr>
        <p:spPr>
          <a:xfrm>
            <a:off x="832502" y="498297"/>
            <a:ext cx="87599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Беспилотная тележка ПАО «КАМАЗ» («Челнок») </a:t>
            </a:r>
          </a:p>
          <a:p>
            <a:pPr algn="ctr"/>
            <a:r>
              <a:rPr lang="ru-R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планируемая к применению в пилотном проекте</a:t>
            </a:r>
          </a:p>
        </p:txBody>
      </p:sp>
    </p:spTree>
    <p:extLst>
      <p:ext uri="{BB962C8B-B14F-4D97-AF65-F5344CB8AC3E}">
        <p14:creationId xmlns:p14="http://schemas.microsoft.com/office/powerpoint/2010/main" val="1632045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1FB78E-3991-8670-D224-63840FB33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988" y="2871158"/>
            <a:ext cx="5116010" cy="29444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1D037E-BD52-A273-A026-B224E7E6A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01" y="2871158"/>
            <a:ext cx="5793411" cy="29444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CFFDF2-5FBB-C342-842A-E6A8008261F5}"/>
              </a:ext>
            </a:extLst>
          </p:cNvPr>
          <p:cNvSpPr txBox="1"/>
          <p:nvPr/>
        </p:nvSpPr>
        <p:spPr>
          <a:xfrm>
            <a:off x="443001" y="1315092"/>
            <a:ext cx="11305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0" i="0" u="none" strike="noStrike" baseline="0" dirty="0">
                <a:latin typeface="Roboto" panose="02000000000000000000" pitchFamily="2" charset="0"/>
              </a:rPr>
              <a:t>СТРОИТЕЛЬСТВО АВТОМОБИЛЬНОГО ПУНКТА </a:t>
            </a:r>
            <a:r>
              <a:rPr lang="ru-RU" dirty="0">
                <a:latin typeface="Roboto" panose="02000000000000000000" pitchFamily="2" charset="0"/>
              </a:rPr>
              <a:t>ПРОПУСКА КАНИ-КУРГАН</a:t>
            </a:r>
          </a:p>
          <a:p>
            <a:pPr algn="ctr"/>
            <a:r>
              <a:rPr lang="ru-RU" dirty="0">
                <a:latin typeface="Roboto" panose="02000000000000000000" pitchFamily="2" charset="0"/>
              </a:rPr>
              <a:t>ЧЕРЕЗ </a:t>
            </a:r>
            <a:r>
              <a:rPr lang="ru-RU" sz="1800" b="0" i="0" u="none" strike="noStrike" baseline="0" dirty="0">
                <a:latin typeface="Roboto" panose="02000000000000000000" pitchFamily="2" charset="0"/>
              </a:rPr>
              <a:t>ГОСУДАРСТВЕННУЮ ГРАНИЦУ РОССИЙСКОЙ ФЕДЕРАЦИИ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3994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3FCEF2-68C9-E7E1-3736-4EBAE819C1C4}"/>
              </a:ext>
            </a:extLst>
          </p:cNvPr>
          <p:cNvSpPr txBox="1"/>
          <p:nvPr/>
        </p:nvSpPr>
        <p:spPr>
          <a:xfrm>
            <a:off x="1474341" y="884250"/>
            <a:ext cx="95652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СТРАТЕГИЧЕСКОЕ НАПРАВЛЕНИЕ</a:t>
            </a:r>
          </a:p>
          <a:p>
            <a:pPr algn="ctr"/>
            <a:r>
              <a:rPr lang="ru-R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 ОБЛАСТИ ЦИФРОВОЙ ТРАНСФОРМАЦИИ ТРАНСПОРТНОЙ ОТРАСЛИ</a:t>
            </a:r>
          </a:p>
          <a:p>
            <a:pPr algn="ctr"/>
            <a:r>
              <a:rPr lang="ru-R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РОССИЙСКОЙ ФЕДЕРАЦИИ ДО 2030 ГОДА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92CF06-B849-E6AE-0B48-AD3CB51215D9}"/>
              </a:ext>
            </a:extLst>
          </p:cNvPr>
          <p:cNvSpPr txBox="1"/>
          <p:nvPr/>
        </p:nvSpPr>
        <p:spPr>
          <a:xfrm>
            <a:off x="1022277" y="1807580"/>
            <a:ext cx="10813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(У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тверждено распоряжением Правительства Российской Федерации от 21 декабря 2021 г. № 3744-р)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D876BC-DC00-E606-5FEE-D1C6D829097D}"/>
              </a:ext>
            </a:extLst>
          </p:cNvPr>
          <p:cNvSpPr txBox="1"/>
          <p:nvPr/>
        </p:nvSpPr>
        <p:spPr>
          <a:xfrm>
            <a:off x="1022277" y="2834429"/>
            <a:ext cx="1009505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900" algn="just">
              <a:spcBef>
                <a:spcPts val="1200"/>
              </a:spcBef>
            </a:pPr>
            <a:r>
              <a:rPr lang="ru-RU" sz="2800" dirty="0">
                <a:effectLst/>
                <a:latin typeface="+mj-lt"/>
                <a:ea typeface="Times New Roman" panose="02020603050405020304" pitchFamily="18" charset="0"/>
              </a:rPr>
              <a:t>Ключевыми инициативами и проектами, направленными на приоритетное достижение цели цифровой трансформации, являются:</a:t>
            </a:r>
          </a:p>
          <a:p>
            <a:pPr indent="342900" algn="just">
              <a:spcBef>
                <a:spcPts val="1200"/>
              </a:spcBef>
            </a:pPr>
            <a:r>
              <a:rPr lang="ru-RU" sz="2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проект «Беспилотники для пассажиров и грузов»;</a:t>
            </a:r>
          </a:p>
          <a:p>
            <a:pPr indent="342900" algn="just">
              <a:spcBef>
                <a:spcPts val="1200"/>
              </a:spcBef>
            </a:pPr>
            <a:r>
              <a:rPr lang="ru-RU" sz="2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инициатива «Беспилотные логистические коридоры»; </a:t>
            </a:r>
            <a:endParaRPr lang="ru-RU" sz="28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42900" algn="just">
              <a:spcBef>
                <a:spcPts val="1200"/>
              </a:spcBef>
            </a:pPr>
            <a:r>
              <a:rPr lang="ru-RU" sz="2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проект «Бесшовная грузовая логистика» </a:t>
            </a:r>
            <a:endParaRPr lang="ru-RU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670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D1F9D84D-CE76-492B-B38D-0F721DBC73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668287"/>
              </p:ext>
            </p:extLst>
          </p:nvPr>
        </p:nvGraphicFramePr>
        <p:xfrm>
          <a:off x="4296300" y="937664"/>
          <a:ext cx="7630160" cy="5893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30160">
                  <a:extLst>
                    <a:ext uri="{9D8B030D-6E8A-4147-A177-3AD203B41FA5}">
                      <a16:colId xmlns:a16="http://schemas.microsoft.com/office/drawing/2014/main" val="3556259232"/>
                    </a:ext>
                  </a:extLst>
                </a:gridCol>
              </a:tblGrid>
              <a:tr h="864628">
                <a:tc>
                  <a:txBody>
                    <a:bodyPr/>
                    <a:lstStyle/>
                    <a:p>
                      <a:r>
                        <a:rPr lang="ru-RU" sz="24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АНО «ДМТК» организовало проведение международных пилотных проектов по: 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594324"/>
                  </a:ext>
                </a:extLst>
              </a:tr>
              <a:tr h="3458514">
                <a:tc>
                  <a:txBody>
                    <a:bodyPr/>
                    <a:lstStyle/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применению электронной международной транспортной накладной e-CMR между Российской Федерацией и Республикой Беларусь;</a:t>
                      </a:r>
                    </a:p>
                    <a:p>
                      <a:pPr algn="just"/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внедрению сервиса отслеживания автомобильных перевозок с использованием электронных навигационных пломб между Российской Федерацией и Республикой Финляндия;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организации экспериментальной беспилотной грузовой автомобильной перевозки по мосту через р. Амур между логистическими центрами в районе городов Благовещенск (Россия) – Хэйхэ (Китай);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перевозке грузов железнодорожным транспортом в контейнерах по маршруту между ТЛЦ «Восток-Запад» (Калининградская область) и ТЛЦ «Белый </a:t>
                      </a:r>
                      <a:r>
                        <a:rPr lang="ru-RU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Раст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 (Московская область) с использованием электронных данных перевозки и цифровых сервисов.</a:t>
                      </a:r>
                      <a:endParaRPr lang="ru-RU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760404"/>
                  </a:ext>
                </a:extLst>
              </a:tr>
            </a:tbl>
          </a:graphicData>
        </a:graphic>
      </p:graphicFrame>
      <p:pic>
        <p:nvPicPr>
          <p:cNvPr id="1028" name="Picture 4" descr="В ЕАЭС рассказали об этапах отмены роуминга - ПРАЙМ, 03.02.2021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8" t="-128" r="7838" b="128"/>
          <a:stretch/>
        </p:blipFill>
        <p:spPr bwMode="auto">
          <a:xfrm>
            <a:off x="0" y="0"/>
            <a:ext cx="4196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7800" y="2023533"/>
            <a:ext cx="3662680" cy="3039533"/>
          </a:xfrm>
          <a:prstGeom prst="rect">
            <a:avLst/>
          </a:prstGeom>
          <a:solidFill>
            <a:schemeClr val="accent5">
              <a:alpha val="81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</a:rPr>
              <a:t>В РАМКАХ СТРАТЕГИЧЕСКОГО НАПРАВЛЕНИЯ</a:t>
            </a:r>
          </a:p>
          <a:p>
            <a:pPr algn="ctr"/>
            <a:r>
              <a:rPr lang="ru-RU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 ОБЛАСТИ ЦИФРОВОЙ ТРАНСФОРМАЦИИ ТРАНСПОРТНОЙ ОТРАСЛИ</a:t>
            </a:r>
          </a:p>
          <a:p>
            <a:pPr algn="ctr"/>
            <a:r>
              <a:rPr lang="ru-RU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РОССИЙСКОЙ ФЕДЕРАЦИИ ДО 2030 ГОДА</a:t>
            </a:r>
          </a:p>
        </p:txBody>
      </p:sp>
      <p:sp>
        <p:nvSpPr>
          <p:cNvPr id="19" name="Номер слайда 572">
            <a:extLst>
              <a:ext uri="{FF2B5EF4-FFF2-40B4-BE49-F238E27FC236}">
                <a16:creationId xmlns:a16="http://schemas.microsoft.com/office/drawing/2014/main" id="{98001A67-596F-4F77-8C73-25328C1F2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90667" y="6215380"/>
            <a:ext cx="12715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0C9B7F0-1D48-4274-A9CF-F785D52EAA44}" type="slidenum">
              <a:rPr lang="ru-RU" altLang="ru-RU" sz="16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 altLang="ru-RU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B257E9-674B-450C-A906-51937EDC83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555" y="166518"/>
            <a:ext cx="1652019" cy="77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6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2768" y="386611"/>
            <a:ext cx="92519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Пилотный проект по применению электронной международной транспортной накладной e-CMR (для автомобильного транспорта) между Российской Федерацией и Республикой Беларусь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B257E9-674B-450C-A906-51937EDC83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555" y="166518"/>
            <a:ext cx="1652019" cy="771146"/>
          </a:xfrm>
          <a:prstGeom prst="rect">
            <a:avLst/>
          </a:prstGeom>
        </p:spPr>
      </p:pic>
      <p:sp>
        <p:nvSpPr>
          <p:cNvPr id="6" name="Номер слайда 572">
            <a:extLst>
              <a:ext uri="{FF2B5EF4-FFF2-40B4-BE49-F238E27FC236}">
                <a16:creationId xmlns:a16="http://schemas.microsoft.com/office/drawing/2014/main" id="{98001A67-596F-4F77-8C73-25328C1F2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90667" y="6215380"/>
            <a:ext cx="12715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0C9B7F0-1D48-4274-A9CF-F785D52EAA44}" type="slidenum">
              <a:rPr lang="ru-RU" altLang="ru-RU" sz="16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 altLang="ru-RU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Рисунок 8" descr="Картин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28106" y="1740146"/>
            <a:ext cx="9400854" cy="42237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4480" y="6074529"/>
            <a:ext cx="11511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ts val="1200"/>
              <a:defRPr/>
            </a:pPr>
            <a:r>
              <a:rPr lang="ru-RU" sz="1200" dirty="0"/>
              <a:t>Использование </a:t>
            </a:r>
            <a:r>
              <a:rPr lang="en-US" sz="1200" dirty="0"/>
              <a:t>e-CMR</a:t>
            </a:r>
            <a:r>
              <a:rPr lang="ru-RU" sz="1200" dirty="0"/>
              <a:t> позволит </a:t>
            </a:r>
            <a:r>
              <a:rPr lang="ru-RU" sz="1200" b="1" dirty="0"/>
              <a:t>сократить расходы более чем в 4 раза </a:t>
            </a:r>
            <a:r>
              <a:rPr lang="ru-RU" sz="1200" dirty="0"/>
              <a:t>по сравнению с бумажной </a:t>
            </a:r>
            <a:r>
              <a:rPr lang="en-US" sz="1200" dirty="0"/>
              <a:t>CMR:</a:t>
            </a:r>
            <a:r>
              <a:rPr lang="ru-RU" sz="1200" dirty="0"/>
              <a:t> себестоимость использования </a:t>
            </a:r>
            <a:r>
              <a:rPr lang="en-US" sz="1200" dirty="0"/>
              <a:t>e-CMR</a:t>
            </a:r>
            <a:r>
              <a:rPr lang="ru-RU" sz="1200" dirty="0"/>
              <a:t>, включая выпуск, подписание, отправку, уточнение статуса, архивирование и т.п. составляет 1,69 евро против 6,23 евро в случае с бумажной </a:t>
            </a:r>
            <a:r>
              <a:rPr lang="en-US" sz="1200" dirty="0"/>
              <a:t>CMR</a:t>
            </a:r>
            <a:r>
              <a:rPr lang="ru-RU" sz="1200" dirty="0"/>
              <a:t>. </a:t>
            </a:r>
          </a:p>
          <a:p>
            <a:pPr>
              <a:buClr>
                <a:srgbClr val="000000"/>
              </a:buClr>
              <a:buSzPts val="1200"/>
              <a:defRPr/>
            </a:pPr>
            <a:r>
              <a:rPr lang="ru-RU" sz="1200" b="1" dirty="0"/>
              <a:t>Временные затраты снижаются</a:t>
            </a:r>
            <a:r>
              <a:rPr lang="ru-RU" sz="1200" dirty="0"/>
              <a:t>: на все операции с е-</a:t>
            </a:r>
            <a:r>
              <a:rPr lang="en-US" sz="1200" dirty="0"/>
              <a:t>CMR</a:t>
            </a:r>
            <a:r>
              <a:rPr lang="ru-RU" sz="1200" dirty="0"/>
              <a:t> уходит примерно полминуты против 20 с лишним минут с бумажной </a:t>
            </a:r>
            <a:r>
              <a:rPr lang="en-US" sz="1200" dirty="0"/>
              <a:t>CMR</a:t>
            </a:r>
            <a:r>
              <a:rPr lang="ru-RU" sz="1200" dirty="0"/>
              <a:t> (данные ЕС).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DMTC">
      <a:dk1>
        <a:sysClr val="windowText" lastClr="000000"/>
      </a:dk1>
      <a:lt1>
        <a:sysClr val="window" lastClr="FFFFFF"/>
      </a:lt1>
      <a:dk2>
        <a:srgbClr val="0055A6"/>
      </a:dk2>
      <a:lt2>
        <a:srgbClr val="E7E6E6"/>
      </a:lt2>
      <a:accent1>
        <a:srgbClr val="008CCB"/>
      </a:accent1>
      <a:accent2>
        <a:srgbClr val="009846"/>
      </a:accent2>
      <a:accent3>
        <a:srgbClr val="A5A5A5"/>
      </a:accent3>
      <a:accent4>
        <a:srgbClr val="D52B1E"/>
      </a:accent4>
      <a:accent5>
        <a:srgbClr val="0055A6"/>
      </a:accent5>
      <a:accent6>
        <a:srgbClr val="009846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3280</TotalTime>
  <Words>858</Words>
  <Application>Microsoft Office PowerPoint</Application>
  <PresentationFormat>Широкоэкранный</PresentationFormat>
  <Paragraphs>98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Arial Narrow</vt:lpstr>
      <vt:lpstr>Calibri</vt:lpstr>
      <vt:lpstr>Roboto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Очирова Галина Зоригтоевна</dc:creator>
  <cp:lastModifiedBy>Алексей Киреев</cp:lastModifiedBy>
  <cp:revision>162</cp:revision>
  <cp:lastPrinted>2021-08-27T14:09:08Z</cp:lastPrinted>
  <dcterms:created xsi:type="dcterms:W3CDTF">2021-08-23T11:05:49Z</dcterms:created>
  <dcterms:modified xsi:type="dcterms:W3CDTF">2022-05-20T12:47:49Z</dcterms:modified>
</cp:coreProperties>
</file>