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14.jpg" ContentType="image/jpg"/>
  <Override PartName="/ppt/media/image116.jpg" ContentType="image/jpg"/>
  <Override PartName="/ppt/media/image119.jpg" ContentType="image/jpg"/>
  <Override PartName="/ppt/media/image120.jpg" ContentType="image/jpg"/>
  <Override PartName="/ppt/media/image121.jpg" ContentType="image/jpg"/>
  <Override PartName="/ppt/media/image122.jpg" ContentType="image/jpg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3"/>
  </p:notesMasterIdLst>
  <p:sldIdLst>
    <p:sldId id="267" r:id="rId2"/>
    <p:sldId id="268" r:id="rId3"/>
    <p:sldId id="269" r:id="rId4"/>
    <p:sldId id="371" r:id="rId5"/>
    <p:sldId id="375" r:id="rId6"/>
    <p:sldId id="383" r:id="rId7"/>
    <p:sldId id="384" r:id="rId8"/>
    <p:sldId id="385" r:id="rId9"/>
    <p:sldId id="435" r:id="rId10"/>
    <p:sldId id="418" r:id="rId11"/>
    <p:sldId id="419" r:id="rId12"/>
    <p:sldId id="373" r:id="rId13"/>
    <p:sldId id="414" r:id="rId14"/>
    <p:sldId id="409" r:id="rId15"/>
    <p:sldId id="412" r:id="rId16"/>
    <p:sldId id="411" r:id="rId17"/>
    <p:sldId id="432" r:id="rId18"/>
    <p:sldId id="433" r:id="rId19"/>
    <p:sldId id="434" r:id="rId20"/>
    <p:sldId id="377" r:id="rId21"/>
    <p:sldId id="402" r:id="rId22"/>
    <p:sldId id="403" r:id="rId23"/>
    <p:sldId id="406" r:id="rId24"/>
    <p:sldId id="405" r:id="rId25"/>
    <p:sldId id="415" r:id="rId26"/>
    <p:sldId id="374" r:id="rId27"/>
    <p:sldId id="396" r:id="rId28"/>
    <p:sldId id="390" r:id="rId29"/>
    <p:sldId id="395" r:id="rId30"/>
    <p:sldId id="381" r:id="rId31"/>
    <p:sldId id="416" r:id="rId32"/>
    <p:sldId id="421" r:id="rId33"/>
    <p:sldId id="417" r:id="rId34"/>
    <p:sldId id="422" r:id="rId35"/>
    <p:sldId id="423" r:id="rId36"/>
    <p:sldId id="425" r:id="rId37"/>
    <p:sldId id="430" r:id="rId38"/>
    <p:sldId id="426" r:id="rId39"/>
    <p:sldId id="431" r:id="rId40"/>
    <p:sldId id="427" r:id="rId41"/>
    <p:sldId id="429" r:id="rId42"/>
  </p:sldIdLst>
  <p:sldSz cx="9906000" cy="6858000" type="A4"/>
  <p:notesSz cx="6761163" cy="98821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D813F9-F28E-0C44-A346-DEC14CF922E5}">
          <p14:sldIdLst>
            <p14:sldId id="267"/>
            <p14:sldId id="268"/>
            <p14:sldId id="269"/>
            <p14:sldId id="371"/>
            <p14:sldId id="375"/>
            <p14:sldId id="383"/>
            <p14:sldId id="384"/>
            <p14:sldId id="385"/>
            <p14:sldId id="435"/>
            <p14:sldId id="418"/>
            <p14:sldId id="419"/>
            <p14:sldId id="373"/>
            <p14:sldId id="414"/>
            <p14:sldId id="409"/>
            <p14:sldId id="412"/>
            <p14:sldId id="411"/>
            <p14:sldId id="432"/>
            <p14:sldId id="433"/>
            <p14:sldId id="434"/>
            <p14:sldId id="377"/>
            <p14:sldId id="402"/>
            <p14:sldId id="403"/>
            <p14:sldId id="406"/>
            <p14:sldId id="405"/>
            <p14:sldId id="415"/>
            <p14:sldId id="374"/>
            <p14:sldId id="396"/>
            <p14:sldId id="390"/>
            <p14:sldId id="395"/>
            <p14:sldId id="381"/>
            <p14:sldId id="416"/>
            <p14:sldId id="421"/>
            <p14:sldId id="417"/>
            <p14:sldId id="422"/>
            <p14:sldId id="423"/>
            <p14:sldId id="425"/>
            <p14:sldId id="430"/>
            <p14:sldId id="426"/>
            <p14:sldId id="431"/>
            <p14:sldId id="427"/>
            <p14:sldId id="4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F8F8F8"/>
    <a:srgbClr val="B1C1E4"/>
    <a:srgbClr val="4756A0"/>
    <a:srgbClr val="FEFEFE"/>
    <a:srgbClr val="D1D1D1"/>
    <a:srgbClr val="B9B9B9"/>
    <a:srgbClr val="F1F1F1"/>
    <a:srgbClr val="A6A6A6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719"/>
  </p:normalViewPr>
  <p:slideViewPr>
    <p:cSldViewPr snapToGrid="0">
      <p:cViewPr varScale="1">
        <p:scale>
          <a:sx n="114" d="100"/>
          <a:sy n="114" d="100"/>
        </p:scale>
        <p:origin x="1002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850039391194496"/>
          <c:y val="9.0156754660335875E-2"/>
          <c:w val="0.26130368841143758"/>
          <c:h val="0.8292279489049115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B1C1E4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536-F044-9683-AF306EA15244}"/>
              </c:ext>
            </c:extLst>
          </c:dPt>
          <c:dPt>
            <c:idx val="1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536-F044-9683-AF306EA15244}"/>
              </c:ext>
            </c:extLst>
          </c:dPt>
          <c:dPt>
            <c:idx val="2"/>
            <c:invertIfNegative val="0"/>
            <c:bubble3D val="0"/>
            <c:spPr>
              <a:solidFill>
                <a:srgbClr val="B1C1E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536-F044-9683-AF306EA15244}"/>
              </c:ext>
            </c:extLst>
          </c:dPt>
          <c:dPt>
            <c:idx val="3"/>
            <c:invertIfNegative val="0"/>
            <c:bubble3D val="0"/>
            <c:spPr>
              <a:solidFill>
                <a:srgbClr val="4756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536-F044-9683-AF306EA1524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156,4%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536-F044-9683-AF306EA1524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183,6%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536-F044-9683-AF306EA1524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/>
                      <a:t>в 61,2 р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536-F044-9683-AF306EA15244}"/>
                </c:ext>
              </c:extLst>
            </c:dLbl>
            <c:dLbl>
              <c:idx val="3"/>
              <c:layout>
                <c:manualLayout>
                  <c:x val="0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140,4%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536-F044-9683-AF306EA1524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600" b="1" i="0" u="none" strike="noStrike" kern="1200" baseline="0">
                    <a:solidFill>
                      <a:srgbClr val="4756A0"/>
                    </a:solidFill>
                    <a:latin typeface="Arial Black" panose="020B0604020202020204" pitchFamily="34" charset="0"/>
                    <a:ea typeface="+mn-ea"/>
                    <a:cs typeface="Arial Black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Добыча полезных ископаемых</c:v>
                </c:pt>
                <c:pt idx="1">
                  <c:v>Обрабатывающее производство</c:v>
                </c:pt>
                <c:pt idx="2">
                  <c:v>обеспечение электрической энергией, газом и паром; конденсирование воздуха</c:v>
                </c:pt>
                <c:pt idx="3">
                  <c:v>Всего по обследуемым видам экономической деятельности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1.5640000000000001</c:v>
                </c:pt>
                <c:pt idx="1">
                  <c:v>1.8360000000000001</c:v>
                </c:pt>
                <c:pt idx="2">
                  <c:v>0</c:v>
                </c:pt>
                <c:pt idx="3">
                  <c:v>1.4039999999999999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36-F044-9683-AF306EA152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8306776"/>
        <c:axId val="178307168"/>
      </c:barChart>
      <c:catAx>
        <c:axId val="178306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8307168"/>
        <c:crosses val="autoZero"/>
        <c:auto val="1"/>
        <c:lblAlgn val="ctr"/>
        <c:lblOffset val="100"/>
        <c:noMultiLvlLbl val="0"/>
      </c:catAx>
      <c:valAx>
        <c:axId val="17830716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78306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3120621387412206"/>
          <c:y val="9.0156754660335875E-2"/>
          <c:w val="0.41854047734500277"/>
          <c:h val="0.82922794890491158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78307952"/>
        <c:axId val="178308344"/>
      </c:barChart>
      <c:catAx>
        <c:axId val="178307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8308344"/>
        <c:crosses val="autoZero"/>
        <c:auto val="1"/>
        <c:lblAlgn val="ctr"/>
        <c:lblOffset val="100"/>
        <c:noMultiLvlLbl val="0"/>
      </c:catAx>
      <c:valAx>
        <c:axId val="178308344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17830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"/>
          <c:y val="9.0156754660335875E-2"/>
          <c:w val="0.5"/>
          <c:h val="0.82922794890491158"/>
        </c:manualLayout>
      </c:layout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3"/>
        <c:overlap val="-18"/>
        <c:axId val="178309128"/>
        <c:axId val="178309520"/>
      </c:barChart>
      <c:catAx>
        <c:axId val="178309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700" b="1" i="0" u="none" strike="noStrike" kern="1200" baseline="0">
                <a:solidFill>
                  <a:srgbClr val="4756A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8309520"/>
        <c:crosses val="autoZero"/>
        <c:auto val="1"/>
        <c:lblAlgn val="ctr"/>
        <c:lblOffset val="100"/>
        <c:noMultiLvlLbl val="0"/>
      </c:catAx>
      <c:valAx>
        <c:axId val="178309520"/>
        <c:scaling>
          <c:orientation val="minMax"/>
        </c:scaling>
        <c:delete val="1"/>
        <c:axPos val="b"/>
        <c:numFmt formatCode="#,##0\ [$₽-419]" sourceLinked="1"/>
        <c:majorTickMark val="none"/>
        <c:minorTickMark val="none"/>
        <c:tickLblPos val="nextTo"/>
        <c:crossAx val="178309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58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B37D7-8989-964D-A8C1-BF06A633812A}" type="datetimeFigureOut">
              <a:rPr lang="x-none" smtClean="0"/>
              <a:t>22.06.2026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3138" y="1235075"/>
            <a:ext cx="4814887" cy="3335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55803"/>
            <a:ext cx="5408930" cy="38911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5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20CD8-132A-1A42-9C3F-9E9662FD4B9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069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18345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991B9-6FAC-DECA-05DE-82A1DD46F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973ABF1-4A70-539E-2CD9-D1F1E5D7AA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F273FE0-17F5-ED0D-FED7-1FB3347D12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3F4B7D-1084-D9EE-59E5-F2ED93093A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27169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85B8-0E92-EBB9-348E-E68CF0C1D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6203F88-88D0-2BA9-E215-4BF235CAE3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6FAD497-1107-FDDA-23E3-90B21C0CE4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B7DD20-1D7E-CAA2-CD7E-B1FEAC66B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8933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E5B55-D29D-80FE-F0DE-7D3594B46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0FB5411-F93B-2173-942B-083CE1A1C0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627847D-F29A-E4E8-FBFD-69FB8A0EA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D6BE24-4CFA-E703-FC78-9B770F780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36518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163275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7F9D7-69DD-4EB2-972F-98B82497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B7D7F1A-BE5B-66EE-342D-3538B6608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4178875-FF37-EE86-DAD7-380DFAB7B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B63DEEC-3F28-764A-E6C2-61F16D030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3577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30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9846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378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8284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960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EFA0D-6428-3827-D96C-1BB124B05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916B94C-70F6-B99C-CB43-DE5BC9AA4D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F8BAAF5-7963-8DEE-5344-3AA996BB5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C3EC21-D4F7-DE0F-7A01-52679D216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04828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87960-28E4-7815-99D9-313CF635A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DA2913B-9A35-EB12-F0F4-6B10F339C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9A7AF89-1190-B616-3F7D-22A702493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1CCF27-DA1B-E069-F741-60B8BE1108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4384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DBB93-B757-138D-B134-2ED1B4D97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747CA01-0EBC-EB1B-552C-CF6A5BC651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1CEB553-9204-3270-9127-1D0254F81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61B194-9608-E569-C7DD-6CE7A7FC9B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9558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CC1B-C639-1BB8-956F-A6C62B6E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F1485FD-BE14-D346-9FB3-2D5150BEA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5966B83-3494-8F01-AF2D-1BEBA2A72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F3A82F7-7F86-790C-AC05-42214FC7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10114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FBC2B-3D3B-A620-2B50-897CB7596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C66017F-911B-DACE-F3DA-90E1F118D3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B64317A-118B-3084-C73D-A03300587C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535602-0E5A-E078-5840-1ABA122566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D20CD8-132A-1A42-9C3F-9E9662FD4B9F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6686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08016-56EC-0A43-ADB2-8D6B320CC239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626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C25D4-5D07-C84F-8F5B-C0FCE56BAA04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0939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25FE6-9F58-E04A-AF5D-E0D3CED08D0B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55683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93C6A-949B-8546-BF85-B80F61ADB7C8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22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B1187-46BE-9D44-A2D2-7AB336D6874D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4368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ED714-477C-8E4F-80B2-8100E37C6C45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4144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9CC66-20DE-6A40-94F2-95386CD16213}" type="datetime1">
              <a:rPr lang="ru-RU" smtClean="0"/>
              <a:t>22.06.2026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10799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C66C4-FF1D-DE42-949B-EFC34EECAF9A}" type="datetime1">
              <a:rPr lang="ru-RU" smtClean="0"/>
              <a:t>22.06.2026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2026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60058-7471-E142-87EA-3597FEA11B8A}" type="datetime1">
              <a:rPr lang="ru-RU" smtClean="0"/>
              <a:t>22.06.2026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67107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EBD9B-40A4-764D-8305-4622582737AA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703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6164F-07BA-6243-AF5E-D22E108E4987}" type="datetime1">
              <a:rPr lang="ru-RU" smtClean="0"/>
              <a:t>22.06.2026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32521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9ACFB-CE6A-F744-9AEA-E08B5B8BAE3D}" type="datetime1">
              <a:rPr lang="ru-RU" smtClean="0"/>
              <a:t>22.06.2026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49720-1430-DF46-8A1E-D768C54B98E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9922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g"/><Relationship Id="rId13" Type="http://schemas.openxmlformats.org/officeDocument/2006/relationships/image" Target="../media/image71.png"/><Relationship Id="rId3" Type="http://schemas.openxmlformats.org/officeDocument/2006/relationships/image" Target="../media/image63.jpg"/><Relationship Id="rId7" Type="http://schemas.openxmlformats.org/officeDocument/2006/relationships/image" Target="../media/image67.jpg"/><Relationship Id="rId12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11" Type="http://schemas.openxmlformats.org/officeDocument/2006/relationships/image" Target="../media/image19.png"/><Relationship Id="rId5" Type="http://schemas.openxmlformats.org/officeDocument/2006/relationships/image" Target="../media/image65.jpg"/><Relationship Id="rId10" Type="http://schemas.openxmlformats.org/officeDocument/2006/relationships/image" Target="../media/image70.svg"/><Relationship Id="rId4" Type="http://schemas.openxmlformats.org/officeDocument/2006/relationships/image" Target="../media/image64.jpg"/><Relationship Id="rId9" Type="http://schemas.openxmlformats.org/officeDocument/2006/relationships/image" Target="../media/image69.png"/><Relationship Id="rId14" Type="http://schemas.openxmlformats.org/officeDocument/2006/relationships/image" Target="../media/image7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g"/><Relationship Id="rId3" Type="http://schemas.openxmlformats.org/officeDocument/2006/relationships/image" Target="../media/image74.png"/><Relationship Id="rId7" Type="http://schemas.openxmlformats.org/officeDocument/2006/relationships/image" Target="../media/image78.jp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g"/><Relationship Id="rId5" Type="http://schemas.openxmlformats.org/officeDocument/2006/relationships/image" Target="../media/image76.jpg"/><Relationship Id="rId10" Type="http://schemas.openxmlformats.org/officeDocument/2006/relationships/image" Target="../media/image81.jpg"/><Relationship Id="rId4" Type="http://schemas.openxmlformats.org/officeDocument/2006/relationships/image" Target="../media/image75.png"/><Relationship Id="rId9" Type="http://schemas.openxmlformats.org/officeDocument/2006/relationships/image" Target="../media/image8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8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7.xml"/><Relationship Id="rId18" Type="http://schemas.openxmlformats.org/officeDocument/2006/relationships/slide" Target="slide24.xml"/><Relationship Id="rId3" Type="http://schemas.openxmlformats.org/officeDocument/2006/relationships/slide" Target="slide4.xml"/><Relationship Id="rId21" Type="http://schemas.openxmlformats.org/officeDocument/2006/relationships/slide" Target="slide26.xml"/><Relationship Id="rId7" Type="http://schemas.openxmlformats.org/officeDocument/2006/relationships/slide" Target="slide8.xml"/><Relationship Id="rId12" Type="http://schemas.openxmlformats.org/officeDocument/2006/relationships/slide" Target="slide16.xml"/><Relationship Id="rId17" Type="http://schemas.openxmlformats.org/officeDocument/2006/relationships/slide" Target="slide22.xml"/><Relationship Id="rId25" Type="http://schemas.openxmlformats.org/officeDocument/2006/relationships/image" Target="../media/image2.jpg"/><Relationship Id="rId2" Type="http://schemas.openxmlformats.org/officeDocument/2006/relationships/slide" Target="slide3.xml"/><Relationship Id="rId16" Type="http://schemas.openxmlformats.org/officeDocument/2006/relationships/slide" Target="slide21.xml"/><Relationship Id="rId20" Type="http://schemas.openxmlformats.org/officeDocument/2006/relationships/slide" Target="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4.xml"/><Relationship Id="rId24" Type="http://schemas.openxmlformats.org/officeDocument/2006/relationships/slide" Target="slide27.xml"/><Relationship Id="rId5" Type="http://schemas.openxmlformats.org/officeDocument/2006/relationships/slide" Target="slide6.xml"/><Relationship Id="rId15" Type="http://schemas.openxmlformats.org/officeDocument/2006/relationships/slide" Target="slide20.xml"/><Relationship Id="rId23" Type="http://schemas.openxmlformats.org/officeDocument/2006/relationships/slide" Target="slide31.xml"/><Relationship Id="rId10" Type="http://schemas.openxmlformats.org/officeDocument/2006/relationships/slide" Target="slide15.xml"/><Relationship Id="rId19" Type="http://schemas.openxmlformats.org/officeDocument/2006/relationships/slide" Target="slide23.xml"/><Relationship Id="rId4" Type="http://schemas.openxmlformats.org/officeDocument/2006/relationships/slide" Target="slide5.xml"/><Relationship Id="rId9" Type="http://schemas.openxmlformats.org/officeDocument/2006/relationships/slide" Target="slide12.xml"/><Relationship Id="rId14" Type="http://schemas.openxmlformats.org/officeDocument/2006/relationships/slide" Target="slide19.xml"/><Relationship Id="rId22" Type="http://schemas.openxmlformats.org/officeDocument/2006/relationships/slide" Target="slide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sv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4" Type="http://schemas.openxmlformats.org/officeDocument/2006/relationships/image" Target="../media/image9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svg"/><Relationship Id="rId5" Type="http://schemas.openxmlformats.org/officeDocument/2006/relationships/image" Target="../media/image99.png"/><Relationship Id="rId10" Type="http://schemas.openxmlformats.org/officeDocument/2006/relationships/image" Target="../media/image5.svg"/><Relationship Id="rId4" Type="http://schemas.openxmlformats.org/officeDocument/2006/relationships/image" Target="../media/image98.svg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svg"/><Relationship Id="rId5" Type="http://schemas.openxmlformats.org/officeDocument/2006/relationships/image" Target="../media/image110.png"/><Relationship Id="rId4" Type="http://schemas.openxmlformats.org/officeDocument/2006/relationships/image" Target="../media/image109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svg"/><Relationship Id="rId3" Type="http://schemas.openxmlformats.org/officeDocument/2006/relationships/image" Target="../media/image84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jpg"/><Relationship Id="rId3" Type="http://schemas.openxmlformats.org/officeDocument/2006/relationships/image" Target="../media/image114.jp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../media/image122.jpg"/><Relationship Id="rId5" Type="http://schemas.openxmlformats.org/officeDocument/2006/relationships/image" Target="../media/image116.jpg"/><Relationship Id="rId10" Type="http://schemas.openxmlformats.org/officeDocument/2006/relationships/image" Target="../media/image121.jpg"/><Relationship Id="rId4" Type="http://schemas.openxmlformats.org/officeDocument/2006/relationships/image" Target="../media/image115.png"/><Relationship Id="rId9" Type="http://schemas.openxmlformats.org/officeDocument/2006/relationships/image" Target="../media/image120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svg"/><Relationship Id="rId13" Type="http://schemas.openxmlformats.org/officeDocument/2006/relationships/hyperlink" Target="mailto:mail@amurobl.ru" TargetMode="External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12" Type="http://schemas.openxmlformats.org/officeDocument/2006/relationships/image" Target="../media/image132.svg"/><Relationship Id="rId17" Type="http://schemas.openxmlformats.org/officeDocument/2006/relationships/hyperlink" Target="mailto:temchenko@invest.amurobl.ru" TargetMode="External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6.svg"/><Relationship Id="rId11" Type="http://schemas.openxmlformats.org/officeDocument/2006/relationships/image" Target="../media/image131.png"/><Relationship Id="rId5" Type="http://schemas.openxmlformats.org/officeDocument/2006/relationships/image" Target="../media/image125.png"/><Relationship Id="rId15" Type="http://schemas.openxmlformats.org/officeDocument/2006/relationships/image" Target="../media/image133.png"/><Relationship Id="rId10" Type="http://schemas.openxmlformats.org/officeDocument/2006/relationships/image" Target="../media/image130.svg"/><Relationship Id="rId4" Type="http://schemas.openxmlformats.org/officeDocument/2006/relationships/image" Target="../media/image124.svg"/><Relationship Id="rId9" Type="http://schemas.openxmlformats.org/officeDocument/2006/relationships/image" Target="../media/image129.png"/><Relationship Id="rId14" Type="http://schemas.openxmlformats.org/officeDocument/2006/relationships/hyperlink" Target="mailto:Invest.amurobl@mail.ru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jpg"/><Relationship Id="rId11" Type="http://schemas.openxmlformats.org/officeDocument/2006/relationships/image" Target="../media/image143.jpg"/><Relationship Id="rId5" Type="http://schemas.openxmlformats.org/officeDocument/2006/relationships/image" Target="../media/image138.png"/><Relationship Id="rId10" Type="http://schemas.openxmlformats.org/officeDocument/2006/relationships/image" Target="../media/image142.jpg"/><Relationship Id="rId4" Type="http://schemas.openxmlformats.org/officeDocument/2006/relationships/image" Target="../media/image137.png"/><Relationship Id="rId9" Type="http://schemas.openxmlformats.org/officeDocument/2006/relationships/hyperlink" Target="mailto:info@belogorck.ru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3" Type="http://schemas.openxmlformats.org/officeDocument/2006/relationships/image" Target="../media/image136.png"/><Relationship Id="rId7" Type="http://schemas.openxmlformats.org/officeDocument/2006/relationships/image" Target="../media/image141.pn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Relationship Id="rId9" Type="http://schemas.openxmlformats.org/officeDocument/2006/relationships/image" Target="../media/image14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microsoft.com/office/2007/relationships/hdphoto" Target="../media/hdphoto1.wdp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chart" Target="../charts/chart2.xm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chart" Target="../charts/chart3.xml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3" Type="http://schemas.openxmlformats.org/officeDocument/2006/relationships/image" Target="../media/image34.png"/><Relationship Id="rId21" Type="http://schemas.openxmlformats.org/officeDocument/2006/relationships/image" Target="../media/image52.svg"/><Relationship Id="rId7" Type="http://schemas.openxmlformats.org/officeDocument/2006/relationships/image" Target="../media/image38.pn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7.sv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svg"/><Relationship Id="rId19" Type="http://schemas.openxmlformats.org/officeDocument/2006/relationships/image" Target="../media/image50.png"/><Relationship Id="rId4" Type="http://schemas.openxmlformats.org/officeDocument/2006/relationships/image" Target="../media/image35.svg"/><Relationship Id="rId9" Type="http://schemas.openxmlformats.org/officeDocument/2006/relationships/image" Target="../media/image40.png"/><Relationship Id="rId14" Type="http://schemas.openxmlformats.org/officeDocument/2006/relationships/image" Target="../media/image45.svg"/><Relationship Id="rId22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10" Type="http://schemas.openxmlformats.org/officeDocument/2006/relationships/image" Target="../media/image62.svg"/><Relationship Id="rId4" Type="http://schemas.openxmlformats.org/officeDocument/2006/relationships/image" Target="../media/image56.sv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61257" y="150759"/>
            <a:ext cx="2153465" cy="811266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61544" y="192581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016" y="1256553"/>
            <a:ext cx="6750603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48A14C-7E6E-E9C5-E8DE-FFE2EB5D9135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МАГДАГАЧИНСКОГО МУНИЦИПАЛЬНОГО ОКРУГА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000" y="323831"/>
            <a:ext cx="434709" cy="465121"/>
          </a:xfrm>
          <a:prstGeom prst="rect">
            <a:avLst/>
          </a:prstGeom>
        </p:spPr>
      </p:pic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C31FA9-5CDE-4703-9E55-5038F150C2D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41624" y="1256552"/>
            <a:ext cx="2231550" cy="2896381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895831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016" y="300550"/>
            <a:ext cx="8543925" cy="13255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Показатели обеспечения повышения уровня качества жизни по направлению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«Потребление услуг»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9637797"/>
              </p:ext>
            </p:extLst>
          </p:nvPr>
        </p:nvGraphicFramePr>
        <p:xfrm>
          <a:off x="681038" y="1347472"/>
          <a:ext cx="8543925" cy="500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9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7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2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8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1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Единица 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Фактическое значение 2024 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Фактическое значение 2025 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Удовлетворенность проведением досуга вне дома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Удовлетворенность опытом покупки товаров повседневного спроса, в том числе продуктов питания, и получения повседневных услуг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Удовлетворенность опытом покупки товаров длительного пользования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уровня своего дохода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возможности обеспечить ребенка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Уровень обеспеченности спортивными сооружениями исходя из единовременной пропускной способности объектов спорта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объектов общественного питания на 100 тысяч человек населения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коэффициент на 100 тысяч населения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населения, проживающего в радиусе 3 км по дорогам общего пользования от как минимум одного объекта культурно-досуговой сферы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удовлетворенности качеством и выбором спортивных сооружений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граждан, систематически занимающихся физической культурой и спортом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239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Число посещений культурных мероприятий на 100 тысяч человек населения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коэффициент на 100 тысяч населения</a:t>
                      </a:r>
                    </a:p>
                    <a:p>
                      <a:pPr algn="ctr"/>
                      <a:endParaRPr lang="ru-RU" sz="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1117935,26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1105695,32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EFFD9A6-7901-10D3-CA6A-1E13E190FD2B}"/>
              </a:ext>
            </a:extLst>
          </p:cNvPr>
          <p:cNvSpPr/>
          <p:nvPr/>
        </p:nvSpPr>
        <p:spPr>
          <a:xfrm>
            <a:off x="694393" y="163628"/>
            <a:ext cx="1084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94393" y="6611779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268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5950230"/>
              </p:ext>
            </p:extLst>
          </p:nvPr>
        </p:nvGraphicFramePr>
        <p:xfrm>
          <a:off x="627016" y="1151857"/>
          <a:ext cx="8543925" cy="4866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14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5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2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93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Единица измерения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Фактическое значение 2024год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Фактическое значение 2025год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удовлетворенности качеством и выбором объектов общественного питания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58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Обеспеченность населения торговой площадью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коэффициент на 100 тысяч населения</a:t>
                      </a:r>
                    </a:p>
                    <a:p>
                      <a:pPr algn="ctr"/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103616,19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106616,1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населения, проживающего в пределах 15-минутной пешей доступности от хотя бы одного продуктового магазина 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Оценка доступности товаров длительного потребления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Доступность товаров первой необходимости (для села)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баллов</a:t>
                      </a:r>
                    </a:p>
                    <a:p>
                      <a:pPr algn="ctr"/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населения с денежными доходами ниже величины прожиточного минимума, установленного в субъекте Российской Федерации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/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Реальные среднедушевые денежные доходы населения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/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 количества объектов общественного питания на 100 тысяч человек населения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  <a:p>
                      <a:pPr algn="ctr"/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 доли граждан, систематически занимающихся физической культурой и спортом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процентных пунктов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 доли населения с денежными доходами ниже величины прожиточного минимума, установленного в субъекте Российской Федерации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процентных</a:t>
                      </a:r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пунктов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2EFFD9A6-7901-10D3-CA6A-1E13E190FD2B}"/>
              </a:ext>
            </a:extLst>
          </p:cNvPr>
          <p:cNvSpPr/>
          <p:nvPr/>
        </p:nvSpPr>
        <p:spPr>
          <a:xfrm>
            <a:off x="627017" y="163628"/>
            <a:ext cx="1084337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0764" y="1636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Показатели обеспечения повышения уровня качества жизни по направлению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«Потребление услуг»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463498"/>
              </p:ext>
            </p:extLst>
          </p:nvPr>
        </p:nvGraphicFramePr>
        <p:xfrm>
          <a:off x="627016" y="6038600"/>
          <a:ext cx="854392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3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0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B1C1E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Динамика реальных среднедушевых денежных доходов населения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B1C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>
                    <a:solidFill>
                      <a:srgbClr val="B1C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0,07</a:t>
                      </a:r>
                    </a:p>
                  </a:txBody>
                  <a:tcPr>
                    <a:solidFill>
                      <a:srgbClr val="B1C1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0,12</a:t>
                      </a:r>
                    </a:p>
                  </a:txBody>
                  <a:tcPr>
                    <a:solidFill>
                      <a:srgbClr val="B1C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876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Скругленный прямоугольник 131">
            <a:extLst>
              <a:ext uri="{FF2B5EF4-FFF2-40B4-BE49-F238E27FC236}">
                <a16:creationId xmlns:a16="http://schemas.microsoft.com/office/drawing/2014/main" id="{965B5596-9886-1EDD-8689-79E3A0147044}"/>
              </a:ext>
            </a:extLst>
          </p:cNvPr>
          <p:cNvSpPr/>
          <p:nvPr/>
        </p:nvSpPr>
        <p:spPr>
          <a:xfrm>
            <a:off x="627016" y="1401546"/>
            <a:ext cx="6056289" cy="4906277"/>
          </a:xfrm>
          <a:prstGeom prst="roundRect">
            <a:avLst>
              <a:gd name="adj" fmla="val 5028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8" name="Скругленный прямоугольник 167">
            <a:extLst>
              <a:ext uri="{FF2B5EF4-FFF2-40B4-BE49-F238E27FC236}">
                <a16:creationId xmlns:a16="http://schemas.microsoft.com/office/drawing/2014/main" id="{406DE531-59AB-987E-57EA-AF99FD6084E2}"/>
              </a:ext>
            </a:extLst>
          </p:cNvPr>
          <p:cNvSpPr/>
          <p:nvPr/>
        </p:nvSpPr>
        <p:spPr>
          <a:xfrm>
            <a:off x="750639" y="1525351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73" name="Скругленный прямоугольник 172">
            <a:extLst>
              <a:ext uri="{FF2B5EF4-FFF2-40B4-BE49-F238E27FC236}">
                <a16:creationId xmlns:a16="http://schemas.microsoft.com/office/drawing/2014/main" id="{EB7D65FA-C463-3087-D7E8-6B8E7319F8D2}"/>
              </a:ext>
            </a:extLst>
          </p:cNvPr>
          <p:cNvSpPr/>
          <p:nvPr/>
        </p:nvSpPr>
        <p:spPr>
          <a:xfrm>
            <a:off x="3722882" y="1525351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1" name="Скругленный прямоугольник 190">
            <a:extLst>
              <a:ext uri="{FF2B5EF4-FFF2-40B4-BE49-F238E27FC236}">
                <a16:creationId xmlns:a16="http://schemas.microsoft.com/office/drawing/2014/main" id="{3DAEEDE2-CD4E-EEAA-1E55-446D41A95687}"/>
              </a:ext>
            </a:extLst>
          </p:cNvPr>
          <p:cNvSpPr/>
          <p:nvPr/>
        </p:nvSpPr>
        <p:spPr>
          <a:xfrm>
            <a:off x="750638" y="4714888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2" name="Скругленный прямоугольник 191">
            <a:extLst>
              <a:ext uri="{FF2B5EF4-FFF2-40B4-BE49-F238E27FC236}">
                <a16:creationId xmlns:a16="http://schemas.microsoft.com/office/drawing/2014/main" id="{08E356B1-B150-5CBC-DA11-99103B9B0653}"/>
              </a:ext>
            </a:extLst>
          </p:cNvPr>
          <p:cNvSpPr/>
          <p:nvPr/>
        </p:nvSpPr>
        <p:spPr>
          <a:xfrm>
            <a:off x="3722881" y="4714888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7" name="Скругленный прямоугольник 196">
            <a:extLst>
              <a:ext uri="{FF2B5EF4-FFF2-40B4-BE49-F238E27FC236}">
                <a16:creationId xmlns:a16="http://schemas.microsoft.com/office/drawing/2014/main" id="{EA0DAF6A-ED29-E9EF-CDF0-F42C5E4B92F5}"/>
              </a:ext>
            </a:extLst>
          </p:cNvPr>
          <p:cNvSpPr/>
          <p:nvPr/>
        </p:nvSpPr>
        <p:spPr>
          <a:xfrm>
            <a:off x="750638" y="3120117"/>
            <a:ext cx="2836778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98" name="Скругленный прямоугольник 197">
            <a:extLst>
              <a:ext uri="{FF2B5EF4-FFF2-40B4-BE49-F238E27FC236}">
                <a16:creationId xmlns:a16="http://schemas.microsoft.com/office/drawing/2014/main" id="{8D370FB6-20C6-B96E-C580-63F3005FCF57}"/>
              </a:ext>
            </a:extLst>
          </p:cNvPr>
          <p:cNvSpPr/>
          <p:nvPr/>
        </p:nvSpPr>
        <p:spPr>
          <a:xfrm>
            <a:off x="3722881" y="3120117"/>
            <a:ext cx="2836800" cy="1465200"/>
          </a:xfrm>
          <a:prstGeom prst="roundRect">
            <a:avLst>
              <a:gd name="adj" fmla="val 1403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id="{2E2EF1B2-4C16-F93B-4EA0-941CFCC79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41" y="1525347"/>
            <a:ext cx="1799522" cy="1452097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2" name="Рисунок 261">
            <a:extLst>
              <a:ext uri="{FF2B5EF4-FFF2-40B4-BE49-F238E27FC236}">
                <a16:creationId xmlns:a16="http://schemas.microsoft.com/office/drawing/2014/main" id="{664B4D96-E795-F836-F55B-8ACA2E900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81" y="1525346"/>
            <a:ext cx="1815996" cy="1452098"/>
          </a:xfrm>
          <a:custGeom>
            <a:avLst/>
            <a:gdLst>
              <a:gd name="connsiteX0" fmla="*/ 208645 w 1799522"/>
              <a:gd name="connsiteY0" fmla="*/ 0 h 1452094"/>
              <a:gd name="connsiteX1" fmla="*/ 1799522 w 1799522"/>
              <a:gd name="connsiteY1" fmla="*/ 0 h 1452094"/>
              <a:gd name="connsiteX2" fmla="*/ 1799522 w 1799522"/>
              <a:gd name="connsiteY2" fmla="*/ 1452094 h 1452094"/>
              <a:gd name="connsiteX3" fmla="*/ 138029 w 1799522"/>
              <a:gd name="connsiteY3" fmla="*/ 1452094 h 1452094"/>
              <a:gd name="connsiteX4" fmla="*/ 127431 w 1799522"/>
              <a:gd name="connsiteY4" fmla="*/ 1448804 h 1452094"/>
              <a:gd name="connsiteX5" fmla="*/ 0 w 1799522"/>
              <a:gd name="connsiteY5" fmla="*/ 1256556 h 1452094"/>
              <a:gd name="connsiteX6" fmla="*/ 0 w 1799522"/>
              <a:gd name="connsiteY6" fmla="*/ 208645 h 1452094"/>
              <a:gd name="connsiteX7" fmla="*/ 208645 w 1799522"/>
              <a:gd name="connsiteY7" fmla="*/ 0 h 1452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9522" h="1452094">
                <a:moveTo>
                  <a:pt x="208645" y="0"/>
                </a:moveTo>
                <a:lnTo>
                  <a:pt x="1799522" y="0"/>
                </a:lnTo>
                <a:lnTo>
                  <a:pt x="1799522" y="1452094"/>
                </a:lnTo>
                <a:lnTo>
                  <a:pt x="138029" y="1452094"/>
                </a:lnTo>
                <a:lnTo>
                  <a:pt x="127431" y="1448804"/>
                </a:lnTo>
                <a:cubicBezTo>
                  <a:pt x="52545" y="1417130"/>
                  <a:pt x="0" y="1342979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3" name="Рисунок 262">
            <a:extLst>
              <a:ext uri="{FF2B5EF4-FFF2-40B4-BE49-F238E27FC236}">
                <a16:creationId xmlns:a16="http://schemas.microsoft.com/office/drawing/2014/main" id="{8E5C323A-7955-C023-DF85-5C05D281FC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40" y="3105150"/>
            <a:ext cx="1799522" cy="1480166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4" name="Рисунок 263">
            <a:extLst>
              <a:ext uri="{FF2B5EF4-FFF2-40B4-BE49-F238E27FC236}">
                <a16:creationId xmlns:a16="http://schemas.microsoft.com/office/drawing/2014/main" id="{BC402141-18A2-D034-5AA6-428F98071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577" y="3114356"/>
            <a:ext cx="1816299" cy="1470960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5" name="Рисунок 264">
            <a:extLst>
              <a:ext uri="{FF2B5EF4-FFF2-40B4-BE49-F238E27FC236}">
                <a16:creationId xmlns:a16="http://schemas.microsoft.com/office/drawing/2014/main" id="{871BAFFD-440C-7AB4-5D97-6FB0C69060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40" y="4717587"/>
            <a:ext cx="1799522" cy="1462501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pic>
        <p:nvPicPr>
          <p:cNvPr id="266" name="Рисунок 265">
            <a:extLst>
              <a:ext uri="{FF2B5EF4-FFF2-40B4-BE49-F238E27FC236}">
                <a16:creationId xmlns:a16="http://schemas.microsoft.com/office/drawing/2014/main" id="{A6C8A008-E50F-DB0E-EAAB-0A73E4C335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577" y="4717648"/>
            <a:ext cx="1816297" cy="1462440"/>
          </a:xfrm>
          <a:custGeom>
            <a:avLst/>
            <a:gdLst>
              <a:gd name="connsiteX0" fmla="*/ 208645 w 1799522"/>
              <a:gd name="connsiteY0" fmla="*/ 0 h 1465201"/>
              <a:gd name="connsiteX1" fmla="*/ 1799522 w 1799522"/>
              <a:gd name="connsiteY1" fmla="*/ 0 h 1465201"/>
              <a:gd name="connsiteX2" fmla="*/ 1799522 w 1799522"/>
              <a:gd name="connsiteY2" fmla="*/ 1465201 h 1465201"/>
              <a:gd name="connsiteX3" fmla="*/ 208645 w 1799522"/>
              <a:gd name="connsiteY3" fmla="*/ 1465201 h 1465201"/>
              <a:gd name="connsiteX4" fmla="*/ 0 w 1799522"/>
              <a:gd name="connsiteY4" fmla="*/ 1256556 h 1465201"/>
              <a:gd name="connsiteX5" fmla="*/ 0 w 1799522"/>
              <a:gd name="connsiteY5" fmla="*/ 208645 h 1465201"/>
              <a:gd name="connsiteX6" fmla="*/ 208645 w 1799522"/>
              <a:gd name="connsiteY6" fmla="*/ 0 h 14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9522" h="1465201">
                <a:moveTo>
                  <a:pt x="208645" y="0"/>
                </a:moveTo>
                <a:lnTo>
                  <a:pt x="1799522" y="0"/>
                </a:lnTo>
                <a:lnTo>
                  <a:pt x="1799522" y="1465201"/>
                </a:lnTo>
                <a:lnTo>
                  <a:pt x="208645" y="1465201"/>
                </a:lnTo>
                <a:cubicBezTo>
                  <a:pt x="93414" y="1465201"/>
                  <a:pt x="0" y="1371787"/>
                  <a:pt x="0" y="1256556"/>
                </a:cubicBezTo>
                <a:lnTo>
                  <a:pt x="0" y="208645"/>
                </a:lnTo>
                <a:cubicBezTo>
                  <a:pt x="0" y="93414"/>
                  <a:pt x="93414" y="0"/>
                  <a:pt x="208645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7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МУЗЕЙ ИСТОРИИ АМУРСКОГО КАЗАЧЕСТВА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66511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C4AB92F1-CEB6-26D4-2A1E-FF237173ABDF}"/>
              </a:ext>
            </a:extLst>
          </p:cNvPr>
          <p:cNvSpPr/>
          <p:nvPr/>
        </p:nvSpPr>
        <p:spPr>
          <a:xfrm>
            <a:off x="6835241" y="1429319"/>
            <a:ext cx="2968121" cy="111600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C7EEC72E-3ED9-E267-43BA-E4A3E81CE2BE}"/>
              </a:ext>
            </a:extLst>
          </p:cNvPr>
          <p:cNvSpPr/>
          <p:nvPr/>
        </p:nvSpPr>
        <p:spPr>
          <a:xfrm>
            <a:off x="6835241" y="2680175"/>
            <a:ext cx="2968121" cy="1116000"/>
          </a:xfrm>
          <a:prstGeom prst="roundRect">
            <a:avLst>
              <a:gd name="adj" fmla="val 2448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D55725BD-9CEF-A6C4-CE2F-1F1ED6085E54}"/>
              </a:ext>
            </a:extLst>
          </p:cNvPr>
          <p:cNvSpPr/>
          <p:nvPr/>
        </p:nvSpPr>
        <p:spPr>
          <a:xfrm>
            <a:off x="6835241" y="4036282"/>
            <a:ext cx="2968121" cy="1116000"/>
          </a:xfrm>
          <a:prstGeom prst="roundRect">
            <a:avLst>
              <a:gd name="adj" fmla="val 25377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652016" y="2258253"/>
            <a:ext cx="694107" cy="6463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ИСТОРИИ АМУРСКОГО КАЗАЧЕСТВА МАГДАГАЧИНСКОГО РАЙОНА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99D6DE6B-139E-8832-E11F-631D17E87F79}"/>
              </a:ext>
            </a:extLst>
          </p:cNvPr>
          <p:cNvSpPr txBox="1"/>
          <p:nvPr/>
        </p:nvSpPr>
        <p:spPr>
          <a:xfrm>
            <a:off x="5612418" y="2686738"/>
            <a:ext cx="947263" cy="21544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ВОИНАМ ВОВ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FB1FF055-40B5-BA60-4F7B-23BB5E57A5CD}"/>
              </a:ext>
            </a:extLst>
          </p:cNvPr>
          <p:cNvSpPr txBox="1"/>
          <p:nvPr/>
        </p:nvSpPr>
        <p:spPr>
          <a:xfrm>
            <a:off x="2652015" y="5770956"/>
            <a:ext cx="817709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МИНИРАЛЬНЫЙ ИСТОЧНИК «ГОНЖИНСКИЙ»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F4A7FBB4-FAD5-3479-086F-23409394A391}"/>
              </a:ext>
            </a:extLst>
          </p:cNvPr>
          <p:cNvSpPr txBox="1"/>
          <p:nvPr/>
        </p:nvSpPr>
        <p:spPr>
          <a:xfrm>
            <a:off x="5612417" y="5663232"/>
            <a:ext cx="694107" cy="43088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ГИДРОТЕХНИЧЕСКОЕ СООРУЖЕНИЕ, ПЛАТИНА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7F5D904E-0764-D556-8F34-50AF2D1830C7}"/>
              </a:ext>
            </a:extLst>
          </p:cNvPr>
          <p:cNvSpPr txBox="1"/>
          <p:nvPr/>
        </p:nvSpPr>
        <p:spPr>
          <a:xfrm>
            <a:off x="2652015" y="4176185"/>
            <a:ext cx="694107" cy="3231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– ПАРОВОЗ Л №3927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12850D73-BA0F-E934-9B3B-1FF7EEC63AD8}"/>
              </a:ext>
            </a:extLst>
          </p:cNvPr>
          <p:cNvSpPr txBox="1"/>
          <p:nvPr/>
        </p:nvSpPr>
        <p:spPr>
          <a:xfrm>
            <a:off x="5612417" y="3853017"/>
            <a:ext cx="694107" cy="646331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ПОКРОВСКИЙ РУДНИК</a:t>
            </a:r>
          </a:p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ДОБЫЧА РУД И ПЕСКОВ ДРАГОЦЕННЫХ МЕТАЛОВ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8F3092DA-AABD-96D8-DAB8-50B4A3BEB105}"/>
              </a:ext>
            </a:extLst>
          </p:cNvPr>
          <p:cNvSpPr txBox="1"/>
          <p:nvPr/>
        </p:nvSpPr>
        <p:spPr>
          <a:xfrm>
            <a:off x="7051059" y="1906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6154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B405BEA9-0290-005C-0FFF-80B4B01D78C5}"/>
              </a:ext>
            </a:extLst>
          </p:cNvPr>
          <p:cNvSpPr txBox="1"/>
          <p:nvPr/>
        </p:nvSpPr>
        <p:spPr>
          <a:xfrm>
            <a:off x="7051059" y="2284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посетило музей в 2025 г.</a:t>
            </a:r>
          </a:p>
        </p:txBody>
      </p:sp>
      <p:pic>
        <p:nvPicPr>
          <p:cNvPr id="208" name="Рисунок 207" descr="Банк со сплошной заливкой">
            <a:extLst>
              <a:ext uri="{FF2B5EF4-FFF2-40B4-BE49-F238E27FC236}">
                <a16:creationId xmlns:a16="http://schemas.microsoft.com/office/drawing/2014/main" id="{76133FDC-F09D-1A40-4856-434A0276F3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327035" y="1502704"/>
            <a:ext cx="360000" cy="360000"/>
          </a:xfrm>
          <a:prstGeom prst="rect">
            <a:avLst/>
          </a:prstGeom>
        </p:spPr>
      </p:pic>
      <p:sp>
        <p:nvSpPr>
          <p:cNvPr id="210" name="TextBox 209">
            <a:extLst>
              <a:ext uri="{FF2B5EF4-FFF2-40B4-BE49-F238E27FC236}">
                <a16:creationId xmlns:a16="http://schemas.microsoft.com/office/drawing/2014/main" id="{31BFC30A-9CC5-E6E2-F85C-B6EFC1138044}"/>
              </a:ext>
            </a:extLst>
          </p:cNvPr>
          <p:cNvSpPr txBox="1"/>
          <p:nvPr/>
        </p:nvSpPr>
        <p:spPr>
          <a:xfrm>
            <a:off x="7051059" y="315895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экскурсий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93D18ECF-A386-4937-AA7D-760DB0FD36AC}"/>
              </a:ext>
            </a:extLst>
          </p:cNvPr>
          <p:cNvSpPr txBox="1"/>
          <p:nvPr/>
        </p:nvSpPr>
        <p:spPr>
          <a:xfrm>
            <a:off x="7051059" y="3536971"/>
            <a:ext cx="1481322" cy="128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проведено в 2025 г.</a:t>
            </a:r>
          </a:p>
        </p:txBody>
      </p:sp>
      <p:cxnSp>
        <p:nvCxnSpPr>
          <p:cNvPr id="215" name="Прямая соединительная линия 214">
            <a:extLst>
              <a:ext uri="{FF2B5EF4-FFF2-40B4-BE49-F238E27FC236}">
                <a16:creationId xmlns:a16="http://schemas.microsoft.com/office/drawing/2014/main" id="{A1D634EA-C74C-CC81-4667-B8ECEF23337C}"/>
              </a:ext>
            </a:extLst>
          </p:cNvPr>
          <p:cNvCxnSpPr>
            <a:cxnSpLocks/>
          </p:cNvCxnSpPr>
          <p:nvPr/>
        </p:nvCxnSpPr>
        <p:spPr>
          <a:xfrm>
            <a:off x="8311139" y="3178086"/>
            <a:ext cx="0" cy="288646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TextBox 216">
            <a:extLst>
              <a:ext uri="{FF2B5EF4-FFF2-40B4-BE49-F238E27FC236}">
                <a16:creationId xmlns:a16="http://schemas.microsoft.com/office/drawing/2014/main" id="{FBEEAE70-6840-7A11-B794-6BEA822187D0}"/>
              </a:ext>
            </a:extLst>
          </p:cNvPr>
          <p:cNvSpPr txBox="1"/>
          <p:nvPr/>
        </p:nvSpPr>
        <p:spPr>
          <a:xfrm>
            <a:off x="8401692" y="2959435"/>
            <a:ext cx="89383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ВЫСТАВОК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9021 ТЫС. ЕДИНИЦ ХРАНЕНИЯ, ИЗ НИХ: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ФОНД – 7842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НАУЧНО-ВСПОМОГАТЕЛЬНЫЙ - 1179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F2AD49D8-CFBB-2002-4B05-BC3FEC616920}"/>
              </a:ext>
            </a:extLst>
          </p:cNvPr>
          <p:cNvSpPr txBox="1"/>
          <p:nvPr/>
        </p:nvSpPr>
        <p:spPr>
          <a:xfrm>
            <a:off x="7051059" y="4189730"/>
            <a:ext cx="160014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туристов</a:t>
            </a:r>
            <a:endParaRPr lang="ru-RU" sz="900" b="1" spc="-2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1720A437-E917-8D9D-E318-B644F0E3B647}"/>
              </a:ext>
            </a:extLst>
          </p:cNvPr>
          <p:cNvSpPr txBox="1"/>
          <p:nvPr/>
        </p:nvSpPr>
        <p:spPr>
          <a:xfrm>
            <a:off x="7046903" y="4424776"/>
            <a:ext cx="82559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Магдагачи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Тыгда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Гонжа</a:t>
            </a: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Черняево</a:t>
            </a:r>
          </a:p>
        </p:txBody>
      </p:sp>
      <p:pic>
        <p:nvPicPr>
          <p:cNvPr id="242" name="Рисунок 241" descr="Пользователь со сплошной заливкой">
            <a:extLst>
              <a:ext uri="{FF2B5EF4-FFF2-40B4-BE49-F238E27FC236}">
                <a16:creationId xmlns:a16="http://schemas.microsoft.com/office/drawing/2014/main" id="{8CF82E8F-65AA-3A35-D6F5-B314FC10FB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321526" y="2779435"/>
            <a:ext cx="360000" cy="360000"/>
          </a:xfrm>
          <a:prstGeom prst="rect">
            <a:avLst/>
          </a:prstGeom>
        </p:spPr>
      </p:pic>
      <p:pic>
        <p:nvPicPr>
          <p:cNvPr id="246" name="Рисунок 245" descr="Карта с кнопкой со сплошной заливкой">
            <a:extLst>
              <a:ext uri="{FF2B5EF4-FFF2-40B4-BE49-F238E27FC236}">
                <a16:creationId xmlns:a16="http://schemas.microsoft.com/office/drawing/2014/main" id="{1CE77E23-3B18-38FC-9A54-0800D019A6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21526" y="4047046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A0C883-2A19-D9B2-9303-2BB59504A36E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1503428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ПАМЯТНИКИ МАГДАГАЧИНСКОГО МУНИЦИПАЛЬНОГО ОКРУГА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038" y="1434164"/>
            <a:ext cx="8145328" cy="49221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10" y="1556773"/>
            <a:ext cx="3567887" cy="14692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10" y="3160626"/>
            <a:ext cx="3567887" cy="14692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10" y="4758489"/>
            <a:ext cx="3567887" cy="14692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066" y="1556773"/>
            <a:ext cx="3566469" cy="14692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047" y="3154636"/>
            <a:ext cx="3566469" cy="14692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2047" y="4752273"/>
            <a:ext cx="3566469" cy="14692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0" y="1556772"/>
            <a:ext cx="1946125" cy="146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0" y="3160626"/>
            <a:ext cx="1946125" cy="146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10" y="4764480"/>
            <a:ext cx="1946126" cy="1447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65" y="4748015"/>
            <a:ext cx="1944793" cy="145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65" y="3154636"/>
            <a:ext cx="1901957" cy="146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65" y="1556547"/>
            <a:ext cx="1901957" cy="1469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926247" y="2210609"/>
            <a:ext cx="1270356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ПАМЯТНАЯ СТЕЛА, ПОСВЯЩЕННАЯ 100-ЛЕТИЮ ЛОКОМОТИВНОГО РЕМОНТНОГО ДЕПО СТ. МАГДАГАЧИ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943631" y="3850794"/>
            <a:ext cx="943345" cy="72327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7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ПАМЯТНАЯ СТЕЛА, </a:t>
            </a:r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ПОСВЯЩЕННАЯ ЮБТЛЕЮ ВЕЛИКОЙ ОТЕЧЕСТВЕННОЙ ВОЙНЫ</a:t>
            </a:r>
            <a:endParaRPr lang="ru-RU" sz="7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7161853" y="2226658"/>
            <a:ext cx="694107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</a:rPr>
              <a:t>ПАМЯТНИК ВОЙНАМ-ИНТЕРНАЦИОНАЛИСТАМ ПОГИБШИМ В АФГАНИСТАНЕ</a:t>
            </a:r>
            <a:endParaRPr lang="ru-RU" sz="800" dirty="0">
              <a:solidFill>
                <a:srgbClr val="4756A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2943631" y="5329595"/>
            <a:ext cx="694107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МЕМОРИАЛЬНАЯ ДОСКА ВОЙНАМ-ЗЕМЛЯКАМ ГЕРОЯМ СССР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7161855" y="3920045"/>
            <a:ext cx="875240" cy="61555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ГЕРОЮ СССР МИХАИЛУ ТИХОНОВИЧУ КУРБАТОВУ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190EDA-2C05-15EC-A1DE-437FDD6DF9D3}"/>
              </a:ext>
            </a:extLst>
          </p:cNvPr>
          <p:cNvSpPr txBox="1"/>
          <p:nvPr/>
        </p:nvSpPr>
        <p:spPr>
          <a:xfrm>
            <a:off x="7161854" y="5247425"/>
            <a:ext cx="816893" cy="86177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ПАРТИЗАНАМ В ПРИВОКЗАЛЬНОМ СКВЕРЕ (БРАТСКАЯ МОГИЛА)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5406" y="6531643"/>
            <a:ext cx="716239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24" name="TextBox 2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865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58A6-13A1-8A33-6813-0C6249412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A1738778-6637-A8AE-3929-9F58A8A9D61C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ОСНОВНЫЕ ПРОБЛЕМЫ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B42814-09EE-1E83-2D27-5A379ADA2167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921EB416-9AFF-B016-5F02-C659F8A49D05}"/>
              </a:ext>
            </a:extLst>
          </p:cNvPr>
          <p:cNvSpPr/>
          <p:nvPr/>
        </p:nvSpPr>
        <p:spPr>
          <a:xfrm>
            <a:off x="627017" y="163628"/>
            <a:ext cx="202266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EBD85DED-0D11-9C1B-5C5C-9DDF2EA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D3072D01-2D46-B54E-2C7A-8809E6CA9DBA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ВОЗМОЖНЫЕ РЕШЕНИЯ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32D5C957-0713-A21A-D179-DFD33F07C758}"/>
              </a:ext>
            </a:extLst>
          </p:cNvPr>
          <p:cNvSpPr/>
          <p:nvPr/>
        </p:nvSpPr>
        <p:spPr>
          <a:xfrm>
            <a:off x="627016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Отсутствие эффективной коммуникации между представителями бизнеса                        и администрацией МО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C588E20-AF3C-032D-DAAD-14AFA769212D}"/>
              </a:ext>
            </a:extLst>
          </p:cNvPr>
          <p:cNvSpPr/>
          <p:nvPr/>
        </p:nvSpPr>
        <p:spPr>
          <a:xfrm>
            <a:off x="627016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Инвестиционный уполномоченный не может напрямую обратиться к инвестору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Рисунок 10" descr="Запрещено со сплошной заливкой">
            <a:extLst>
              <a:ext uri="{FF2B5EF4-FFF2-40B4-BE49-F238E27FC236}">
                <a16:creationId xmlns:a16="http://schemas.microsoft.com/office/drawing/2014/main" id="{3FCC1223-7B74-B997-317B-D61EB1BC0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910014"/>
            <a:ext cx="360000" cy="360000"/>
          </a:xfrm>
          <a:prstGeom prst="rect">
            <a:avLst/>
          </a:prstGeom>
        </p:spPr>
      </p:pic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8BEBAD2-D09C-C4AC-9A5E-47F8DDCD9DF5}"/>
              </a:ext>
            </a:extLst>
          </p:cNvPr>
          <p:cNvSpPr/>
          <p:nvPr/>
        </p:nvSpPr>
        <p:spPr>
          <a:xfrm>
            <a:off x="627016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более активной поддержке со стороны Корпорации развития Нижегородской области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C44D7B98-D6FF-CBE2-5539-FD144908A34A}"/>
              </a:ext>
            </a:extLst>
          </p:cNvPr>
          <p:cNvSpPr/>
          <p:nvPr/>
        </p:nvSpPr>
        <p:spPr>
          <a:xfrm>
            <a:off x="627016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Отток кадров, нехватка специалистов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Рисунок 15" descr="Запрещено со сплошной заливкой">
            <a:extLst>
              <a:ext uri="{FF2B5EF4-FFF2-40B4-BE49-F238E27FC236}">
                <a16:creationId xmlns:a16="http://schemas.microsoft.com/office/drawing/2014/main" id="{757D3257-7032-E7F7-AC03-6546722EA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4100510"/>
            <a:ext cx="360000" cy="360000"/>
          </a:xfrm>
          <a:prstGeom prst="rect">
            <a:avLst/>
          </a:prstGeom>
        </p:spPr>
      </p:pic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E6B4D0FC-EC46-8BB2-BEEE-F8A090BDDAB0}"/>
              </a:ext>
            </a:extLst>
          </p:cNvPr>
          <p:cNvSpPr/>
          <p:nvPr/>
        </p:nvSpPr>
        <p:spPr>
          <a:xfrm>
            <a:off x="5300092" y="2255994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Своевременная отработка обращений представителей бизнеса, расширение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каналов информирования предпринимателей о мерах поддержки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2A2349C4-C93F-84C0-423A-1D9838FE5145}"/>
              </a:ext>
            </a:extLst>
          </p:cNvPr>
          <p:cNvSpPr/>
          <p:nvPr/>
        </p:nvSpPr>
        <p:spPr>
          <a:xfrm>
            <a:off x="5300092" y="2848702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проектного офиса и составление дорожной карты для инвесторов,                  а также активное информирование предпринимателей и инвесторов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преимуществах работы с инвестиционным уполномоченным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3" name="Рисунок 22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76881567-E61B-5009-80D9-45ADC8C80F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315684"/>
            <a:ext cx="365554" cy="365554"/>
          </a:xfrm>
          <a:prstGeom prst="rect">
            <a:avLst/>
          </a:prstGeom>
        </p:spPr>
      </p:pic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id="{5BE55F86-A0F7-1A11-42D9-4BF67DE7A1A0}"/>
              </a:ext>
            </a:extLst>
          </p:cNvPr>
          <p:cNvSpPr/>
          <p:nvPr/>
        </p:nvSpPr>
        <p:spPr>
          <a:xfrm>
            <a:off x="5300092" y="3446490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Самостоятельное выстраивание регулярных коммуникаций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 интересующим проектам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4ECF1362-D6B1-FEA2-7BB3-30DABE372E72}"/>
              </a:ext>
            </a:extLst>
          </p:cNvPr>
          <p:cNvSpPr/>
          <p:nvPr/>
        </p:nvSpPr>
        <p:spPr>
          <a:xfrm>
            <a:off x="5300092" y="4039198"/>
            <a:ext cx="4511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Содействие в релокации специалистов из других населенных пунктов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Рисунок 26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E38EB9E-3C9F-4203-E590-2FAF263F27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3506180"/>
            <a:ext cx="365554" cy="365554"/>
          </a:xfrm>
          <a:prstGeom prst="rect">
            <a:avLst/>
          </a:prstGeom>
        </p:spPr>
      </p:pic>
      <p:pic>
        <p:nvPicPr>
          <p:cNvPr id="28" name="Рисунок 27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4114B68F-9187-DA4F-1C66-D3D12D2FD6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9365" y="2910014"/>
            <a:ext cx="365554" cy="365554"/>
          </a:xfrm>
          <a:prstGeom prst="rect">
            <a:avLst/>
          </a:prstGeom>
        </p:spPr>
      </p:pic>
      <p:pic>
        <p:nvPicPr>
          <p:cNvPr id="29" name="Рисунок 2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657E9FD9-5681-1E9B-B8FE-4D0E92D3D9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73811" y="4100510"/>
            <a:ext cx="365554" cy="365554"/>
          </a:xfrm>
          <a:prstGeom prst="rect">
            <a:avLst/>
          </a:prstGeom>
        </p:spPr>
      </p:pic>
      <p:pic>
        <p:nvPicPr>
          <p:cNvPr id="30" name="Рисунок 29" descr="Запрещено со сплошной заливкой">
            <a:extLst>
              <a:ext uri="{FF2B5EF4-FFF2-40B4-BE49-F238E27FC236}">
                <a16:creationId xmlns:a16="http://schemas.microsoft.com/office/drawing/2014/main" id="{DCCC916B-63D2-1405-6DF9-4D53EFB5BA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2321238"/>
            <a:ext cx="360000" cy="360000"/>
          </a:xfrm>
          <a:prstGeom prst="rect">
            <a:avLst/>
          </a:prstGeom>
        </p:spPr>
      </p:pic>
      <p:pic>
        <p:nvPicPr>
          <p:cNvPr id="31" name="Рисунок 30" descr="Запрещено со сплошной заливкой">
            <a:extLst>
              <a:ext uri="{FF2B5EF4-FFF2-40B4-BE49-F238E27FC236}">
                <a16:creationId xmlns:a16="http://schemas.microsoft.com/office/drawing/2014/main" id="{C047CF2D-8863-AE61-6A11-D717D82242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6289" y="3506180"/>
            <a:ext cx="360000" cy="36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3C9819-F6F6-A28F-BC53-1D0301C00B1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518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2805F-75D5-A713-EF45-F8CD68453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BFD28A81-7B18-213D-5E25-38EC540BDA4B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 dirty="0"/>
              <a:t>Природные ресурсы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E253D24C-3929-C7B3-C8F5-A55CEFEAB1F7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lvl="0">
              <a:buClr>
                <a:srgbClr val="4756A0"/>
              </a:buClr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Строительство индивидуальных жилых домов.</a:t>
            </a:r>
          </a:p>
          <a:p>
            <a:pPr lvl="0">
              <a:buClr>
                <a:srgbClr val="4756A0"/>
              </a:buClr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Наличие Генерального плана муниципального образования</a:t>
            </a:r>
          </a:p>
          <a:p>
            <a:pPr marL="228600" marR="0" lvl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AutoNum type="arabicPeriod" startAt="2"/>
              <a:tabLst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Улучшение качества жилищного фонда.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Строительство объектов социальной инфраструктуры.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базы по производству и выпуску строительных материалов.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kumimoji="0" lang="ru-RU" sz="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9ABD883A-EFC6-35DE-D240-B59B4990D7D5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 dirty="0"/>
              <a:t>Строительство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5C9FC-DD43-A155-ACAF-AB9620BABF4C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59D9B901-9C5B-A37B-A45E-7E45DF01F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9FA4BBD4-A68D-68CA-ABCF-BBAC74050F6C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AB96B5E7-93F1-3530-AA5E-7F1998083348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45BB5EA-11D6-9F3E-841B-D54D8484EF24}"/>
              </a:ext>
            </a:extLst>
          </p:cNvPr>
          <p:cNvSpPr/>
          <p:nvPr/>
        </p:nvSpPr>
        <p:spPr>
          <a:xfrm>
            <a:off x="627018" y="163628"/>
            <a:ext cx="97623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en-US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19C6E1-7562-2FED-8B2B-7B5DFCFCC99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246A99C7-7A99-FCE4-1D0F-343C8433EACB}"/>
              </a:ext>
            </a:extLst>
          </p:cNvPr>
          <p:cNvSpPr/>
          <p:nvPr/>
        </p:nvSpPr>
        <p:spPr>
          <a:xfrm>
            <a:off x="627013" y="2240277"/>
            <a:ext cx="4497839" cy="1486171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r>
              <a:rPr lang="ru-RU" sz="800" dirty="0"/>
              <a:t>Раз </a:t>
            </a: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Разнообразная и богатая минерально-сырьевая база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Земельные ресурсы, создающие потенциал для развития интеграции, возможность вовлечения их в финансово-хозяйственный процесс, добыча полезных ископаемых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Обеспеченность лесными ресурсами.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Значительные рекреационные возможности, наличие свободного экологически чистого пространства, пригодного для размещения на территории района зон для развития отдыха и туризма.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84DA641C-28F7-AB07-AC73-CF823DE9E202}"/>
              </a:ext>
            </a:extLst>
          </p:cNvPr>
          <p:cNvSpPr/>
          <p:nvPr/>
        </p:nvSpPr>
        <p:spPr>
          <a:xfrm>
            <a:off x="5283794" y="2240277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 эффективное использование природных ресурсов.</a:t>
            </a:r>
          </a:p>
          <a:p>
            <a:pPr marL="228600" lvl="0" indent="-228600">
              <a:buFontTx/>
              <a:buAutoNum type="arabicPeriod" startAt="2"/>
            </a:pPr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Неблагоприятные природно-климатические условия.</a:t>
            </a:r>
          </a:p>
          <a:p>
            <a:pPr lvl="0"/>
            <a:r>
              <a:rPr lang="ru-RU" sz="9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  Отсутствие развитой инфраструктуры (нет обеспечения централизованной канализации, электроснабжения и теплоснабжения)</a:t>
            </a:r>
          </a:p>
          <a:p>
            <a:pPr marL="228600" lvl="0" indent="-228600">
              <a:buFontTx/>
              <a:buAutoNum type="arabicPeriod" startAt="2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 startAt="2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84DA641C-28F7-AB07-AC73-CF823DE9E202}"/>
              </a:ext>
            </a:extLst>
          </p:cNvPr>
          <p:cNvSpPr/>
          <p:nvPr/>
        </p:nvSpPr>
        <p:spPr>
          <a:xfrm>
            <a:off x="5283793" y="4824775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жилищного строительства (за исключением индивидуальных домов).</a:t>
            </a:r>
          </a:p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Недостаточное развитие отрасли строительства.</a:t>
            </a:r>
          </a:p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на территории района базы по производству и выпуску строительных материалов.</a:t>
            </a:r>
          </a:p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Значительное количество домов в аварийном состоянии, подлежащих сносу</a:t>
            </a:r>
            <a:r>
              <a:rPr lang="ru-RU" sz="900" dirty="0">
                <a:solidFill>
                  <a:schemeClr val="tx1"/>
                </a:solidFill>
              </a:rPr>
              <a:t>.</a:t>
            </a:r>
          </a:p>
          <a:p>
            <a:pPr marL="228600" lvl="0" indent="-228600">
              <a:buFontTx/>
              <a:buAutoNum type="arabicPeriod"/>
            </a:pPr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Опережение темпов износа зданий в сравнении с темпами ввода в строй новых зданий, капитального ремонта существующих.</a:t>
            </a:r>
          </a:p>
          <a:p>
            <a:pPr marL="228600" lvl="0" indent="-228600">
              <a:buFontTx/>
              <a:buAutoNum type="arabicPeriod" startAt="2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TextBox 1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706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67BD9-D533-C2EB-AB7A-A348FA5BC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84DA641C-28F7-AB07-AC73-CF823DE9E202}"/>
              </a:ext>
            </a:extLst>
          </p:cNvPr>
          <p:cNvSpPr/>
          <p:nvPr/>
        </p:nvSpPr>
        <p:spPr>
          <a:xfrm>
            <a:off x="529777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lvl="0"/>
            <a:r>
              <a:rPr lang="ru-RU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Рост смертности от  неэпидемических заболеваний системы кровообращения, новообразований, травм и отравлений</a:t>
            </a: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lvl="0" indent="-228600">
              <a:buFontTx/>
              <a:buAutoNum type="arabicPeriod"/>
            </a:pPr>
            <a:endParaRPr lang="ru-RU" sz="9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2A19E09-8A8B-DF05-07FF-D66C1A234E89}"/>
              </a:ext>
            </a:extLst>
          </p:cNvPr>
          <p:cNvSpPr/>
          <p:nvPr/>
        </p:nvSpPr>
        <p:spPr>
          <a:xfrm>
            <a:off x="528379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B1C1E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tlCol="0" anchor="t"/>
          <a:lstStyle/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Опережение темпов износа зданий в сравнении с темпами ввода в строй новых зданий, капитального ремонта существующих.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осознанного выбора выпускников школ направления (специальностей) профессионального образования, соответствующего направлениям развития региона («погоня за престижными профессиями»).</a:t>
            </a:r>
          </a:p>
          <a:p>
            <a:pPr marL="171450" lvl="0" indent="-171450">
              <a:buClr>
                <a:srgbClr val="B1C1E4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Отток молодого населения в другие города и регионы для получения профессионального образования.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1C1E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46A99C7-7A99-FCE4-1D0F-343C8433EACB}"/>
              </a:ext>
            </a:extLst>
          </p:cNvPr>
          <p:cNvSpPr/>
          <p:nvPr/>
        </p:nvSpPr>
        <p:spPr>
          <a:xfrm>
            <a:off x="627013" y="2224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на территорию молодых специалистов, создание условий для их закрепления.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предотвратимых потерь физического здоровья населения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материально-технической базы учреждений здравоохранения.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здоровья населения, снижение уровня заболеваемости и инвалидности посредством проведения противоэпидемических и </a:t>
            </a:r>
            <a:r>
              <a:rPr lang="ru-RU" sz="7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вакцинопрофилактических</a:t>
            </a: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мероприятий, эффективного и своевременного лечения.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качества медицинских услуг путем повышения уровня профессионализма, доукомплектования штата высококвалифицированными специалистами, в т.ч. узкой специализации, обеспечения  подготовки и переподготовки кадров.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FAD8916E-368D-C1E9-883C-F3D286685D8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 dirty="0"/>
              <a:t>Здравоохранение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91DFD07D-00AC-6382-7B25-1647B5D63A0A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rtlCol="0" anchor="t"/>
          <a:lstStyle/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Оптимизация сети образовательных учреждений и расширение сети дошкольных образовательных учреждений: строительство, реконструкция,  капитальный и текущий ремонты зданий учреждений отрасли.</a:t>
            </a:r>
          </a:p>
          <a:p>
            <a:pPr marL="171450" lvl="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Укрепление материально-технической базы учреждений общего и дополнительного образования.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  <a:defRPr/>
            </a:pP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материально-технической базы муниципальных общеобразовательных учреждений в соответствии с требованиями к условиям реализации федеральных государственных образовательных стандартов.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756A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A3E4A380-3D99-7562-0E36-6B77F76BA079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 dirty="0"/>
              <a:t>Образование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vl="0" algn="ctr"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СИЛЬНЫЕ СТОРОНЫ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2ECBFE-30DE-A3AE-E1A8-8944EEE898E9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-АНАЛИЗ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993246EC-7893-7BC9-255A-047933E15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E4F5974F-0D4E-4490-E136-D0312A004893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СЛАБЫЕ СТОРОНЫ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1AA1CA8E-723C-384E-46F3-B5D4BB9DD07F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11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СЛАБЫЕ СТОРОНЫ</a:t>
            </a:r>
            <a:endParaRPr lang="ru-RU" sz="11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0C357DF1-1CCE-CCA9-85BF-5B28E30AA7DB}"/>
              </a:ext>
            </a:extLst>
          </p:cNvPr>
          <p:cNvSpPr/>
          <p:nvPr/>
        </p:nvSpPr>
        <p:spPr>
          <a:xfrm>
            <a:off x="627018" y="163628"/>
            <a:ext cx="93321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2B2793-94A9-04A3-C01B-88F6FD8ABD13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14" name="TextBox 1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8846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3" b="18453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36641" y="48297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ИТОГИ СОЦИОЛОГИЧЕСКИХ ОПРОСОВ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36641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016" y="1256553"/>
            <a:ext cx="6888718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0C357DF1-1CCE-CCA9-85BF-5B28E30AA7DB}"/>
              </a:ext>
            </a:extLst>
          </p:cNvPr>
          <p:cNvSpPr/>
          <p:nvPr/>
        </p:nvSpPr>
        <p:spPr>
          <a:xfrm>
            <a:off x="627018" y="163628"/>
            <a:ext cx="93321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РЕЙТИНГ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8914FD-827C-4AA9-ACBE-A54319AF86F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13948" y="1256552"/>
            <a:ext cx="2392052" cy="289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89620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НАСЕЛЕНИЯ В 2025 году (% ОТ ЧИСЛА ОПРОШЕННЫХ)</a:t>
            </a:r>
          </a:p>
        </p:txBody>
      </p:sp>
      <p:sp>
        <p:nvSpPr>
          <p:cNvPr id="5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36641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graphicFrame>
        <p:nvGraphicFramePr>
          <p:cNvPr id="34" name="Объект 3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595245"/>
              </p:ext>
            </p:extLst>
          </p:nvPr>
        </p:nvGraphicFramePr>
        <p:xfrm>
          <a:off x="762318" y="1561465"/>
          <a:ext cx="8543925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6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9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74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Удовлетворенность населения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Магдагачинский муниципальный округ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 по</a:t>
                      </a:r>
                      <a:r>
                        <a:rPr lang="ru-RU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области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Деятельностью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главы муниципального района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Качеством автомобильных дорог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Транспортным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обслуживанием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Уровнем организации теплоснабжения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Уровнем организации водоснабжения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(водоотведения)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Уровнем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организации электроснабжения 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Уровнем организации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газоснабжения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Уровнем организации сбора, вывоза и утилизации</a:t>
                      </a:r>
                      <a:r>
                        <a:rPr lang="ru-RU" sz="11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бытовых отходов (мусора)</a:t>
                      </a: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Уровень организации содержания придомовой территории (освещенность улиц и дворов, благоустройство и озеленение)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респондентов, принявших участие в опросе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0C357DF1-1CCE-CCA9-85BF-5B28E30AA7DB}"/>
              </a:ext>
            </a:extLst>
          </p:cNvPr>
          <p:cNvSpPr/>
          <p:nvPr/>
        </p:nvSpPr>
        <p:spPr>
          <a:xfrm>
            <a:off x="627018" y="163628"/>
            <a:ext cx="93321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РЕЙТИНГ</a:t>
            </a:r>
          </a:p>
        </p:txBody>
      </p:sp>
    </p:spTree>
    <p:extLst>
      <p:ext uri="{BB962C8B-B14F-4D97-AF65-F5344CB8AC3E}">
        <p14:creationId xmlns:p14="http://schemas.microsoft.com/office/powerpoint/2010/main" val="982465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0C357DF1-1CCE-CCA9-85BF-5B28E30AA7DB}"/>
              </a:ext>
            </a:extLst>
          </p:cNvPr>
          <p:cNvSpPr/>
          <p:nvPr/>
        </p:nvSpPr>
        <p:spPr>
          <a:xfrm>
            <a:off x="627018" y="163628"/>
            <a:ext cx="93321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РЕЙТИНГ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36641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7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16049" y="300550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УДОВЛЕТВОРЕННОСТЬ НАСЕЛЕНИЯ ( % ОТ ЧИСЛА ОПРОШЕННЫХ)</a:t>
            </a:r>
          </a:p>
        </p:txBody>
      </p:sp>
      <p:sp>
        <p:nvSpPr>
          <p:cNvPr id="11" name="object 4"/>
          <p:cNvSpPr/>
          <p:nvPr/>
        </p:nvSpPr>
        <p:spPr>
          <a:xfrm>
            <a:off x="516049" y="1308125"/>
            <a:ext cx="9136380" cy="1153160"/>
          </a:xfrm>
          <a:custGeom>
            <a:avLst/>
            <a:gdLst/>
            <a:ahLst/>
            <a:cxnLst/>
            <a:rect l="l" t="t" r="r" b="b"/>
            <a:pathLst>
              <a:path w="9136380" h="1153160">
                <a:moveTo>
                  <a:pt x="8880208" y="0"/>
                </a:moveTo>
                <a:lnTo>
                  <a:pt x="256222" y="0"/>
                </a:lnTo>
                <a:lnTo>
                  <a:pt x="210167" y="4126"/>
                </a:lnTo>
                <a:lnTo>
                  <a:pt x="166819" y="16025"/>
                </a:lnTo>
                <a:lnTo>
                  <a:pt x="126904" y="34972"/>
                </a:lnTo>
                <a:lnTo>
                  <a:pt x="91143" y="60243"/>
                </a:lnTo>
                <a:lnTo>
                  <a:pt x="60261" y="91116"/>
                </a:lnTo>
                <a:lnTo>
                  <a:pt x="34982" y="126868"/>
                </a:lnTo>
                <a:lnTo>
                  <a:pt x="16030" y="166774"/>
                </a:lnTo>
                <a:lnTo>
                  <a:pt x="4128" y="210112"/>
                </a:lnTo>
                <a:lnTo>
                  <a:pt x="0" y="256158"/>
                </a:lnTo>
                <a:lnTo>
                  <a:pt x="0" y="896619"/>
                </a:lnTo>
                <a:lnTo>
                  <a:pt x="4128" y="942666"/>
                </a:lnTo>
                <a:lnTo>
                  <a:pt x="16030" y="986004"/>
                </a:lnTo>
                <a:lnTo>
                  <a:pt x="34982" y="1025910"/>
                </a:lnTo>
                <a:lnTo>
                  <a:pt x="60261" y="1061662"/>
                </a:lnTo>
                <a:lnTo>
                  <a:pt x="91143" y="1092535"/>
                </a:lnTo>
                <a:lnTo>
                  <a:pt x="126904" y="1117806"/>
                </a:lnTo>
                <a:lnTo>
                  <a:pt x="166819" y="1136753"/>
                </a:lnTo>
                <a:lnTo>
                  <a:pt x="210167" y="1148652"/>
                </a:lnTo>
                <a:lnTo>
                  <a:pt x="256222" y="1152778"/>
                </a:lnTo>
                <a:lnTo>
                  <a:pt x="8880208" y="1152778"/>
                </a:lnTo>
                <a:lnTo>
                  <a:pt x="8926254" y="1148652"/>
                </a:lnTo>
                <a:lnTo>
                  <a:pt x="8969592" y="1136753"/>
                </a:lnTo>
                <a:lnTo>
                  <a:pt x="9009499" y="1117806"/>
                </a:lnTo>
                <a:lnTo>
                  <a:pt x="9045250" y="1092535"/>
                </a:lnTo>
                <a:lnTo>
                  <a:pt x="9076123" y="1061662"/>
                </a:lnTo>
                <a:lnTo>
                  <a:pt x="9101395" y="1025910"/>
                </a:lnTo>
                <a:lnTo>
                  <a:pt x="9120341" y="986004"/>
                </a:lnTo>
                <a:lnTo>
                  <a:pt x="9132240" y="942666"/>
                </a:lnTo>
                <a:lnTo>
                  <a:pt x="9136367" y="896619"/>
                </a:lnTo>
                <a:lnTo>
                  <a:pt x="9136367" y="256158"/>
                </a:lnTo>
                <a:lnTo>
                  <a:pt x="9132240" y="210112"/>
                </a:lnTo>
                <a:lnTo>
                  <a:pt x="9120341" y="166774"/>
                </a:lnTo>
                <a:lnTo>
                  <a:pt x="9101395" y="126868"/>
                </a:lnTo>
                <a:lnTo>
                  <a:pt x="9076123" y="91116"/>
                </a:lnTo>
                <a:lnTo>
                  <a:pt x="9045250" y="60243"/>
                </a:lnTo>
                <a:lnTo>
                  <a:pt x="9009499" y="34972"/>
                </a:lnTo>
                <a:lnTo>
                  <a:pt x="8969592" y="16025"/>
                </a:lnTo>
                <a:lnTo>
                  <a:pt x="8926254" y="4126"/>
                </a:lnTo>
                <a:lnTo>
                  <a:pt x="888020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5"/>
          <p:cNvSpPr/>
          <p:nvPr/>
        </p:nvSpPr>
        <p:spPr>
          <a:xfrm>
            <a:off x="515414" y="2271250"/>
            <a:ext cx="9137015" cy="4119390"/>
          </a:xfrm>
          <a:custGeom>
            <a:avLst/>
            <a:gdLst/>
            <a:ahLst/>
            <a:cxnLst/>
            <a:rect l="l" t="t" r="r" b="b"/>
            <a:pathLst>
              <a:path w="9137015" h="2395220">
                <a:moveTo>
                  <a:pt x="3142869" y="1570875"/>
                </a:moveTo>
                <a:lnTo>
                  <a:pt x="0" y="1570875"/>
                </a:lnTo>
                <a:lnTo>
                  <a:pt x="0" y="1982978"/>
                </a:lnTo>
                <a:lnTo>
                  <a:pt x="0" y="2395093"/>
                </a:lnTo>
                <a:lnTo>
                  <a:pt x="3142869" y="2395093"/>
                </a:lnTo>
                <a:lnTo>
                  <a:pt x="3142869" y="1982978"/>
                </a:lnTo>
                <a:lnTo>
                  <a:pt x="3142869" y="1570875"/>
                </a:lnTo>
                <a:close/>
              </a:path>
              <a:path w="9137015" h="2395220">
                <a:moveTo>
                  <a:pt x="3142869" y="824268"/>
                </a:moveTo>
                <a:lnTo>
                  <a:pt x="0" y="824268"/>
                </a:lnTo>
                <a:lnTo>
                  <a:pt x="0" y="1158748"/>
                </a:lnTo>
                <a:lnTo>
                  <a:pt x="0" y="1570863"/>
                </a:lnTo>
                <a:lnTo>
                  <a:pt x="3142869" y="1570863"/>
                </a:lnTo>
                <a:lnTo>
                  <a:pt x="3142869" y="1158748"/>
                </a:lnTo>
                <a:lnTo>
                  <a:pt x="3142869" y="824268"/>
                </a:lnTo>
                <a:close/>
              </a:path>
              <a:path w="9137015" h="2395220">
                <a:moveTo>
                  <a:pt x="3142869" y="0"/>
                </a:moveTo>
                <a:lnTo>
                  <a:pt x="0" y="0"/>
                </a:lnTo>
                <a:lnTo>
                  <a:pt x="0" y="412115"/>
                </a:lnTo>
                <a:lnTo>
                  <a:pt x="0" y="824230"/>
                </a:lnTo>
                <a:lnTo>
                  <a:pt x="3142869" y="824230"/>
                </a:lnTo>
                <a:lnTo>
                  <a:pt x="3142869" y="412115"/>
                </a:lnTo>
                <a:lnTo>
                  <a:pt x="3142869" y="0"/>
                </a:lnTo>
                <a:close/>
              </a:path>
              <a:path w="9137015" h="2395220">
                <a:moveTo>
                  <a:pt x="9136494" y="1570875"/>
                </a:moveTo>
                <a:lnTo>
                  <a:pt x="7711173" y="1570875"/>
                </a:lnTo>
                <a:lnTo>
                  <a:pt x="6285852" y="1570875"/>
                </a:lnTo>
                <a:lnTo>
                  <a:pt x="3142983" y="1570875"/>
                </a:lnTo>
                <a:lnTo>
                  <a:pt x="3142983" y="1982978"/>
                </a:lnTo>
                <a:lnTo>
                  <a:pt x="3142983" y="2395093"/>
                </a:lnTo>
                <a:lnTo>
                  <a:pt x="6285852" y="2395093"/>
                </a:lnTo>
                <a:lnTo>
                  <a:pt x="7711173" y="2395093"/>
                </a:lnTo>
                <a:lnTo>
                  <a:pt x="9136494" y="2395093"/>
                </a:lnTo>
                <a:lnTo>
                  <a:pt x="9136494" y="1982978"/>
                </a:lnTo>
                <a:lnTo>
                  <a:pt x="9136494" y="1570875"/>
                </a:lnTo>
                <a:close/>
              </a:path>
              <a:path w="9137015" h="2395220">
                <a:moveTo>
                  <a:pt x="9136494" y="824268"/>
                </a:moveTo>
                <a:lnTo>
                  <a:pt x="7711173" y="824268"/>
                </a:lnTo>
                <a:lnTo>
                  <a:pt x="6285852" y="824268"/>
                </a:lnTo>
                <a:lnTo>
                  <a:pt x="3142983" y="824268"/>
                </a:lnTo>
                <a:lnTo>
                  <a:pt x="3142983" y="1158748"/>
                </a:lnTo>
                <a:lnTo>
                  <a:pt x="3142983" y="1570863"/>
                </a:lnTo>
                <a:lnTo>
                  <a:pt x="6285852" y="1570863"/>
                </a:lnTo>
                <a:lnTo>
                  <a:pt x="7711173" y="1570863"/>
                </a:lnTo>
                <a:lnTo>
                  <a:pt x="9136494" y="1570863"/>
                </a:lnTo>
                <a:lnTo>
                  <a:pt x="9136494" y="1158748"/>
                </a:lnTo>
                <a:lnTo>
                  <a:pt x="9136494" y="824268"/>
                </a:lnTo>
                <a:close/>
              </a:path>
              <a:path w="9137015" h="2395220">
                <a:moveTo>
                  <a:pt x="9136494" y="0"/>
                </a:moveTo>
                <a:lnTo>
                  <a:pt x="7711173" y="0"/>
                </a:lnTo>
                <a:lnTo>
                  <a:pt x="6285852" y="0"/>
                </a:lnTo>
                <a:lnTo>
                  <a:pt x="3142983" y="0"/>
                </a:lnTo>
                <a:lnTo>
                  <a:pt x="3142983" y="412115"/>
                </a:lnTo>
                <a:lnTo>
                  <a:pt x="3142983" y="824230"/>
                </a:lnTo>
                <a:lnTo>
                  <a:pt x="6285852" y="824230"/>
                </a:lnTo>
                <a:lnTo>
                  <a:pt x="7711173" y="824230"/>
                </a:lnTo>
                <a:lnTo>
                  <a:pt x="9136494" y="824230"/>
                </a:lnTo>
                <a:lnTo>
                  <a:pt x="9136494" y="412115"/>
                </a:lnTo>
                <a:lnTo>
                  <a:pt x="913649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3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44653"/>
              </p:ext>
            </p:extLst>
          </p:nvPr>
        </p:nvGraphicFramePr>
        <p:xfrm>
          <a:off x="627018" y="2271250"/>
          <a:ext cx="8892902" cy="4119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92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9390">
                <a:tc>
                  <a:txBody>
                    <a:bodyPr/>
                    <a:lstStyle/>
                    <a:p>
                      <a:pPr indent="450000" algn="just">
                        <a:lnSpc>
                          <a:spcPct val="100000"/>
                        </a:lnSpc>
                      </a:pPr>
                      <a:r>
                        <a:rPr lang="ru-RU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</a:p>
                    <a:p>
                      <a:pPr indent="450000" algn="just">
                        <a:lnSpc>
                          <a:spcPct val="100000"/>
                        </a:lnSpc>
                      </a:pPr>
                      <a:r>
                        <a:rPr lang="ru-RU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2025 году в голосовании по оценке эффективности деятельности руководителей органов местного самоуправления приняли участие 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1734 жителя области</a:t>
                      </a:r>
                      <a:r>
                        <a:rPr lang="ru-RU" sz="1800" b="0" i="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Это почти на 40% меньше, чем в 2024 году (2758 человек)</a:t>
                      </a:r>
                      <a:r>
                        <a:rPr lang="ru-RU" sz="1800" b="0" i="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indent="450000" algn="just">
                        <a:lnSpc>
                          <a:spcPct val="100000"/>
                        </a:lnSpc>
                      </a:pPr>
                      <a:r>
                        <a:rPr lang="ru-RU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Средний уровень удовлетворённости населения деятельностью руководителей органов местного самоуправления в 2025 году составил 84%. Для сравнения: в 2024 году этот показатель был 87%, а в 2023 — 76%. </a:t>
                      </a:r>
                    </a:p>
                    <a:p>
                      <a:pPr indent="450000" algn="just">
                        <a:lnSpc>
                          <a:spcPct val="100000"/>
                        </a:lnSpc>
                      </a:pPr>
                      <a:endParaRPr lang="ru-RU" sz="18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indent="450000" algn="just">
                        <a:lnSpc>
                          <a:spcPct val="100000"/>
                        </a:lnSpc>
                      </a:pPr>
                      <a:r>
                        <a:rPr lang="ru-RU" sz="18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Среди муниципальных районов и округов наивысший показатель удовлетворённости деятельностью главы зафиксирован в Магдагачинском округе — 98%. Наименьший показатель — в Тамбовском округе (65%). </a:t>
                      </a:r>
                    </a:p>
                    <a:p>
                      <a:pPr indent="450000" algn="just">
                        <a:lnSpc>
                          <a:spcPct val="100000"/>
                        </a:lnSpc>
                      </a:pPr>
                      <a:endParaRPr lang="ru-RU" sz="140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F777D310-C748-0C63-7C10-94D8EB3661AE}"/>
              </a:ext>
            </a:extLst>
          </p:cNvPr>
          <p:cNvSpPr/>
          <p:nvPr/>
        </p:nvSpPr>
        <p:spPr>
          <a:xfrm>
            <a:off x="515414" y="1308125"/>
            <a:ext cx="9137015" cy="963125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населения эффективностью деятельности руководителей органов местного самоуправления муниципальных, городских округов и муниципальных районов Амурской области проведена на основании голосования жителей на интернет-портале «Открытый регион Амурская область».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25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hlinkClick r:id="rId2" action="ppaction://hlinksldjump"/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6295" y="1256553"/>
            <a:ext cx="121813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03</a:t>
            </a:r>
          </a:p>
        </p:txBody>
      </p:sp>
      <p:sp>
        <p:nvSpPr>
          <p:cNvPr id="4" name="Скругленный прямоугольник 3">
            <a:hlinkClick r:id="rId3" action="ppaction://hlinksldjump"/>
            <a:extLst>
              <a:ext uri="{FF2B5EF4-FFF2-40B4-BE49-F238E27FC236}">
                <a16:creationId xmlns:a16="http://schemas.microsoft.com/office/drawing/2014/main" id="{D51024F0-9D24-278C-D9DB-39D994889EE0}"/>
              </a:ext>
            </a:extLst>
          </p:cNvPr>
          <p:cNvSpPr/>
          <p:nvPr/>
        </p:nvSpPr>
        <p:spPr>
          <a:xfrm>
            <a:off x="1955516" y="1256553"/>
            <a:ext cx="1600989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харакетристика 04</a:t>
            </a:r>
          </a:p>
        </p:txBody>
      </p:sp>
      <p:sp>
        <p:nvSpPr>
          <p:cNvPr id="5" name="Скругленный прямоугольник 4">
            <a:hlinkClick r:id="rId4" action="ppaction://hlinksldjump"/>
            <a:extLst>
              <a:ext uri="{FF2B5EF4-FFF2-40B4-BE49-F238E27FC236}">
                <a16:creationId xmlns:a16="http://schemas.microsoft.com/office/drawing/2014/main" id="{423D2437-C0F6-9708-77C8-032917A40141}"/>
              </a:ext>
            </a:extLst>
          </p:cNvPr>
          <p:cNvSpPr/>
          <p:nvPr/>
        </p:nvSpPr>
        <p:spPr>
          <a:xfrm>
            <a:off x="3666868" y="1256553"/>
            <a:ext cx="2503559" cy="27384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 05</a:t>
            </a:r>
          </a:p>
        </p:txBody>
      </p:sp>
      <p:sp>
        <p:nvSpPr>
          <p:cNvPr id="6" name="Скругленный прямоугольник 5">
            <a:hlinkClick r:id="rId5" action="ppaction://hlinksldjump"/>
            <a:extLst>
              <a:ext uri="{FF2B5EF4-FFF2-40B4-BE49-F238E27FC236}">
                <a16:creationId xmlns:a16="http://schemas.microsoft.com/office/drawing/2014/main" id="{21175DD6-94A0-75A6-331B-67372335298F}"/>
              </a:ext>
            </a:extLst>
          </p:cNvPr>
          <p:cNvSpPr/>
          <p:nvPr/>
        </p:nvSpPr>
        <p:spPr>
          <a:xfrm>
            <a:off x="6280790" y="1256553"/>
            <a:ext cx="2077412" cy="27384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 06</a:t>
            </a:r>
          </a:p>
        </p:txBody>
      </p:sp>
      <p:sp>
        <p:nvSpPr>
          <p:cNvPr id="8" name="Скругленный прямоугольник 7">
            <a:hlinkClick r:id="rId6" action="ppaction://hlinksldjump"/>
            <a:extLst>
              <a:ext uri="{FF2B5EF4-FFF2-40B4-BE49-F238E27FC236}">
                <a16:creationId xmlns:a16="http://schemas.microsoft.com/office/drawing/2014/main" id="{20389F1A-D8FC-11F4-6D65-354585768368}"/>
              </a:ext>
            </a:extLst>
          </p:cNvPr>
          <p:cNvSpPr/>
          <p:nvPr/>
        </p:nvSpPr>
        <p:spPr>
          <a:xfrm>
            <a:off x="8487593" y="1256553"/>
            <a:ext cx="1292402" cy="273844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 07</a:t>
            </a:r>
          </a:p>
        </p:txBody>
      </p:sp>
      <p:sp>
        <p:nvSpPr>
          <p:cNvPr id="9" name="Скругленный прямоугольник 8">
            <a:hlinkClick r:id="rId7" action="ppaction://hlinksldjump"/>
            <a:extLst>
              <a:ext uri="{FF2B5EF4-FFF2-40B4-BE49-F238E27FC236}">
                <a16:creationId xmlns:a16="http://schemas.microsoft.com/office/drawing/2014/main" id="{0F9D25A8-FC83-176F-1592-722175E65FB5}"/>
              </a:ext>
            </a:extLst>
          </p:cNvPr>
          <p:cNvSpPr/>
          <p:nvPr/>
        </p:nvSpPr>
        <p:spPr>
          <a:xfrm>
            <a:off x="626295" y="1632123"/>
            <a:ext cx="202848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 08</a:t>
            </a:r>
          </a:p>
        </p:txBody>
      </p:sp>
      <p:sp>
        <p:nvSpPr>
          <p:cNvPr id="11" name="Скругленный прямоугольник 10">
            <a:hlinkClick r:id="rId8" action="ppaction://hlinksldjump"/>
            <a:extLst>
              <a:ext uri="{FF2B5EF4-FFF2-40B4-BE49-F238E27FC236}">
                <a16:creationId xmlns:a16="http://schemas.microsoft.com/office/drawing/2014/main" id="{DD96DA17-C3E8-B4A8-5FEE-D24D66394911}"/>
              </a:ext>
            </a:extLst>
          </p:cNvPr>
          <p:cNvSpPr/>
          <p:nvPr/>
        </p:nvSpPr>
        <p:spPr>
          <a:xfrm>
            <a:off x="2769373" y="1632123"/>
            <a:ext cx="133612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качество жизни 09</a:t>
            </a:r>
          </a:p>
        </p:txBody>
      </p:sp>
      <p:sp>
        <p:nvSpPr>
          <p:cNvPr id="13" name="Скругленный прямоугольник 12">
            <a:hlinkClick r:id="rId8" action="ppaction://hlinksldjump"/>
            <a:extLst>
              <a:ext uri="{FF2B5EF4-FFF2-40B4-BE49-F238E27FC236}">
                <a16:creationId xmlns:a16="http://schemas.microsoft.com/office/drawing/2014/main" id="{4F8B28C6-1651-9980-1E5F-C6B458F2F1A1}"/>
              </a:ext>
            </a:extLst>
          </p:cNvPr>
          <p:cNvSpPr/>
          <p:nvPr/>
        </p:nvSpPr>
        <p:spPr>
          <a:xfrm>
            <a:off x="4219376" y="1632123"/>
            <a:ext cx="24712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услуг по жизнеобеспечению 10</a:t>
            </a:r>
          </a:p>
        </p:txBody>
      </p:sp>
      <p:sp>
        <p:nvSpPr>
          <p:cNvPr id="14" name="Скругленный прямоугольник 13">
            <a:hlinkClick r:id="rId9" action="ppaction://hlinksldjump"/>
            <a:extLst>
              <a:ext uri="{FF2B5EF4-FFF2-40B4-BE49-F238E27FC236}">
                <a16:creationId xmlns:a16="http://schemas.microsoft.com/office/drawing/2014/main" id="{D4234885-2CC9-FBA4-82F4-03F3F6FAF1A2}"/>
              </a:ext>
            </a:extLst>
          </p:cNvPr>
          <p:cNvSpPr/>
          <p:nvPr/>
        </p:nvSpPr>
        <p:spPr>
          <a:xfrm>
            <a:off x="6804475" y="1632123"/>
            <a:ext cx="86033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туризм 11</a:t>
            </a:r>
          </a:p>
        </p:txBody>
      </p:sp>
      <p:sp>
        <p:nvSpPr>
          <p:cNvPr id="17" name="Скругленный прямоугольник 16">
            <a:hlinkClick r:id="rId10" action="ppaction://hlinksldjump"/>
            <a:extLst>
              <a:ext uri="{FF2B5EF4-FFF2-40B4-BE49-F238E27FC236}">
                <a16:creationId xmlns:a16="http://schemas.microsoft.com/office/drawing/2014/main" id="{22187652-9E54-DF69-5FDA-30A4E7B8072F}"/>
              </a:ext>
            </a:extLst>
          </p:cNvPr>
          <p:cNvSpPr/>
          <p:nvPr/>
        </p:nvSpPr>
        <p:spPr>
          <a:xfrm>
            <a:off x="7778683" y="1632123"/>
            <a:ext cx="20013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позиция предпринимателей 14</a:t>
            </a:r>
          </a:p>
        </p:txBody>
      </p:sp>
      <p:sp>
        <p:nvSpPr>
          <p:cNvPr id="20" name="Скругленный прямоугольник 19">
            <a:hlinkClick r:id="rId11" action="ppaction://hlinksldjump"/>
            <a:extLst>
              <a:ext uri="{FF2B5EF4-FFF2-40B4-BE49-F238E27FC236}">
                <a16:creationId xmlns:a16="http://schemas.microsoft.com/office/drawing/2014/main" id="{0DA364A5-0038-B5D5-495C-A86A4DFC2C65}"/>
              </a:ext>
            </a:extLst>
          </p:cNvPr>
          <p:cNvSpPr/>
          <p:nvPr/>
        </p:nvSpPr>
        <p:spPr>
          <a:xfrm>
            <a:off x="626295" y="2010845"/>
            <a:ext cx="21483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интервью администрации 15</a:t>
            </a:r>
          </a:p>
        </p:txBody>
      </p:sp>
      <p:sp>
        <p:nvSpPr>
          <p:cNvPr id="21" name="Скругленный прямоугольник 20">
            <a:hlinkClick r:id="rId10" action="ppaction://hlinksldjump"/>
            <a:extLst>
              <a:ext uri="{FF2B5EF4-FFF2-40B4-BE49-F238E27FC236}">
                <a16:creationId xmlns:a16="http://schemas.microsoft.com/office/drawing/2014/main" id="{648F2C18-BA61-DB3F-DB4D-1EA65A153B41}"/>
              </a:ext>
            </a:extLst>
          </p:cNvPr>
          <p:cNvSpPr/>
          <p:nvPr/>
        </p:nvSpPr>
        <p:spPr>
          <a:xfrm>
            <a:off x="2877178" y="2010845"/>
            <a:ext cx="137098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</a:t>
            </a:r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-анализ МО 16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hlinkClick r:id="rId12" action="ppaction://hlinksldjump"/>
            <a:extLst>
              <a:ext uri="{FF2B5EF4-FFF2-40B4-BE49-F238E27FC236}">
                <a16:creationId xmlns:a16="http://schemas.microsoft.com/office/drawing/2014/main" id="{63522826-007D-01A3-BD9A-211B308E4E21}"/>
              </a:ext>
            </a:extLst>
          </p:cNvPr>
          <p:cNvSpPr/>
          <p:nvPr/>
        </p:nvSpPr>
        <p:spPr>
          <a:xfrm>
            <a:off x="4347450" y="2010845"/>
            <a:ext cx="1114968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матрица БКГ 17</a:t>
            </a:r>
            <a:endParaRPr lang="x-none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hlinkClick r:id="rId13" action="ppaction://hlinksldjump"/>
            <a:extLst>
              <a:ext uri="{FF2B5EF4-FFF2-40B4-BE49-F238E27FC236}">
                <a16:creationId xmlns:a16="http://schemas.microsoft.com/office/drawing/2014/main" id="{D962CB95-2F07-0A93-94AF-805D4F03CC79}"/>
              </a:ext>
            </a:extLst>
          </p:cNvPr>
          <p:cNvSpPr/>
          <p:nvPr/>
        </p:nvSpPr>
        <p:spPr>
          <a:xfrm>
            <a:off x="5561709" y="2010845"/>
            <a:ext cx="218490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 анализ социальных сетей 20</a:t>
            </a:r>
          </a:p>
        </p:txBody>
      </p:sp>
      <p:sp>
        <p:nvSpPr>
          <p:cNvPr id="25" name="Скругленный прямоугольник 24">
            <a:hlinkClick r:id="rId12" action="ppaction://hlinksldjump"/>
            <a:extLst>
              <a:ext uri="{FF2B5EF4-FFF2-40B4-BE49-F238E27FC236}">
                <a16:creationId xmlns:a16="http://schemas.microsoft.com/office/drawing/2014/main" id="{E2F83141-206C-9DF3-A2A1-1138F01FB8EF}"/>
              </a:ext>
            </a:extLst>
          </p:cNvPr>
          <p:cNvSpPr/>
          <p:nvPr/>
        </p:nvSpPr>
        <p:spPr>
          <a:xfrm>
            <a:off x="7845903" y="2010845"/>
            <a:ext cx="19340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организационные проблемы 21</a:t>
            </a:r>
          </a:p>
        </p:txBody>
      </p:sp>
      <p:sp>
        <p:nvSpPr>
          <p:cNvPr id="26" name="Скругленный прямоугольник 25">
            <a:hlinkClick r:id="rId14" action="ppaction://hlinksldjump"/>
            <a:extLst>
              <a:ext uri="{FF2B5EF4-FFF2-40B4-BE49-F238E27FC236}">
                <a16:creationId xmlns:a16="http://schemas.microsoft.com/office/drawing/2014/main" id="{F896C2D5-EFB8-282D-5DC6-1BA4FA8FA03C}"/>
              </a:ext>
            </a:extLst>
          </p:cNvPr>
          <p:cNvSpPr/>
          <p:nvPr/>
        </p:nvSpPr>
        <p:spPr>
          <a:xfrm>
            <a:off x="626295" y="2372877"/>
            <a:ext cx="210602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ТОП-действия администрации 22</a:t>
            </a:r>
          </a:p>
        </p:txBody>
      </p:sp>
      <p:sp>
        <p:nvSpPr>
          <p:cNvPr id="27" name="Скругленный прямоугольник 26">
            <a:hlinkClick r:id="rId15" action="ppaction://hlinksldjump"/>
            <a:extLst>
              <a:ext uri="{FF2B5EF4-FFF2-40B4-BE49-F238E27FC236}">
                <a16:creationId xmlns:a16="http://schemas.microsoft.com/office/drawing/2014/main" id="{C122DA99-B345-D5C4-6A61-4F561B654E46}"/>
              </a:ext>
            </a:extLst>
          </p:cNvPr>
          <p:cNvSpPr/>
          <p:nvPr/>
        </p:nvSpPr>
        <p:spPr>
          <a:xfrm>
            <a:off x="2829221" y="2372877"/>
            <a:ext cx="3289004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 23</a:t>
            </a:r>
          </a:p>
        </p:txBody>
      </p:sp>
      <p:sp>
        <p:nvSpPr>
          <p:cNvPr id="28" name="Скругленный прямоугольник 27">
            <a:hlinkClick r:id="rId16" action="ppaction://hlinksldjump"/>
            <a:extLst>
              <a:ext uri="{FF2B5EF4-FFF2-40B4-BE49-F238E27FC236}">
                <a16:creationId xmlns:a16="http://schemas.microsoft.com/office/drawing/2014/main" id="{29CB1A23-A8E5-A885-CE49-DE27A6210219}"/>
              </a:ext>
            </a:extLst>
          </p:cNvPr>
          <p:cNvSpPr/>
          <p:nvPr/>
        </p:nvSpPr>
        <p:spPr>
          <a:xfrm>
            <a:off x="6198790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 24</a:t>
            </a:r>
          </a:p>
        </p:txBody>
      </p:sp>
      <p:sp>
        <p:nvSpPr>
          <p:cNvPr id="29" name="Скругленный прямоугольник 28">
            <a:hlinkClick r:id="rId17" action="ppaction://hlinksldjump"/>
            <a:extLst>
              <a:ext uri="{FF2B5EF4-FFF2-40B4-BE49-F238E27FC236}">
                <a16:creationId xmlns:a16="http://schemas.microsoft.com/office/drawing/2014/main" id="{2C2C6496-E405-0572-3A2E-0622CDBB04B7}"/>
              </a:ext>
            </a:extLst>
          </p:cNvPr>
          <p:cNvSpPr/>
          <p:nvPr/>
        </p:nvSpPr>
        <p:spPr>
          <a:xfrm>
            <a:off x="8038305" y="2372877"/>
            <a:ext cx="17416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компетенции 25</a:t>
            </a:r>
          </a:p>
        </p:txBody>
      </p:sp>
      <p:sp>
        <p:nvSpPr>
          <p:cNvPr id="30" name="Скругленный прямоугольник 29">
            <a:hlinkClick r:id="rId18" action="ppaction://hlinksldjump"/>
            <a:extLst>
              <a:ext uri="{FF2B5EF4-FFF2-40B4-BE49-F238E27FC236}">
                <a16:creationId xmlns:a16="http://schemas.microsoft.com/office/drawing/2014/main" id="{9E42F679-B67E-2B36-9053-A009E24085BE}"/>
              </a:ext>
            </a:extLst>
          </p:cNvPr>
          <p:cNvSpPr/>
          <p:nvPr/>
        </p:nvSpPr>
        <p:spPr>
          <a:xfrm>
            <a:off x="2552258" y="2748230"/>
            <a:ext cx="273811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реализуемые инвестиционные проекты 27</a:t>
            </a:r>
          </a:p>
        </p:txBody>
      </p:sp>
      <p:sp>
        <p:nvSpPr>
          <p:cNvPr id="31" name="Скругленный прямоугольник 30">
            <a:hlinkClick r:id="rId19" action="ppaction://hlinksldjump"/>
            <a:extLst>
              <a:ext uri="{FF2B5EF4-FFF2-40B4-BE49-F238E27FC236}">
                <a16:creationId xmlns:a16="http://schemas.microsoft.com/office/drawing/2014/main" id="{9E53BF86-1510-F8F5-9329-DC7C0BBD49F9}"/>
              </a:ext>
            </a:extLst>
          </p:cNvPr>
          <p:cNvSpPr/>
          <p:nvPr/>
        </p:nvSpPr>
        <p:spPr>
          <a:xfrm>
            <a:off x="5374357" y="2747210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 28</a:t>
            </a:r>
          </a:p>
        </p:txBody>
      </p:sp>
      <p:sp>
        <p:nvSpPr>
          <p:cNvPr id="32" name="Скругленный прямоугольник 31">
            <a:hlinkClick r:id="rId20" action="ppaction://hlinksldjump"/>
            <a:extLst>
              <a:ext uri="{FF2B5EF4-FFF2-40B4-BE49-F238E27FC236}">
                <a16:creationId xmlns:a16="http://schemas.microsoft.com/office/drawing/2014/main" id="{323669C7-2326-A142-CBA6-D9335D6EB948}"/>
              </a:ext>
            </a:extLst>
          </p:cNvPr>
          <p:cNvSpPr/>
          <p:nvPr/>
        </p:nvSpPr>
        <p:spPr>
          <a:xfrm>
            <a:off x="7300321" y="2747191"/>
            <a:ext cx="2479674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прорывные инвестиционные идеи 30</a:t>
            </a:r>
          </a:p>
        </p:txBody>
      </p:sp>
      <p:sp>
        <p:nvSpPr>
          <p:cNvPr id="33" name="Скругленный прямоугольник 32">
            <a:hlinkClick r:id="rId21" action="ppaction://hlinksldjump"/>
            <a:extLst>
              <a:ext uri="{FF2B5EF4-FFF2-40B4-BE49-F238E27FC236}">
                <a16:creationId xmlns:a16="http://schemas.microsoft.com/office/drawing/2014/main" id="{30167278-D764-DCFC-2F5E-16D4076AD1D6}"/>
              </a:ext>
            </a:extLst>
          </p:cNvPr>
          <p:cNvSpPr/>
          <p:nvPr/>
        </p:nvSpPr>
        <p:spPr>
          <a:xfrm>
            <a:off x="626295" y="3126747"/>
            <a:ext cx="241430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 31</a:t>
            </a:r>
          </a:p>
        </p:txBody>
      </p:sp>
      <p:sp>
        <p:nvSpPr>
          <p:cNvPr id="34" name="Скругленный прямоугольник 33">
            <a:hlinkClick r:id="rId20" action="ppaction://hlinksldjump"/>
            <a:extLst>
              <a:ext uri="{FF2B5EF4-FFF2-40B4-BE49-F238E27FC236}">
                <a16:creationId xmlns:a16="http://schemas.microsoft.com/office/drawing/2014/main" id="{C5F7063F-CAAD-7F9A-7DB5-AB1DA07FCC1E}"/>
              </a:ext>
            </a:extLst>
          </p:cNvPr>
          <p:cNvSpPr/>
          <p:nvPr/>
        </p:nvSpPr>
        <p:spPr>
          <a:xfrm>
            <a:off x="5105416" y="3124655"/>
            <a:ext cx="159492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 33</a:t>
            </a:r>
          </a:p>
        </p:txBody>
      </p:sp>
      <p:sp>
        <p:nvSpPr>
          <p:cNvPr id="35" name="Скругленный прямоугольник 34">
            <a:hlinkClick r:id="rId22" action="ppaction://hlinksldjump"/>
            <a:extLst>
              <a:ext uri="{FF2B5EF4-FFF2-40B4-BE49-F238E27FC236}">
                <a16:creationId xmlns:a16="http://schemas.microsoft.com/office/drawing/2014/main" id="{9C10948B-9597-D731-360F-BF2BC1F5DD42}"/>
              </a:ext>
            </a:extLst>
          </p:cNvPr>
          <p:cNvSpPr/>
          <p:nvPr/>
        </p:nvSpPr>
        <p:spPr>
          <a:xfrm>
            <a:off x="6781167" y="3124655"/>
            <a:ext cx="2985649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предложение по корректировке мер поддержки 35</a:t>
            </a:r>
          </a:p>
        </p:txBody>
      </p:sp>
      <p:sp>
        <p:nvSpPr>
          <p:cNvPr id="36" name="Скругленный прямоугольник 35">
            <a:hlinkClick r:id="rId23" action="ppaction://hlinksldjump"/>
            <a:extLst>
              <a:ext uri="{FF2B5EF4-FFF2-40B4-BE49-F238E27FC236}">
                <a16:creationId xmlns:a16="http://schemas.microsoft.com/office/drawing/2014/main" id="{07ED793E-60D3-7110-D466-58E4E8ECE384}"/>
              </a:ext>
            </a:extLst>
          </p:cNvPr>
          <p:cNvSpPr/>
          <p:nvPr/>
        </p:nvSpPr>
        <p:spPr>
          <a:xfrm>
            <a:off x="626294" y="3505987"/>
            <a:ext cx="161559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будущего МО 36</a:t>
            </a:r>
          </a:p>
        </p:txBody>
      </p:sp>
      <p:sp>
        <p:nvSpPr>
          <p:cNvPr id="37" name="Скругленный прямоугольник 36">
            <a:hlinkClick r:id="rId22" action="ppaction://hlinksldjump"/>
            <a:extLst>
              <a:ext uri="{FF2B5EF4-FFF2-40B4-BE49-F238E27FC236}">
                <a16:creationId xmlns:a16="http://schemas.microsoft.com/office/drawing/2014/main" id="{47CB25E6-C738-DA08-23FB-0FEDD7D0C73A}"/>
              </a:ext>
            </a:extLst>
          </p:cNvPr>
          <p:cNvSpPr/>
          <p:nvPr/>
        </p:nvSpPr>
        <p:spPr>
          <a:xfrm>
            <a:off x="2329840" y="3513357"/>
            <a:ext cx="98060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 37</a:t>
            </a:r>
          </a:p>
        </p:txBody>
      </p:sp>
      <p:sp>
        <p:nvSpPr>
          <p:cNvPr id="38" name="Скругленный прямоугольник 37">
            <a:hlinkClick r:id="" action="ppaction://noaction"/>
            <a:extLst>
              <a:ext uri="{FF2B5EF4-FFF2-40B4-BE49-F238E27FC236}">
                <a16:creationId xmlns:a16="http://schemas.microsoft.com/office/drawing/2014/main" id="{20F99971-D33B-3B10-6865-F7DD040B7BFD}"/>
              </a:ext>
            </a:extLst>
          </p:cNvPr>
          <p:cNvSpPr/>
          <p:nvPr/>
        </p:nvSpPr>
        <p:spPr>
          <a:xfrm>
            <a:off x="3398400" y="3513357"/>
            <a:ext cx="1151731" cy="273844"/>
          </a:xfrm>
          <a:prstGeom prst="roundRect">
            <a:avLst>
              <a:gd name="adj" fmla="val 50000"/>
            </a:avLst>
          </a:prstGeom>
          <a:noFill/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приложения 41</a:t>
            </a:r>
          </a:p>
        </p:txBody>
      </p:sp>
      <p:sp>
        <p:nvSpPr>
          <p:cNvPr id="39" name="Скругленный прямоугольник 38">
            <a:hlinkClick r:id="" action="ppaction://noaction"/>
            <a:extLst>
              <a:ext uri="{FF2B5EF4-FFF2-40B4-BE49-F238E27FC236}">
                <a16:creationId xmlns:a16="http://schemas.microsoft.com/office/drawing/2014/main" id="{746F36A0-F46C-5E8C-2C05-CC75481F2D66}"/>
              </a:ext>
            </a:extLst>
          </p:cNvPr>
          <p:cNvSpPr/>
          <p:nvPr/>
        </p:nvSpPr>
        <p:spPr>
          <a:xfrm>
            <a:off x="4638086" y="3509973"/>
            <a:ext cx="174491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 задачи проекта 42</a:t>
            </a:r>
          </a:p>
        </p:txBody>
      </p:sp>
      <p:sp>
        <p:nvSpPr>
          <p:cNvPr id="40" name="Скругленный прямоугольник 39">
            <a:hlinkClick r:id="" action="ppaction://noaction"/>
            <a:extLst>
              <a:ext uri="{FF2B5EF4-FFF2-40B4-BE49-F238E27FC236}">
                <a16:creationId xmlns:a16="http://schemas.microsoft.com/office/drawing/2014/main" id="{215A5C00-A6ED-D713-CB2D-4E74F2712BBF}"/>
              </a:ext>
            </a:extLst>
          </p:cNvPr>
          <p:cNvSpPr/>
          <p:nvPr/>
        </p:nvSpPr>
        <p:spPr>
          <a:xfrm>
            <a:off x="8499855" y="3509973"/>
            <a:ext cx="126696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47</a:t>
            </a:r>
          </a:p>
        </p:txBody>
      </p:sp>
      <p:sp>
        <p:nvSpPr>
          <p:cNvPr id="41" name="Скругленный прямоугольник 40">
            <a:hlinkClick r:id="" action="ppaction://noaction"/>
            <a:extLst>
              <a:ext uri="{FF2B5EF4-FFF2-40B4-BE49-F238E27FC236}">
                <a16:creationId xmlns:a16="http://schemas.microsoft.com/office/drawing/2014/main" id="{FE88E413-F6A8-3703-A8DA-8A1FC8D94A1C}"/>
              </a:ext>
            </a:extLst>
          </p:cNvPr>
          <p:cNvSpPr/>
          <p:nvPr/>
        </p:nvSpPr>
        <p:spPr>
          <a:xfrm>
            <a:off x="626294" y="3885543"/>
            <a:ext cx="1858693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рабочей группы 48</a:t>
            </a:r>
          </a:p>
        </p:txBody>
      </p:sp>
      <p:sp>
        <p:nvSpPr>
          <p:cNvPr id="42" name="Скругленный прямоугольник 41">
            <a:hlinkClick r:id="" action="ppaction://noaction"/>
            <a:extLst>
              <a:ext uri="{FF2B5EF4-FFF2-40B4-BE49-F238E27FC236}">
                <a16:creationId xmlns:a16="http://schemas.microsoft.com/office/drawing/2014/main" id="{61103EC1-51AE-7FD0-C0E6-35CAAC3A4C4E}"/>
              </a:ext>
            </a:extLst>
          </p:cNvPr>
          <p:cNvSpPr/>
          <p:nvPr/>
        </p:nvSpPr>
        <p:spPr>
          <a:xfrm>
            <a:off x="2584093" y="3885543"/>
            <a:ext cx="2229492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сбора информации 54</a:t>
            </a:r>
          </a:p>
        </p:txBody>
      </p:sp>
      <p:sp>
        <p:nvSpPr>
          <p:cNvPr id="43" name="Скругленный прямоугольник 42">
            <a:hlinkClick r:id="" action="ppaction://noaction"/>
            <a:extLst>
              <a:ext uri="{FF2B5EF4-FFF2-40B4-BE49-F238E27FC236}">
                <a16:creationId xmlns:a16="http://schemas.microsoft.com/office/drawing/2014/main" id="{0593AFA2-BF90-2F96-3CB2-2948DF223DED}"/>
              </a:ext>
            </a:extLst>
          </p:cNvPr>
          <p:cNvSpPr/>
          <p:nvPr/>
        </p:nvSpPr>
        <p:spPr>
          <a:xfrm>
            <a:off x="4912691" y="3885543"/>
            <a:ext cx="249794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выборка компаний для онлайн опроса 59</a:t>
            </a:r>
          </a:p>
        </p:txBody>
      </p:sp>
      <p:sp>
        <p:nvSpPr>
          <p:cNvPr id="44" name="Скругленный прямоугольник 43">
            <a:hlinkClick r:id="" action="ppaction://noaction"/>
            <a:extLst>
              <a:ext uri="{FF2B5EF4-FFF2-40B4-BE49-F238E27FC236}">
                <a16:creationId xmlns:a16="http://schemas.microsoft.com/office/drawing/2014/main" id="{D43737C4-CC63-83B0-259F-CAC3A55C4F6E}"/>
              </a:ext>
            </a:extLst>
          </p:cNvPr>
          <p:cNvSpPr/>
          <p:nvPr/>
        </p:nvSpPr>
        <p:spPr>
          <a:xfrm>
            <a:off x="7509745" y="3885543"/>
            <a:ext cx="2257071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реализации продукции 60</a:t>
            </a:r>
          </a:p>
        </p:txBody>
      </p:sp>
      <p:sp>
        <p:nvSpPr>
          <p:cNvPr id="45" name="Скругленный прямоугольник 44">
            <a:hlinkClick r:id="" action="ppaction://noaction"/>
            <a:extLst>
              <a:ext uri="{FF2B5EF4-FFF2-40B4-BE49-F238E27FC236}">
                <a16:creationId xmlns:a16="http://schemas.microsoft.com/office/drawing/2014/main" id="{82B46855-0A56-8348-3E00-DFA19F7DCCA5}"/>
              </a:ext>
            </a:extLst>
          </p:cNvPr>
          <p:cNvSpPr/>
          <p:nvPr/>
        </p:nvSpPr>
        <p:spPr>
          <a:xfrm>
            <a:off x="626296" y="4264265"/>
            <a:ext cx="1615590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анализ опроса бизнеса 61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>
            <a:hlinkClick r:id="" action="ppaction://noaction"/>
            <a:extLst>
              <a:ext uri="{FF2B5EF4-FFF2-40B4-BE49-F238E27FC236}">
                <a16:creationId xmlns:a16="http://schemas.microsoft.com/office/drawing/2014/main" id="{B22060BD-0659-5DA3-652D-FDD80C7D6AFD}"/>
              </a:ext>
            </a:extLst>
          </p:cNvPr>
          <p:cNvSpPr/>
          <p:nvPr/>
        </p:nvSpPr>
        <p:spPr>
          <a:xfrm>
            <a:off x="6470954" y="3511499"/>
            <a:ext cx="1940945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 43</a:t>
            </a:r>
          </a:p>
        </p:txBody>
      </p:sp>
      <p:sp>
        <p:nvSpPr>
          <p:cNvPr id="7" name="Скругленный прямоугольник 6">
            <a:hlinkClick r:id="rId24" action="ppaction://hlinksldjump"/>
            <a:extLst>
              <a:ext uri="{FF2B5EF4-FFF2-40B4-BE49-F238E27FC236}">
                <a16:creationId xmlns:a16="http://schemas.microsoft.com/office/drawing/2014/main" id="{2029B849-BBFE-D583-1092-C2F3C544AF93}"/>
              </a:ext>
            </a:extLst>
          </p:cNvPr>
          <p:cNvSpPr/>
          <p:nvPr/>
        </p:nvSpPr>
        <p:spPr>
          <a:xfrm>
            <a:off x="3121430" y="3124655"/>
            <a:ext cx="1903157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</a:t>
            </a:r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</a:p>
        </p:txBody>
      </p:sp>
      <p:sp>
        <p:nvSpPr>
          <p:cNvPr id="15" name="Скругленный прямоугольник 14">
            <a:hlinkClick r:id="rId17" action="ppaction://hlinksldjump"/>
            <a:extLst>
              <a:ext uri="{FF2B5EF4-FFF2-40B4-BE49-F238E27FC236}">
                <a16:creationId xmlns:a16="http://schemas.microsoft.com/office/drawing/2014/main" id="{795F0490-A705-4B6C-7CFA-B866052CC901}"/>
              </a:ext>
            </a:extLst>
          </p:cNvPr>
          <p:cNvSpPr/>
          <p:nvPr/>
        </p:nvSpPr>
        <p:spPr>
          <a:xfrm>
            <a:off x="626295" y="2747191"/>
            <a:ext cx="1841976" cy="273844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x-none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 26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CED2FFE-BE20-C9FC-C4FE-C7A93E57A3E0}"/>
              </a:ext>
            </a:extLst>
          </p:cNvPr>
          <p:cNvSpPr txBox="1"/>
          <p:nvPr/>
        </p:nvSpPr>
        <p:spPr>
          <a:xfrm>
            <a:off x="612513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@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МАТЕРИАЛ ПОДГОТОВЛЕН ПРОЕКТНЫМ ОФИСОМ МАГДАГАЧИНСКОГО МУНИЦИПАЛЬНОГО ОКРУГА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946CC3B-E7A5-5DAB-47AC-C99330C4DCF6}"/>
              </a:ext>
            </a:extLst>
          </p:cNvPr>
          <p:cNvSpPr txBox="1"/>
          <p:nvPr/>
        </p:nvSpPr>
        <p:spPr>
          <a:xfrm>
            <a:off x="627016" y="4880597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82AD1CC4-F5F3-D50B-AD27-5325F86B9A2D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FD2F0FA-09C3-9ABB-A3C2-00048CBF7399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9C47C07-ACA0-6293-9163-EA2AD7F67EB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50" y="276016"/>
            <a:ext cx="434709" cy="465121"/>
          </a:xfrm>
          <a:prstGeom prst="rect">
            <a:avLst/>
          </a:prstGeom>
        </p:spPr>
      </p:pic>
      <p:sp>
        <p:nvSpPr>
          <p:cNvPr id="48" name="TextBox 4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03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</a:blip>
          <a:srcRect t="18453" b="18453"/>
          <a:stretch/>
        </p:blipFill>
        <p:spPr bwMode="auto">
          <a:xfrm>
            <a:off x="627015" y="1256553"/>
            <a:ext cx="6888719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МЕХАНИЗМЫ РЕАЛИЗАЦИИ ИНВЕСТИЦИОННОГО ПРОФИЛЯ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6F042B-F806-E7F7-6B04-2A127801F6D0}"/>
              </a:ext>
            </a:extLst>
          </p:cNvPr>
          <p:cNvSpPr txBox="1"/>
          <p:nvPr/>
        </p:nvSpPr>
        <p:spPr>
          <a:xfrm>
            <a:off x="636641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016" y="1256553"/>
            <a:ext cx="6888718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A6701A-D236-499C-88B0-4214799DD34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513948" y="1256552"/>
            <a:ext cx="2392052" cy="289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989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A0D2-0039-5241-13CE-AA046594A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B0BF2B5B-D07E-4C64-A867-D2A033F8E587}"/>
              </a:ext>
            </a:extLst>
          </p:cNvPr>
          <p:cNvSpPr/>
          <p:nvPr/>
        </p:nvSpPr>
        <p:spPr>
          <a:xfrm>
            <a:off x="627015" y="1956987"/>
            <a:ext cx="9136387" cy="4344980"/>
          </a:xfrm>
          <a:prstGeom prst="roundRect">
            <a:avLst>
              <a:gd name="adj" fmla="val 662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8AB45174-ADCB-CCB8-91FD-0B8FE60A37FB}"/>
              </a:ext>
            </a:extLst>
          </p:cNvPr>
          <p:cNvSpPr/>
          <p:nvPr/>
        </p:nvSpPr>
        <p:spPr>
          <a:xfrm>
            <a:off x="627016" y="1401546"/>
            <a:ext cx="9136399" cy="1152811"/>
          </a:xfrm>
          <a:prstGeom prst="roundRect">
            <a:avLst>
              <a:gd name="adj" fmla="val 2222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EBCFC9-2094-4D30-5E88-AD2AAC9910B5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7F25DC1-0EF0-8FCE-EC12-BF13D24215FF}"/>
              </a:ext>
            </a:extLst>
          </p:cNvPr>
          <p:cNvSpPr/>
          <p:nvPr/>
        </p:nvSpPr>
        <p:spPr>
          <a:xfrm>
            <a:off x="627017" y="163628"/>
            <a:ext cx="147610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организации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E161D04-B6AE-6DB3-3015-74CAE5E93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F0312A7-08F5-BB4E-B2B0-C7A184546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862995"/>
              </p:ext>
            </p:extLst>
          </p:nvPr>
        </p:nvGraphicFramePr>
        <p:xfrm>
          <a:off x="627015" y="1376762"/>
          <a:ext cx="9136386" cy="5061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3840">
                  <a:extLst>
                    <a:ext uri="{9D8B030D-6E8A-4147-A177-3AD203B41FA5}">
                      <a16:colId xmlns:a16="http://schemas.microsoft.com/office/drawing/2014/main" val="3163916451"/>
                    </a:ext>
                  </a:extLst>
                </a:gridCol>
                <a:gridCol w="3723840">
                  <a:extLst>
                    <a:ext uri="{9D8B030D-6E8A-4147-A177-3AD203B41FA5}">
                      <a16:colId xmlns:a16="http://schemas.microsoft.com/office/drawing/2014/main" val="2399887350"/>
                    </a:ext>
                  </a:extLst>
                </a:gridCol>
                <a:gridCol w="1688706">
                  <a:extLst>
                    <a:ext uri="{9D8B030D-6E8A-4147-A177-3AD203B41FA5}">
                      <a16:colId xmlns:a16="http://schemas.microsoft.com/office/drawing/2014/main" val="4168060387"/>
                    </a:ext>
                  </a:extLst>
                </a:gridCol>
              </a:tblGrid>
              <a:tr h="804102"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КОМПАНИИ 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СФЕРА ДЕЯТЕЛЬНОСТИ</a:t>
                      </a:r>
                    </a:p>
                  </a:txBody>
                  <a:tcPr marL="0" marR="0" marT="216000" marB="21600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РАБОЧИЕ </a:t>
                      </a:r>
                    </a:p>
                    <a:p>
                      <a:pPr algn="ctr"/>
                      <a:r>
                        <a:rPr lang="x-none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чел.</a:t>
                      </a:r>
                    </a:p>
                  </a:txBody>
                  <a:tcPr marL="0" marR="0" marT="216000" marB="21600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89541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АО «Покровский рудник»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ru-RU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Добыча руд и песков драгоценных металлов (золота, серебра и металлов платиновой группы)</a:t>
                      </a:r>
                    </a:p>
                  </a:txBody>
                  <a:tcPr marL="66675" marR="66675" marT="19050" marB="1905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650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187201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Эксплуатационное локомотивное депо Амурское СП Забайкальской дирекции тяги – СП Дирекции тяги СП – филиала ОАО «РЖД»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Грузоперевозки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834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925131"/>
                  </a:ext>
                </a:extLst>
              </a:tr>
              <a:tr h="537013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Дистанция инженерных сооружений-структурное подразделение Забайкальской дирекции инфраструктуры-СП Центральной дирекции инфраструктуры-филиала ОАО «РЖД» 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и содержание инженерных сооружений на железнодорожных путях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48693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Магдагачинская дистанция электроснабжения СП Забайкальской дирекции по энергообеспечению-СП </a:t>
                      </a:r>
                      <a:r>
                        <a:rPr lang="ru-RU" sz="900" b="1" i="0" spc="-1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Трансэнерго</a:t>
                      </a:r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-филиала ОАО «РЖД»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Эксплуатация эл. сетей ОАО РЖД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203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048518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Сервисное локомотивное депо «Магдагачи» филиала «Дальневосточный» ООО» ТМХ-Сервис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Предоставление услуг по ремонту, техническому обслуживанию и переделке железнодорожных локомотивов, трамвайных и прочих моторных вагонов и подвижного состава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424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482407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r>
                        <a:rPr lang="ru-RU" sz="900" b="1" i="0" spc="-1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ПМС 185 ОАО РЖД п. Ушумун</a:t>
                      </a:r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 по ремонту пути ОАО РЖД</a:t>
                      </a: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218</a:t>
                      </a:r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45943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183076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085752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3355084"/>
                  </a:ext>
                </a:extLst>
              </a:tr>
              <a:tr h="412110">
                <a:tc>
                  <a:txBody>
                    <a:bodyPr/>
                    <a:lstStyle/>
                    <a:p>
                      <a:pPr algn="l"/>
                      <a:endParaRPr lang="x-none" sz="900" b="1" i="0" spc="-10" baseline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3600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x-none" sz="9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0" marT="0" marB="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9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183761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F127894-A823-802A-D158-07CFF374686A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56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E4DF3-4069-426F-765E-1A32C16EE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A7D13D97-88D9-27E6-6C22-29FB7739103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09EC2F-CF31-786D-D4D8-C17159FE658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 И ТРЕНДЫ РАЗВИТИЯ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4F7A3946-1845-FA66-5792-4AAE01563317}"/>
              </a:ext>
            </a:extLst>
          </p:cNvPr>
          <p:cNvSpPr/>
          <p:nvPr/>
        </p:nvSpPr>
        <p:spPr>
          <a:xfrm>
            <a:off x="627017" y="163628"/>
            <a:ext cx="1430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округа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9BF11437-93BC-C50D-E4F1-D7C848057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8DFD040F-E768-5ADE-B5B2-62A957EAB713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СПЕЦИАЛИЗАЦИЯ</a:t>
            </a:r>
            <a:endParaRPr lang="x-none" dirty="0">
              <a:solidFill>
                <a:srgbClr val="4756A0"/>
              </a:solidFill>
            </a:endParaRPr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E892DF85-E276-19EC-9AE4-EDF25C1DD3F8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ТРЕНД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11A4B8E0-BDA8-FF6A-9BD0-97F7BBC9403A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ЭФФЕКТЫ</a:t>
            </a:r>
            <a:endParaRPr kumimoji="0" lang="x-none" sz="1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C02EF7BD-C028-6329-5305-8F88F1AC95F6}"/>
              </a:ext>
            </a:extLst>
          </p:cNvPr>
          <p:cNvSpPr/>
          <p:nvPr/>
        </p:nvSpPr>
        <p:spPr>
          <a:xfrm>
            <a:off x="621447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ОБРАБАТЫВАЮЩЕЕ ПРОИЗВОДСТВО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бумажные и резиновые изделия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7BE4B10B-9BE5-5535-7DC1-84A76C3E4FF9}"/>
              </a:ext>
            </a:extLst>
          </p:cNvPr>
          <p:cNvSpPr/>
          <p:nvPr/>
        </p:nvSpPr>
        <p:spPr>
          <a:xfrm>
            <a:off x="2954593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следование концепции устойчивого развития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451F4428-9FCA-5063-D656-8F80EF03FD67}"/>
              </a:ext>
            </a:extLst>
          </p:cNvPr>
          <p:cNvSpPr/>
          <p:nvPr/>
        </p:nvSpPr>
        <p:spPr>
          <a:xfrm>
            <a:off x="2949268" y="377358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всестороннее развитие туризма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FC8CF6C8-81DD-8B71-71E1-5A623F4AF195}"/>
              </a:ext>
            </a:extLst>
          </p:cNvPr>
          <p:cNvSpPr/>
          <p:nvPr/>
        </p:nvSpPr>
        <p:spPr>
          <a:xfrm>
            <a:off x="2954593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транспортно-магистральных связей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446787C7-71E0-4401-A234-F9D01230A173}"/>
              </a:ext>
            </a:extLst>
          </p:cNvPr>
          <p:cNvSpPr/>
          <p:nvPr/>
        </p:nvSpPr>
        <p:spPr>
          <a:xfrm>
            <a:off x="5287739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имиджа социально-ответственной компании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39C3BFB0-AC8C-DC51-95F1-FC5B2E117CFA}"/>
              </a:ext>
            </a:extLst>
          </p:cNvPr>
          <p:cNvSpPr/>
          <p:nvPr/>
        </p:nvSpPr>
        <p:spPr>
          <a:xfrm>
            <a:off x="5276603" y="376227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популярности округа, а также увеличение интереса трудоспособного   к работе в местных организациях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02194ADC-533C-CC03-C944-087B4BB49763}"/>
              </a:ext>
            </a:extLst>
          </p:cNvPr>
          <p:cNvSpPr/>
          <p:nvPr/>
        </p:nvSpPr>
        <p:spPr>
          <a:xfrm>
            <a:off x="5287739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доходов от логистических услуг, увеличение спроса на качественную дорожно-транспортную инфраструктуру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620A350A-0C83-6169-7BB7-91190AAC56AA}"/>
              </a:ext>
            </a:extLst>
          </p:cNvPr>
          <p:cNvSpPr/>
          <p:nvPr/>
        </p:nvSpPr>
        <p:spPr>
          <a:xfrm>
            <a:off x="7620885" y="226182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рост объёмов производства                  и доходов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усиление позиции местных предприятий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5A205FB9-C2AC-0FA9-A12E-99D0E94D43CB}"/>
              </a:ext>
            </a:extLst>
          </p:cNvPr>
          <p:cNvSpPr/>
          <p:nvPr/>
        </p:nvSpPr>
        <p:spPr>
          <a:xfrm>
            <a:off x="7632700" y="3762276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увеличение туристического потока, </a:t>
            </a: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привлечение кадров на предприятия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туристической привлекательности округа</a:t>
            </a: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Скругленный прямоугольник 43">
            <a:extLst>
              <a:ext uri="{FF2B5EF4-FFF2-40B4-BE49-F238E27FC236}">
                <a16:creationId xmlns:a16="http://schemas.microsoft.com/office/drawing/2014/main" id="{3B98B1CF-4517-BBF5-E0FD-1FF08E092530}"/>
              </a:ext>
            </a:extLst>
          </p:cNvPr>
          <p:cNvSpPr/>
          <p:nvPr/>
        </p:nvSpPr>
        <p:spPr>
          <a:xfrm>
            <a:off x="7620885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tlCol="0" anchor="ctr"/>
          <a:lstStyle/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логистических путей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lang="ru-RU" sz="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 рынков сбыта местных предприятий</a:t>
            </a: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Clr>
                <a:srgbClr val="4756A0"/>
              </a:buClr>
              <a:buFont typeface="Arial" panose="020B0604020202020204" pitchFamily="34" charset="0"/>
              <a:buChar char="•"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повышение инвестиционной привлекательности</a:t>
            </a:r>
            <a:endParaRPr lang="ru-RU" sz="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8EA64575-B412-1ABF-E226-D9E08A3F70D2}"/>
              </a:ext>
            </a:extLst>
          </p:cNvPr>
          <p:cNvSpPr/>
          <p:nvPr/>
        </p:nvSpPr>
        <p:spPr>
          <a:xfrm>
            <a:off x="621447" y="3773582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ДЕЯТЕЛЬНОСТЬ АДМИНИСТРАТИВНАЯ</a:t>
            </a:r>
          </a:p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СОПУСТВУЮЩИЕ ДОПОЛНИТЕЛЬНЫЕ УСЛУГИ</a:t>
            </a:r>
          </a:p>
          <a:p>
            <a:endParaRPr kumimoji="0" lang="ru-RU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туризм</a:t>
            </a:r>
            <a:endParaRPr kumimoji="0" lang="x-none" sz="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21FF861E-9E86-E5A4-972D-4CB1732EF982}"/>
              </a:ext>
            </a:extLst>
          </p:cNvPr>
          <p:cNvSpPr/>
          <p:nvPr/>
        </p:nvSpPr>
        <p:spPr>
          <a:xfrm>
            <a:off x="621447" y="5398230"/>
            <a:ext cx="2195998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Ins="108000" rtlCol="0" anchor="ctr"/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ТРАНСПОРТИРОВКА                     И ХРАНЕНИЯ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0" name="Рисунок 59" descr="Мишень со сплошной заливкой">
            <a:extLst>
              <a:ext uri="{FF2B5EF4-FFF2-40B4-BE49-F238E27FC236}">
                <a16:creationId xmlns:a16="http://schemas.microsoft.com/office/drawing/2014/main" id="{A81A232F-CB3D-247F-434B-78C8D8C3F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2549826"/>
            <a:ext cx="360000" cy="360000"/>
          </a:xfrm>
          <a:prstGeom prst="rect">
            <a:avLst/>
          </a:prstGeom>
        </p:spPr>
      </p:pic>
      <p:pic>
        <p:nvPicPr>
          <p:cNvPr id="62" name="Рисунок 61" descr="Мишень со сплошной заливкой">
            <a:extLst>
              <a:ext uri="{FF2B5EF4-FFF2-40B4-BE49-F238E27FC236}">
                <a16:creationId xmlns:a16="http://schemas.microsoft.com/office/drawing/2014/main" id="{00CC93DE-FC64-D56E-17C6-6E314509E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5138" y="3449582"/>
            <a:ext cx="360000" cy="360000"/>
          </a:xfrm>
          <a:prstGeom prst="rect">
            <a:avLst/>
          </a:prstGeom>
        </p:spPr>
      </p:pic>
      <p:pic>
        <p:nvPicPr>
          <p:cNvPr id="65" name="Рисунок 64" descr="Щит со сплошной заливкой">
            <a:extLst>
              <a:ext uri="{FF2B5EF4-FFF2-40B4-BE49-F238E27FC236}">
                <a16:creationId xmlns:a16="http://schemas.microsoft.com/office/drawing/2014/main" id="{E8A80F92-20F9-65E4-220C-991DF547B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4383" y="3801513"/>
            <a:ext cx="360000" cy="360000"/>
          </a:xfrm>
          <a:prstGeom prst="rect">
            <a:avLst/>
          </a:prstGeom>
        </p:spPr>
      </p:pic>
      <p:pic>
        <p:nvPicPr>
          <p:cNvPr id="67" name="Рисунок 66" descr="Золотые слитки со сплошной заливкой">
            <a:extLst>
              <a:ext uri="{FF2B5EF4-FFF2-40B4-BE49-F238E27FC236}">
                <a16:creationId xmlns:a16="http://schemas.microsoft.com/office/drawing/2014/main" id="{B0CC6219-D947-1401-0A40-495B03354A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BDE69E-A303-DD58-85DA-DBCA1EA2B97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5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CE0D6-7DF6-78BC-6745-3F7E234F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CB5D2CC5-5135-0057-EAB2-D6909D185EC2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5" dirty="0">
                <a:solidFill>
                  <a:srgbClr val="FFFFFF"/>
                </a:solidFill>
                <a:latin typeface="Arial"/>
                <a:cs typeface="Arial"/>
              </a:rPr>
              <a:t>ПРОДОВОЛЬСТВЕННАЯ</a:t>
            </a:r>
            <a:endParaRPr lang="ru-RU" sz="1100" dirty="0">
              <a:latin typeface="Arial"/>
              <a:cs typeface="Arial"/>
            </a:endParaRPr>
          </a:p>
          <a:p>
            <a:pPr marL="3810" algn="ctr">
              <a:lnSpc>
                <a:spcPct val="100000"/>
              </a:lnSpc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ДОЛИНА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13238D4C-D3CA-3C40-9E20-F77BB5E78E3E}"/>
              </a:ext>
            </a:extLst>
          </p:cNvPr>
          <p:cNvSpPr/>
          <p:nvPr/>
        </p:nvSpPr>
        <p:spPr>
          <a:xfrm>
            <a:off x="3513665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</a:t>
            </a:r>
          </a:p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НОВОГО БИЗНЕСА</a:t>
            </a:r>
            <a:endParaRPr lang="x-none" dirty="0"/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28CEE0DC-4273-C27E-8A3C-C5D1BB40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39F97C97-8F87-4D15-DD0F-74FDCD782132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6AE1CBD3-7EE8-EDB1-211F-63CB823347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53399" y="2397281"/>
            <a:ext cx="360000" cy="360000"/>
          </a:xfrm>
          <a:prstGeom prst="rect">
            <a:avLst/>
          </a:prstGeom>
        </p:spPr>
      </p:pic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3EB81144-74B3-A3ED-2E67-D01C2E3D9989}"/>
              </a:ext>
            </a:extLst>
          </p:cNvPr>
          <p:cNvSpPr/>
          <p:nvPr/>
        </p:nvSpPr>
        <p:spPr>
          <a:xfrm>
            <a:off x="3513664" y="2314160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4730B4-A050-E830-ECD6-BBBF7E2E97D9}"/>
              </a:ext>
            </a:extLst>
          </p:cNvPr>
          <p:cNvSpPr txBox="1"/>
          <p:nvPr/>
        </p:nvSpPr>
        <p:spPr>
          <a:xfrm>
            <a:off x="627016" y="52985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F28E1C5E-2F00-951F-A7E4-795E2E7F77CE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 descr="Приблизить со сплошной заливкой">
            <a:extLst>
              <a:ext uri="{FF2B5EF4-FFF2-40B4-BE49-F238E27FC236}">
                <a16:creationId xmlns:a16="http://schemas.microsoft.com/office/drawing/2014/main" id="{0D92D59F-443B-6676-F177-A93701E6C8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9898" y="2438646"/>
            <a:ext cx="360000" cy="360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D46129F-8145-0BA3-6ADE-B0F0649B9EA3}"/>
              </a:ext>
            </a:extLst>
          </p:cNvPr>
          <p:cNvSpPr txBox="1"/>
          <p:nvPr/>
        </p:nvSpPr>
        <p:spPr>
          <a:xfrm>
            <a:off x="825399" y="2889210"/>
            <a:ext cx="1900383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Тепличный комплекс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Предприятие по переработке овощей</a:t>
            </a:r>
            <a:endParaRPr lang="en-US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en-US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Складской комплекс включающий сухой и рефрижераторный склады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spc="-20" dirty="0">
                <a:latin typeface="Arial" panose="020B0604020202020204" pitchFamily="34" charset="0"/>
                <a:cs typeface="Arial" panose="020B0604020202020204" pitchFamily="34" charset="0"/>
              </a:rPr>
              <a:t>Животноводческий комплекс с созданием цеха по производству мясных полуфабрикатов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6545CB-8A76-A6A7-72FB-255EE557C593}"/>
              </a:ext>
            </a:extLst>
          </p:cNvPr>
          <p:cNvSpPr txBox="1"/>
          <p:nvPr/>
        </p:nvSpPr>
        <p:spPr>
          <a:xfrm>
            <a:off x="3661472" y="2889210"/>
            <a:ext cx="1900383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Освоение различных месторождений 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Создание угольно-логистического кластера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Комплексная застройка жилья (жилых комплексов)</a:t>
            </a:r>
          </a:p>
          <a:p>
            <a:pPr marL="228600" indent="-228600">
              <a:buClr>
                <a:srgbClr val="4756A0"/>
              </a:buClr>
              <a:buFont typeface="+mj-lt"/>
              <a:buAutoNum type="arabicPeriod"/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4756A0"/>
              </a:buClr>
            </a:pPr>
            <a:endParaRPr lang="ru-RU" sz="900" b="1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88E441-07D1-91D7-7BFA-4D1DCB1665E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16" name="TextBox 15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AA61EAE-9D1F-4D10-8D34-C6E9DB2A434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88549" y="2269714"/>
            <a:ext cx="2392052" cy="289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3952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66BDC-3FDF-7E19-F2FB-6BEC5633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E7DE80EC-0D5E-2CE5-A253-1B23860C0938}"/>
              </a:ext>
            </a:extLst>
          </p:cNvPr>
          <p:cNvSpPr/>
          <p:nvPr/>
        </p:nvSpPr>
        <p:spPr>
          <a:xfrm>
            <a:off x="627016" y="1401546"/>
            <a:ext cx="2951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34438-277E-E93E-9F0B-6A07A103DC9E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ПОДРАЗУМЕВАЮЩИЕ ИНТЕГРАЦИОННЫЕ РЕШЕНИЯ</a:t>
            </a: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A36DF5A3-29D2-433D-5105-9AE66CAD081F}"/>
              </a:ext>
            </a:extLst>
          </p:cNvPr>
          <p:cNvSpPr/>
          <p:nvPr/>
        </p:nvSpPr>
        <p:spPr>
          <a:xfrm>
            <a:off x="627016" y="163628"/>
            <a:ext cx="146304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ниши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DCFE9C40-B962-807E-4F57-B06931E7A9CF}"/>
              </a:ext>
            </a:extLst>
          </p:cNvPr>
          <p:cNvSpPr/>
          <p:nvPr/>
        </p:nvSpPr>
        <p:spPr>
          <a:xfrm>
            <a:off x="3715186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ПРЕДПОСЫЛКИ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D7DFB136-02A2-AE0A-8B68-20139327D9C7}"/>
              </a:ext>
            </a:extLst>
          </p:cNvPr>
          <p:cNvSpPr/>
          <p:nvPr/>
        </p:nvSpPr>
        <p:spPr>
          <a:xfrm>
            <a:off x="3716905" y="2294500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крупных промышленных предприятий, потребность улучшения экологической составляющей округа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3" name="Скругленный прямоугольник 72">
            <a:extLst>
              <a:ext uri="{FF2B5EF4-FFF2-40B4-BE49-F238E27FC236}">
                <a16:creationId xmlns:a16="http://schemas.microsoft.com/office/drawing/2014/main" id="{2F060A51-0F2B-363B-5CB8-B01458A861EB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ПОЯСНЕНИЕ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BD2D95E1-482D-ED49-3278-F9B13CD646F5}"/>
              </a:ext>
            </a:extLst>
          </p:cNvPr>
          <p:cNvSpPr/>
          <p:nvPr/>
        </p:nvSpPr>
        <p:spPr>
          <a:xfrm>
            <a:off x="621446" y="2284898"/>
            <a:ext cx="2934749" cy="912927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ПРЕДПРИЯТИЯ ПО БЕЗОТХОДНОЙ ПЕРЕРАБОТКЕ ПРОМЫШЛЕННЫХ ОТХОДОВ</a:t>
            </a:r>
            <a:endParaRPr lang="ru-RU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15DA7B63-15C3-8BD4-B69B-67FC0FF2FF1C}"/>
              </a:ext>
            </a:extLst>
          </p:cNvPr>
          <p:cNvSpPr/>
          <p:nvPr/>
        </p:nvSpPr>
        <p:spPr>
          <a:xfrm>
            <a:off x="621446" y="3308150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СЕРВИСА ПО ПОДБОРУ ЛУЧШЕГО ВАРИАНТА ЛОГИСТИКИ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167C0716-A05D-1621-2CBB-28E172CCB494}"/>
              </a:ext>
            </a:extLst>
          </p:cNvPr>
          <p:cNvSpPr/>
          <p:nvPr/>
        </p:nvSpPr>
        <p:spPr>
          <a:xfrm>
            <a:off x="621446" y="4351906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ОТКРЫТИЕ ЦЕХА ПО ПРОИЗВОДСТВУ ЁЛОЧНЫХ ИГРУШЕК НА СТЕКОЛЬНОМ ЗАВОДЕ</a:t>
            </a:r>
            <a:endParaRPr kumimoji="0" lang="x-none" sz="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5B831CE5-5EF6-D2B0-B1EA-7CCDE35543AD}"/>
              </a:ext>
            </a:extLst>
          </p:cNvPr>
          <p:cNvSpPr/>
          <p:nvPr/>
        </p:nvSpPr>
        <p:spPr>
          <a:xfrm>
            <a:off x="621446" y="5398230"/>
            <a:ext cx="2934749" cy="936000"/>
          </a:xfrm>
          <a:prstGeom prst="roundRect">
            <a:avLst>
              <a:gd name="adj" fmla="val 24805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0" rIns="108000" rtlCol="0" anchor="ctr"/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ПРОМЫШЛЕННОГО ТУРИЗМА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C9A40C-119F-3EC0-18BB-806107FE5491}"/>
              </a:ext>
            </a:extLst>
          </p:cNvPr>
          <p:cNvSpPr txBox="1"/>
          <p:nvPr/>
        </p:nvSpPr>
        <p:spPr>
          <a:xfrm>
            <a:off x="632590" y="6365207"/>
            <a:ext cx="6807738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*Данные решения выбраны на основе сфер деятельности предприятий, возможностей интеграций и потенциалу развития покупала компаний и отраслей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07A62703-E669-90E7-14C5-24861E469126}"/>
              </a:ext>
            </a:extLst>
          </p:cNvPr>
          <p:cNvSpPr/>
          <p:nvPr/>
        </p:nvSpPr>
        <p:spPr>
          <a:xfrm>
            <a:off x="3724106" y="333996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предприятий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регулярно использующих грузоперевозки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:a16="http://schemas.microsoft.com/office/drawing/2014/main" id="{CA26F835-0B95-897E-6063-4F93BAC8FD94}"/>
              </a:ext>
            </a:extLst>
          </p:cNvPr>
          <p:cNvSpPr/>
          <p:nvPr/>
        </p:nvSpPr>
        <p:spPr>
          <a:xfrm>
            <a:off x="3724106" y="438543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Возможности расширения функциональности существующего предприятия</a:t>
            </a: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8A45D0F1-B7AD-B411-0327-CE1C4017B2D4}"/>
              </a:ext>
            </a:extLst>
          </p:cNvPr>
          <p:cNvSpPr/>
          <p:nvPr/>
        </p:nvSpPr>
        <p:spPr>
          <a:xfrm>
            <a:off x="3731307" y="5430904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Наличие крупных предприятий, которые было бы интересно посетить туристам</a:t>
            </a: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id="{9EEA01EE-7DB6-0FD9-25A5-44A7A7285E21}"/>
              </a:ext>
            </a:extLst>
          </p:cNvPr>
          <p:cNvSpPr/>
          <p:nvPr/>
        </p:nvSpPr>
        <p:spPr>
          <a:xfrm>
            <a:off x="6819477" y="2289848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Позволит минимизировать дорогостоящее                     и экологически небезопасные методы сжигания               и захоронения отходом</a:t>
            </a:r>
          </a:p>
        </p:txBody>
      </p:sp>
      <p:sp>
        <p:nvSpPr>
          <p:cNvPr id="34" name="Скругленный прямоугольник 33">
            <a:extLst>
              <a:ext uri="{FF2B5EF4-FFF2-40B4-BE49-F238E27FC236}">
                <a16:creationId xmlns:a16="http://schemas.microsoft.com/office/drawing/2014/main" id="{12A29E5A-1FC1-A504-AD05-3731BB6D4051}"/>
              </a:ext>
            </a:extLst>
          </p:cNvPr>
          <p:cNvSpPr/>
          <p:nvPr/>
        </p:nvSpPr>
        <p:spPr>
          <a:xfrm>
            <a:off x="6819477" y="3335316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Позволит оптимизировать бизнес-процессы</a:t>
            </a:r>
            <a:endParaRPr kumimoji="0" lang="en-US" sz="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C00317B0-C8FD-EE5D-4E82-1DAABC8B9F1D}"/>
              </a:ext>
            </a:extLst>
          </p:cNvPr>
          <p:cNvSpPr/>
          <p:nvPr/>
        </p:nvSpPr>
        <p:spPr>
          <a:xfrm>
            <a:off x="6819477" y="4380784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spc="-3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нового цеха на базе текущего производства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Развитие бренда компании, расширение производства и увеличение доходов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новых рабочих мест</a:t>
            </a:r>
          </a:p>
        </p:txBody>
      </p:sp>
      <p:sp>
        <p:nvSpPr>
          <p:cNvPr id="36" name="Скругленный прямоугольник 35">
            <a:extLst>
              <a:ext uri="{FF2B5EF4-FFF2-40B4-BE49-F238E27FC236}">
                <a16:creationId xmlns:a16="http://schemas.microsoft.com/office/drawing/2014/main" id="{650FD8A6-963A-5995-BA9F-9B78037E8BC9}"/>
              </a:ext>
            </a:extLst>
          </p:cNvPr>
          <p:cNvSpPr/>
          <p:nvPr/>
        </p:nvSpPr>
        <p:spPr>
          <a:xfrm>
            <a:off x="6819477" y="5426252"/>
            <a:ext cx="2966400" cy="903326"/>
          </a:xfrm>
          <a:prstGeom prst="roundRect">
            <a:avLst>
              <a:gd name="adj" fmla="val 29017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36000" rtlCol="0" anchor="ctr"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Внедрение в работу предприятий процессов          по взаимодействию с туристами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ru-RU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800" i="0" u="none" strike="noStrike" kern="1200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Популяризации производственных профессий</a:t>
            </a:r>
          </a:p>
        </p:txBody>
      </p:sp>
      <p:pic>
        <p:nvPicPr>
          <p:cNvPr id="39" name="Рисунок 38" descr="Переработка со сплошной заливкой">
            <a:extLst>
              <a:ext uri="{FF2B5EF4-FFF2-40B4-BE49-F238E27FC236}">
                <a16:creationId xmlns:a16="http://schemas.microsoft.com/office/drawing/2014/main" id="{1E70E407-4E40-D916-E4BF-214E5495D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270" y="2561361"/>
            <a:ext cx="360000" cy="360000"/>
          </a:xfrm>
          <a:prstGeom prst="rect">
            <a:avLst/>
          </a:prstGeom>
        </p:spPr>
      </p:pic>
      <p:pic>
        <p:nvPicPr>
          <p:cNvPr id="40" name="Рисунок 39" descr="Схема с ветвлением со сплошной заливкой">
            <a:extLst>
              <a:ext uri="{FF2B5EF4-FFF2-40B4-BE49-F238E27FC236}">
                <a16:creationId xmlns:a16="http://schemas.microsoft.com/office/drawing/2014/main" id="{0CA82A5A-9B27-500A-36E8-AC7CAAFB6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270" y="3606979"/>
            <a:ext cx="360000" cy="360000"/>
          </a:xfrm>
          <a:prstGeom prst="rect">
            <a:avLst/>
          </a:prstGeom>
        </p:spPr>
      </p:pic>
      <p:pic>
        <p:nvPicPr>
          <p:cNvPr id="42" name="Рисунок 41" descr="Новогодняя ёлка со сплошной заливкой">
            <a:extLst>
              <a:ext uri="{FF2B5EF4-FFF2-40B4-BE49-F238E27FC236}">
                <a16:creationId xmlns:a16="http://schemas.microsoft.com/office/drawing/2014/main" id="{9B0A7EBD-D696-3B5D-1D40-CAA460E1C0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3270" y="4639906"/>
            <a:ext cx="360000" cy="360000"/>
          </a:xfrm>
          <a:prstGeom prst="rect">
            <a:avLst/>
          </a:prstGeom>
        </p:spPr>
      </p:pic>
      <p:pic>
        <p:nvPicPr>
          <p:cNvPr id="43" name="Рисунок 42" descr="Производство со сплошной заливкой">
            <a:extLst>
              <a:ext uri="{FF2B5EF4-FFF2-40B4-BE49-F238E27FC236}">
                <a16:creationId xmlns:a16="http://schemas.microsoft.com/office/drawing/2014/main" id="{9A28CC72-C8D7-D9F1-192E-20D9A64B6F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270" y="5686230"/>
            <a:ext cx="360000" cy="36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BDDE5A-DDA1-CD42-B7BB-B75755FD0DB9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5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</a:t>
            </a:r>
            <a:r>
              <a:rPr lang="ru-RU"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ПОДДЕРЖКИ </a:t>
            </a:r>
            <a:br>
              <a:rPr lang="ru-RU" sz="2400" b="1" spc="-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-6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spc="-20" dirty="0">
                <a:latin typeface="Arial" panose="020B0604020202020204" pitchFamily="34" charset="0"/>
                <a:cs typeface="Arial" panose="020B0604020202020204" pitchFamily="34" charset="0"/>
              </a:rPr>
              <a:t>ИНВЕСТОРОВ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7136" y="2010155"/>
            <a:ext cx="1594485" cy="901065"/>
          </a:xfrm>
          <a:custGeom>
            <a:avLst/>
            <a:gdLst/>
            <a:ahLst/>
            <a:cxnLst/>
            <a:rect l="l" t="t" r="r" b="b"/>
            <a:pathLst>
              <a:path w="1594485" h="901064">
                <a:moveTo>
                  <a:pt x="1349120" y="0"/>
                </a:moveTo>
                <a:lnTo>
                  <a:pt x="245033" y="0"/>
                </a:lnTo>
                <a:lnTo>
                  <a:pt x="195650" y="4979"/>
                </a:lnTo>
                <a:lnTo>
                  <a:pt x="149654" y="19258"/>
                </a:lnTo>
                <a:lnTo>
                  <a:pt x="108031" y="41851"/>
                </a:lnTo>
                <a:lnTo>
                  <a:pt x="71767" y="71770"/>
                </a:lnTo>
                <a:lnTo>
                  <a:pt x="41847" y="108030"/>
                </a:lnTo>
                <a:lnTo>
                  <a:pt x="19255" y="149643"/>
                </a:lnTo>
                <a:lnTo>
                  <a:pt x="4978" y="195623"/>
                </a:lnTo>
                <a:lnTo>
                  <a:pt x="0" y="244983"/>
                </a:lnTo>
                <a:lnTo>
                  <a:pt x="0" y="655701"/>
                </a:lnTo>
                <a:lnTo>
                  <a:pt x="4978" y="705060"/>
                </a:lnTo>
                <a:lnTo>
                  <a:pt x="19255" y="751040"/>
                </a:lnTo>
                <a:lnTo>
                  <a:pt x="41847" y="792653"/>
                </a:lnTo>
                <a:lnTo>
                  <a:pt x="71767" y="828913"/>
                </a:lnTo>
                <a:lnTo>
                  <a:pt x="108031" y="858832"/>
                </a:lnTo>
                <a:lnTo>
                  <a:pt x="149654" y="881425"/>
                </a:lnTo>
                <a:lnTo>
                  <a:pt x="195650" y="895704"/>
                </a:lnTo>
                <a:lnTo>
                  <a:pt x="245033" y="900684"/>
                </a:lnTo>
                <a:lnTo>
                  <a:pt x="1349120" y="900684"/>
                </a:lnTo>
                <a:lnTo>
                  <a:pt x="1398480" y="895704"/>
                </a:lnTo>
                <a:lnTo>
                  <a:pt x="1444460" y="881425"/>
                </a:lnTo>
                <a:lnTo>
                  <a:pt x="1486073" y="858832"/>
                </a:lnTo>
                <a:lnTo>
                  <a:pt x="1522333" y="828913"/>
                </a:lnTo>
                <a:lnTo>
                  <a:pt x="1552252" y="792653"/>
                </a:lnTo>
                <a:lnTo>
                  <a:pt x="1574845" y="751040"/>
                </a:lnTo>
                <a:lnTo>
                  <a:pt x="1589124" y="705060"/>
                </a:lnTo>
                <a:lnTo>
                  <a:pt x="1594103" y="655701"/>
                </a:lnTo>
                <a:lnTo>
                  <a:pt x="1594103" y="244983"/>
                </a:lnTo>
                <a:lnTo>
                  <a:pt x="1589124" y="195623"/>
                </a:lnTo>
                <a:lnTo>
                  <a:pt x="1574845" y="149643"/>
                </a:lnTo>
                <a:lnTo>
                  <a:pt x="1552252" y="108030"/>
                </a:lnTo>
                <a:lnTo>
                  <a:pt x="1522333" y="71770"/>
                </a:lnTo>
                <a:lnTo>
                  <a:pt x="1486073" y="41851"/>
                </a:lnTo>
                <a:lnTo>
                  <a:pt x="1444460" y="19258"/>
                </a:lnTo>
                <a:lnTo>
                  <a:pt x="1398480" y="4979"/>
                </a:lnTo>
                <a:lnTo>
                  <a:pt x="134912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7"/>
          <p:cNvSpPr/>
          <p:nvPr/>
        </p:nvSpPr>
        <p:spPr>
          <a:xfrm>
            <a:off x="719327" y="3029711"/>
            <a:ext cx="1621790" cy="1118870"/>
          </a:xfrm>
          <a:custGeom>
            <a:avLst/>
            <a:gdLst/>
            <a:ahLst/>
            <a:cxnLst/>
            <a:rect l="l" t="t" r="r" b="b"/>
            <a:pathLst>
              <a:path w="1621789" h="1118870">
                <a:moveTo>
                  <a:pt x="1304290" y="0"/>
                </a:moveTo>
                <a:lnTo>
                  <a:pt x="317233" y="0"/>
                </a:lnTo>
                <a:lnTo>
                  <a:pt x="270353" y="3438"/>
                </a:lnTo>
                <a:lnTo>
                  <a:pt x="225609" y="13427"/>
                </a:lnTo>
                <a:lnTo>
                  <a:pt x="183493" y="29477"/>
                </a:lnTo>
                <a:lnTo>
                  <a:pt x="144493" y="51097"/>
                </a:lnTo>
                <a:lnTo>
                  <a:pt x="109102" y="77798"/>
                </a:lnTo>
                <a:lnTo>
                  <a:pt x="77809" y="109089"/>
                </a:lnTo>
                <a:lnTo>
                  <a:pt x="51106" y="144480"/>
                </a:lnTo>
                <a:lnTo>
                  <a:pt x="29483" y="183481"/>
                </a:lnTo>
                <a:lnTo>
                  <a:pt x="13430" y="225602"/>
                </a:lnTo>
                <a:lnTo>
                  <a:pt x="3439" y="270354"/>
                </a:lnTo>
                <a:lnTo>
                  <a:pt x="0" y="317246"/>
                </a:lnTo>
                <a:lnTo>
                  <a:pt x="0" y="801369"/>
                </a:lnTo>
                <a:lnTo>
                  <a:pt x="3439" y="848261"/>
                </a:lnTo>
                <a:lnTo>
                  <a:pt x="13430" y="893013"/>
                </a:lnTo>
                <a:lnTo>
                  <a:pt x="29483" y="935134"/>
                </a:lnTo>
                <a:lnTo>
                  <a:pt x="51106" y="974135"/>
                </a:lnTo>
                <a:lnTo>
                  <a:pt x="77809" y="1009526"/>
                </a:lnTo>
                <a:lnTo>
                  <a:pt x="109102" y="1040817"/>
                </a:lnTo>
                <a:lnTo>
                  <a:pt x="144493" y="1067518"/>
                </a:lnTo>
                <a:lnTo>
                  <a:pt x="183493" y="1089138"/>
                </a:lnTo>
                <a:lnTo>
                  <a:pt x="225609" y="1105188"/>
                </a:lnTo>
                <a:lnTo>
                  <a:pt x="270353" y="1115177"/>
                </a:lnTo>
                <a:lnTo>
                  <a:pt x="317233" y="1118615"/>
                </a:lnTo>
                <a:lnTo>
                  <a:pt x="1304290" y="1118615"/>
                </a:lnTo>
                <a:lnTo>
                  <a:pt x="1351181" y="1115177"/>
                </a:lnTo>
                <a:lnTo>
                  <a:pt x="1395933" y="1105188"/>
                </a:lnTo>
                <a:lnTo>
                  <a:pt x="1438054" y="1089138"/>
                </a:lnTo>
                <a:lnTo>
                  <a:pt x="1477055" y="1067518"/>
                </a:lnTo>
                <a:lnTo>
                  <a:pt x="1512446" y="1040817"/>
                </a:lnTo>
                <a:lnTo>
                  <a:pt x="1543737" y="1009526"/>
                </a:lnTo>
                <a:lnTo>
                  <a:pt x="1570438" y="974135"/>
                </a:lnTo>
                <a:lnTo>
                  <a:pt x="1592058" y="935134"/>
                </a:lnTo>
                <a:lnTo>
                  <a:pt x="1608108" y="893013"/>
                </a:lnTo>
                <a:lnTo>
                  <a:pt x="1618097" y="848261"/>
                </a:lnTo>
                <a:lnTo>
                  <a:pt x="1621536" y="801369"/>
                </a:lnTo>
                <a:lnTo>
                  <a:pt x="1621536" y="317246"/>
                </a:lnTo>
                <a:lnTo>
                  <a:pt x="1618097" y="270354"/>
                </a:lnTo>
                <a:lnTo>
                  <a:pt x="1608108" y="225602"/>
                </a:lnTo>
                <a:lnTo>
                  <a:pt x="1592058" y="183481"/>
                </a:lnTo>
                <a:lnTo>
                  <a:pt x="1570438" y="144480"/>
                </a:lnTo>
                <a:lnTo>
                  <a:pt x="1543737" y="109089"/>
                </a:lnTo>
                <a:lnTo>
                  <a:pt x="1512446" y="77798"/>
                </a:lnTo>
                <a:lnTo>
                  <a:pt x="1477055" y="51097"/>
                </a:lnTo>
                <a:lnTo>
                  <a:pt x="1438054" y="29477"/>
                </a:lnTo>
                <a:lnTo>
                  <a:pt x="1395933" y="13427"/>
                </a:lnTo>
                <a:lnTo>
                  <a:pt x="1351181" y="3438"/>
                </a:lnTo>
                <a:lnTo>
                  <a:pt x="1304290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5"/>
          <p:cNvSpPr/>
          <p:nvPr/>
        </p:nvSpPr>
        <p:spPr>
          <a:xfrm>
            <a:off x="707136" y="4227576"/>
            <a:ext cx="1623060" cy="899160"/>
          </a:xfrm>
          <a:custGeom>
            <a:avLst/>
            <a:gdLst/>
            <a:ahLst/>
            <a:cxnLst/>
            <a:rect l="l" t="t" r="r" b="b"/>
            <a:pathLst>
              <a:path w="1623060" h="899160">
                <a:moveTo>
                  <a:pt x="1395857" y="0"/>
                </a:moveTo>
                <a:lnTo>
                  <a:pt x="227202" y="0"/>
                </a:lnTo>
                <a:lnTo>
                  <a:pt x="181415" y="4616"/>
                </a:lnTo>
                <a:lnTo>
                  <a:pt x="138767" y="17855"/>
                </a:lnTo>
                <a:lnTo>
                  <a:pt x="100173" y="38803"/>
                </a:lnTo>
                <a:lnTo>
                  <a:pt x="66548" y="66548"/>
                </a:lnTo>
                <a:lnTo>
                  <a:pt x="38803" y="100173"/>
                </a:lnTo>
                <a:lnTo>
                  <a:pt x="17855" y="138767"/>
                </a:lnTo>
                <a:lnTo>
                  <a:pt x="4616" y="181415"/>
                </a:lnTo>
                <a:lnTo>
                  <a:pt x="0" y="227203"/>
                </a:lnTo>
                <a:lnTo>
                  <a:pt x="0" y="671957"/>
                </a:lnTo>
                <a:lnTo>
                  <a:pt x="4616" y="717744"/>
                </a:lnTo>
                <a:lnTo>
                  <a:pt x="17855" y="760392"/>
                </a:lnTo>
                <a:lnTo>
                  <a:pt x="38803" y="798986"/>
                </a:lnTo>
                <a:lnTo>
                  <a:pt x="66548" y="832611"/>
                </a:lnTo>
                <a:lnTo>
                  <a:pt x="100173" y="860356"/>
                </a:lnTo>
                <a:lnTo>
                  <a:pt x="138767" y="881304"/>
                </a:lnTo>
                <a:lnTo>
                  <a:pt x="181415" y="894543"/>
                </a:lnTo>
                <a:lnTo>
                  <a:pt x="227202" y="899160"/>
                </a:lnTo>
                <a:lnTo>
                  <a:pt x="1395857" y="899160"/>
                </a:lnTo>
                <a:lnTo>
                  <a:pt x="1441644" y="894543"/>
                </a:lnTo>
                <a:lnTo>
                  <a:pt x="1484292" y="881304"/>
                </a:lnTo>
                <a:lnTo>
                  <a:pt x="1522886" y="860356"/>
                </a:lnTo>
                <a:lnTo>
                  <a:pt x="1556511" y="832611"/>
                </a:lnTo>
                <a:lnTo>
                  <a:pt x="1584256" y="798986"/>
                </a:lnTo>
                <a:lnTo>
                  <a:pt x="1605204" y="760392"/>
                </a:lnTo>
                <a:lnTo>
                  <a:pt x="1618443" y="717744"/>
                </a:lnTo>
                <a:lnTo>
                  <a:pt x="1623059" y="671957"/>
                </a:lnTo>
                <a:lnTo>
                  <a:pt x="1623059" y="227203"/>
                </a:lnTo>
                <a:lnTo>
                  <a:pt x="1618443" y="181415"/>
                </a:lnTo>
                <a:lnTo>
                  <a:pt x="1605204" y="138767"/>
                </a:lnTo>
                <a:lnTo>
                  <a:pt x="1584256" y="100173"/>
                </a:lnTo>
                <a:lnTo>
                  <a:pt x="1556511" y="66548"/>
                </a:lnTo>
                <a:lnTo>
                  <a:pt x="1522886" y="38803"/>
                </a:lnTo>
                <a:lnTo>
                  <a:pt x="1484292" y="17855"/>
                </a:lnTo>
                <a:lnTo>
                  <a:pt x="1441644" y="4616"/>
                </a:lnTo>
                <a:lnTo>
                  <a:pt x="139585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9"/>
          <p:cNvSpPr/>
          <p:nvPr/>
        </p:nvSpPr>
        <p:spPr>
          <a:xfrm>
            <a:off x="707136" y="5213603"/>
            <a:ext cx="1633855" cy="1056640"/>
          </a:xfrm>
          <a:custGeom>
            <a:avLst/>
            <a:gdLst/>
            <a:ahLst/>
            <a:cxnLst/>
            <a:rect l="l" t="t" r="r" b="b"/>
            <a:pathLst>
              <a:path w="1633855" h="1056639">
                <a:moveTo>
                  <a:pt x="1370711" y="0"/>
                </a:moveTo>
                <a:lnTo>
                  <a:pt x="263029" y="0"/>
                </a:lnTo>
                <a:lnTo>
                  <a:pt x="215751" y="4236"/>
                </a:lnTo>
                <a:lnTo>
                  <a:pt x="171252" y="16451"/>
                </a:lnTo>
                <a:lnTo>
                  <a:pt x="130275" y="35903"/>
                </a:lnTo>
                <a:lnTo>
                  <a:pt x="93564" y="61849"/>
                </a:lnTo>
                <a:lnTo>
                  <a:pt x="61862" y="93547"/>
                </a:lnTo>
                <a:lnTo>
                  <a:pt x="35912" y="130254"/>
                </a:lnTo>
                <a:lnTo>
                  <a:pt x="16456" y="171230"/>
                </a:lnTo>
                <a:lnTo>
                  <a:pt x="4237" y="215732"/>
                </a:lnTo>
                <a:lnTo>
                  <a:pt x="0" y="263017"/>
                </a:lnTo>
                <a:lnTo>
                  <a:pt x="0" y="793102"/>
                </a:lnTo>
                <a:lnTo>
                  <a:pt x="4237" y="840380"/>
                </a:lnTo>
                <a:lnTo>
                  <a:pt x="16456" y="884879"/>
                </a:lnTo>
                <a:lnTo>
                  <a:pt x="35912" y="925856"/>
                </a:lnTo>
                <a:lnTo>
                  <a:pt x="61862" y="962567"/>
                </a:lnTo>
                <a:lnTo>
                  <a:pt x="93564" y="994269"/>
                </a:lnTo>
                <a:lnTo>
                  <a:pt x="130275" y="1020219"/>
                </a:lnTo>
                <a:lnTo>
                  <a:pt x="171252" y="1039675"/>
                </a:lnTo>
                <a:lnTo>
                  <a:pt x="215751" y="1051894"/>
                </a:lnTo>
                <a:lnTo>
                  <a:pt x="263029" y="1056132"/>
                </a:lnTo>
                <a:lnTo>
                  <a:pt x="1370711" y="1056132"/>
                </a:lnTo>
                <a:lnTo>
                  <a:pt x="1417995" y="1051894"/>
                </a:lnTo>
                <a:lnTo>
                  <a:pt x="1462497" y="1039675"/>
                </a:lnTo>
                <a:lnTo>
                  <a:pt x="1503473" y="1020219"/>
                </a:lnTo>
                <a:lnTo>
                  <a:pt x="1540180" y="994269"/>
                </a:lnTo>
                <a:lnTo>
                  <a:pt x="1571878" y="962567"/>
                </a:lnTo>
                <a:lnTo>
                  <a:pt x="1597824" y="925856"/>
                </a:lnTo>
                <a:lnTo>
                  <a:pt x="1617276" y="884879"/>
                </a:lnTo>
                <a:lnTo>
                  <a:pt x="1629491" y="840380"/>
                </a:lnTo>
                <a:lnTo>
                  <a:pt x="1633727" y="793102"/>
                </a:lnTo>
                <a:lnTo>
                  <a:pt x="1633727" y="263017"/>
                </a:lnTo>
                <a:lnTo>
                  <a:pt x="1629491" y="215732"/>
                </a:lnTo>
                <a:lnTo>
                  <a:pt x="1617276" y="171230"/>
                </a:lnTo>
                <a:lnTo>
                  <a:pt x="1597824" y="130254"/>
                </a:lnTo>
                <a:lnTo>
                  <a:pt x="1571878" y="93547"/>
                </a:lnTo>
                <a:lnTo>
                  <a:pt x="1540180" y="61849"/>
                </a:lnTo>
                <a:lnTo>
                  <a:pt x="1503473" y="35903"/>
                </a:lnTo>
                <a:lnTo>
                  <a:pt x="1462497" y="16451"/>
                </a:lnTo>
                <a:lnTo>
                  <a:pt x="1417995" y="4236"/>
                </a:lnTo>
                <a:lnTo>
                  <a:pt x="1370711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7"/>
          <p:cNvSpPr/>
          <p:nvPr/>
        </p:nvSpPr>
        <p:spPr>
          <a:xfrm>
            <a:off x="2386583" y="1351788"/>
            <a:ext cx="2303145" cy="622300"/>
          </a:xfrm>
          <a:custGeom>
            <a:avLst/>
            <a:gdLst/>
            <a:ahLst/>
            <a:cxnLst/>
            <a:rect l="l" t="t" r="r" b="b"/>
            <a:pathLst>
              <a:path w="2303145" h="622300">
                <a:moveTo>
                  <a:pt x="2096896" y="0"/>
                </a:moveTo>
                <a:lnTo>
                  <a:pt x="205867" y="0"/>
                </a:lnTo>
                <a:lnTo>
                  <a:pt x="158673" y="5438"/>
                </a:lnTo>
                <a:lnTo>
                  <a:pt x="115345" y="20930"/>
                </a:lnTo>
                <a:lnTo>
                  <a:pt x="77121" y="45236"/>
                </a:lnTo>
                <a:lnTo>
                  <a:pt x="45236" y="77121"/>
                </a:lnTo>
                <a:lnTo>
                  <a:pt x="20930" y="115345"/>
                </a:lnTo>
                <a:lnTo>
                  <a:pt x="5438" y="158673"/>
                </a:lnTo>
                <a:lnTo>
                  <a:pt x="0" y="205866"/>
                </a:lnTo>
                <a:lnTo>
                  <a:pt x="0" y="415925"/>
                </a:lnTo>
                <a:lnTo>
                  <a:pt x="5438" y="463118"/>
                </a:lnTo>
                <a:lnTo>
                  <a:pt x="20930" y="506446"/>
                </a:lnTo>
                <a:lnTo>
                  <a:pt x="45236" y="544670"/>
                </a:lnTo>
                <a:lnTo>
                  <a:pt x="77121" y="576555"/>
                </a:lnTo>
                <a:lnTo>
                  <a:pt x="115345" y="600861"/>
                </a:lnTo>
                <a:lnTo>
                  <a:pt x="158673" y="616353"/>
                </a:lnTo>
                <a:lnTo>
                  <a:pt x="205867" y="621791"/>
                </a:lnTo>
                <a:lnTo>
                  <a:pt x="2096896" y="621791"/>
                </a:lnTo>
                <a:lnTo>
                  <a:pt x="2144090" y="616353"/>
                </a:lnTo>
                <a:lnTo>
                  <a:pt x="2187418" y="600861"/>
                </a:lnTo>
                <a:lnTo>
                  <a:pt x="2225642" y="576555"/>
                </a:lnTo>
                <a:lnTo>
                  <a:pt x="2257527" y="544670"/>
                </a:lnTo>
                <a:lnTo>
                  <a:pt x="2281833" y="506446"/>
                </a:lnTo>
                <a:lnTo>
                  <a:pt x="2297325" y="463118"/>
                </a:lnTo>
                <a:lnTo>
                  <a:pt x="2302764" y="415925"/>
                </a:lnTo>
                <a:lnTo>
                  <a:pt x="2302764" y="205866"/>
                </a:lnTo>
                <a:lnTo>
                  <a:pt x="2297325" y="158673"/>
                </a:lnTo>
                <a:lnTo>
                  <a:pt x="2281833" y="115345"/>
                </a:lnTo>
                <a:lnTo>
                  <a:pt x="2257527" y="77121"/>
                </a:lnTo>
                <a:lnTo>
                  <a:pt x="2225642" y="45236"/>
                </a:lnTo>
                <a:lnTo>
                  <a:pt x="2187418" y="20930"/>
                </a:lnTo>
                <a:lnTo>
                  <a:pt x="2144090" y="5438"/>
                </a:lnTo>
                <a:lnTo>
                  <a:pt x="209689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3"/>
          <p:cNvSpPr/>
          <p:nvPr/>
        </p:nvSpPr>
        <p:spPr>
          <a:xfrm>
            <a:off x="2386583" y="2039111"/>
            <a:ext cx="2303145" cy="901065"/>
          </a:xfrm>
          <a:custGeom>
            <a:avLst/>
            <a:gdLst/>
            <a:ahLst/>
            <a:cxnLst/>
            <a:rect l="l" t="t" r="r" b="b"/>
            <a:pathLst>
              <a:path w="2303145" h="901064">
                <a:moveTo>
                  <a:pt x="2070354" y="0"/>
                </a:moveTo>
                <a:lnTo>
                  <a:pt x="232410" y="0"/>
                </a:lnTo>
                <a:lnTo>
                  <a:pt x="185559" y="4720"/>
                </a:lnTo>
                <a:lnTo>
                  <a:pt x="141928" y="18258"/>
                </a:lnTo>
                <a:lnTo>
                  <a:pt x="102449" y="39681"/>
                </a:lnTo>
                <a:lnTo>
                  <a:pt x="68056" y="68056"/>
                </a:lnTo>
                <a:lnTo>
                  <a:pt x="39681" y="102449"/>
                </a:lnTo>
                <a:lnTo>
                  <a:pt x="18258" y="141928"/>
                </a:lnTo>
                <a:lnTo>
                  <a:pt x="4720" y="185559"/>
                </a:lnTo>
                <a:lnTo>
                  <a:pt x="0" y="232410"/>
                </a:lnTo>
                <a:lnTo>
                  <a:pt x="0" y="668274"/>
                </a:lnTo>
                <a:lnTo>
                  <a:pt x="4720" y="715124"/>
                </a:lnTo>
                <a:lnTo>
                  <a:pt x="18258" y="758755"/>
                </a:lnTo>
                <a:lnTo>
                  <a:pt x="39681" y="798234"/>
                </a:lnTo>
                <a:lnTo>
                  <a:pt x="68056" y="832627"/>
                </a:lnTo>
                <a:lnTo>
                  <a:pt x="102449" y="861002"/>
                </a:lnTo>
                <a:lnTo>
                  <a:pt x="141928" y="882425"/>
                </a:lnTo>
                <a:lnTo>
                  <a:pt x="185559" y="895963"/>
                </a:lnTo>
                <a:lnTo>
                  <a:pt x="232410" y="900684"/>
                </a:lnTo>
                <a:lnTo>
                  <a:pt x="2070354" y="900684"/>
                </a:lnTo>
                <a:lnTo>
                  <a:pt x="2117204" y="895963"/>
                </a:lnTo>
                <a:lnTo>
                  <a:pt x="2160835" y="882425"/>
                </a:lnTo>
                <a:lnTo>
                  <a:pt x="2200314" y="861002"/>
                </a:lnTo>
                <a:lnTo>
                  <a:pt x="2234707" y="832627"/>
                </a:lnTo>
                <a:lnTo>
                  <a:pt x="2263082" y="798234"/>
                </a:lnTo>
                <a:lnTo>
                  <a:pt x="2284505" y="758755"/>
                </a:lnTo>
                <a:lnTo>
                  <a:pt x="2298043" y="715124"/>
                </a:lnTo>
                <a:lnTo>
                  <a:pt x="2302764" y="668274"/>
                </a:lnTo>
                <a:lnTo>
                  <a:pt x="2302764" y="232410"/>
                </a:lnTo>
                <a:lnTo>
                  <a:pt x="2298043" y="185559"/>
                </a:lnTo>
                <a:lnTo>
                  <a:pt x="2284505" y="141928"/>
                </a:lnTo>
                <a:lnTo>
                  <a:pt x="2263082" y="102449"/>
                </a:lnTo>
                <a:lnTo>
                  <a:pt x="2234707" y="68056"/>
                </a:lnTo>
                <a:lnTo>
                  <a:pt x="2200314" y="39681"/>
                </a:lnTo>
                <a:lnTo>
                  <a:pt x="2160835" y="18258"/>
                </a:lnTo>
                <a:lnTo>
                  <a:pt x="2117204" y="4720"/>
                </a:lnTo>
                <a:lnTo>
                  <a:pt x="207035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1"/>
          <p:cNvSpPr/>
          <p:nvPr/>
        </p:nvSpPr>
        <p:spPr>
          <a:xfrm>
            <a:off x="2386583" y="3061716"/>
            <a:ext cx="2303145" cy="1057910"/>
          </a:xfrm>
          <a:custGeom>
            <a:avLst/>
            <a:gdLst/>
            <a:ahLst/>
            <a:cxnLst/>
            <a:rect l="l" t="t" r="r" b="b"/>
            <a:pathLst>
              <a:path w="2303145" h="1057910">
                <a:moveTo>
                  <a:pt x="2029841" y="0"/>
                </a:moveTo>
                <a:lnTo>
                  <a:pt x="272923" y="0"/>
                </a:lnTo>
                <a:lnTo>
                  <a:pt x="223860" y="4396"/>
                </a:lnTo>
                <a:lnTo>
                  <a:pt x="177684" y="17072"/>
                </a:lnTo>
                <a:lnTo>
                  <a:pt x="135165" y="37258"/>
                </a:lnTo>
                <a:lnTo>
                  <a:pt x="97074" y="64182"/>
                </a:lnTo>
                <a:lnTo>
                  <a:pt x="64182" y="97074"/>
                </a:lnTo>
                <a:lnTo>
                  <a:pt x="37258" y="135165"/>
                </a:lnTo>
                <a:lnTo>
                  <a:pt x="17072" y="177684"/>
                </a:lnTo>
                <a:lnTo>
                  <a:pt x="4396" y="223860"/>
                </a:lnTo>
                <a:lnTo>
                  <a:pt x="0" y="272923"/>
                </a:lnTo>
                <a:lnTo>
                  <a:pt x="0" y="784733"/>
                </a:lnTo>
                <a:lnTo>
                  <a:pt x="4396" y="833795"/>
                </a:lnTo>
                <a:lnTo>
                  <a:pt x="17072" y="879971"/>
                </a:lnTo>
                <a:lnTo>
                  <a:pt x="37258" y="922490"/>
                </a:lnTo>
                <a:lnTo>
                  <a:pt x="64182" y="960581"/>
                </a:lnTo>
                <a:lnTo>
                  <a:pt x="97074" y="993473"/>
                </a:lnTo>
                <a:lnTo>
                  <a:pt x="135165" y="1020397"/>
                </a:lnTo>
                <a:lnTo>
                  <a:pt x="177684" y="1040583"/>
                </a:lnTo>
                <a:lnTo>
                  <a:pt x="223860" y="1053259"/>
                </a:lnTo>
                <a:lnTo>
                  <a:pt x="272923" y="1057656"/>
                </a:lnTo>
                <a:lnTo>
                  <a:pt x="2029841" y="1057656"/>
                </a:lnTo>
                <a:lnTo>
                  <a:pt x="2078903" y="1053259"/>
                </a:lnTo>
                <a:lnTo>
                  <a:pt x="2125079" y="1040583"/>
                </a:lnTo>
                <a:lnTo>
                  <a:pt x="2167598" y="1020397"/>
                </a:lnTo>
                <a:lnTo>
                  <a:pt x="2205689" y="993473"/>
                </a:lnTo>
                <a:lnTo>
                  <a:pt x="2238581" y="960581"/>
                </a:lnTo>
                <a:lnTo>
                  <a:pt x="2265505" y="922490"/>
                </a:lnTo>
                <a:lnTo>
                  <a:pt x="2285691" y="879971"/>
                </a:lnTo>
                <a:lnTo>
                  <a:pt x="2298367" y="833795"/>
                </a:lnTo>
                <a:lnTo>
                  <a:pt x="2302764" y="784733"/>
                </a:lnTo>
                <a:lnTo>
                  <a:pt x="2302764" y="272923"/>
                </a:lnTo>
                <a:lnTo>
                  <a:pt x="2298367" y="223860"/>
                </a:lnTo>
                <a:lnTo>
                  <a:pt x="2285691" y="177684"/>
                </a:lnTo>
                <a:lnTo>
                  <a:pt x="2265505" y="135165"/>
                </a:lnTo>
                <a:lnTo>
                  <a:pt x="2238581" y="97074"/>
                </a:lnTo>
                <a:lnTo>
                  <a:pt x="2205689" y="64182"/>
                </a:lnTo>
                <a:lnTo>
                  <a:pt x="2167598" y="37258"/>
                </a:lnTo>
                <a:lnTo>
                  <a:pt x="2125079" y="17072"/>
                </a:lnTo>
                <a:lnTo>
                  <a:pt x="2078903" y="4396"/>
                </a:lnTo>
                <a:lnTo>
                  <a:pt x="2029841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3"/>
          <p:cNvSpPr/>
          <p:nvPr/>
        </p:nvSpPr>
        <p:spPr>
          <a:xfrm>
            <a:off x="2386583" y="4250435"/>
            <a:ext cx="2303145" cy="901065"/>
          </a:xfrm>
          <a:custGeom>
            <a:avLst/>
            <a:gdLst/>
            <a:ahLst/>
            <a:cxnLst/>
            <a:rect l="l" t="t" r="r" b="b"/>
            <a:pathLst>
              <a:path w="2303145" h="901064">
                <a:moveTo>
                  <a:pt x="2070354" y="0"/>
                </a:moveTo>
                <a:lnTo>
                  <a:pt x="232410" y="0"/>
                </a:lnTo>
                <a:lnTo>
                  <a:pt x="185559" y="4720"/>
                </a:lnTo>
                <a:lnTo>
                  <a:pt x="141928" y="18258"/>
                </a:lnTo>
                <a:lnTo>
                  <a:pt x="102449" y="39681"/>
                </a:lnTo>
                <a:lnTo>
                  <a:pt x="68056" y="68056"/>
                </a:lnTo>
                <a:lnTo>
                  <a:pt x="39681" y="102449"/>
                </a:lnTo>
                <a:lnTo>
                  <a:pt x="18258" y="141928"/>
                </a:lnTo>
                <a:lnTo>
                  <a:pt x="4720" y="185559"/>
                </a:lnTo>
                <a:lnTo>
                  <a:pt x="0" y="232409"/>
                </a:lnTo>
                <a:lnTo>
                  <a:pt x="0" y="668274"/>
                </a:lnTo>
                <a:lnTo>
                  <a:pt x="4720" y="715124"/>
                </a:lnTo>
                <a:lnTo>
                  <a:pt x="18258" y="758755"/>
                </a:lnTo>
                <a:lnTo>
                  <a:pt x="39681" y="798234"/>
                </a:lnTo>
                <a:lnTo>
                  <a:pt x="68056" y="832627"/>
                </a:lnTo>
                <a:lnTo>
                  <a:pt x="102449" y="861002"/>
                </a:lnTo>
                <a:lnTo>
                  <a:pt x="141928" y="882425"/>
                </a:lnTo>
                <a:lnTo>
                  <a:pt x="185559" y="895963"/>
                </a:lnTo>
                <a:lnTo>
                  <a:pt x="232410" y="900683"/>
                </a:lnTo>
                <a:lnTo>
                  <a:pt x="2070354" y="900683"/>
                </a:lnTo>
                <a:lnTo>
                  <a:pt x="2117204" y="895963"/>
                </a:lnTo>
                <a:lnTo>
                  <a:pt x="2160835" y="882425"/>
                </a:lnTo>
                <a:lnTo>
                  <a:pt x="2200314" y="861002"/>
                </a:lnTo>
                <a:lnTo>
                  <a:pt x="2234707" y="832627"/>
                </a:lnTo>
                <a:lnTo>
                  <a:pt x="2263082" y="798234"/>
                </a:lnTo>
                <a:lnTo>
                  <a:pt x="2284505" y="758755"/>
                </a:lnTo>
                <a:lnTo>
                  <a:pt x="2298043" y="715124"/>
                </a:lnTo>
                <a:lnTo>
                  <a:pt x="2302764" y="668274"/>
                </a:lnTo>
                <a:lnTo>
                  <a:pt x="2302764" y="232409"/>
                </a:lnTo>
                <a:lnTo>
                  <a:pt x="2298043" y="185559"/>
                </a:lnTo>
                <a:lnTo>
                  <a:pt x="2284505" y="141928"/>
                </a:lnTo>
                <a:lnTo>
                  <a:pt x="2263082" y="102449"/>
                </a:lnTo>
                <a:lnTo>
                  <a:pt x="2234707" y="68056"/>
                </a:lnTo>
                <a:lnTo>
                  <a:pt x="2200314" y="39681"/>
                </a:lnTo>
                <a:lnTo>
                  <a:pt x="2160835" y="18258"/>
                </a:lnTo>
                <a:lnTo>
                  <a:pt x="2117204" y="4720"/>
                </a:lnTo>
                <a:lnTo>
                  <a:pt x="207035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5"/>
          <p:cNvSpPr/>
          <p:nvPr/>
        </p:nvSpPr>
        <p:spPr>
          <a:xfrm>
            <a:off x="2412492" y="5254752"/>
            <a:ext cx="2303145" cy="1015365"/>
          </a:xfrm>
          <a:custGeom>
            <a:avLst/>
            <a:gdLst/>
            <a:ahLst/>
            <a:cxnLst/>
            <a:rect l="l" t="t" r="r" b="b"/>
            <a:pathLst>
              <a:path w="2303145" h="1015364">
                <a:moveTo>
                  <a:pt x="2040762" y="0"/>
                </a:moveTo>
                <a:lnTo>
                  <a:pt x="262000" y="0"/>
                </a:lnTo>
                <a:lnTo>
                  <a:pt x="214884" y="4218"/>
                </a:lnTo>
                <a:lnTo>
                  <a:pt x="170547" y="16382"/>
                </a:lnTo>
                <a:lnTo>
                  <a:pt x="129728" y="35752"/>
                </a:lnTo>
                <a:lnTo>
                  <a:pt x="93163" y="61592"/>
                </a:lnTo>
                <a:lnTo>
                  <a:pt x="61592" y="93163"/>
                </a:lnTo>
                <a:lnTo>
                  <a:pt x="35752" y="129728"/>
                </a:lnTo>
                <a:lnTo>
                  <a:pt x="16382" y="170547"/>
                </a:lnTo>
                <a:lnTo>
                  <a:pt x="4218" y="214884"/>
                </a:lnTo>
                <a:lnTo>
                  <a:pt x="0" y="262001"/>
                </a:lnTo>
                <a:lnTo>
                  <a:pt x="0" y="753021"/>
                </a:lnTo>
                <a:lnTo>
                  <a:pt x="4218" y="800109"/>
                </a:lnTo>
                <a:lnTo>
                  <a:pt x="16382" y="844428"/>
                </a:lnTo>
                <a:lnTo>
                  <a:pt x="35752" y="885238"/>
                </a:lnTo>
                <a:lnTo>
                  <a:pt x="61592" y="921800"/>
                </a:lnTo>
                <a:lnTo>
                  <a:pt x="93163" y="953373"/>
                </a:lnTo>
                <a:lnTo>
                  <a:pt x="129728" y="979218"/>
                </a:lnTo>
                <a:lnTo>
                  <a:pt x="170547" y="998594"/>
                </a:lnTo>
                <a:lnTo>
                  <a:pt x="214884" y="1010763"/>
                </a:lnTo>
                <a:lnTo>
                  <a:pt x="262000" y="1014984"/>
                </a:lnTo>
                <a:lnTo>
                  <a:pt x="2040762" y="1014984"/>
                </a:lnTo>
                <a:lnTo>
                  <a:pt x="2087879" y="1010763"/>
                </a:lnTo>
                <a:lnTo>
                  <a:pt x="2132216" y="998594"/>
                </a:lnTo>
                <a:lnTo>
                  <a:pt x="2173035" y="979218"/>
                </a:lnTo>
                <a:lnTo>
                  <a:pt x="2209600" y="953373"/>
                </a:lnTo>
                <a:lnTo>
                  <a:pt x="2241171" y="921800"/>
                </a:lnTo>
                <a:lnTo>
                  <a:pt x="2267011" y="885238"/>
                </a:lnTo>
                <a:lnTo>
                  <a:pt x="2286381" y="844428"/>
                </a:lnTo>
                <a:lnTo>
                  <a:pt x="2298545" y="800109"/>
                </a:lnTo>
                <a:lnTo>
                  <a:pt x="2302763" y="753021"/>
                </a:lnTo>
                <a:lnTo>
                  <a:pt x="2302763" y="262001"/>
                </a:lnTo>
                <a:lnTo>
                  <a:pt x="2298545" y="214884"/>
                </a:lnTo>
                <a:lnTo>
                  <a:pt x="2286381" y="170547"/>
                </a:lnTo>
                <a:lnTo>
                  <a:pt x="2267011" y="129728"/>
                </a:lnTo>
                <a:lnTo>
                  <a:pt x="2241171" y="93163"/>
                </a:lnTo>
                <a:lnTo>
                  <a:pt x="2209600" y="61592"/>
                </a:lnTo>
                <a:lnTo>
                  <a:pt x="2173035" y="35752"/>
                </a:lnTo>
                <a:lnTo>
                  <a:pt x="2132216" y="16382"/>
                </a:lnTo>
                <a:lnTo>
                  <a:pt x="2087879" y="4218"/>
                </a:lnTo>
                <a:lnTo>
                  <a:pt x="2040762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3"/>
          <p:cNvSpPr/>
          <p:nvPr/>
        </p:nvSpPr>
        <p:spPr>
          <a:xfrm>
            <a:off x="4905755" y="2055876"/>
            <a:ext cx="2304415" cy="899160"/>
          </a:xfrm>
          <a:custGeom>
            <a:avLst/>
            <a:gdLst/>
            <a:ahLst/>
            <a:cxnLst/>
            <a:rect l="l" t="t" r="r" b="b"/>
            <a:pathLst>
              <a:path w="2304415" h="899160">
                <a:moveTo>
                  <a:pt x="2072259" y="0"/>
                </a:moveTo>
                <a:lnTo>
                  <a:pt x="232029" y="0"/>
                </a:lnTo>
                <a:lnTo>
                  <a:pt x="185267" y="4714"/>
                </a:lnTo>
                <a:lnTo>
                  <a:pt x="141714" y="18234"/>
                </a:lnTo>
                <a:lnTo>
                  <a:pt x="102300" y="39627"/>
                </a:lnTo>
                <a:lnTo>
                  <a:pt x="67960" y="67960"/>
                </a:lnTo>
                <a:lnTo>
                  <a:pt x="39627" y="102300"/>
                </a:lnTo>
                <a:lnTo>
                  <a:pt x="18234" y="141714"/>
                </a:lnTo>
                <a:lnTo>
                  <a:pt x="4714" y="185267"/>
                </a:lnTo>
                <a:lnTo>
                  <a:pt x="0" y="232028"/>
                </a:lnTo>
                <a:lnTo>
                  <a:pt x="0" y="667131"/>
                </a:lnTo>
                <a:lnTo>
                  <a:pt x="4714" y="713892"/>
                </a:lnTo>
                <a:lnTo>
                  <a:pt x="18234" y="757445"/>
                </a:lnTo>
                <a:lnTo>
                  <a:pt x="39627" y="796859"/>
                </a:lnTo>
                <a:lnTo>
                  <a:pt x="67960" y="831199"/>
                </a:lnTo>
                <a:lnTo>
                  <a:pt x="102300" y="859532"/>
                </a:lnTo>
                <a:lnTo>
                  <a:pt x="141714" y="880925"/>
                </a:lnTo>
                <a:lnTo>
                  <a:pt x="185267" y="894445"/>
                </a:lnTo>
                <a:lnTo>
                  <a:pt x="232029" y="899160"/>
                </a:lnTo>
                <a:lnTo>
                  <a:pt x="2072259" y="899160"/>
                </a:lnTo>
                <a:lnTo>
                  <a:pt x="2119020" y="894445"/>
                </a:lnTo>
                <a:lnTo>
                  <a:pt x="2162573" y="880925"/>
                </a:lnTo>
                <a:lnTo>
                  <a:pt x="2201987" y="859532"/>
                </a:lnTo>
                <a:lnTo>
                  <a:pt x="2236327" y="831199"/>
                </a:lnTo>
                <a:lnTo>
                  <a:pt x="2264660" y="796859"/>
                </a:lnTo>
                <a:lnTo>
                  <a:pt x="2286053" y="757445"/>
                </a:lnTo>
                <a:lnTo>
                  <a:pt x="2299573" y="713892"/>
                </a:lnTo>
                <a:lnTo>
                  <a:pt x="2304288" y="667131"/>
                </a:lnTo>
                <a:lnTo>
                  <a:pt x="2304288" y="232028"/>
                </a:lnTo>
                <a:lnTo>
                  <a:pt x="2299573" y="185267"/>
                </a:lnTo>
                <a:lnTo>
                  <a:pt x="2286053" y="141714"/>
                </a:lnTo>
                <a:lnTo>
                  <a:pt x="2264660" y="102300"/>
                </a:lnTo>
                <a:lnTo>
                  <a:pt x="2236327" y="67960"/>
                </a:lnTo>
                <a:lnTo>
                  <a:pt x="2201987" y="39627"/>
                </a:lnTo>
                <a:lnTo>
                  <a:pt x="2162573" y="18234"/>
                </a:lnTo>
                <a:lnTo>
                  <a:pt x="2119020" y="4714"/>
                </a:lnTo>
                <a:lnTo>
                  <a:pt x="2072259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1"/>
          <p:cNvSpPr/>
          <p:nvPr/>
        </p:nvSpPr>
        <p:spPr>
          <a:xfrm>
            <a:off x="4905755" y="1353311"/>
            <a:ext cx="2304415" cy="615950"/>
          </a:xfrm>
          <a:custGeom>
            <a:avLst/>
            <a:gdLst/>
            <a:ahLst/>
            <a:cxnLst/>
            <a:rect l="l" t="t" r="r" b="b"/>
            <a:pathLst>
              <a:path w="2304415" h="615950">
                <a:moveTo>
                  <a:pt x="2100453" y="0"/>
                </a:moveTo>
                <a:lnTo>
                  <a:pt x="203835" y="0"/>
                </a:lnTo>
                <a:lnTo>
                  <a:pt x="157074" y="5379"/>
                </a:lnTo>
                <a:lnTo>
                  <a:pt x="114161" y="20705"/>
                </a:lnTo>
                <a:lnTo>
                  <a:pt x="76315" y="44756"/>
                </a:lnTo>
                <a:lnTo>
                  <a:pt x="44756" y="76315"/>
                </a:lnTo>
                <a:lnTo>
                  <a:pt x="20705" y="114161"/>
                </a:lnTo>
                <a:lnTo>
                  <a:pt x="5379" y="157074"/>
                </a:lnTo>
                <a:lnTo>
                  <a:pt x="0" y="203835"/>
                </a:lnTo>
                <a:lnTo>
                  <a:pt x="0" y="411861"/>
                </a:lnTo>
                <a:lnTo>
                  <a:pt x="5379" y="458621"/>
                </a:lnTo>
                <a:lnTo>
                  <a:pt x="20705" y="501534"/>
                </a:lnTo>
                <a:lnTo>
                  <a:pt x="44756" y="539380"/>
                </a:lnTo>
                <a:lnTo>
                  <a:pt x="76315" y="570939"/>
                </a:lnTo>
                <a:lnTo>
                  <a:pt x="114161" y="594990"/>
                </a:lnTo>
                <a:lnTo>
                  <a:pt x="157074" y="610316"/>
                </a:lnTo>
                <a:lnTo>
                  <a:pt x="203835" y="615696"/>
                </a:lnTo>
                <a:lnTo>
                  <a:pt x="2100453" y="615696"/>
                </a:lnTo>
                <a:lnTo>
                  <a:pt x="2147213" y="610316"/>
                </a:lnTo>
                <a:lnTo>
                  <a:pt x="2190126" y="594990"/>
                </a:lnTo>
                <a:lnTo>
                  <a:pt x="2227972" y="570939"/>
                </a:lnTo>
                <a:lnTo>
                  <a:pt x="2259531" y="539380"/>
                </a:lnTo>
                <a:lnTo>
                  <a:pt x="2283582" y="501534"/>
                </a:lnTo>
                <a:lnTo>
                  <a:pt x="2298908" y="458621"/>
                </a:lnTo>
                <a:lnTo>
                  <a:pt x="2304288" y="411861"/>
                </a:lnTo>
                <a:lnTo>
                  <a:pt x="2304288" y="203835"/>
                </a:lnTo>
                <a:lnTo>
                  <a:pt x="2298908" y="157074"/>
                </a:lnTo>
                <a:lnTo>
                  <a:pt x="2283582" y="114161"/>
                </a:lnTo>
                <a:lnTo>
                  <a:pt x="2259531" y="76315"/>
                </a:lnTo>
                <a:lnTo>
                  <a:pt x="2227972" y="44756"/>
                </a:lnTo>
                <a:lnTo>
                  <a:pt x="2190126" y="20705"/>
                </a:lnTo>
                <a:lnTo>
                  <a:pt x="2147213" y="5379"/>
                </a:lnTo>
                <a:lnTo>
                  <a:pt x="210045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9"/>
          <p:cNvSpPr/>
          <p:nvPr/>
        </p:nvSpPr>
        <p:spPr>
          <a:xfrm>
            <a:off x="7424928" y="1351788"/>
            <a:ext cx="2303145" cy="634365"/>
          </a:xfrm>
          <a:custGeom>
            <a:avLst/>
            <a:gdLst/>
            <a:ahLst/>
            <a:cxnLst/>
            <a:rect l="l" t="t" r="r" b="b"/>
            <a:pathLst>
              <a:path w="2303145" h="634364">
                <a:moveTo>
                  <a:pt x="2092960" y="0"/>
                </a:moveTo>
                <a:lnTo>
                  <a:pt x="209803" y="0"/>
                </a:lnTo>
                <a:lnTo>
                  <a:pt x="161712" y="5543"/>
                </a:lnTo>
                <a:lnTo>
                  <a:pt x="117558" y="21333"/>
                </a:lnTo>
                <a:lnTo>
                  <a:pt x="78602" y="46106"/>
                </a:lnTo>
                <a:lnTo>
                  <a:pt x="46106" y="78602"/>
                </a:lnTo>
                <a:lnTo>
                  <a:pt x="21333" y="117558"/>
                </a:lnTo>
                <a:lnTo>
                  <a:pt x="5543" y="161712"/>
                </a:lnTo>
                <a:lnTo>
                  <a:pt x="0" y="209803"/>
                </a:lnTo>
                <a:lnTo>
                  <a:pt x="0" y="424179"/>
                </a:lnTo>
                <a:lnTo>
                  <a:pt x="5543" y="472271"/>
                </a:lnTo>
                <a:lnTo>
                  <a:pt x="21333" y="516425"/>
                </a:lnTo>
                <a:lnTo>
                  <a:pt x="46106" y="555381"/>
                </a:lnTo>
                <a:lnTo>
                  <a:pt x="78602" y="587877"/>
                </a:lnTo>
                <a:lnTo>
                  <a:pt x="117558" y="612650"/>
                </a:lnTo>
                <a:lnTo>
                  <a:pt x="161712" y="628440"/>
                </a:lnTo>
                <a:lnTo>
                  <a:pt x="209803" y="633984"/>
                </a:lnTo>
                <a:lnTo>
                  <a:pt x="2092960" y="633984"/>
                </a:lnTo>
                <a:lnTo>
                  <a:pt x="2141051" y="628440"/>
                </a:lnTo>
                <a:lnTo>
                  <a:pt x="2185205" y="612650"/>
                </a:lnTo>
                <a:lnTo>
                  <a:pt x="2224161" y="587877"/>
                </a:lnTo>
                <a:lnTo>
                  <a:pt x="2256657" y="555381"/>
                </a:lnTo>
                <a:lnTo>
                  <a:pt x="2281430" y="516425"/>
                </a:lnTo>
                <a:lnTo>
                  <a:pt x="2297220" y="472271"/>
                </a:lnTo>
                <a:lnTo>
                  <a:pt x="2302764" y="424179"/>
                </a:lnTo>
                <a:lnTo>
                  <a:pt x="2302764" y="209803"/>
                </a:lnTo>
                <a:lnTo>
                  <a:pt x="2297220" y="161712"/>
                </a:lnTo>
                <a:lnTo>
                  <a:pt x="2281430" y="117558"/>
                </a:lnTo>
                <a:lnTo>
                  <a:pt x="2256657" y="78602"/>
                </a:lnTo>
                <a:lnTo>
                  <a:pt x="2224161" y="46106"/>
                </a:lnTo>
                <a:lnTo>
                  <a:pt x="2185205" y="21333"/>
                </a:lnTo>
                <a:lnTo>
                  <a:pt x="2141051" y="5543"/>
                </a:lnTo>
                <a:lnTo>
                  <a:pt x="2092960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31"/>
          <p:cNvSpPr/>
          <p:nvPr/>
        </p:nvSpPr>
        <p:spPr>
          <a:xfrm>
            <a:off x="4905755" y="3061716"/>
            <a:ext cx="2304415" cy="1057910"/>
          </a:xfrm>
          <a:custGeom>
            <a:avLst/>
            <a:gdLst/>
            <a:ahLst/>
            <a:cxnLst/>
            <a:rect l="l" t="t" r="r" b="b"/>
            <a:pathLst>
              <a:path w="2304415" h="1057910">
                <a:moveTo>
                  <a:pt x="2031365" y="0"/>
                </a:moveTo>
                <a:lnTo>
                  <a:pt x="272923" y="0"/>
                </a:lnTo>
                <a:lnTo>
                  <a:pt x="223860" y="4396"/>
                </a:lnTo>
                <a:lnTo>
                  <a:pt x="177684" y="17072"/>
                </a:lnTo>
                <a:lnTo>
                  <a:pt x="135165" y="37258"/>
                </a:lnTo>
                <a:lnTo>
                  <a:pt x="97074" y="64182"/>
                </a:lnTo>
                <a:lnTo>
                  <a:pt x="64182" y="97074"/>
                </a:lnTo>
                <a:lnTo>
                  <a:pt x="37258" y="135165"/>
                </a:lnTo>
                <a:lnTo>
                  <a:pt x="17072" y="177684"/>
                </a:lnTo>
                <a:lnTo>
                  <a:pt x="4396" y="223860"/>
                </a:lnTo>
                <a:lnTo>
                  <a:pt x="0" y="272923"/>
                </a:lnTo>
                <a:lnTo>
                  <a:pt x="0" y="784733"/>
                </a:lnTo>
                <a:lnTo>
                  <a:pt x="4396" y="833795"/>
                </a:lnTo>
                <a:lnTo>
                  <a:pt x="17072" y="879971"/>
                </a:lnTo>
                <a:lnTo>
                  <a:pt x="37258" y="922490"/>
                </a:lnTo>
                <a:lnTo>
                  <a:pt x="64182" y="960581"/>
                </a:lnTo>
                <a:lnTo>
                  <a:pt x="97074" y="993473"/>
                </a:lnTo>
                <a:lnTo>
                  <a:pt x="135165" y="1020397"/>
                </a:lnTo>
                <a:lnTo>
                  <a:pt x="177684" y="1040583"/>
                </a:lnTo>
                <a:lnTo>
                  <a:pt x="223860" y="1053259"/>
                </a:lnTo>
                <a:lnTo>
                  <a:pt x="272923" y="1057656"/>
                </a:lnTo>
                <a:lnTo>
                  <a:pt x="2031365" y="1057656"/>
                </a:lnTo>
                <a:lnTo>
                  <a:pt x="2080427" y="1053259"/>
                </a:lnTo>
                <a:lnTo>
                  <a:pt x="2126603" y="1040583"/>
                </a:lnTo>
                <a:lnTo>
                  <a:pt x="2169122" y="1020397"/>
                </a:lnTo>
                <a:lnTo>
                  <a:pt x="2207213" y="993473"/>
                </a:lnTo>
                <a:lnTo>
                  <a:pt x="2240105" y="960581"/>
                </a:lnTo>
                <a:lnTo>
                  <a:pt x="2267029" y="922490"/>
                </a:lnTo>
                <a:lnTo>
                  <a:pt x="2287215" y="879971"/>
                </a:lnTo>
                <a:lnTo>
                  <a:pt x="2299891" y="833795"/>
                </a:lnTo>
                <a:lnTo>
                  <a:pt x="2304288" y="784733"/>
                </a:lnTo>
                <a:lnTo>
                  <a:pt x="2304288" y="272923"/>
                </a:lnTo>
                <a:lnTo>
                  <a:pt x="2299891" y="223860"/>
                </a:lnTo>
                <a:lnTo>
                  <a:pt x="2287215" y="177684"/>
                </a:lnTo>
                <a:lnTo>
                  <a:pt x="2267029" y="135165"/>
                </a:lnTo>
                <a:lnTo>
                  <a:pt x="2240105" y="97074"/>
                </a:lnTo>
                <a:lnTo>
                  <a:pt x="2207213" y="64182"/>
                </a:lnTo>
                <a:lnTo>
                  <a:pt x="2169122" y="37258"/>
                </a:lnTo>
                <a:lnTo>
                  <a:pt x="2126603" y="17072"/>
                </a:lnTo>
                <a:lnTo>
                  <a:pt x="2080427" y="4396"/>
                </a:lnTo>
                <a:lnTo>
                  <a:pt x="2031365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29"/>
          <p:cNvSpPr/>
          <p:nvPr/>
        </p:nvSpPr>
        <p:spPr>
          <a:xfrm>
            <a:off x="4905755" y="4250435"/>
            <a:ext cx="2304415" cy="937260"/>
          </a:xfrm>
          <a:custGeom>
            <a:avLst/>
            <a:gdLst/>
            <a:ahLst/>
            <a:cxnLst/>
            <a:rect l="l" t="t" r="r" b="b"/>
            <a:pathLst>
              <a:path w="2304415" h="937260">
                <a:moveTo>
                  <a:pt x="2062352" y="0"/>
                </a:moveTo>
                <a:lnTo>
                  <a:pt x="241935" y="0"/>
                </a:lnTo>
                <a:lnTo>
                  <a:pt x="193180" y="4915"/>
                </a:lnTo>
                <a:lnTo>
                  <a:pt x="147768" y="19014"/>
                </a:lnTo>
                <a:lnTo>
                  <a:pt x="106672" y="41322"/>
                </a:lnTo>
                <a:lnTo>
                  <a:pt x="70865" y="70866"/>
                </a:lnTo>
                <a:lnTo>
                  <a:pt x="41322" y="106672"/>
                </a:lnTo>
                <a:lnTo>
                  <a:pt x="19014" y="147768"/>
                </a:lnTo>
                <a:lnTo>
                  <a:pt x="4915" y="193180"/>
                </a:lnTo>
                <a:lnTo>
                  <a:pt x="0" y="241934"/>
                </a:lnTo>
                <a:lnTo>
                  <a:pt x="0" y="695325"/>
                </a:lnTo>
                <a:lnTo>
                  <a:pt x="4915" y="744079"/>
                </a:lnTo>
                <a:lnTo>
                  <a:pt x="19014" y="789491"/>
                </a:lnTo>
                <a:lnTo>
                  <a:pt x="41322" y="830587"/>
                </a:lnTo>
                <a:lnTo>
                  <a:pt x="70865" y="866394"/>
                </a:lnTo>
                <a:lnTo>
                  <a:pt x="106672" y="895937"/>
                </a:lnTo>
                <a:lnTo>
                  <a:pt x="147768" y="918245"/>
                </a:lnTo>
                <a:lnTo>
                  <a:pt x="193180" y="932344"/>
                </a:lnTo>
                <a:lnTo>
                  <a:pt x="241935" y="937259"/>
                </a:lnTo>
                <a:lnTo>
                  <a:pt x="2062352" y="937259"/>
                </a:lnTo>
                <a:lnTo>
                  <a:pt x="2111107" y="932344"/>
                </a:lnTo>
                <a:lnTo>
                  <a:pt x="2156519" y="918245"/>
                </a:lnTo>
                <a:lnTo>
                  <a:pt x="2197615" y="895937"/>
                </a:lnTo>
                <a:lnTo>
                  <a:pt x="2233422" y="866393"/>
                </a:lnTo>
                <a:lnTo>
                  <a:pt x="2262965" y="830587"/>
                </a:lnTo>
                <a:lnTo>
                  <a:pt x="2285273" y="789491"/>
                </a:lnTo>
                <a:lnTo>
                  <a:pt x="2299372" y="744079"/>
                </a:lnTo>
                <a:lnTo>
                  <a:pt x="2304288" y="695325"/>
                </a:lnTo>
                <a:lnTo>
                  <a:pt x="2304288" y="241934"/>
                </a:lnTo>
                <a:lnTo>
                  <a:pt x="2299372" y="193180"/>
                </a:lnTo>
                <a:lnTo>
                  <a:pt x="2285273" y="147768"/>
                </a:lnTo>
                <a:lnTo>
                  <a:pt x="2262965" y="106672"/>
                </a:lnTo>
                <a:lnTo>
                  <a:pt x="2233422" y="70865"/>
                </a:lnTo>
                <a:lnTo>
                  <a:pt x="2197615" y="41322"/>
                </a:lnTo>
                <a:lnTo>
                  <a:pt x="2156519" y="19014"/>
                </a:lnTo>
                <a:lnTo>
                  <a:pt x="2111107" y="4915"/>
                </a:lnTo>
                <a:lnTo>
                  <a:pt x="2062352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7"/>
          <p:cNvSpPr/>
          <p:nvPr/>
        </p:nvSpPr>
        <p:spPr>
          <a:xfrm>
            <a:off x="4875276" y="5300471"/>
            <a:ext cx="2304415" cy="969644"/>
          </a:xfrm>
          <a:custGeom>
            <a:avLst/>
            <a:gdLst/>
            <a:ahLst/>
            <a:cxnLst/>
            <a:rect l="l" t="t" r="r" b="b"/>
            <a:pathLst>
              <a:path w="2304415" h="969645">
                <a:moveTo>
                  <a:pt x="2054098" y="0"/>
                </a:moveTo>
                <a:lnTo>
                  <a:pt x="250189" y="0"/>
                </a:lnTo>
                <a:lnTo>
                  <a:pt x="205218" y="4030"/>
                </a:lnTo>
                <a:lnTo>
                  <a:pt x="162890" y="15652"/>
                </a:lnTo>
                <a:lnTo>
                  <a:pt x="123914" y="34158"/>
                </a:lnTo>
                <a:lnTo>
                  <a:pt x="88995" y="58841"/>
                </a:lnTo>
                <a:lnTo>
                  <a:pt x="58841" y="88995"/>
                </a:lnTo>
                <a:lnTo>
                  <a:pt x="34158" y="123914"/>
                </a:lnTo>
                <a:lnTo>
                  <a:pt x="15652" y="162890"/>
                </a:lnTo>
                <a:lnTo>
                  <a:pt x="4030" y="205218"/>
                </a:lnTo>
                <a:lnTo>
                  <a:pt x="0" y="250189"/>
                </a:lnTo>
                <a:lnTo>
                  <a:pt x="0" y="719099"/>
                </a:lnTo>
                <a:lnTo>
                  <a:pt x="4030" y="764067"/>
                </a:lnTo>
                <a:lnTo>
                  <a:pt x="15652" y="806390"/>
                </a:lnTo>
                <a:lnTo>
                  <a:pt x="34158" y="845362"/>
                </a:lnTo>
                <a:lnTo>
                  <a:pt x="58841" y="880277"/>
                </a:lnTo>
                <a:lnTo>
                  <a:pt x="88995" y="910428"/>
                </a:lnTo>
                <a:lnTo>
                  <a:pt x="123914" y="935109"/>
                </a:lnTo>
                <a:lnTo>
                  <a:pt x="162890" y="953613"/>
                </a:lnTo>
                <a:lnTo>
                  <a:pt x="205218" y="965233"/>
                </a:lnTo>
                <a:lnTo>
                  <a:pt x="250189" y="969263"/>
                </a:lnTo>
                <a:lnTo>
                  <a:pt x="2054098" y="969263"/>
                </a:lnTo>
                <a:lnTo>
                  <a:pt x="2099069" y="965233"/>
                </a:lnTo>
                <a:lnTo>
                  <a:pt x="2141397" y="953613"/>
                </a:lnTo>
                <a:lnTo>
                  <a:pt x="2180373" y="935109"/>
                </a:lnTo>
                <a:lnTo>
                  <a:pt x="2215292" y="910428"/>
                </a:lnTo>
                <a:lnTo>
                  <a:pt x="2245446" y="880277"/>
                </a:lnTo>
                <a:lnTo>
                  <a:pt x="2270129" y="845362"/>
                </a:lnTo>
                <a:lnTo>
                  <a:pt x="2288635" y="806390"/>
                </a:lnTo>
                <a:lnTo>
                  <a:pt x="2300257" y="764067"/>
                </a:lnTo>
                <a:lnTo>
                  <a:pt x="2304288" y="719099"/>
                </a:lnTo>
                <a:lnTo>
                  <a:pt x="2304288" y="250189"/>
                </a:lnTo>
                <a:lnTo>
                  <a:pt x="2300257" y="205218"/>
                </a:lnTo>
                <a:lnTo>
                  <a:pt x="2288635" y="162890"/>
                </a:lnTo>
                <a:lnTo>
                  <a:pt x="2270129" y="123914"/>
                </a:lnTo>
                <a:lnTo>
                  <a:pt x="2245446" y="88995"/>
                </a:lnTo>
                <a:lnTo>
                  <a:pt x="2215292" y="58841"/>
                </a:lnTo>
                <a:lnTo>
                  <a:pt x="2180373" y="34158"/>
                </a:lnTo>
                <a:lnTo>
                  <a:pt x="2141397" y="15652"/>
                </a:lnTo>
                <a:lnTo>
                  <a:pt x="2099069" y="4030"/>
                </a:lnTo>
                <a:lnTo>
                  <a:pt x="205409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35"/>
          <p:cNvSpPr/>
          <p:nvPr/>
        </p:nvSpPr>
        <p:spPr>
          <a:xfrm>
            <a:off x="7405116" y="2055876"/>
            <a:ext cx="2304415" cy="899160"/>
          </a:xfrm>
          <a:custGeom>
            <a:avLst/>
            <a:gdLst/>
            <a:ahLst/>
            <a:cxnLst/>
            <a:rect l="l" t="t" r="r" b="b"/>
            <a:pathLst>
              <a:path w="2304415" h="899160">
                <a:moveTo>
                  <a:pt x="2072258" y="0"/>
                </a:moveTo>
                <a:lnTo>
                  <a:pt x="232028" y="0"/>
                </a:lnTo>
                <a:lnTo>
                  <a:pt x="185267" y="4714"/>
                </a:lnTo>
                <a:lnTo>
                  <a:pt x="141714" y="18234"/>
                </a:lnTo>
                <a:lnTo>
                  <a:pt x="102300" y="39627"/>
                </a:lnTo>
                <a:lnTo>
                  <a:pt x="67960" y="67960"/>
                </a:lnTo>
                <a:lnTo>
                  <a:pt x="39627" y="102300"/>
                </a:lnTo>
                <a:lnTo>
                  <a:pt x="18234" y="141714"/>
                </a:lnTo>
                <a:lnTo>
                  <a:pt x="4714" y="185267"/>
                </a:lnTo>
                <a:lnTo>
                  <a:pt x="0" y="232028"/>
                </a:lnTo>
                <a:lnTo>
                  <a:pt x="0" y="667131"/>
                </a:lnTo>
                <a:lnTo>
                  <a:pt x="4714" y="713892"/>
                </a:lnTo>
                <a:lnTo>
                  <a:pt x="18234" y="757445"/>
                </a:lnTo>
                <a:lnTo>
                  <a:pt x="39627" y="796859"/>
                </a:lnTo>
                <a:lnTo>
                  <a:pt x="67960" y="831199"/>
                </a:lnTo>
                <a:lnTo>
                  <a:pt x="102300" y="859532"/>
                </a:lnTo>
                <a:lnTo>
                  <a:pt x="141714" y="880925"/>
                </a:lnTo>
                <a:lnTo>
                  <a:pt x="185267" y="894445"/>
                </a:lnTo>
                <a:lnTo>
                  <a:pt x="232028" y="899160"/>
                </a:lnTo>
                <a:lnTo>
                  <a:pt x="2072258" y="899160"/>
                </a:lnTo>
                <a:lnTo>
                  <a:pt x="2119020" y="894445"/>
                </a:lnTo>
                <a:lnTo>
                  <a:pt x="2162573" y="880925"/>
                </a:lnTo>
                <a:lnTo>
                  <a:pt x="2201987" y="859532"/>
                </a:lnTo>
                <a:lnTo>
                  <a:pt x="2236327" y="831199"/>
                </a:lnTo>
                <a:lnTo>
                  <a:pt x="2264660" y="796859"/>
                </a:lnTo>
                <a:lnTo>
                  <a:pt x="2286053" y="757445"/>
                </a:lnTo>
                <a:lnTo>
                  <a:pt x="2299573" y="713892"/>
                </a:lnTo>
                <a:lnTo>
                  <a:pt x="2304287" y="667131"/>
                </a:lnTo>
                <a:lnTo>
                  <a:pt x="2304287" y="232028"/>
                </a:lnTo>
                <a:lnTo>
                  <a:pt x="2299573" y="185267"/>
                </a:lnTo>
                <a:lnTo>
                  <a:pt x="2286053" y="141714"/>
                </a:lnTo>
                <a:lnTo>
                  <a:pt x="2264660" y="102300"/>
                </a:lnTo>
                <a:lnTo>
                  <a:pt x="2236327" y="67960"/>
                </a:lnTo>
                <a:lnTo>
                  <a:pt x="2201987" y="39627"/>
                </a:lnTo>
                <a:lnTo>
                  <a:pt x="2162573" y="18234"/>
                </a:lnTo>
                <a:lnTo>
                  <a:pt x="2119020" y="4714"/>
                </a:lnTo>
                <a:lnTo>
                  <a:pt x="207225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2"/>
          <p:cNvSpPr/>
          <p:nvPr/>
        </p:nvSpPr>
        <p:spPr>
          <a:xfrm>
            <a:off x="7423404" y="3058667"/>
            <a:ext cx="2304415" cy="1061085"/>
          </a:xfrm>
          <a:custGeom>
            <a:avLst/>
            <a:gdLst/>
            <a:ahLst/>
            <a:cxnLst/>
            <a:rect l="l" t="t" r="r" b="b"/>
            <a:pathLst>
              <a:path w="2304415" h="1061085">
                <a:moveTo>
                  <a:pt x="2030476" y="0"/>
                </a:moveTo>
                <a:lnTo>
                  <a:pt x="273812" y="0"/>
                </a:lnTo>
                <a:lnTo>
                  <a:pt x="224584" y="4410"/>
                </a:lnTo>
                <a:lnTo>
                  <a:pt x="178256" y="17126"/>
                </a:lnTo>
                <a:lnTo>
                  <a:pt x="135598" y="37375"/>
                </a:lnTo>
                <a:lnTo>
                  <a:pt x="97384" y="64385"/>
                </a:lnTo>
                <a:lnTo>
                  <a:pt x="64385" y="97384"/>
                </a:lnTo>
                <a:lnTo>
                  <a:pt x="37375" y="135598"/>
                </a:lnTo>
                <a:lnTo>
                  <a:pt x="17126" y="178256"/>
                </a:lnTo>
                <a:lnTo>
                  <a:pt x="4410" y="224584"/>
                </a:lnTo>
                <a:lnTo>
                  <a:pt x="0" y="273812"/>
                </a:lnTo>
                <a:lnTo>
                  <a:pt x="0" y="786892"/>
                </a:lnTo>
                <a:lnTo>
                  <a:pt x="4410" y="836119"/>
                </a:lnTo>
                <a:lnTo>
                  <a:pt x="17126" y="882447"/>
                </a:lnTo>
                <a:lnTo>
                  <a:pt x="37375" y="925105"/>
                </a:lnTo>
                <a:lnTo>
                  <a:pt x="64385" y="963319"/>
                </a:lnTo>
                <a:lnTo>
                  <a:pt x="97384" y="996318"/>
                </a:lnTo>
                <a:lnTo>
                  <a:pt x="135598" y="1023328"/>
                </a:lnTo>
                <a:lnTo>
                  <a:pt x="178256" y="1043577"/>
                </a:lnTo>
                <a:lnTo>
                  <a:pt x="224584" y="1056293"/>
                </a:lnTo>
                <a:lnTo>
                  <a:pt x="273812" y="1060704"/>
                </a:lnTo>
                <a:lnTo>
                  <a:pt x="2030476" y="1060704"/>
                </a:lnTo>
                <a:lnTo>
                  <a:pt x="2079703" y="1056293"/>
                </a:lnTo>
                <a:lnTo>
                  <a:pt x="2126031" y="1043577"/>
                </a:lnTo>
                <a:lnTo>
                  <a:pt x="2168689" y="1023328"/>
                </a:lnTo>
                <a:lnTo>
                  <a:pt x="2206903" y="996318"/>
                </a:lnTo>
                <a:lnTo>
                  <a:pt x="2239902" y="963319"/>
                </a:lnTo>
                <a:lnTo>
                  <a:pt x="2266912" y="925105"/>
                </a:lnTo>
                <a:lnTo>
                  <a:pt x="2287161" y="882447"/>
                </a:lnTo>
                <a:lnTo>
                  <a:pt x="2299877" y="836119"/>
                </a:lnTo>
                <a:lnTo>
                  <a:pt x="2304288" y="786892"/>
                </a:lnTo>
                <a:lnTo>
                  <a:pt x="2304288" y="273812"/>
                </a:lnTo>
                <a:lnTo>
                  <a:pt x="2299877" y="224584"/>
                </a:lnTo>
                <a:lnTo>
                  <a:pt x="2287161" y="178256"/>
                </a:lnTo>
                <a:lnTo>
                  <a:pt x="2266912" y="135598"/>
                </a:lnTo>
                <a:lnTo>
                  <a:pt x="2239902" y="97384"/>
                </a:lnTo>
                <a:lnTo>
                  <a:pt x="2206903" y="64385"/>
                </a:lnTo>
                <a:lnTo>
                  <a:pt x="2168689" y="37375"/>
                </a:lnTo>
                <a:lnTo>
                  <a:pt x="2126031" y="17126"/>
                </a:lnTo>
                <a:lnTo>
                  <a:pt x="2079703" y="4410"/>
                </a:lnTo>
                <a:lnTo>
                  <a:pt x="2030476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0"/>
          <p:cNvSpPr/>
          <p:nvPr/>
        </p:nvSpPr>
        <p:spPr>
          <a:xfrm>
            <a:off x="7405116" y="4250435"/>
            <a:ext cx="2304415" cy="928369"/>
          </a:xfrm>
          <a:custGeom>
            <a:avLst/>
            <a:gdLst/>
            <a:ahLst/>
            <a:cxnLst/>
            <a:rect l="l" t="t" r="r" b="b"/>
            <a:pathLst>
              <a:path w="2304415" h="928370">
                <a:moveTo>
                  <a:pt x="2064765" y="0"/>
                </a:moveTo>
                <a:lnTo>
                  <a:pt x="239522" y="0"/>
                </a:lnTo>
                <a:lnTo>
                  <a:pt x="191235" y="4864"/>
                </a:lnTo>
                <a:lnTo>
                  <a:pt x="146268" y="18815"/>
                </a:lnTo>
                <a:lnTo>
                  <a:pt x="105581" y="40893"/>
                </a:lnTo>
                <a:lnTo>
                  <a:pt x="70135" y="70135"/>
                </a:lnTo>
                <a:lnTo>
                  <a:pt x="40893" y="105581"/>
                </a:lnTo>
                <a:lnTo>
                  <a:pt x="18815" y="146268"/>
                </a:lnTo>
                <a:lnTo>
                  <a:pt x="4864" y="191235"/>
                </a:lnTo>
                <a:lnTo>
                  <a:pt x="0" y="239521"/>
                </a:lnTo>
                <a:lnTo>
                  <a:pt x="0" y="688594"/>
                </a:lnTo>
                <a:lnTo>
                  <a:pt x="4864" y="736880"/>
                </a:lnTo>
                <a:lnTo>
                  <a:pt x="18815" y="781847"/>
                </a:lnTo>
                <a:lnTo>
                  <a:pt x="40893" y="822534"/>
                </a:lnTo>
                <a:lnTo>
                  <a:pt x="70135" y="857980"/>
                </a:lnTo>
                <a:lnTo>
                  <a:pt x="105581" y="887222"/>
                </a:lnTo>
                <a:lnTo>
                  <a:pt x="146268" y="909300"/>
                </a:lnTo>
                <a:lnTo>
                  <a:pt x="191235" y="923251"/>
                </a:lnTo>
                <a:lnTo>
                  <a:pt x="239522" y="928115"/>
                </a:lnTo>
                <a:lnTo>
                  <a:pt x="2064765" y="928115"/>
                </a:lnTo>
                <a:lnTo>
                  <a:pt x="2113052" y="923251"/>
                </a:lnTo>
                <a:lnTo>
                  <a:pt x="2158019" y="909300"/>
                </a:lnTo>
                <a:lnTo>
                  <a:pt x="2198706" y="887222"/>
                </a:lnTo>
                <a:lnTo>
                  <a:pt x="2234152" y="857980"/>
                </a:lnTo>
                <a:lnTo>
                  <a:pt x="2263394" y="822534"/>
                </a:lnTo>
                <a:lnTo>
                  <a:pt x="2285472" y="781847"/>
                </a:lnTo>
                <a:lnTo>
                  <a:pt x="2299423" y="736880"/>
                </a:lnTo>
                <a:lnTo>
                  <a:pt x="2304287" y="688594"/>
                </a:lnTo>
                <a:lnTo>
                  <a:pt x="2304287" y="239521"/>
                </a:lnTo>
                <a:lnTo>
                  <a:pt x="2299423" y="191235"/>
                </a:lnTo>
                <a:lnTo>
                  <a:pt x="2285472" y="146268"/>
                </a:lnTo>
                <a:lnTo>
                  <a:pt x="2263394" y="105581"/>
                </a:lnTo>
                <a:lnTo>
                  <a:pt x="2234152" y="70135"/>
                </a:lnTo>
                <a:lnTo>
                  <a:pt x="2198706" y="40893"/>
                </a:lnTo>
                <a:lnTo>
                  <a:pt x="2158019" y="18815"/>
                </a:lnTo>
                <a:lnTo>
                  <a:pt x="2113052" y="4864"/>
                </a:lnTo>
                <a:lnTo>
                  <a:pt x="2064765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37"/>
          <p:cNvSpPr/>
          <p:nvPr/>
        </p:nvSpPr>
        <p:spPr>
          <a:xfrm>
            <a:off x="7405116" y="5289803"/>
            <a:ext cx="2304415" cy="990600"/>
          </a:xfrm>
          <a:custGeom>
            <a:avLst/>
            <a:gdLst/>
            <a:ahLst/>
            <a:cxnLst/>
            <a:rect l="l" t="t" r="r" b="b"/>
            <a:pathLst>
              <a:path w="2304415" h="990600">
                <a:moveTo>
                  <a:pt x="2048636" y="0"/>
                </a:moveTo>
                <a:lnTo>
                  <a:pt x="255650" y="0"/>
                </a:lnTo>
                <a:lnTo>
                  <a:pt x="209689" y="4117"/>
                </a:lnTo>
                <a:lnTo>
                  <a:pt x="166433" y="15990"/>
                </a:lnTo>
                <a:lnTo>
                  <a:pt x="126604" y="34896"/>
                </a:lnTo>
                <a:lnTo>
                  <a:pt x="90925" y="60115"/>
                </a:lnTo>
                <a:lnTo>
                  <a:pt x="60115" y="90925"/>
                </a:lnTo>
                <a:lnTo>
                  <a:pt x="34896" y="126604"/>
                </a:lnTo>
                <a:lnTo>
                  <a:pt x="15990" y="166433"/>
                </a:lnTo>
                <a:lnTo>
                  <a:pt x="4117" y="209689"/>
                </a:lnTo>
                <a:lnTo>
                  <a:pt x="0" y="255651"/>
                </a:lnTo>
                <a:lnTo>
                  <a:pt x="0" y="734936"/>
                </a:lnTo>
                <a:lnTo>
                  <a:pt x="4117" y="780892"/>
                </a:lnTo>
                <a:lnTo>
                  <a:pt x="15990" y="824145"/>
                </a:lnTo>
                <a:lnTo>
                  <a:pt x="34896" y="863974"/>
                </a:lnTo>
                <a:lnTo>
                  <a:pt x="60115" y="899656"/>
                </a:lnTo>
                <a:lnTo>
                  <a:pt x="90925" y="930470"/>
                </a:lnTo>
                <a:lnTo>
                  <a:pt x="126604" y="955694"/>
                </a:lnTo>
                <a:lnTo>
                  <a:pt x="166433" y="974604"/>
                </a:lnTo>
                <a:lnTo>
                  <a:pt x="209689" y="986480"/>
                </a:lnTo>
                <a:lnTo>
                  <a:pt x="255650" y="990600"/>
                </a:lnTo>
                <a:lnTo>
                  <a:pt x="2048636" y="990600"/>
                </a:lnTo>
                <a:lnTo>
                  <a:pt x="2094598" y="986480"/>
                </a:lnTo>
                <a:lnTo>
                  <a:pt x="2137854" y="974604"/>
                </a:lnTo>
                <a:lnTo>
                  <a:pt x="2177683" y="955694"/>
                </a:lnTo>
                <a:lnTo>
                  <a:pt x="2213362" y="930470"/>
                </a:lnTo>
                <a:lnTo>
                  <a:pt x="2244172" y="899656"/>
                </a:lnTo>
                <a:lnTo>
                  <a:pt x="2269391" y="863974"/>
                </a:lnTo>
                <a:lnTo>
                  <a:pt x="2288297" y="824145"/>
                </a:lnTo>
                <a:lnTo>
                  <a:pt x="2300170" y="780892"/>
                </a:lnTo>
                <a:lnTo>
                  <a:pt x="2304287" y="734936"/>
                </a:lnTo>
                <a:lnTo>
                  <a:pt x="2304287" y="255651"/>
                </a:lnTo>
                <a:lnTo>
                  <a:pt x="2300170" y="209689"/>
                </a:lnTo>
                <a:lnTo>
                  <a:pt x="2288297" y="166433"/>
                </a:lnTo>
                <a:lnTo>
                  <a:pt x="2269391" y="126604"/>
                </a:lnTo>
                <a:lnTo>
                  <a:pt x="2244172" y="90925"/>
                </a:lnTo>
                <a:lnTo>
                  <a:pt x="2213362" y="60115"/>
                </a:lnTo>
                <a:lnTo>
                  <a:pt x="2177683" y="34896"/>
                </a:lnTo>
                <a:lnTo>
                  <a:pt x="2137854" y="15990"/>
                </a:lnTo>
                <a:lnTo>
                  <a:pt x="2094598" y="4117"/>
                </a:lnTo>
                <a:lnTo>
                  <a:pt x="2048636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4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383" y="2290572"/>
            <a:ext cx="359664" cy="359663"/>
          </a:xfrm>
          <a:prstGeom prst="rect">
            <a:avLst/>
          </a:prstGeom>
        </p:spPr>
      </p:pic>
      <p:sp>
        <p:nvSpPr>
          <p:cNvPr id="27" name="object 6"/>
          <p:cNvSpPr txBox="1"/>
          <p:nvPr/>
        </p:nvSpPr>
        <p:spPr>
          <a:xfrm>
            <a:off x="1236370" y="2292857"/>
            <a:ext cx="9848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779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46559F"/>
                </a:solidFill>
                <a:latin typeface="Arial"/>
                <a:cs typeface="Arial"/>
              </a:rPr>
              <a:t>КАТЕГОРИЯ </a:t>
            </a:r>
            <a:r>
              <a:rPr sz="1000" b="1" spc="-5" dirty="0">
                <a:solidFill>
                  <a:srgbClr val="46559F"/>
                </a:solidFill>
                <a:latin typeface="Arial"/>
                <a:cs typeface="Arial"/>
              </a:rPr>
              <a:t> ПО</a:t>
            </a:r>
            <a:r>
              <a:rPr sz="1000" b="1" spc="-10" dirty="0">
                <a:solidFill>
                  <a:srgbClr val="46559F"/>
                </a:solidFill>
                <a:latin typeface="Arial"/>
                <a:cs typeface="Arial"/>
              </a:rPr>
              <a:t>Л</a:t>
            </a:r>
            <a:r>
              <a:rPr sz="1000" b="1" spc="-5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1000" b="1" spc="-10" dirty="0">
                <a:solidFill>
                  <a:srgbClr val="46559F"/>
                </a:solidFill>
                <a:latin typeface="Arial"/>
                <a:cs typeface="Arial"/>
              </a:rPr>
              <a:t>Ч</a:t>
            </a:r>
            <a:r>
              <a:rPr sz="1000" b="1" spc="-40" dirty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r>
              <a:rPr sz="1000" b="1" spc="1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1000" b="1" spc="-10" dirty="0">
                <a:solidFill>
                  <a:srgbClr val="46559F"/>
                </a:solidFill>
                <a:latin typeface="Arial"/>
                <a:cs typeface="Arial"/>
              </a:rPr>
              <a:t>ЕЛЕ</a:t>
            </a:r>
            <a:r>
              <a:rPr sz="1000" b="1" spc="-5" dirty="0">
                <a:solidFill>
                  <a:srgbClr val="46559F"/>
                </a:solidFill>
                <a:latin typeface="Arial"/>
                <a:cs typeface="Arial"/>
              </a:rPr>
              <a:t>Й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28" name="object 4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6383" y="3383279"/>
            <a:ext cx="359664" cy="359664"/>
          </a:xfrm>
          <a:prstGeom prst="rect">
            <a:avLst/>
          </a:prstGeom>
        </p:spPr>
      </p:pic>
      <p:sp>
        <p:nvSpPr>
          <p:cNvPr id="29" name="object 8"/>
          <p:cNvSpPr txBox="1"/>
          <p:nvPr/>
        </p:nvSpPr>
        <p:spPr>
          <a:xfrm>
            <a:off x="1367155" y="3404996"/>
            <a:ext cx="77597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1440" marR="5080" indent="-79375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ЕР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ИИ 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ОТБОРА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0" name="object 4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383" y="4497323"/>
            <a:ext cx="359664" cy="359663"/>
          </a:xfrm>
          <a:prstGeom prst="rect">
            <a:avLst/>
          </a:prstGeom>
        </p:spPr>
      </p:pic>
      <p:sp>
        <p:nvSpPr>
          <p:cNvPr id="31" name="object 16"/>
          <p:cNvSpPr txBox="1"/>
          <p:nvPr/>
        </p:nvSpPr>
        <p:spPr>
          <a:xfrm>
            <a:off x="1286383" y="4493133"/>
            <a:ext cx="915669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39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ПОРЯДОК 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ПОЛ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УЧЕ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2" name="object 10"/>
          <p:cNvSpPr txBox="1"/>
          <p:nvPr/>
        </p:nvSpPr>
        <p:spPr>
          <a:xfrm>
            <a:off x="1163827" y="5474614"/>
            <a:ext cx="1084580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340" marR="5080" indent="-16764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О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Р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М</a:t>
            </a:r>
            <a:r>
              <a:rPr sz="1100" b="1" spc="-45" dirty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ВН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О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- 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ПРАВОВОЙ</a:t>
            </a:r>
            <a:endParaRPr sz="1100" dirty="0">
              <a:latin typeface="Arial"/>
              <a:cs typeface="Arial"/>
            </a:endParaRPr>
          </a:p>
          <a:p>
            <a:pPr marL="398145">
              <a:lnSpc>
                <a:spcPct val="100000"/>
              </a:lnSpc>
              <a:spcBef>
                <a:spcPts val="5"/>
              </a:spcBef>
            </a:pP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АКТ**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33" name="object 4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383" y="5529071"/>
            <a:ext cx="359664" cy="361188"/>
          </a:xfrm>
          <a:prstGeom prst="rect">
            <a:avLst/>
          </a:prstGeom>
        </p:spPr>
      </p:pic>
      <p:sp>
        <p:nvSpPr>
          <p:cNvPr id="34" name="object 14"/>
          <p:cNvSpPr txBox="1"/>
          <p:nvPr/>
        </p:nvSpPr>
        <p:spPr>
          <a:xfrm>
            <a:off x="2515616" y="2199894"/>
            <a:ext cx="208026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734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Arial"/>
                <a:cs typeface="Arial"/>
              </a:rPr>
              <a:t>субъекты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хозяйственной 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деятельности,</a:t>
            </a:r>
            <a:r>
              <a:rPr sz="900" b="1" spc="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зарегистрированные</a:t>
            </a:r>
            <a:endParaRPr sz="900" dirty="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на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территории</a:t>
            </a:r>
            <a:r>
              <a:rPr sz="900" b="1" spc="4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муниципального</a:t>
            </a:r>
            <a:endParaRPr sz="9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образования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5" name="object 22"/>
          <p:cNvSpPr txBox="1"/>
          <p:nvPr/>
        </p:nvSpPr>
        <p:spPr>
          <a:xfrm>
            <a:off x="2579370" y="3301110"/>
            <a:ext cx="19538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в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соответствии</a:t>
            </a:r>
            <a:r>
              <a:rPr sz="900" b="1" spc="3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с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утверждёнными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порядками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и </a:t>
            </a:r>
            <a:r>
              <a:rPr sz="900" b="1" spc="-10" dirty="0">
                <a:latin typeface="Arial"/>
                <a:cs typeface="Arial"/>
              </a:rPr>
              <a:t>условиями</a:t>
            </a:r>
            <a:endParaRPr sz="900" dirty="0">
              <a:latin typeface="Arial"/>
              <a:cs typeface="Arial"/>
            </a:endParaRPr>
          </a:p>
          <a:p>
            <a:pPr marL="132715" marR="127635" algn="ctr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предоставления финансовой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поддержки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6" name="object 24"/>
          <p:cNvSpPr txBox="1"/>
          <p:nvPr/>
        </p:nvSpPr>
        <p:spPr>
          <a:xfrm>
            <a:off x="2441575" y="4248150"/>
            <a:ext cx="2192020" cy="366767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400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900" b="1" spc="-5" dirty="0">
                <a:latin typeface="Arial"/>
                <a:cs typeface="Arial"/>
              </a:rPr>
              <a:t>субсидирование</a:t>
            </a:r>
            <a:endParaRPr sz="900" dirty="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spcBef>
                <a:spcPts val="300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900" b="1" spc="-5" dirty="0">
                <a:latin typeface="Arial"/>
                <a:cs typeface="Arial"/>
              </a:rPr>
              <a:t>предоставление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 err="1">
                <a:latin typeface="Arial"/>
                <a:cs typeface="Arial"/>
              </a:rPr>
              <a:t>налоговых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5" dirty="0" err="1">
                <a:latin typeface="Arial"/>
                <a:cs typeface="Arial"/>
              </a:rPr>
              <a:t>льгот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7" name="object 34"/>
          <p:cNvSpPr txBox="1"/>
          <p:nvPr/>
        </p:nvSpPr>
        <p:spPr>
          <a:xfrm>
            <a:off x="5035422" y="2216277"/>
            <a:ext cx="20802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734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latin typeface="Arial"/>
                <a:cs typeface="Arial"/>
              </a:rPr>
              <a:t>субъекты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хозяйственной 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деятельности,</a:t>
            </a:r>
            <a:r>
              <a:rPr sz="900" b="1" spc="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зарегистрированные</a:t>
            </a:r>
            <a:endParaRPr sz="900" dirty="0">
              <a:latin typeface="Arial"/>
              <a:cs typeface="Arial"/>
            </a:endParaRPr>
          </a:p>
          <a:p>
            <a:pPr marL="669290" marR="125730" indent="-535305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на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территории</a:t>
            </a:r>
            <a:r>
              <a:rPr sz="900" b="1" spc="4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муниципального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образования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9" name="object 32"/>
          <p:cNvSpPr txBox="1"/>
          <p:nvPr/>
        </p:nvSpPr>
        <p:spPr>
          <a:xfrm>
            <a:off x="5101844" y="3083813"/>
            <a:ext cx="2035810" cy="1009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marR="261620" indent="-36830">
              <a:lnSpc>
                <a:spcPct val="100000"/>
              </a:lnSpc>
              <a:spcBef>
                <a:spcPts val="100"/>
              </a:spcBef>
            </a:pPr>
            <a:r>
              <a:rPr sz="850" b="1" spc="-5" dirty="0">
                <a:latin typeface="Arial"/>
                <a:cs typeface="Arial"/>
              </a:rPr>
              <a:t>согласно</a:t>
            </a:r>
            <a:r>
              <a:rPr sz="850" b="1" spc="10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порядку</a:t>
            </a:r>
            <a:r>
              <a:rPr sz="850" b="1" dirty="0">
                <a:latin typeface="Arial"/>
                <a:cs typeface="Arial"/>
              </a:rPr>
              <a:t> и</a:t>
            </a:r>
            <a:r>
              <a:rPr sz="850" b="1" spc="-5" dirty="0">
                <a:latin typeface="Arial"/>
                <a:cs typeface="Arial"/>
              </a:rPr>
              <a:t> </a:t>
            </a:r>
            <a:r>
              <a:rPr sz="850" b="1" spc="-10" dirty="0">
                <a:latin typeface="Arial"/>
                <a:cs typeface="Arial"/>
              </a:rPr>
              <a:t>условиям </a:t>
            </a:r>
            <a:r>
              <a:rPr sz="850" b="1" spc="-220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предоставления</a:t>
            </a:r>
            <a:r>
              <a:rPr sz="850" b="1" spc="10" dirty="0">
                <a:latin typeface="Arial"/>
                <a:cs typeface="Arial"/>
              </a:rPr>
              <a:t> </a:t>
            </a:r>
            <a:r>
              <a:rPr sz="850" b="1" spc="-10" dirty="0">
                <a:latin typeface="Arial"/>
                <a:cs typeface="Arial"/>
              </a:rPr>
              <a:t>имущества:</a:t>
            </a:r>
            <a:endParaRPr sz="850" dirty="0">
              <a:latin typeface="Arial"/>
              <a:cs typeface="Arial"/>
            </a:endParaRPr>
          </a:p>
          <a:p>
            <a:pPr marL="182880" marR="128270" indent="-94615">
              <a:lnSpc>
                <a:spcPct val="100000"/>
              </a:lnSpc>
              <a:spcBef>
                <a:spcPts val="300"/>
              </a:spcBef>
              <a:buClr>
                <a:srgbClr val="2E5496"/>
              </a:buClr>
              <a:buFont typeface="Microsoft Sans Serif"/>
              <a:buChar char="•"/>
              <a:tabLst>
                <a:tab pos="260985" algn="l"/>
                <a:tab pos="261620" algn="l"/>
              </a:tabLst>
            </a:pPr>
            <a:r>
              <a:rPr sz="850" b="1" spc="-5" dirty="0" err="1">
                <a:latin typeface="Arial"/>
                <a:cs typeface="Arial"/>
              </a:rPr>
              <a:t>соответствие</a:t>
            </a:r>
            <a:r>
              <a:rPr sz="850" b="1" spc="20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приоритетным </a:t>
            </a:r>
            <a:r>
              <a:rPr sz="850" b="1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направлениям</a:t>
            </a:r>
            <a:r>
              <a:rPr sz="850" b="1" spc="-1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инвестиционной</a:t>
            </a:r>
            <a:endParaRPr sz="850" dirty="0">
              <a:latin typeface="Arial"/>
              <a:cs typeface="Arial"/>
            </a:endParaRPr>
          </a:p>
          <a:p>
            <a:pPr marL="329565">
              <a:lnSpc>
                <a:spcPct val="100000"/>
              </a:lnSpc>
            </a:pPr>
            <a:r>
              <a:rPr sz="850" b="1" spc="-5" dirty="0">
                <a:latin typeface="Arial"/>
                <a:cs typeface="Arial"/>
              </a:rPr>
              <a:t>политики</a:t>
            </a:r>
            <a:r>
              <a:rPr sz="850" b="1" spc="-2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муниципалитета</a:t>
            </a:r>
            <a:endParaRPr sz="850" dirty="0">
              <a:latin typeface="Arial"/>
              <a:cs typeface="Arial"/>
            </a:endParaRPr>
          </a:p>
          <a:p>
            <a:pPr marL="59690" marR="5080" indent="-47625">
              <a:lnSpc>
                <a:spcPct val="100000"/>
              </a:lnSpc>
              <a:spcBef>
                <a:spcPts val="305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850" b="1" spc="-5" dirty="0">
                <a:latin typeface="Arial"/>
                <a:cs typeface="Arial"/>
              </a:rPr>
              <a:t>финансирование</a:t>
            </a:r>
            <a:r>
              <a:rPr sz="850" b="1" spc="1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проекта</a:t>
            </a:r>
            <a:r>
              <a:rPr sz="850" b="1" spc="15" dirty="0">
                <a:latin typeface="Arial"/>
                <a:cs typeface="Arial"/>
              </a:rPr>
              <a:t> </a:t>
            </a:r>
            <a:r>
              <a:rPr sz="850" b="1" dirty="0">
                <a:latin typeface="Arial"/>
                <a:cs typeface="Arial"/>
              </a:rPr>
              <a:t>в </a:t>
            </a:r>
            <a:r>
              <a:rPr sz="850" b="1" spc="-5" dirty="0">
                <a:latin typeface="Arial"/>
                <a:cs typeface="Arial"/>
              </a:rPr>
              <a:t>том </a:t>
            </a:r>
            <a:r>
              <a:rPr sz="850" b="1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числе</a:t>
            </a:r>
            <a:r>
              <a:rPr sz="850" b="1" spc="-10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за</a:t>
            </a:r>
            <a:r>
              <a:rPr sz="850" b="1" spc="20" dirty="0">
                <a:latin typeface="Arial"/>
                <a:cs typeface="Arial"/>
              </a:rPr>
              <a:t> </a:t>
            </a:r>
            <a:r>
              <a:rPr sz="850" b="1" spc="-10" dirty="0">
                <a:latin typeface="Arial"/>
                <a:cs typeface="Arial"/>
              </a:rPr>
              <a:t>счет</a:t>
            </a:r>
            <a:r>
              <a:rPr sz="850" b="1" spc="5" dirty="0">
                <a:latin typeface="Arial"/>
                <a:cs typeface="Arial"/>
              </a:rPr>
              <a:t> </a:t>
            </a:r>
            <a:r>
              <a:rPr sz="850" b="1" spc="-5" dirty="0">
                <a:latin typeface="Arial"/>
                <a:cs typeface="Arial"/>
              </a:rPr>
              <a:t>собственных</a:t>
            </a:r>
            <a:r>
              <a:rPr sz="850" b="1" spc="5" dirty="0">
                <a:latin typeface="Arial"/>
                <a:cs typeface="Arial"/>
              </a:rPr>
              <a:t> </a:t>
            </a:r>
            <a:r>
              <a:rPr sz="850" b="1" spc="-10" dirty="0">
                <a:latin typeface="Arial"/>
                <a:cs typeface="Arial"/>
              </a:rPr>
              <a:t>средств</a:t>
            </a:r>
            <a:endParaRPr sz="850" dirty="0">
              <a:latin typeface="Arial"/>
              <a:cs typeface="Arial"/>
            </a:endParaRPr>
          </a:p>
        </p:txBody>
      </p:sp>
      <p:sp>
        <p:nvSpPr>
          <p:cNvPr id="40" name="object 30"/>
          <p:cNvSpPr txBox="1"/>
          <p:nvPr/>
        </p:nvSpPr>
        <p:spPr>
          <a:xfrm>
            <a:off x="4964429" y="4306646"/>
            <a:ext cx="2190115" cy="887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715" indent="-172720" algn="just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Font typeface="Microsoft Sans Serif"/>
              <a:buChar char="•"/>
              <a:tabLst>
                <a:tab pos="185420" algn="l"/>
              </a:tabLst>
            </a:pPr>
            <a:r>
              <a:rPr sz="900" b="1" spc="-5" dirty="0">
                <a:latin typeface="Arial"/>
                <a:cs typeface="Arial"/>
              </a:rPr>
              <a:t>льготы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по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аренде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имущества,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являющегося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муниципальной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собственностью</a:t>
            </a:r>
            <a:endParaRPr sz="900" dirty="0">
              <a:latin typeface="Arial"/>
              <a:cs typeface="Arial"/>
            </a:endParaRPr>
          </a:p>
          <a:p>
            <a:pPr marL="184785" marR="5080" indent="-172720" algn="just">
              <a:lnSpc>
                <a:spcPct val="100000"/>
              </a:lnSpc>
              <a:spcBef>
                <a:spcPts val="305"/>
              </a:spcBef>
              <a:buClr>
                <a:srgbClr val="2E5496"/>
              </a:buClr>
              <a:buFont typeface="Microsoft Sans Serif"/>
              <a:buChar char="•"/>
              <a:tabLst>
                <a:tab pos="185420" algn="l"/>
                <a:tab pos="1558925" algn="l"/>
              </a:tabLst>
            </a:pPr>
            <a:r>
              <a:rPr sz="900" b="1" spc="-5" dirty="0">
                <a:latin typeface="Arial"/>
                <a:cs typeface="Arial"/>
              </a:rPr>
              <a:t>залоговая</a:t>
            </a:r>
            <a:r>
              <a:rPr sz="900" b="1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поддержка</a:t>
            </a:r>
            <a:r>
              <a:rPr sz="900" b="1" dirty="0">
                <a:latin typeface="Arial"/>
                <a:cs typeface="Arial"/>
              </a:rPr>
              <a:t> для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обес</a:t>
            </a:r>
            <a:r>
              <a:rPr sz="900" b="1" spc="-20" dirty="0">
                <a:latin typeface="Arial"/>
                <a:cs typeface="Arial"/>
              </a:rPr>
              <a:t>п</a:t>
            </a:r>
            <a:r>
              <a:rPr sz="900" b="1" dirty="0">
                <a:latin typeface="Arial"/>
                <a:cs typeface="Arial"/>
              </a:rPr>
              <a:t>ече</a:t>
            </a:r>
            <a:r>
              <a:rPr sz="900" b="1" spc="-20" dirty="0">
                <a:latin typeface="Arial"/>
                <a:cs typeface="Arial"/>
              </a:rPr>
              <a:t>н</a:t>
            </a:r>
            <a:r>
              <a:rPr sz="900" b="1" dirty="0">
                <a:latin typeface="Arial"/>
                <a:cs typeface="Arial"/>
              </a:rPr>
              <a:t>ия	</a:t>
            </a:r>
            <a:r>
              <a:rPr sz="900" b="1" spc="-10" dirty="0">
                <a:latin typeface="Arial"/>
                <a:cs typeface="Arial"/>
              </a:rPr>
              <a:t>кр</a:t>
            </a:r>
            <a:r>
              <a:rPr sz="900" b="1" dirty="0">
                <a:latin typeface="Arial"/>
                <a:cs typeface="Arial"/>
              </a:rPr>
              <a:t>ед</a:t>
            </a:r>
            <a:r>
              <a:rPr sz="900" b="1" spc="10" dirty="0">
                <a:latin typeface="Arial"/>
                <a:cs typeface="Arial"/>
              </a:rPr>
              <a:t>и</a:t>
            </a:r>
            <a:r>
              <a:rPr sz="900" b="1" spc="-35" dirty="0">
                <a:latin typeface="Arial"/>
                <a:cs typeface="Arial"/>
              </a:rPr>
              <a:t>т</a:t>
            </a:r>
            <a:r>
              <a:rPr sz="900" b="1" spc="-5" dirty="0">
                <a:latin typeface="Arial"/>
                <a:cs typeface="Arial"/>
              </a:rPr>
              <a:t>н</a:t>
            </a:r>
            <a:r>
              <a:rPr sz="900" b="1" dirty="0">
                <a:latin typeface="Arial"/>
                <a:cs typeface="Arial"/>
              </a:rPr>
              <a:t>ых  </a:t>
            </a:r>
            <a:r>
              <a:rPr sz="900" b="1" spc="-10" dirty="0">
                <a:latin typeface="Arial"/>
                <a:cs typeface="Arial"/>
              </a:rPr>
              <a:t>обязательств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536306" y="4304157"/>
            <a:ext cx="2014855" cy="68897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400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900" b="1" spc="-5" dirty="0">
                <a:latin typeface="Arial"/>
                <a:cs typeface="Arial"/>
              </a:rPr>
              <a:t>по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справочным</a:t>
            </a:r>
            <a:r>
              <a:rPr sz="900" b="1" spc="-4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телефонам</a:t>
            </a:r>
            <a:endParaRPr sz="900" dirty="0">
              <a:latin typeface="Arial"/>
              <a:cs typeface="Arial"/>
            </a:endParaRPr>
          </a:p>
          <a:p>
            <a:pPr marL="184785" indent="-172720">
              <a:lnSpc>
                <a:spcPct val="100000"/>
              </a:lnSpc>
              <a:spcBef>
                <a:spcPts val="300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900" b="1" dirty="0">
                <a:latin typeface="Arial"/>
                <a:cs typeface="Arial"/>
              </a:rPr>
              <a:t>в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ходе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личного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приёма</a:t>
            </a:r>
            <a:endParaRPr sz="900" dirty="0">
              <a:latin typeface="Arial"/>
              <a:cs typeface="Arial"/>
            </a:endParaRPr>
          </a:p>
          <a:p>
            <a:pPr marL="184785" marR="5080" indent="-172720">
              <a:lnSpc>
                <a:spcPct val="100000"/>
              </a:lnSpc>
              <a:spcBef>
                <a:spcPts val="300"/>
              </a:spcBef>
              <a:buClr>
                <a:srgbClr val="2E5496"/>
              </a:buClr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sz="900" b="1" dirty="0">
                <a:latin typeface="Arial"/>
                <a:cs typeface="Arial"/>
              </a:rPr>
              <a:t>в</a:t>
            </a:r>
            <a:r>
              <a:rPr sz="900" b="1" spc="-1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форме</a:t>
            </a:r>
            <a:r>
              <a:rPr sz="900" b="1" spc="-15" dirty="0">
                <a:latin typeface="Arial"/>
                <a:cs typeface="Arial"/>
              </a:rPr>
              <a:t> ответа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на</a:t>
            </a:r>
            <a:r>
              <a:rPr sz="900" b="1" spc="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письменное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обращение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2" name="object 43"/>
          <p:cNvSpPr txBox="1"/>
          <p:nvPr/>
        </p:nvSpPr>
        <p:spPr>
          <a:xfrm>
            <a:off x="7583169" y="3437001"/>
            <a:ext cx="2023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5080" indent="-28829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latin typeface="Arial"/>
                <a:cs typeface="Arial"/>
              </a:rPr>
              <a:t>без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применения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количественных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и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качественных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критериев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3" name="object 36"/>
          <p:cNvSpPr txBox="1"/>
          <p:nvPr/>
        </p:nvSpPr>
        <p:spPr>
          <a:xfrm>
            <a:off x="7503032" y="2284857"/>
            <a:ext cx="21120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atin typeface="Arial"/>
                <a:cs typeface="Arial"/>
              </a:rPr>
              <a:t>юридические</a:t>
            </a:r>
            <a:r>
              <a:rPr sz="900" b="1" spc="-60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лица,</a:t>
            </a:r>
            <a:endParaRPr sz="900" dirty="0">
              <a:latin typeface="Arial"/>
              <a:cs typeface="Arial"/>
            </a:endParaRPr>
          </a:p>
          <a:p>
            <a:pPr marL="12065" marR="5080" algn="ctr">
              <a:lnSpc>
                <a:spcPct val="100000"/>
              </a:lnSpc>
            </a:pPr>
            <a:r>
              <a:rPr sz="900" b="1" spc="-5" dirty="0">
                <a:latin typeface="Arial"/>
                <a:cs typeface="Arial"/>
              </a:rPr>
              <a:t>индивидуальные предприниматели, </a:t>
            </a:r>
            <a:r>
              <a:rPr sz="900" b="1" spc="-235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физические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лица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4" name="object 20"/>
          <p:cNvSpPr txBox="1"/>
          <p:nvPr/>
        </p:nvSpPr>
        <p:spPr>
          <a:xfrm>
            <a:off x="7767573" y="1399794"/>
            <a:ext cx="1617980" cy="528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ИНФОРМАЦИОННАЯ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 И </a:t>
            </a:r>
            <a:r>
              <a:rPr sz="110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КОНСУЛЬТАЦИОННАЯ </a:t>
            </a:r>
            <a:r>
              <a:rPr sz="1100" b="1" spc="-2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ПОДДЕРЖКА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5" name="object 12"/>
          <p:cNvSpPr txBox="1"/>
          <p:nvPr/>
        </p:nvSpPr>
        <p:spPr>
          <a:xfrm>
            <a:off x="5385308" y="1475994"/>
            <a:ext cx="1345565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675" marR="5080" indent="-18161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ИМУ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Я 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ПОДДЕРЖКА*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6" name="object 18"/>
          <p:cNvSpPr txBox="1"/>
          <p:nvPr/>
        </p:nvSpPr>
        <p:spPr>
          <a:xfrm>
            <a:off x="2537586" y="1561845"/>
            <a:ext cx="20066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ФИНАНСОВАЯ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ПОДДЕРЖКА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7" name="object 3"/>
          <p:cNvSpPr/>
          <p:nvPr/>
        </p:nvSpPr>
        <p:spPr>
          <a:xfrm>
            <a:off x="626363" y="181355"/>
            <a:ext cx="1786255" cy="285115"/>
          </a:xfrm>
          <a:custGeom>
            <a:avLst/>
            <a:gdLst/>
            <a:ahLst/>
            <a:cxnLst/>
            <a:rect l="l" t="t" r="r" b="b"/>
            <a:pathLst>
              <a:path w="1786255" h="285115">
                <a:moveTo>
                  <a:pt x="1643634" y="0"/>
                </a:moveTo>
                <a:lnTo>
                  <a:pt x="142494" y="0"/>
                </a:lnTo>
                <a:lnTo>
                  <a:pt x="97453" y="7260"/>
                </a:lnTo>
                <a:lnTo>
                  <a:pt x="58336" y="27480"/>
                </a:lnTo>
                <a:lnTo>
                  <a:pt x="27491" y="58320"/>
                </a:lnTo>
                <a:lnTo>
                  <a:pt x="7263" y="97438"/>
                </a:lnTo>
                <a:lnTo>
                  <a:pt x="0" y="142494"/>
                </a:lnTo>
                <a:lnTo>
                  <a:pt x="7263" y="187549"/>
                </a:lnTo>
                <a:lnTo>
                  <a:pt x="27491" y="226667"/>
                </a:lnTo>
                <a:lnTo>
                  <a:pt x="58336" y="257507"/>
                </a:lnTo>
                <a:lnTo>
                  <a:pt x="97453" y="277727"/>
                </a:lnTo>
                <a:lnTo>
                  <a:pt x="142494" y="284988"/>
                </a:lnTo>
                <a:lnTo>
                  <a:pt x="1643634" y="284988"/>
                </a:lnTo>
                <a:lnTo>
                  <a:pt x="1688689" y="277727"/>
                </a:lnTo>
                <a:lnTo>
                  <a:pt x="1727807" y="257507"/>
                </a:lnTo>
                <a:lnTo>
                  <a:pt x="1758647" y="226667"/>
                </a:lnTo>
                <a:lnTo>
                  <a:pt x="1778867" y="187549"/>
                </a:lnTo>
                <a:lnTo>
                  <a:pt x="1786128" y="142494"/>
                </a:lnTo>
                <a:lnTo>
                  <a:pt x="1778867" y="97438"/>
                </a:lnTo>
                <a:lnTo>
                  <a:pt x="1758647" y="58320"/>
                </a:lnTo>
                <a:lnTo>
                  <a:pt x="1727807" y="27480"/>
                </a:lnTo>
                <a:lnTo>
                  <a:pt x="1688689" y="7260"/>
                </a:lnTo>
                <a:lnTo>
                  <a:pt x="164363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"/>
          <p:cNvSpPr txBox="1"/>
          <p:nvPr/>
        </p:nvSpPr>
        <p:spPr>
          <a:xfrm>
            <a:off x="764235" y="247269"/>
            <a:ext cx="151574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инвесторов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49" name="object 26"/>
          <p:cNvSpPr txBox="1"/>
          <p:nvPr/>
        </p:nvSpPr>
        <p:spPr>
          <a:xfrm>
            <a:off x="2473832" y="5340523"/>
            <a:ext cx="2008505" cy="730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</a:tabLst>
            </a:pPr>
            <a:r>
              <a:rPr sz="900" spc="-5" dirty="0" err="1">
                <a:latin typeface="Microsoft Sans Serif"/>
                <a:cs typeface="Microsoft Sans Serif"/>
              </a:rPr>
              <a:t>Решение</a:t>
            </a:r>
            <a:r>
              <a:rPr sz="900" spc="15" dirty="0">
                <a:latin typeface="Microsoft Sans Serif"/>
                <a:cs typeface="Microsoft Sans Serif"/>
              </a:rPr>
              <a:t> </a:t>
            </a:r>
            <a:r>
              <a:rPr lang="ru-RU" sz="900" spc="-30" dirty="0">
                <a:latin typeface="Microsoft Sans Serif"/>
                <a:cs typeface="Microsoft Sans Serif"/>
              </a:rPr>
              <a:t>МРСНД от 28.11.2016 года № 120-р</a:t>
            </a: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</a:tabLst>
            </a:pPr>
            <a:r>
              <a:rPr lang="ru-RU" sz="900" spc="-30" dirty="0">
                <a:latin typeface="Microsoft Sans Serif"/>
                <a:cs typeface="Microsoft Sans Serif"/>
              </a:rPr>
              <a:t>Постановление от 02.11.2015г. </a:t>
            </a:r>
            <a:r>
              <a:rPr lang="ru-RU" sz="900" spc="-30">
                <a:latin typeface="Microsoft Sans Serif"/>
                <a:cs typeface="Microsoft Sans Serif"/>
              </a:rPr>
              <a:t>№869</a:t>
            </a:r>
            <a:endParaRPr lang="ru-RU" sz="900" spc="-30" dirty="0">
              <a:latin typeface="Microsoft Sans Serif"/>
              <a:cs typeface="Microsoft Sans Serif"/>
            </a:endParaRP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</a:tabLst>
            </a:pP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50" name="object 26"/>
          <p:cNvSpPr txBox="1"/>
          <p:nvPr/>
        </p:nvSpPr>
        <p:spPr>
          <a:xfrm>
            <a:off x="4964429" y="5313612"/>
            <a:ext cx="2008505" cy="718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</a:tabLst>
            </a:pPr>
            <a:r>
              <a:rPr sz="900" spc="-5" dirty="0" err="1">
                <a:latin typeface="Microsoft Sans Serif"/>
                <a:cs typeface="Microsoft Sans Serif"/>
              </a:rPr>
              <a:t>Решение</a:t>
            </a:r>
            <a:r>
              <a:rPr lang="ru-RU" sz="900" spc="-5" dirty="0">
                <a:latin typeface="Microsoft Sans Serif"/>
                <a:cs typeface="Microsoft Sans Serif"/>
              </a:rPr>
              <a:t> </a:t>
            </a:r>
            <a:r>
              <a:rPr lang="ru-RU" sz="900" spc="-30" dirty="0">
                <a:latin typeface="Microsoft Sans Serif"/>
                <a:cs typeface="Microsoft Sans Serif"/>
              </a:rPr>
              <a:t>Магдагачинского районного Совета народных депутатов от 25.04.2014 года  №29/237</a:t>
            </a:r>
          </a:p>
          <a:p>
            <a:pPr marL="184785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</a:tabLst>
            </a:pP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51" name="object 39"/>
          <p:cNvSpPr txBox="1"/>
          <p:nvPr/>
        </p:nvSpPr>
        <p:spPr>
          <a:xfrm>
            <a:off x="7504429" y="5387469"/>
            <a:ext cx="218059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Clr>
                <a:srgbClr val="2E5496"/>
              </a:buClr>
              <a:buChar char="•"/>
              <a:tabLst>
                <a:tab pos="184785" algn="l"/>
                <a:tab pos="185420" algn="l"/>
                <a:tab pos="1326515" algn="l"/>
              </a:tabLst>
            </a:pPr>
            <a:r>
              <a:rPr sz="900" spc="-5" dirty="0">
                <a:latin typeface="Microsoft Sans Serif"/>
                <a:cs typeface="Microsoft Sans Serif"/>
              </a:rPr>
              <a:t>По</a:t>
            </a:r>
            <a:r>
              <a:rPr sz="900" spc="5" dirty="0">
                <a:latin typeface="Microsoft Sans Serif"/>
                <a:cs typeface="Microsoft Sans Serif"/>
              </a:rPr>
              <a:t>с</a:t>
            </a:r>
            <a:r>
              <a:rPr sz="900" spc="-5" dirty="0">
                <a:latin typeface="Microsoft Sans Serif"/>
                <a:cs typeface="Microsoft Sans Serif"/>
              </a:rPr>
              <a:t>т</a:t>
            </a:r>
            <a:r>
              <a:rPr sz="900" dirty="0">
                <a:latin typeface="Microsoft Sans Serif"/>
                <a:cs typeface="Microsoft Sans Serif"/>
              </a:rPr>
              <a:t>а</a:t>
            </a:r>
            <a:r>
              <a:rPr sz="900" spc="-10" dirty="0">
                <a:latin typeface="Microsoft Sans Serif"/>
                <a:cs typeface="Microsoft Sans Serif"/>
              </a:rPr>
              <a:t>н</a:t>
            </a:r>
            <a:r>
              <a:rPr sz="900" dirty="0">
                <a:latin typeface="Microsoft Sans Serif"/>
                <a:cs typeface="Microsoft Sans Serif"/>
              </a:rPr>
              <a:t>ов</a:t>
            </a:r>
            <a:r>
              <a:rPr sz="900" spc="5" dirty="0">
                <a:latin typeface="Microsoft Sans Serif"/>
                <a:cs typeface="Microsoft Sans Serif"/>
              </a:rPr>
              <a:t>л</a:t>
            </a:r>
            <a:r>
              <a:rPr sz="900" dirty="0">
                <a:latin typeface="Microsoft Sans Serif"/>
                <a:cs typeface="Microsoft Sans Serif"/>
              </a:rPr>
              <a:t>е</a:t>
            </a:r>
            <a:r>
              <a:rPr sz="900" spc="-10" dirty="0">
                <a:latin typeface="Microsoft Sans Serif"/>
                <a:cs typeface="Microsoft Sans Serif"/>
              </a:rPr>
              <a:t>н</a:t>
            </a:r>
            <a:r>
              <a:rPr sz="900" spc="-5" dirty="0">
                <a:latin typeface="Microsoft Sans Serif"/>
                <a:cs typeface="Microsoft Sans Serif"/>
              </a:rPr>
              <a:t>ие</a:t>
            </a:r>
            <a:r>
              <a:rPr sz="900" dirty="0">
                <a:latin typeface="Microsoft Sans Serif"/>
                <a:cs typeface="Microsoft Sans Serif"/>
              </a:rPr>
              <a:t>	</a:t>
            </a:r>
            <a:r>
              <a:rPr sz="900" dirty="0" err="1">
                <a:latin typeface="Microsoft Sans Serif"/>
                <a:cs typeface="Microsoft Sans Serif"/>
              </a:rPr>
              <a:t>Ад</a:t>
            </a:r>
            <a:r>
              <a:rPr sz="900" spc="-35" dirty="0" err="1">
                <a:latin typeface="Microsoft Sans Serif"/>
                <a:cs typeface="Microsoft Sans Serif"/>
              </a:rPr>
              <a:t>м</a:t>
            </a:r>
            <a:r>
              <a:rPr sz="900" spc="-5" dirty="0" err="1">
                <a:latin typeface="Microsoft Sans Serif"/>
                <a:cs typeface="Microsoft Sans Serif"/>
              </a:rPr>
              <a:t>и</a:t>
            </a:r>
            <a:r>
              <a:rPr sz="900" spc="-10" dirty="0" err="1">
                <a:latin typeface="Microsoft Sans Serif"/>
                <a:cs typeface="Microsoft Sans Serif"/>
              </a:rPr>
              <a:t>н</a:t>
            </a:r>
            <a:r>
              <a:rPr sz="900" spc="-5" dirty="0" err="1">
                <a:latin typeface="Microsoft Sans Serif"/>
                <a:cs typeface="Microsoft Sans Serif"/>
              </a:rPr>
              <a:t>и</a:t>
            </a:r>
            <a:r>
              <a:rPr sz="900" dirty="0" err="1">
                <a:latin typeface="Microsoft Sans Serif"/>
                <a:cs typeface="Microsoft Sans Serif"/>
              </a:rPr>
              <a:t>с</a:t>
            </a:r>
            <a:r>
              <a:rPr sz="900" spc="-5" dirty="0" err="1">
                <a:latin typeface="Microsoft Sans Serif"/>
                <a:cs typeface="Microsoft Sans Serif"/>
              </a:rPr>
              <a:t>т</a:t>
            </a:r>
            <a:r>
              <a:rPr sz="900" dirty="0" err="1">
                <a:latin typeface="Microsoft Sans Serif"/>
                <a:cs typeface="Microsoft Sans Serif"/>
              </a:rPr>
              <a:t>ра</a:t>
            </a:r>
            <a:r>
              <a:rPr sz="900" spc="-5" dirty="0" err="1">
                <a:latin typeface="Microsoft Sans Serif"/>
                <a:cs typeface="Microsoft Sans Serif"/>
              </a:rPr>
              <a:t>ц</a:t>
            </a:r>
            <a:r>
              <a:rPr sz="900" spc="-20" dirty="0" err="1">
                <a:latin typeface="Microsoft Sans Serif"/>
                <a:cs typeface="Microsoft Sans Serif"/>
              </a:rPr>
              <a:t>и</a:t>
            </a:r>
            <a:r>
              <a:rPr sz="900" spc="-5" dirty="0" err="1">
                <a:latin typeface="Microsoft Sans Serif"/>
                <a:cs typeface="Microsoft Sans Serif"/>
              </a:rPr>
              <a:t>и</a:t>
            </a:r>
            <a:r>
              <a:rPr lang="ru-RU" sz="900" spc="-5" dirty="0">
                <a:latin typeface="Microsoft Sans Serif"/>
                <a:cs typeface="Microsoft Sans Serif"/>
              </a:rPr>
              <a:t> Магдагачинского района от 13.03.2015г №337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26363" y="6535124"/>
            <a:ext cx="4953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53" name="TextBox 52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472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62CA7548-6045-4ECD-4A16-A7415314D93C}"/>
              </a:ext>
            </a:extLst>
          </p:cNvPr>
          <p:cNvSpPr/>
          <p:nvPr/>
        </p:nvSpPr>
        <p:spPr>
          <a:xfrm>
            <a:off x="621668" y="337104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подробной информацией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реестрах инвестиционных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площадок</a:t>
            </a:r>
            <a:r>
              <a:rPr kumimoji="0" lang="ru-RU" sz="800" b="0" i="0" u="none" strike="noStrike" kern="1200" cap="none" spc="0" normalizeH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можно                          на сайте</a:t>
            </a:r>
            <a:r>
              <a:rPr kumimoji="0" lang="ru-RU" sz="800" b="0" i="0" u="none" strike="noStrike" kern="1200" cap="none" spc="0" normalizeH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http://www.magdagachi.ru/index.php?option=com_k2&amp;view=itemlist&amp;task=category&amp;id=321:reestr-investitsionnyih-ploschadok&amp;Itemid=2</a:t>
            </a:r>
            <a:endParaRPr kumimoji="0" lang="ru-RU" sz="800" b="0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9EE9BF0B-A955-72BD-BF57-41E9CFEF29D7}"/>
              </a:ext>
            </a:extLst>
          </p:cNvPr>
          <p:cNvSpPr/>
          <p:nvPr/>
        </p:nvSpPr>
        <p:spPr>
          <a:xfrm>
            <a:off x="621668" y="4744348"/>
            <a:ext cx="5050516" cy="630000"/>
          </a:xfrm>
          <a:prstGeom prst="roundRect">
            <a:avLst>
              <a:gd name="adj" fmla="val 42003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pPr lvl="0">
              <a:defRPr/>
            </a:pP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Ознакомиться с реестром муниципального имущества в </a:t>
            </a:r>
            <a:r>
              <a:rPr lang="ru-RU" sz="800" noProof="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районе</a:t>
            </a:r>
            <a:r>
              <a: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можно                                по</a:t>
            </a:r>
            <a:r>
              <a:rPr kumimoji="0" lang="ru-RU" sz="800" b="0" i="0" u="none" strike="noStrike" kern="1200" cap="none" spc="0" normalizeH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ссылке </a:t>
            </a:r>
            <a:r>
              <a:rPr lang="en-US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http://www.magdagachi.ru/index.php?option=com_k2&amp;view=item&amp;id=2991:reestr-munitsipalnogo-imuschestva&amp;Itemid=2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4906277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45" y="1401545"/>
            <a:ext cx="3991893" cy="3881566"/>
          </a:xfrm>
          <a:custGeom>
            <a:avLst/>
            <a:gdLst>
              <a:gd name="connsiteX0" fmla="*/ 257337 w 3991893"/>
              <a:gd name="connsiteY0" fmla="*/ 0 h 3960863"/>
              <a:gd name="connsiteX1" fmla="*/ 3734556 w 3991893"/>
              <a:gd name="connsiteY1" fmla="*/ 0 h 3960863"/>
              <a:gd name="connsiteX2" fmla="*/ 3991893 w 3991893"/>
              <a:gd name="connsiteY2" fmla="*/ 257337 h 3960863"/>
              <a:gd name="connsiteX3" fmla="*/ 3991893 w 3991893"/>
              <a:gd name="connsiteY3" fmla="*/ 3960863 h 3960863"/>
              <a:gd name="connsiteX4" fmla="*/ 0 w 3991893"/>
              <a:gd name="connsiteY4" fmla="*/ 3960863 h 3960863"/>
              <a:gd name="connsiteX5" fmla="*/ 0 w 3991893"/>
              <a:gd name="connsiteY5" fmla="*/ 257337 h 3960863"/>
              <a:gd name="connsiteX6" fmla="*/ 257337 w 3991893"/>
              <a:gd name="connsiteY6" fmla="*/ 0 h 3960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91893" h="3960863">
                <a:moveTo>
                  <a:pt x="257337" y="0"/>
                </a:moveTo>
                <a:lnTo>
                  <a:pt x="3734556" y="0"/>
                </a:lnTo>
                <a:cubicBezTo>
                  <a:pt x="3876679" y="0"/>
                  <a:pt x="3991893" y="115214"/>
                  <a:pt x="3991893" y="257337"/>
                </a:cubicBezTo>
                <a:lnTo>
                  <a:pt x="3991893" y="3960863"/>
                </a:lnTo>
                <a:lnTo>
                  <a:pt x="0" y="3960863"/>
                </a:lnTo>
                <a:lnTo>
                  <a:pt x="0" y="257337"/>
                </a:lnTo>
                <a:cubicBezTo>
                  <a:pt x="0" y="115214"/>
                  <a:pt x="115214" y="0"/>
                  <a:pt x="257337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592778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6" y="163628"/>
            <a:ext cx="2320959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свободные инвестиционные площадки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27015" y="1401547"/>
            <a:ext cx="5168688" cy="1253923"/>
          </a:xfrm>
          <a:prstGeom prst="roundRect">
            <a:avLst>
              <a:gd name="adj" fmla="val 22570"/>
            </a:avLst>
          </a:prstGeom>
          <a:solidFill>
            <a:srgbClr val="4756A0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B17874-7392-F85E-5379-718FAA06C17E}"/>
              </a:ext>
            </a:extLst>
          </p:cNvPr>
          <p:cNvSpPr txBox="1"/>
          <p:nvPr/>
        </p:nvSpPr>
        <p:spPr>
          <a:xfrm>
            <a:off x="6343567" y="5537887"/>
            <a:ext cx="126966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свободных инвестиционных площадок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BCAE04-B8CB-BA7A-9570-46EBF00DFEB3}"/>
              </a:ext>
            </a:extLst>
          </p:cNvPr>
          <p:cNvSpPr txBox="1"/>
          <p:nvPr/>
        </p:nvSpPr>
        <p:spPr>
          <a:xfrm>
            <a:off x="6317949" y="6036613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объекты электроснабжения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3A9B2723-88E7-A952-51F4-C32FCFC650A2}"/>
              </a:ext>
            </a:extLst>
          </p:cNvPr>
          <p:cNvSpPr/>
          <p:nvPr/>
        </p:nvSpPr>
        <p:spPr>
          <a:xfrm>
            <a:off x="6024876" y="5568490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x-none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5" name="Рисунок 24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31903" y="5957928"/>
            <a:ext cx="180000" cy="180000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E6D9E1F9-3174-97AD-989C-6D9ADCBE2F71}"/>
              </a:ext>
            </a:extLst>
          </p:cNvPr>
          <p:cNvSpPr txBox="1"/>
          <p:nvPr/>
        </p:nvSpPr>
        <p:spPr>
          <a:xfrm>
            <a:off x="821550" y="1582759"/>
            <a:ext cx="44898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x-none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8C2C973-5563-55D5-F202-5DA06EA91736}"/>
              </a:ext>
            </a:extLst>
          </p:cNvPr>
          <p:cNvSpPr txBox="1"/>
          <p:nvPr/>
        </p:nvSpPr>
        <p:spPr>
          <a:xfrm>
            <a:off x="821550" y="2052325"/>
            <a:ext cx="162796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ИНВЕСТИЦИОННЫХ ПЛОЩАДОК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BF9C8859-F013-A538-9366-16B50B18E28A}"/>
              </a:ext>
            </a:extLst>
          </p:cNvPr>
          <p:cNvSpPr txBox="1"/>
          <p:nvPr/>
        </p:nvSpPr>
        <p:spPr>
          <a:xfrm>
            <a:off x="3437634" y="1545372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96A49500-EAEA-5490-FDFA-7F357F14D08C}"/>
              </a:ext>
            </a:extLst>
          </p:cNvPr>
          <p:cNvSpPr txBox="1"/>
          <p:nvPr/>
        </p:nvSpPr>
        <p:spPr>
          <a:xfrm>
            <a:off x="3670709" y="1588846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Оздоровительный лагерь</a:t>
            </a:r>
          </a:p>
        </p:txBody>
      </p:sp>
      <p:cxnSp>
        <p:nvCxnSpPr>
          <p:cNvPr id="137" name="Прямая соединительная линия 136">
            <a:extLst>
              <a:ext uri="{FF2B5EF4-FFF2-40B4-BE49-F238E27FC236}">
                <a16:creationId xmlns:a16="http://schemas.microsoft.com/office/drawing/2014/main" id="{232EBB5B-D463-93FE-88A2-B246377A86B1}"/>
              </a:ext>
            </a:extLst>
          </p:cNvPr>
          <p:cNvCxnSpPr>
            <a:cxnSpLocks/>
          </p:cNvCxnSpPr>
          <p:nvPr/>
        </p:nvCxnSpPr>
        <p:spPr>
          <a:xfrm>
            <a:off x="3270704" y="1600649"/>
            <a:ext cx="0" cy="85571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988ACE5A-6D1B-F8A8-DF02-1D7D941D0CDF}"/>
              </a:ext>
            </a:extLst>
          </p:cNvPr>
          <p:cNvSpPr txBox="1"/>
          <p:nvPr/>
        </p:nvSpPr>
        <p:spPr>
          <a:xfrm>
            <a:off x="3437634" y="1855781"/>
            <a:ext cx="2427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0D9C8C4-A496-33F2-C518-0068D65EEB43}"/>
              </a:ext>
            </a:extLst>
          </p:cNvPr>
          <p:cNvSpPr txBox="1"/>
          <p:nvPr/>
        </p:nvSpPr>
        <p:spPr>
          <a:xfrm>
            <a:off x="3670709" y="1937966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Каолиновый завод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28CB67B-99F6-62CC-86C1-A8ABE0B7D973}"/>
              </a:ext>
            </a:extLst>
          </p:cNvPr>
          <p:cNvSpPr txBox="1"/>
          <p:nvPr/>
        </p:nvSpPr>
        <p:spPr>
          <a:xfrm>
            <a:off x="3437634" y="2243613"/>
            <a:ext cx="1558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05818B8-E10D-8BD3-4D88-DBED1EE7520E}"/>
              </a:ext>
            </a:extLst>
          </p:cNvPr>
          <p:cNvSpPr txBox="1"/>
          <p:nvPr/>
        </p:nvSpPr>
        <p:spPr>
          <a:xfrm>
            <a:off x="3664584" y="2287086"/>
            <a:ext cx="235416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 аренду и строительство</a:t>
            </a:r>
          </a:p>
        </p:txBody>
      </p:sp>
      <p:pic>
        <p:nvPicPr>
          <p:cNvPr id="171" name="Рисунок 170" descr="Интернет со сплошной заливкой">
            <a:extLst>
              <a:ext uri="{FF2B5EF4-FFF2-40B4-BE49-F238E27FC236}">
                <a16:creationId xmlns:a16="http://schemas.microsoft.com/office/drawing/2014/main" id="{00F6B643-AEC0-8141-3916-0C9E8889A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002" y="3476074"/>
            <a:ext cx="360000" cy="360000"/>
          </a:xfrm>
          <a:prstGeom prst="rect">
            <a:avLst/>
          </a:prstGeom>
        </p:spPr>
      </p:pic>
      <p:pic>
        <p:nvPicPr>
          <p:cNvPr id="172" name="Рисунок 171" descr="Интернет со сплошной заливкой">
            <a:extLst>
              <a:ext uri="{FF2B5EF4-FFF2-40B4-BE49-F238E27FC236}">
                <a16:creationId xmlns:a16="http://schemas.microsoft.com/office/drawing/2014/main" id="{2384CCAE-E434-A850-0F75-819F1F8ACA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9002" y="4859766"/>
            <a:ext cx="360000" cy="360000"/>
          </a:xfrm>
          <a:prstGeom prst="rect">
            <a:avLst/>
          </a:prstGeom>
        </p:spPr>
      </p:pic>
      <p:pic>
        <p:nvPicPr>
          <p:cNvPr id="68" name="Рисунок 67" descr="Электрическая опора со сплошной заливкой">
            <a:extLst>
              <a:ext uri="{FF2B5EF4-FFF2-40B4-BE49-F238E27FC236}">
                <a16:creationId xmlns:a16="http://schemas.microsoft.com/office/drawing/2014/main" id="{470D18D5-491B-7E76-5E16-58B42C771E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78875" y="4654348"/>
            <a:ext cx="180000" cy="180000"/>
          </a:xfrm>
          <a:prstGeom prst="rect">
            <a:avLst/>
          </a:prstGeom>
        </p:spPr>
      </p:pic>
      <p:sp>
        <p:nvSpPr>
          <p:cNvPr id="70" name="Овал 69">
            <a:extLst>
              <a:ext uri="{FF2B5EF4-FFF2-40B4-BE49-F238E27FC236}">
                <a16:creationId xmlns:a16="http://schemas.microsoft.com/office/drawing/2014/main" id="{3A9B2723-88E7-A952-51F4-C32FCFC650A2}"/>
              </a:ext>
            </a:extLst>
          </p:cNvPr>
          <p:cNvSpPr/>
          <p:nvPr/>
        </p:nvSpPr>
        <p:spPr>
          <a:xfrm>
            <a:off x="6978398" y="4361366"/>
            <a:ext cx="180000" cy="180000"/>
          </a:xfrm>
          <a:prstGeom prst="ellipse">
            <a:avLst/>
          </a:prstGeom>
          <a:solidFill>
            <a:schemeClr val="bg1"/>
          </a:solidFill>
          <a:ln>
            <a:solidFill>
              <a:srgbClr val="4756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98000" rtlCol="0" anchor="t"/>
          <a:lstStyle/>
          <a:p>
            <a:pPr algn="ctr"/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03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70EFB-A1FF-D561-3A63-16A2697A6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B9D1D969-8F86-E80D-DECA-A11A5C6E5076}"/>
              </a:ext>
            </a:extLst>
          </p:cNvPr>
          <p:cNvSpPr/>
          <p:nvPr/>
        </p:nvSpPr>
        <p:spPr>
          <a:xfrm>
            <a:off x="627016" y="1401546"/>
            <a:ext cx="2195999" cy="775597"/>
          </a:xfrm>
          <a:prstGeom prst="roundRect">
            <a:avLst>
              <a:gd name="adj" fmla="val 32405"/>
            </a:avLst>
          </a:prstGeom>
          <a:noFill/>
          <a:ln>
            <a:solidFill>
              <a:srgbClr val="D1D1D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0C01CA-C287-89F8-7489-147F18CBED12}"/>
              </a:ext>
            </a:extLst>
          </p:cNvPr>
          <p:cNvSpPr txBox="1"/>
          <p:nvPr/>
        </p:nvSpPr>
        <p:spPr>
          <a:xfrm>
            <a:off x="627016" y="550177"/>
            <a:ext cx="916058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ДИАГНОСТИЧЕСКАЯ КАРТА МО ПО РАБОТЕ                                С ИНВЕСТОРАМИ И МЕХАНИЗМ РАБОТЬ</a:t>
            </a:r>
            <a:r>
              <a:rPr lang="en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 НИМИ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CCC73B85-D007-B69D-B706-5E327344A476}"/>
              </a:ext>
            </a:extLst>
          </p:cNvPr>
          <p:cNvSpPr/>
          <p:nvPr/>
        </p:nvSpPr>
        <p:spPr>
          <a:xfrm>
            <a:off x="627016" y="163628"/>
            <a:ext cx="158679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разработки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50">
            <a:extLst>
              <a:ext uri="{FF2B5EF4-FFF2-40B4-BE49-F238E27FC236}">
                <a16:creationId xmlns:a16="http://schemas.microsoft.com/office/drawing/2014/main" id="{3357558C-0A85-0117-46FB-F329604F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FC460D8B-A2D5-EB35-FFCE-B53F28685B34}"/>
              </a:ext>
            </a:extLst>
          </p:cNvPr>
          <p:cNvSpPr/>
          <p:nvPr/>
        </p:nvSpPr>
        <p:spPr>
          <a:xfrm>
            <a:off x="2954593" y="1401546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B1C1E4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ЕСТЬ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5C391C53-720A-96BE-9A55-A777FD939A6A}"/>
              </a:ext>
            </a:extLst>
          </p:cNvPr>
          <p:cNvSpPr/>
          <p:nvPr/>
        </p:nvSpPr>
        <p:spPr>
          <a:xfrm>
            <a:off x="620407" y="2283851"/>
            <a:ext cx="2194814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ИНФОРМИРОВАНИЕ ИНВЕСТОРОВ            И ПРЕДПРИНИМАТЕЛЕИ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263EEAE-FEDF-4B38-6170-68E3C9246E3B}"/>
              </a:ext>
            </a:extLst>
          </p:cNvPr>
          <p:cNvSpPr/>
          <p:nvPr/>
        </p:nvSpPr>
        <p:spPr>
          <a:xfrm>
            <a:off x="620406" y="287655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РАСПРЕДЕЛЕНИЕ ПЛОЩАДОК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4C6DBF16-191C-434B-8D6E-FE514DDE4EBC}"/>
              </a:ext>
            </a:extLst>
          </p:cNvPr>
          <p:cNvSpPr/>
          <p:nvPr/>
        </p:nvSpPr>
        <p:spPr>
          <a:xfrm>
            <a:off x="620406" y="346926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6883FA95-A71D-29DF-60BE-FAF5B0A60D5C}"/>
              </a:ext>
            </a:extLst>
          </p:cNvPr>
          <p:cNvSpPr/>
          <p:nvPr/>
        </p:nvSpPr>
        <p:spPr>
          <a:xfrm>
            <a:off x="620406" y="4061975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CFD6CE53-58D8-A966-7A1A-4AA928A9B291}"/>
              </a:ext>
            </a:extLst>
          </p:cNvPr>
          <p:cNvSpPr/>
          <p:nvPr/>
        </p:nvSpPr>
        <p:spPr>
          <a:xfrm>
            <a:off x="620406" y="465468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РЕШЕНИЕ И УСКОРЕНИЕ РАССМОТРЕНИЯ АДМИНИСТРАТИВНЫХ ВОПРОСОВ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C4784D0C-C0E6-CDCD-9856-24BA243718F6}"/>
              </a:ext>
            </a:extLst>
          </p:cNvPr>
          <p:cNvSpPr/>
          <p:nvPr/>
        </p:nvSpPr>
        <p:spPr>
          <a:xfrm>
            <a:off x="620406" y="5247391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algn="ctr"/>
            <a:endParaRPr lang="x-none"/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B1E128B1-995E-EC41-5EB8-A39E158581E1}"/>
              </a:ext>
            </a:extLst>
          </p:cNvPr>
          <p:cNvSpPr/>
          <p:nvPr/>
        </p:nvSpPr>
        <p:spPr>
          <a:xfrm>
            <a:off x="6439596" y="1400481"/>
            <a:ext cx="334800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КАК ДОЛЖНО БЫТЬ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C2F7540E-092E-60C6-7571-A4EF5CD19B88}"/>
              </a:ext>
            </a:extLst>
          </p:cNvPr>
          <p:cNvSpPr/>
          <p:nvPr/>
        </p:nvSpPr>
        <p:spPr>
          <a:xfrm>
            <a:off x="2954593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lvl="0">
              <a:defRPr/>
            </a:pP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lang="en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7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lang="x-none" sz="7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B1A71364-7219-9B02-0F5E-032DE88FD20A}"/>
              </a:ext>
            </a:extLst>
          </p:cNvPr>
          <p:cNvSpPr/>
          <p:nvPr/>
        </p:nvSpPr>
        <p:spPr>
          <a:xfrm>
            <a:off x="2954593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 всегда достаточно инвесторов для проведения тендерной процедуры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7D859C09-30DF-66FB-2753-8AF67BC2F27A}"/>
              </a:ext>
            </a:extLst>
          </p:cNvPr>
          <p:cNvSpPr/>
          <p:nvPr/>
        </p:nvSpPr>
        <p:spPr>
          <a:xfrm>
            <a:off x="2954593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B503E6F3-9BA9-736C-8997-1A19BDFDE55B}"/>
              </a:ext>
            </a:extLst>
          </p:cNvPr>
          <p:cNvSpPr/>
          <p:nvPr/>
        </p:nvSpPr>
        <p:spPr>
          <a:xfrm>
            <a:off x="2954593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5" name="Скругленный прямоугольник 44">
            <a:extLst>
              <a:ext uri="{FF2B5EF4-FFF2-40B4-BE49-F238E27FC236}">
                <a16:creationId xmlns:a16="http://schemas.microsoft.com/office/drawing/2014/main" id="{90A026D4-720E-6A15-BA60-176A2D0864BE}"/>
              </a:ext>
            </a:extLst>
          </p:cNvPr>
          <p:cNvSpPr/>
          <p:nvPr/>
        </p:nvSpPr>
        <p:spPr>
          <a:xfrm>
            <a:off x="2954593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5C80F8D5-9284-0997-F20F-D5F70709BA6B}"/>
              </a:ext>
            </a:extLst>
          </p:cNvPr>
          <p:cNvSpPr/>
          <p:nvPr/>
        </p:nvSpPr>
        <p:spPr>
          <a:xfrm>
            <a:off x="2954593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9AF7ABEC-783A-2BF0-D560-E0555624AD14}"/>
              </a:ext>
            </a:extLst>
          </p:cNvPr>
          <p:cNvSpPr/>
          <p:nvPr/>
        </p:nvSpPr>
        <p:spPr>
          <a:xfrm>
            <a:off x="6440781" y="228385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Сайт администрации, статьи на сайтах для инвесторов              и предпринимателей, регулярная коммуникация</a:t>
            </a:r>
            <a:r>
              <a:rPr kumimoji="0" lang="en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          с предпринимателями (почтовая рассылка, звонки,       общий чат администрации с предпринимателями)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773E7195-35FF-216B-640A-E84CFD06B73E}"/>
              </a:ext>
            </a:extLst>
          </p:cNvPr>
          <p:cNvSpPr/>
          <p:nvPr/>
        </p:nvSpPr>
        <p:spPr>
          <a:xfrm>
            <a:off x="6440781" y="287655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Привлечение инвесторов для распределения площадок через тендерную процедуру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28F6FF4D-AEED-8AB5-6849-0B7A290DC785}"/>
              </a:ext>
            </a:extLst>
          </p:cNvPr>
          <p:cNvSpPr/>
          <p:nvPr/>
        </p:nvSpPr>
        <p:spPr>
          <a:xfrm>
            <a:off x="6440781" y="346926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6" name="Скругленный прямоугольник 55">
            <a:extLst>
              <a:ext uri="{FF2B5EF4-FFF2-40B4-BE49-F238E27FC236}">
                <a16:creationId xmlns:a16="http://schemas.microsoft.com/office/drawing/2014/main" id="{4DA3611C-DDED-E11A-A341-EB83BDAB6CA0}"/>
              </a:ext>
            </a:extLst>
          </p:cNvPr>
          <p:cNvSpPr/>
          <p:nvPr/>
        </p:nvSpPr>
        <p:spPr>
          <a:xfrm>
            <a:off x="6440781" y="4061975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421A2ED1-F024-4A7A-BD56-4C7BB30C0C67}"/>
              </a:ext>
            </a:extLst>
          </p:cNvPr>
          <p:cNvSpPr/>
          <p:nvPr/>
        </p:nvSpPr>
        <p:spPr>
          <a:xfrm>
            <a:off x="6440781" y="465468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Личное сопровождение и контроль инвестиционным уполномоченным каждого крупного проекта на всех  стадиях его реализации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472E3AEB-A774-97BE-7C3F-BB05307E9C51}"/>
              </a:ext>
            </a:extLst>
          </p:cNvPr>
          <p:cNvSpPr/>
          <p:nvPr/>
        </p:nvSpPr>
        <p:spPr>
          <a:xfrm>
            <a:off x="6440781" y="5247391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69" name="Рисунок 68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46C043A9-712E-86AC-3639-5FC5E87C4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8998" y="2343541"/>
            <a:ext cx="365554" cy="365554"/>
          </a:xfrm>
          <a:prstGeom prst="rect">
            <a:avLst/>
          </a:prstGeom>
        </p:spPr>
      </p:pic>
      <p:pic>
        <p:nvPicPr>
          <p:cNvPr id="85" name="Рисунок 8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D02FAB9C-22E8-D5B8-E9CB-04F444497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2937871"/>
            <a:ext cx="365554" cy="365554"/>
          </a:xfrm>
          <a:prstGeom prst="rect">
            <a:avLst/>
          </a:prstGeom>
        </p:spPr>
      </p:pic>
      <p:pic>
        <p:nvPicPr>
          <p:cNvPr id="87" name="Рисунок 86" descr="Запрещено со сплошной заливкой">
            <a:extLst>
              <a:ext uri="{FF2B5EF4-FFF2-40B4-BE49-F238E27FC236}">
                <a16:creationId xmlns:a16="http://schemas.microsoft.com/office/drawing/2014/main" id="{8C5D4674-72C2-BE20-90E9-ACE14708AE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2937871"/>
            <a:ext cx="360000" cy="360000"/>
          </a:xfrm>
          <a:prstGeom prst="rect">
            <a:avLst/>
          </a:prstGeom>
        </p:spPr>
      </p:pic>
      <p:sp>
        <p:nvSpPr>
          <p:cNvPr id="88" name="Скругленный прямоугольник 87">
            <a:extLst>
              <a:ext uri="{FF2B5EF4-FFF2-40B4-BE49-F238E27FC236}">
                <a16:creationId xmlns:a16="http://schemas.microsoft.com/office/drawing/2014/main" id="{EB6B743D-795C-9F66-43B5-0D7D12A5B711}"/>
              </a:ext>
            </a:extLst>
          </p:cNvPr>
          <p:cNvSpPr/>
          <p:nvPr/>
        </p:nvSpPr>
        <p:spPr>
          <a:xfrm>
            <a:off x="619221" y="3475239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ИНФРАСТРУКТУРА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 ИНВЕСТИЦИОННЫХ ПЛОЩАДКАХ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Скругленный прямоугольник 88">
            <a:extLst>
              <a:ext uri="{FF2B5EF4-FFF2-40B4-BE49-F238E27FC236}">
                <a16:creationId xmlns:a16="http://schemas.microsoft.com/office/drawing/2014/main" id="{6A51D4D3-64AC-23A3-E627-9D01F40E6EB2}"/>
              </a:ext>
            </a:extLst>
          </p:cNvPr>
          <p:cNvSpPr/>
          <p:nvPr/>
        </p:nvSpPr>
        <p:spPr>
          <a:xfrm>
            <a:off x="619221" y="4067947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ИНВЕСТОРАМИ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БЕЗ ИНВЕСТИЦИОННОГО ПЛАНА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Скругленный прямоугольник 89">
            <a:extLst>
              <a:ext uri="{FF2B5EF4-FFF2-40B4-BE49-F238E27FC236}">
                <a16:creationId xmlns:a16="http://schemas.microsoft.com/office/drawing/2014/main" id="{51447579-5086-5E11-AF44-D45DBDED33A5}"/>
              </a:ext>
            </a:extLst>
          </p:cNvPr>
          <p:cNvSpPr/>
          <p:nvPr/>
        </p:nvSpPr>
        <p:spPr>
          <a:xfrm>
            <a:off x="2953408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инфраструктуры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Скругленный прямоугольник 90">
            <a:extLst>
              <a:ext uri="{FF2B5EF4-FFF2-40B4-BE49-F238E27FC236}">
                <a16:creationId xmlns:a16="http://schemas.microsoft.com/office/drawing/2014/main" id="{7C9486C7-ED75-2FF8-33C8-C0332847A33F}"/>
              </a:ext>
            </a:extLst>
          </p:cNvPr>
          <p:cNvSpPr/>
          <p:nvPr/>
        </p:nvSpPr>
        <p:spPr>
          <a:xfrm>
            <a:off x="2953408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Проводятся переговоры и осмотр инвестиционных площадок по запросу инвестора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CD48F55F-F4ED-4364-E95B-98D535EDD6D8}"/>
              </a:ext>
            </a:extLst>
          </p:cNvPr>
          <p:cNvSpPr/>
          <p:nvPr/>
        </p:nvSpPr>
        <p:spPr>
          <a:xfrm>
            <a:off x="6439596" y="3475239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инженерной и транспортной инфраструктуры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 прихода инвестора на объект с целью экономии времени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Скругленный прямоугольник 92">
            <a:extLst>
              <a:ext uri="{FF2B5EF4-FFF2-40B4-BE49-F238E27FC236}">
                <a16:creationId xmlns:a16="http://schemas.microsoft.com/office/drawing/2014/main" id="{474725A6-A4DD-6C99-3AE6-2DBC5A8F19E9}"/>
              </a:ext>
            </a:extLst>
          </p:cNvPr>
          <p:cNvSpPr/>
          <p:nvPr/>
        </p:nvSpPr>
        <p:spPr>
          <a:xfrm>
            <a:off x="6439596" y="4067947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Создание проектной команды, которая составляет инвестиционные планы и выводит проекты на площадки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6" name="Рисунок 9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E9E74D18-DDA5-DE48-E379-764E35F17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7813" y="3534929"/>
            <a:ext cx="365554" cy="365554"/>
          </a:xfrm>
          <a:prstGeom prst="rect">
            <a:avLst/>
          </a:prstGeom>
        </p:spPr>
      </p:pic>
      <p:pic>
        <p:nvPicPr>
          <p:cNvPr id="98" name="Рисунок 97" descr="Запрещено со сплошной заливкой">
            <a:extLst>
              <a:ext uri="{FF2B5EF4-FFF2-40B4-BE49-F238E27FC236}">
                <a16:creationId xmlns:a16="http://schemas.microsoft.com/office/drawing/2014/main" id="{89EEB087-2E1A-1414-262C-D847E8EB2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26071" y="3534929"/>
            <a:ext cx="360000" cy="360000"/>
          </a:xfrm>
          <a:prstGeom prst="rect">
            <a:avLst/>
          </a:prstGeom>
        </p:spPr>
      </p:pic>
      <p:pic>
        <p:nvPicPr>
          <p:cNvPr id="101" name="Рисунок 100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F0861CB6-9A84-DCF6-9F71-4B695945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4423" y="4129259"/>
            <a:ext cx="365554" cy="365554"/>
          </a:xfrm>
          <a:prstGeom prst="rect">
            <a:avLst/>
          </a:prstGeom>
        </p:spPr>
      </p:pic>
      <p:pic>
        <p:nvPicPr>
          <p:cNvPr id="103" name="Рисунок 102" descr="Запрещено со сплошной заливкой">
            <a:extLst>
              <a:ext uri="{FF2B5EF4-FFF2-40B4-BE49-F238E27FC236}">
                <a16:creationId xmlns:a16="http://schemas.microsoft.com/office/drawing/2014/main" id="{A4B94F7A-4BBC-A983-F42D-DD285B709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2681" y="4129259"/>
            <a:ext cx="360000" cy="360000"/>
          </a:xfrm>
          <a:prstGeom prst="rect">
            <a:avLst/>
          </a:prstGeom>
        </p:spPr>
      </p:pic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id="{8F2C9022-10A3-0D35-CA05-80E92637D0EB}"/>
              </a:ext>
            </a:extLst>
          </p:cNvPr>
          <p:cNvSpPr/>
          <p:nvPr/>
        </p:nvSpPr>
        <p:spPr>
          <a:xfrm>
            <a:off x="628201" y="5249203"/>
            <a:ext cx="2195999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rgbClr val="4756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РАБОТА С ПОТЕНЦИАЛЬНЫМИ ИНВЕСТОРАМИ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rgbClr val="4756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id="{AD24024F-306A-2906-6186-DF6244617AD9}"/>
              </a:ext>
            </a:extLst>
          </p:cNvPr>
          <p:cNvSpPr/>
          <p:nvPr/>
        </p:nvSpPr>
        <p:spPr>
          <a:xfrm>
            <a:off x="2962388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                   при возникновении интереса с их стороны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Скругленный прямоугольник 110">
            <a:extLst>
              <a:ext uri="{FF2B5EF4-FFF2-40B4-BE49-F238E27FC236}">
                <a16:creationId xmlns:a16="http://schemas.microsoft.com/office/drawing/2014/main" id="{C659C721-60D7-16F6-22C9-5D4F85D947F4}"/>
              </a:ext>
            </a:extLst>
          </p:cNvPr>
          <p:cNvSpPr/>
          <p:nvPr/>
        </p:nvSpPr>
        <p:spPr>
          <a:xfrm>
            <a:off x="6448576" y="5249203"/>
            <a:ext cx="3348000" cy="486000"/>
          </a:xfrm>
          <a:prstGeom prst="roundRect">
            <a:avLst>
              <a:gd name="adj" fmla="val 50000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Подготовка к возможному приходу инвесторов, создание информационно-аналитических буклетов, сохранение контактов потенциальных инвесторов, составления списка для дальнейшей регулярной коммуникации </a:t>
            </a:r>
            <a:endParaRPr kumimoji="0" lang="x-none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5" name="Рисунок 11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08802114-ACA9-8001-E871-C9FE72E05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3403" y="4717807"/>
            <a:ext cx="365554" cy="365554"/>
          </a:xfrm>
          <a:prstGeom prst="rect">
            <a:avLst/>
          </a:prstGeom>
        </p:spPr>
      </p:pic>
      <p:pic>
        <p:nvPicPr>
          <p:cNvPr id="126" name="Рисунок 125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1BA9EACC-0D27-26F9-309F-401843F56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25608" y="5314865"/>
            <a:ext cx="365554" cy="365554"/>
          </a:xfrm>
          <a:prstGeom prst="rect">
            <a:avLst/>
          </a:prstGeom>
        </p:spPr>
      </p:pic>
      <p:pic>
        <p:nvPicPr>
          <p:cNvPr id="128" name="Рисунок 127" descr="Запрещено со сплошной заливкой">
            <a:extLst>
              <a:ext uri="{FF2B5EF4-FFF2-40B4-BE49-F238E27FC236}">
                <a16:creationId xmlns:a16="http://schemas.microsoft.com/office/drawing/2014/main" id="{C614B3DA-E67F-533B-8DF9-549B5A712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33866" y="5314865"/>
            <a:ext cx="360000" cy="360000"/>
          </a:xfrm>
          <a:prstGeom prst="rect">
            <a:avLst/>
          </a:prstGeom>
        </p:spPr>
      </p:pic>
      <p:pic>
        <p:nvPicPr>
          <p:cNvPr id="134" name="Рисунок 133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59FADAC9-EB60-3542-155B-F21BD309B3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2343541"/>
            <a:ext cx="365554" cy="365554"/>
          </a:xfrm>
          <a:prstGeom prst="rect">
            <a:avLst/>
          </a:prstGeom>
        </p:spPr>
      </p:pic>
      <p:pic>
        <p:nvPicPr>
          <p:cNvPr id="135" name="Рисунок 134" descr="Значок &quot;Галочка1&quot; со сплошной заливкой">
            <a:extLst>
              <a:ext uri="{FF2B5EF4-FFF2-40B4-BE49-F238E27FC236}">
                <a16:creationId xmlns:a16="http://schemas.microsoft.com/office/drawing/2014/main" id="{9E3DFFFC-8EDA-1F00-338B-DD8E006DD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033866" y="4717807"/>
            <a:ext cx="365554" cy="365554"/>
          </a:xfrm>
          <a:prstGeom prst="rect">
            <a:avLst/>
          </a:prstGeom>
        </p:spPr>
      </p:pic>
      <p:sp>
        <p:nvSpPr>
          <p:cNvPr id="48" name="TextBox 4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62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МЕРЫ ГОСУДАРСТВЕННОЙ ПОДДЕРЖКИ 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959288B3-6129-0F6E-2F82-BEEB0DD1000F}"/>
              </a:ext>
            </a:extLst>
          </p:cNvPr>
          <p:cNvSpPr/>
          <p:nvPr/>
        </p:nvSpPr>
        <p:spPr>
          <a:xfrm>
            <a:off x="62701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:a16="http://schemas.microsoft.com/office/drawing/2014/main" id="{74865467-DC3F-30ED-A2E2-AE772E0BB58C}"/>
              </a:ext>
            </a:extLst>
          </p:cNvPr>
          <p:cNvSpPr/>
          <p:nvPr/>
        </p:nvSpPr>
        <p:spPr>
          <a:xfrm>
            <a:off x="2485202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id="{6035FA24-3445-92D9-8779-8906CA8356A4}"/>
              </a:ext>
            </a:extLst>
          </p:cNvPr>
          <p:cNvSpPr/>
          <p:nvPr/>
        </p:nvSpPr>
        <p:spPr>
          <a:xfrm>
            <a:off x="4343390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A930814C-6C32-C14B-E8DE-92769C490880}"/>
              </a:ext>
            </a:extLst>
          </p:cNvPr>
          <p:cNvSpPr/>
          <p:nvPr/>
        </p:nvSpPr>
        <p:spPr>
          <a:xfrm>
            <a:off x="6201578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01182952-42FD-E2F5-AE20-138C900DE067}"/>
              </a:ext>
            </a:extLst>
          </p:cNvPr>
          <p:cNvSpPr/>
          <p:nvPr/>
        </p:nvSpPr>
        <p:spPr>
          <a:xfrm>
            <a:off x="8059764" y="1401545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737CB4FA-74E4-CF19-B214-F7A2247C9D35}"/>
              </a:ext>
            </a:extLst>
          </p:cNvPr>
          <p:cNvSpPr/>
          <p:nvPr/>
        </p:nvSpPr>
        <p:spPr>
          <a:xfrm>
            <a:off x="627014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DBBEF72-E326-F688-F2DF-29A8A297810A}"/>
              </a:ext>
            </a:extLst>
          </p:cNvPr>
          <p:cNvSpPr/>
          <p:nvPr/>
        </p:nvSpPr>
        <p:spPr>
          <a:xfrm>
            <a:off x="2485202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id="{1F094A80-5BAE-32C7-EA15-5459001EDA76}"/>
              </a:ext>
            </a:extLst>
          </p:cNvPr>
          <p:cNvSpPr/>
          <p:nvPr/>
        </p:nvSpPr>
        <p:spPr>
          <a:xfrm>
            <a:off x="4343390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A39F93CA-3AA3-0119-407F-5C489857FB7F}"/>
              </a:ext>
            </a:extLst>
          </p:cNvPr>
          <p:cNvSpPr/>
          <p:nvPr/>
        </p:nvSpPr>
        <p:spPr>
          <a:xfrm>
            <a:off x="6201578" y="3265924"/>
            <a:ext cx="1710000" cy="1710000"/>
          </a:xfrm>
          <a:prstGeom prst="roundRect">
            <a:avLst>
              <a:gd name="adj" fmla="val 1643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9FD35FDE-44D5-69AA-B56A-DAAC1C428CDD}"/>
              </a:ext>
            </a:extLst>
          </p:cNvPr>
          <p:cNvSpPr/>
          <p:nvPr/>
        </p:nvSpPr>
        <p:spPr>
          <a:xfrm>
            <a:off x="74550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58" name="Скругленный прямоугольник 57">
            <a:extLst>
              <a:ext uri="{FF2B5EF4-FFF2-40B4-BE49-F238E27FC236}">
                <a16:creationId xmlns:a16="http://schemas.microsoft.com/office/drawing/2014/main" id="{E95975D5-91C3-3E7B-853F-21C2CD5F1A04}"/>
              </a:ext>
            </a:extLst>
          </p:cNvPr>
          <p:cNvSpPr/>
          <p:nvPr/>
        </p:nvSpPr>
        <p:spPr>
          <a:xfrm>
            <a:off x="2603696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2" name="Скругленный прямоугольник 61">
            <a:extLst>
              <a:ext uri="{FF2B5EF4-FFF2-40B4-BE49-F238E27FC236}">
                <a16:creationId xmlns:a16="http://schemas.microsoft.com/office/drawing/2014/main" id="{33B0C178-5D40-A28A-2614-96914272F53B}"/>
              </a:ext>
            </a:extLst>
          </p:cNvPr>
          <p:cNvSpPr/>
          <p:nvPr/>
        </p:nvSpPr>
        <p:spPr>
          <a:xfrm>
            <a:off x="4432190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6" name="Скругленный прямоугольник 65">
            <a:extLst>
              <a:ext uri="{FF2B5EF4-FFF2-40B4-BE49-F238E27FC236}">
                <a16:creationId xmlns:a16="http://schemas.microsoft.com/office/drawing/2014/main" id="{A889ECA0-D41C-F7E4-3A53-A7BAC8E9D284}"/>
              </a:ext>
            </a:extLst>
          </p:cNvPr>
          <p:cNvSpPr/>
          <p:nvPr/>
        </p:nvSpPr>
        <p:spPr>
          <a:xfrm>
            <a:off x="6324558" y="3390807"/>
            <a:ext cx="1456918" cy="586798"/>
          </a:xfrm>
          <a:prstGeom prst="roundRect">
            <a:avLst>
              <a:gd name="adj" fmla="val 29906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grpSp>
        <p:nvGrpSpPr>
          <p:cNvPr id="61" name="object 8"/>
          <p:cNvGrpSpPr/>
          <p:nvPr/>
        </p:nvGrpSpPr>
        <p:grpSpPr>
          <a:xfrm>
            <a:off x="626363" y="1402080"/>
            <a:ext cx="1710055" cy="1710055"/>
            <a:chOff x="626363" y="1402080"/>
            <a:chExt cx="1710055" cy="1710055"/>
          </a:xfrm>
        </p:grpSpPr>
        <p:sp>
          <p:nvSpPr>
            <p:cNvPr id="65" name="object 9"/>
            <p:cNvSpPr/>
            <p:nvPr/>
          </p:nvSpPr>
          <p:spPr>
            <a:xfrm>
              <a:off x="626363" y="1402080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5">
                  <a:moveTo>
                    <a:pt x="1428877" y="0"/>
                  </a:moveTo>
                  <a:lnTo>
                    <a:pt x="281025" y="0"/>
                  </a:lnTo>
                  <a:lnTo>
                    <a:pt x="235441" y="3679"/>
                  </a:lnTo>
                  <a:lnTo>
                    <a:pt x="192199" y="14330"/>
                  </a:lnTo>
                  <a:lnTo>
                    <a:pt x="151877" y="31375"/>
                  </a:lnTo>
                  <a:lnTo>
                    <a:pt x="115055" y="54234"/>
                  </a:lnTo>
                  <a:lnTo>
                    <a:pt x="82310" y="82327"/>
                  </a:lnTo>
                  <a:lnTo>
                    <a:pt x="54221" y="115077"/>
                  </a:lnTo>
                  <a:lnTo>
                    <a:pt x="31367" y="151903"/>
                  </a:lnTo>
                  <a:lnTo>
                    <a:pt x="14326" y="192227"/>
                  </a:lnTo>
                  <a:lnTo>
                    <a:pt x="3678" y="235469"/>
                  </a:lnTo>
                  <a:lnTo>
                    <a:pt x="0" y="281050"/>
                  </a:lnTo>
                  <a:lnTo>
                    <a:pt x="0" y="1428877"/>
                  </a:lnTo>
                  <a:lnTo>
                    <a:pt x="3678" y="1474458"/>
                  </a:lnTo>
                  <a:lnTo>
                    <a:pt x="14326" y="1517700"/>
                  </a:lnTo>
                  <a:lnTo>
                    <a:pt x="31367" y="1558024"/>
                  </a:lnTo>
                  <a:lnTo>
                    <a:pt x="54221" y="1594850"/>
                  </a:lnTo>
                  <a:lnTo>
                    <a:pt x="82310" y="1627600"/>
                  </a:lnTo>
                  <a:lnTo>
                    <a:pt x="115055" y="1655693"/>
                  </a:lnTo>
                  <a:lnTo>
                    <a:pt x="151877" y="1678552"/>
                  </a:lnTo>
                  <a:lnTo>
                    <a:pt x="192199" y="1695597"/>
                  </a:lnTo>
                  <a:lnTo>
                    <a:pt x="235441" y="1706248"/>
                  </a:lnTo>
                  <a:lnTo>
                    <a:pt x="281025" y="1709928"/>
                  </a:lnTo>
                  <a:lnTo>
                    <a:pt x="1428877" y="1709928"/>
                  </a:lnTo>
                  <a:lnTo>
                    <a:pt x="1474458" y="1706248"/>
                  </a:lnTo>
                  <a:lnTo>
                    <a:pt x="1517700" y="1695597"/>
                  </a:lnTo>
                  <a:lnTo>
                    <a:pt x="1558024" y="1678552"/>
                  </a:lnTo>
                  <a:lnTo>
                    <a:pt x="1594850" y="1655693"/>
                  </a:lnTo>
                  <a:lnTo>
                    <a:pt x="1627600" y="1627600"/>
                  </a:lnTo>
                  <a:lnTo>
                    <a:pt x="1655693" y="1594850"/>
                  </a:lnTo>
                  <a:lnTo>
                    <a:pt x="1678552" y="1558024"/>
                  </a:lnTo>
                  <a:lnTo>
                    <a:pt x="1695597" y="1517700"/>
                  </a:lnTo>
                  <a:lnTo>
                    <a:pt x="1706248" y="1474458"/>
                  </a:lnTo>
                  <a:lnTo>
                    <a:pt x="1709928" y="1428877"/>
                  </a:lnTo>
                  <a:lnTo>
                    <a:pt x="1709928" y="281050"/>
                  </a:lnTo>
                  <a:lnTo>
                    <a:pt x="1706248" y="235469"/>
                  </a:lnTo>
                  <a:lnTo>
                    <a:pt x="1695597" y="192227"/>
                  </a:lnTo>
                  <a:lnTo>
                    <a:pt x="1678552" y="151903"/>
                  </a:lnTo>
                  <a:lnTo>
                    <a:pt x="1655693" y="115077"/>
                  </a:lnTo>
                  <a:lnTo>
                    <a:pt x="1627600" y="82327"/>
                  </a:lnTo>
                  <a:lnTo>
                    <a:pt x="1594850" y="54234"/>
                  </a:lnTo>
                  <a:lnTo>
                    <a:pt x="1558024" y="31375"/>
                  </a:lnTo>
                  <a:lnTo>
                    <a:pt x="1517700" y="14330"/>
                  </a:lnTo>
                  <a:lnTo>
                    <a:pt x="1474458" y="3679"/>
                  </a:lnTo>
                  <a:lnTo>
                    <a:pt x="1428877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10"/>
            <p:cNvSpPr/>
            <p:nvPr/>
          </p:nvSpPr>
          <p:spPr>
            <a:xfrm>
              <a:off x="745235" y="1527048"/>
              <a:ext cx="1457325" cy="586740"/>
            </a:xfrm>
            <a:custGeom>
              <a:avLst/>
              <a:gdLst/>
              <a:ahLst/>
              <a:cxnLst/>
              <a:rect l="l" t="t" r="r" b="b"/>
              <a:pathLst>
                <a:path w="1457325" h="586739">
                  <a:moveTo>
                    <a:pt x="1281430" y="0"/>
                  </a:moveTo>
                  <a:lnTo>
                    <a:pt x="175475" y="0"/>
                  </a:lnTo>
                  <a:lnTo>
                    <a:pt x="128827" y="6271"/>
                  </a:lnTo>
                  <a:lnTo>
                    <a:pt x="86909" y="23970"/>
                  </a:lnTo>
                  <a:lnTo>
                    <a:pt x="51395" y="51419"/>
                  </a:lnTo>
                  <a:lnTo>
                    <a:pt x="23957" y="86943"/>
                  </a:lnTo>
                  <a:lnTo>
                    <a:pt x="6268" y="128866"/>
                  </a:lnTo>
                  <a:lnTo>
                    <a:pt x="0" y="175513"/>
                  </a:lnTo>
                  <a:lnTo>
                    <a:pt x="0" y="411225"/>
                  </a:lnTo>
                  <a:lnTo>
                    <a:pt x="6268" y="457873"/>
                  </a:lnTo>
                  <a:lnTo>
                    <a:pt x="23957" y="499796"/>
                  </a:lnTo>
                  <a:lnTo>
                    <a:pt x="51395" y="535320"/>
                  </a:lnTo>
                  <a:lnTo>
                    <a:pt x="86909" y="562769"/>
                  </a:lnTo>
                  <a:lnTo>
                    <a:pt x="128827" y="580468"/>
                  </a:lnTo>
                  <a:lnTo>
                    <a:pt x="175475" y="586739"/>
                  </a:lnTo>
                  <a:lnTo>
                    <a:pt x="1281430" y="586739"/>
                  </a:lnTo>
                  <a:lnTo>
                    <a:pt x="1328077" y="580468"/>
                  </a:lnTo>
                  <a:lnTo>
                    <a:pt x="1370000" y="562769"/>
                  </a:lnTo>
                  <a:lnTo>
                    <a:pt x="1405524" y="535320"/>
                  </a:lnTo>
                  <a:lnTo>
                    <a:pt x="1432973" y="499796"/>
                  </a:lnTo>
                  <a:lnTo>
                    <a:pt x="1450672" y="457873"/>
                  </a:lnTo>
                  <a:lnTo>
                    <a:pt x="1456944" y="411225"/>
                  </a:lnTo>
                  <a:lnTo>
                    <a:pt x="1456944" y="175513"/>
                  </a:lnTo>
                  <a:lnTo>
                    <a:pt x="1450672" y="128866"/>
                  </a:lnTo>
                  <a:lnTo>
                    <a:pt x="1432973" y="86943"/>
                  </a:lnTo>
                  <a:lnTo>
                    <a:pt x="1405524" y="51419"/>
                  </a:lnTo>
                  <a:lnTo>
                    <a:pt x="1370000" y="23970"/>
                  </a:lnTo>
                  <a:lnTo>
                    <a:pt x="1328077" y="6271"/>
                  </a:lnTo>
                  <a:lnTo>
                    <a:pt x="128143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4" name="object 7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963" y="1693164"/>
            <a:ext cx="1289303" cy="252984"/>
          </a:xfrm>
          <a:prstGeom prst="rect">
            <a:avLst/>
          </a:prstGeom>
        </p:spPr>
      </p:pic>
      <p:sp>
        <p:nvSpPr>
          <p:cNvPr id="75" name="object 40"/>
          <p:cNvSpPr txBox="1"/>
          <p:nvPr/>
        </p:nvSpPr>
        <p:spPr>
          <a:xfrm>
            <a:off x="823061" y="2216022"/>
            <a:ext cx="1175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latin typeface="Arial"/>
                <a:cs typeface="Arial"/>
              </a:rPr>
              <a:t>АНО </a:t>
            </a:r>
            <a:r>
              <a:rPr sz="600" b="1" spc="-5" dirty="0">
                <a:latin typeface="Arial"/>
                <a:cs typeface="Arial"/>
              </a:rPr>
              <a:t>«АГЕНТСТВО АМУРСКОЙ </a:t>
            </a:r>
            <a:r>
              <a:rPr sz="600" b="1" spc="-15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 </a:t>
            </a:r>
            <a:r>
              <a:rPr sz="600" b="1" dirty="0">
                <a:latin typeface="Arial"/>
                <a:cs typeface="Arial"/>
              </a:rPr>
              <a:t>ПО </a:t>
            </a:r>
            <a:r>
              <a:rPr sz="600" b="1" spc="-5" dirty="0">
                <a:latin typeface="Arial"/>
                <a:cs typeface="Arial"/>
              </a:rPr>
              <a:t>ПРИВЛЕЧЕНИЮ </a:t>
            </a:r>
            <a:r>
              <a:rPr sz="600" b="1" spc="-15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ИНВЕСТИЦИЙ»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7" name="object 41"/>
          <p:cNvSpPr/>
          <p:nvPr/>
        </p:nvSpPr>
        <p:spPr>
          <a:xfrm>
            <a:off x="781812" y="2731007"/>
            <a:ext cx="1461770" cy="236220"/>
          </a:xfrm>
          <a:custGeom>
            <a:avLst/>
            <a:gdLst/>
            <a:ahLst/>
            <a:cxnLst/>
            <a:rect l="l" t="t" r="r" b="b"/>
            <a:pathLst>
              <a:path w="1461770" h="236219">
                <a:moveTo>
                  <a:pt x="1343406" y="0"/>
                </a:moveTo>
                <a:lnTo>
                  <a:pt x="118109" y="0"/>
                </a:lnTo>
                <a:lnTo>
                  <a:pt x="72137" y="9274"/>
                </a:lnTo>
                <a:lnTo>
                  <a:pt x="34594" y="34575"/>
                </a:lnTo>
                <a:lnTo>
                  <a:pt x="9282" y="72116"/>
                </a:lnTo>
                <a:lnTo>
                  <a:pt x="0" y="118109"/>
                </a:lnTo>
                <a:lnTo>
                  <a:pt x="9282" y="164103"/>
                </a:lnTo>
                <a:lnTo>
                  <a:pt x="34594" y="201644"/>
                </a:lnTo>
                <a:lnTo>
                  <a:pt x="72137" y="226945"/>
                </a:lnTo>
                <a:lnTo>
                  <a:pt x="118109" y="236219"/>
                </a:lnTo>
                <a:lnTo>
                  <a:pt x="1343406" y="236219"/>
                </a:lnTo>
                <a:lnTo>
                  <a:pt x="1389399" y="226945"/>
                </a:lnTo>
                <a:lnTo>
                  <a:pt x="1426940" y="201644"/>
                </a:lnTo>
                <a:lnTo>
                  <a:pt x="1452241" y="164103"/>
                </a:lnTo>
                <a:lnTo>
                  <a:pt x="1461515" y="118109"/>
                </a:lnTo>
                <a:lnTo>
                  <a:pt x="1452241" y="72116"/>
                </a:lnTo>
                <a:lnTo>
                  <a:pt x="1426940" y="34575"/>
                </a:lnTo>
                <a:lnTo>
                  <a:pt x="1389399" y="9274"/>
                </a:lnTo>
                <a:lnTo>
                  <a:pt x="134340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42"/>
          <p:cNvSpPr txBox="1"/>
          <p:nvPr/>
        </p:nvSpPr>
        <p:spPr>
          <a:xfrm>
            <a:off x="1054100" y="2789301"/>
            <a:ext cx="918844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https://invest.amurobl.ru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79" name="object 37"/>
          <p:cNvGrpSpPr/>
          <p:nvPr/>
        </p:nvGrpSpPr>
        <p:grpSpPr>
          <a:xfrm>
            <a:off x="2610611" y="1527047"/>
            <a:ext cx="1449705" cy="586740"/>
            <a:chOff x="2610611" y="1527047"/>
            <a:chExt cx="1449705" cy="586740"/>
          </a:xfrm>
        </p:grpSpPr>
        <p:sp>
          <p:nvSpPr>
            <p:cNvPr id="80" name="object 38"/>
            <p:cNvSpPr/>
            <p:nvPr/>
          </p:nvSpPr>
          <p:spPr>
            <a:xfrm>
              <a:off x="2610611" y="1527047"/>
              <a:ext cx="1449705" cy="586740"/>
            </a:xfrm>
            <a:custGeom>
              <a:avLst/>
              <a:gdLst/>
              <a:ahLst/>
              <a:cxnLst/>
              <a:rect l="l" t="t" r="r" b="b"/>
              <a:pathLst>
                <a:path w="1449704" h="586739">
                  <a:moveTo>
                    <a:pt x="1273810" y="0"/>
                  </a:moveTo>
                  <a:lnTo>
                    <a:pt x="175513" y="0"/>
                  </a:lnTo>
                  <a:lnTo>
                    <a:pt x="128866" y="6271"/>
                  </a:lnTo>
                  <a:lnTo>
                    <a:pt x="86943" y="23970"/>
                  </a:lnTo>
                  <a:lnTo>
                    <a:pt x="51419" y="51419"/>
                  </a:lnTo>
                  <a:lnTo>
                    <a:pt x="23970" y="86943"/>
                  </a:lnTo>
                  <a:lnTo>
                    <a:pt x="6271" y="128866"/>
                  </a:lnTo>
                  <a:lnTo>
                    <a:pt x="0" y="175513"/>
                  </a:lnTo>
                  <a:lnTo>
                    <a:pt x="0" y="411225"/>
                  </a:lnTo>
                  <a:lnTo>
                    <a:pt x="6271" y="457873"/>
                  </a:lnTo>
                  <a:lnTo>
                    <a:pt x="23970" y="499796"/>
                  </a:lnTo>
                  <a:lnTo>
                    <a:pt x="51419" y="535320"/>
                  </a:lnTo>
                  <a:lnTo>
                    <a:pt x="86943" y="562769"/>
                  </a:lnTo>
                  <a:lnTo>
                    <a:pt x="128866" y="580468"/>
                  </a:lnTo>
                  <a:lnTo>
                    <a:pt x="175513" y="586739"/>
                  </a:lnTo>
                  <a:lnTo>
                    <a:pt x="1273810" y="586739"/>
                  </a:lnTo>
                  <a:lnTo>
                    <a:pt x="1320457" y="580468"/>
                  </a:lnTo>
                  <a:lnTo>
                    <a:pt x="1362380" y="562769"/>
                  </a:lnTo>
                  <a:lnTo>
                    <a:pt x="1397904" y="535320"/>
                  </a:lnTo>
                  <a:lnTo>
                    <a:pt x="1425353" y="499796"/>
                  </a:lnTo>
                  <a:lnTo>
                    <a:pt x="1443052" y="457873"/>
                  </a:lnTo>
                  <a:lnTo>
                    <a:pt x="1449324" y="411225"/>
                  </a:lnTo>
                  <a:lnTo>
                    <a:pt x="1449324" y="175513"/>
                  </a:lnTo>
                  <a:lnTo>
                    <a:pt x="1443052" y="128866"/>
                  </a:lnTo>
                  <a:lnTo>
                    <a:pt x="1425353" y="86943"/>
                  </a:lnTo>
                  <a:lnTo>
                    <a:pt x="1397904" y="51419"/>
                  </a:lnTo>
                  <a:lnTo>
                    <a:pt x="1362380" y="23970"/>
                  </a:lnTo>
                  <a:lnTo>
                    <a:pt x="1320457" y="6271"/>
                  </a:lnTo>
                  <a:lnTo>
                    <a:pt x="127381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62071" y="1616963"/>
              <a:ext cx="931163" cy="416051"/>
            </a:xfrm>
            <a:prstGeom prst="rect">
              <a:avLst/>
            </a:prstGeom>
          </p:spPr>
        </p:pic>
      </p:grpSp>
      <p:sp>
        <p:nvSpPr>
          <p:cNvPr id="82" name="object 34"/>
          <p:cNvSpPr txBox="1"/>
          <p:nvPr/>
        </p:nvSpPr>
        <p:spPr>
          <a:xfrm>
            <a:off x="2646679" y="2205990"/>
            <a:ext cx="725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latin typeface="Arial"/>
                <a:cs typeface="Arial"/>
              </a:rPr>
              <a:t>МОЙ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БИЗНЕС </a:t>
            </a:r>
            <a:r>
              <a:rPr sz="600" b="1" dirty="0">
                <a:latin typeface="Arial"/>
                <a:cs typeface="Arial"/>
              </a:rPr>
              <a:t>28</a:t>
            </a:r>
            <a:endParaRPr sz="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600" b="1" spc="-10" dirty="0">
                <a:latin typeface="Arial"/>
                <a:cs typeface="Arial"/>
              </a:rPr>
              <a:t>Амурская</a:t>
            </a:r>
            <a:r>
              <a:rPr sz="600" b="1" spc="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область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83" name="object 35"/>
          <p:cNvSpPr/>
          <p:nvPr/>
        </p:nvSpPr>
        <p:spPr>
          <a:xfrm>
            <a:off x="2627376" y="2756916"/>
            <a:ext cx="1457325" cy="234950"/>
          </a:xfrm>
          <a:custGeom>
            <a:avLst/>
            <a:gdLst/>
            <a:ahLst/>
            <a:cxnLst/>
            <a:rect l="l" t="t" r="r" b="b"/>
            <a:pathLst>
              <a:path w="1457325" h="234950">
                <a:moveTo>
                  <a:pt x="1339596" y="0"/>
                </a:moveTo>
                <a:lnTo>
                  <a:pt x="117348" y="0"/>
                </a:lnTo>
                <a:lnTo>
                  <a:pt x="71687" y="9227"/>
                </a:lnTo>
                <a:lnTo>
                  <a:pt x="34385" y="34385"/>
                </a:lnTo>
                <a:lnTo>
                  <a:pt x="9227" y="71687"/>
                </a:lnTo>
                <a:lnTo>
                  <a:pt x="0" y="117348"/>
                </a:lnTo>
                <a:lnTo>
                  <a:pt x="9227" y="163008"/>
                </a:lnTo>
                <a:lnTo>
                  <a:pt x="34385" y="200310"/>
                </a:lnTo>
                <a:lnTo>
                  <a:pt x="71687" y="225468"/>
                </a:lnTo>
                <a:lnTo>
                  <a:pt x="117348" y="234696"/>
                </a:lnTo>
                <a:lnTo>
                  <a:pt x="1339596" y="234696"/>
                </a:lnTo>
                <a:lnTo>
                  <a:pt x="1385256" y="225468"/>
                </a:lnTo>
                <a:lnTo>
                  <a:pt x="1422558" y="200310"/>
                </a:lnTo>
                <a:lnTo>
                  <a:pt x="1447716" y="163008"/>
                </a:lnTo>
                <a:lnTo>
                  <a:pt x="1456944" y="117348"/>
                </a:lnTo>
                <a:lnTo>
                  <a:pt x="1447716" y="71687"/>
                </a:lnTo>
                <a:lnTo>
                  <a:pt x="1422558" y="34385"/>
                </a:lnTo>
                <a:lnTo>
                  <a:pt x="1385256" y="9227"/>
                </a:lnTo>
                <a:lnTo>
                  <a:pt x="133959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35"/>
          <p:cNvSpPr/>
          <p:nvPr/>
        </p:nvSpPr>
        <p:spPr>
          <a:xfrm>
            <a:off x="4478643" y="2756916"/>
            <a:ext cx="1457325" cy="234950"/>
          </a:xfrm>
          <a:custGeom>
            <a:avLst/>
            <a:gdLst/>
            <a:ahLst/>
            <a:cxnLst/>
            <a:rect l="l" t="t" r="r" b="b"/>
            <a:pathLst>
              <a:path w="1457325" h="234950">
                <a:moveTo>
                  <a:pt x="1339596" y="0"/>
                </a:moveTo>
                <a:lnTo>
                  <a:pt x="117348" y="0"/>
                </a:lnTo>
                <a:lnTo>
                  <a:pt x="71687" y="9227"/>
                </a:lnTo>
                <a:lnTo>
                  <a:pt x="34385" y="34385"/>
                </a:lnTo>
                <a:lnTo>
                  <a:pt x="9227" y="71687"/>
                </a:lnTo>
                <a:lnTo>
                  <a:pt x="0" y="117348"/>
                </a:lnTo>
                <a:lnTo>
                  <a:pt x="9227" y="163008"/>
                </a:lnTo>
                <a:lnTo>
                  <a:pt x="34385" y="200310"/>
                </a:lnTo>
                <a:lnTo>
                  <a:pt x="71687" y="225468"/>
                </a:lnTo>
                <a:lnTo>
                  <a:pt x="117348" y="234696"/>
                </a:lnTo>
                <a:lnTo>
                  <a:pt x="1339596" y="234696"/>
                </a:lnTo>
                <a:lnTo>
                  <a:pt x="1385256" y="225468"/>
                </a:lnTo>
                <a:lnTo>
                  <a:pt x="1422558" y="200310"/>
                </a:lnTo>
                <a:lnTo>
                  <a:pt x="1447716" y="163008"/>
                </a:lnTo>
                <a:lnTo>
                  <a:pt x="1456944" y="117348"/>
                </a:lnTo>
                <a:lnTo>
                  <a:pt x="1447716" y="71687"/>
                </a:lnTo>
                <a:lnTo>
                  <a:pt x="1422558" y="34385"/>
                </a:lnTo>
                <a:lnTo>
                  <a:pt x="1385256" y="9227"/>
                </a:lnTo>
                <a:lnTo>
                  <a:pt x="133959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35"/>
          <p:cNvSpPr/>
          <p:nvPr/>
        </p:nvSpPr>
        <p:spPr>
          <a:xfrm>
            <a:off x="6330724" y="2730245"/>
            <a:ext cx="1457325" cy="234950"/>
          </a:xfrm>
          <a:custGeom>
            <a:avLst/>
            <a:gdLst/>
            <a:ahLst/>
            <a:cxnLst/>
            <a:rect l="l" t="t" r="r" b="b"/>
            <a:pathLst>
              <a:path w="1457325" h="234950">
                <a:moveTo>
                  <a:pt x="1339596" y="0"/>
                </a:moveTo>
                <a:lnTo>
                  <a:pt x="117348" y="0"/>
                </a:lnTo>
                <a:lnTo>
                  <a:pt x="71687" y="9227"/>
                </a:lnTo>
                <a:lnTo>
                  <a:pt x="34385" y="34385"/>
                </a:lnTo>
                <a:lnTo>
                  <a:pt x="9227" y="71687"/>
                </a:lnTo>
                <a:lnTo>
                  <a:pt x="0" y="117348"/>
                </a:lnTo>
                <a:lnTo>
                  <a:pt x="9227" y="163008"/>
                </a:lnTo>
                <a:lnTo>
                  <a:pt x="34385" y="200310"/>
                </a:lnTo>
                <a:lnTo>
                  <a:pt x="71687" y="225468"/>
                </a:lnTo>
                <a:lnTo>
                  <a:pt x="117348" y="234696"/>
                </a:lnTo>
                <a:lnTo>
                  <a:pt x="1339596" y="234696"/>
                </a:lnTo>
                <a:lnTo>
                  <a:pt x="1385256" y="225468"/>
                </a:lnTo>
                <a:lnTo>
                  <a:pt x="1422558" y="200310"/>
                </a:lnTo>
                <a:lnTo>
                  <a:pt x="1447716" y="163008"/>
                </a:lnTo>
                <a:lnTo>
                  <a:pt x="1456944" y="117348"/>
                </a:lnTo>
                <a:lnTo>
                  <a:pt x="1447716" y="71687"/>
                </a:lnTo>
                <a:lnTo>
                  <a:pt x="1422558" y="34385"/>
                </a:lnTo>
                <a:lnTo>
                  <a:pt x="1385256" y="9227"/>
                </a:lnTo>
                <a:lnTo>
                  <a:pt x="133959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35"/>
          <p:cNvSpPr/>
          <p:nvPr/>
        </p:nvSpPr>
        <p:spPr>
          <a:xfrm>
            <a:off x="8183500" y="2724951"/>
            <a:ext cx="1457325" cy="234950"/>
          </a:xfrm>
          <a:custGeom>
            <a:avLst/>
            <a:gdLst/>
            <a:ahLst/>
            <a:cxnLst/>
            <a:rect l="l" t="t" r="r" b="b"/>
            <a:pathLst>
              <a:path w="1457325" h="234950">
                <a:moveTo>
                  <a:pt x="1339596" y="0"/>
                </a:moveTo>
                <a:lnTo>
                  <a:pt x="117348" y="0"/>
                </a:lnTo>
                <a:lnTo>
                  <a:pt x="71687" y="9227"/>
                </a:lnTo>
                <a:lnTo>
                  <a:pt x="34385" y="34385"/>
                </a:lnTo>
                <a:lnTo>
                  <a:pt x="9227" y="71687"/>
                </a:lnTo>
                <a:lnTo>
                  <a:pt x="0" y="117348"/>
                </a:lnTo>
                <a:lnTo>
                  <a:pt x="9227" y="163008"/>
                </a:lnTo>
                <a:lnTo>
                  <a:pt x="34385" y="200310"/>
                </a:lnTo>
                <a:lnTo>
                  <a:pt x="71687" y="225468"/>
                </a:lnTo>
                <a:lnTo>
                  <a:pt x="117348" y="234696"/>
                </a:lnTo>
                <a:lnTo>
                  <a:pt x="1339596" y="234696"/>
                </a:lnTo>
                <a:lnTo>
                  <a:pt x="1385256" y="225468"/>
                </a:lnTo>
                <a:lnTo>
                  <a:pt x="1422558" y="200310"/>
                </a:lnTo>
                <a:lnTo>
                  <a:pt x="1447716" y="163008"/>
                </a:lnTo>
                <a:lnTo>
                  <a:pt x="1456944" y="117348"/>
                </a:lnTo>
                <a:lnTo>
                  <a:pt x="1447716" y="71687"/>
                </a:lnTo>
                <a:lnTo>
                  <a:pt x="1422558" y="34385"/>
                </a:lnTo>
                <a:lnTo>
                  <a:pt x="1385256" y="9227"/>
                </a:lnTo>
                <a:lnTo>
                  <a:pt x="133959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12"/>
          <p:cNvGrpSpPr/>
          <p:nvPr/>
        </p:nvGrpSpPr>
        <p:grpSpPr>
          <a:xfrm>
            <a:off x="4343400" y="1402080"/>
            <a:ext cx="1710055" cy="1710055"/>
            <a:chOff x="4343400" y="1402080"/>
            <a:chExt cx="1710055" cy="1710055"/>
          </a:xfrm>
        </p:grpSpPr>
        <p:sp>
          <p:nvSpPr>
            <p:cNvPr id="88" name="object 13"/>
            <p:cNvSpPr/>
            <p:nvPr/>
          </p:nvSpPr>
          <p:spPr>
            <a:xfrm>
              <a:off x="4343400" y="1402080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5">
                  <a:moveTo>
                    <a:pt x="1428877" y="0"/>
                  </a:moveTo>
                  <a:lnTo>
                    <a:pt x="281050" y="0"/>
                  </a:lnTo>
                  <a:lnTo>
                    <a:pt x="235469" y="3679"/>
                  </a:lnTo>
                  <a:lnTo>
                    <a:pt x="192227" y="14330"/>
                  </a:lnTo>
                  <a:lnTo>
                    <a:pt x="151903" y="31375"/>
                  </a:lnTo>
                  <a:lnTo>
                    <a:pt x="115077" y="54234"/>
                  </a:lnTo>
                  <a:lnTo>
                    <a:pt x="82327" y="82327"/>
                  </a:lnTo>
                  <a:lnTo>
                    <a:pt x="54234" y="115077"/>
                  </a:lnTo>
                  <a:lnTo>
                    <a:pt x="31375" y="151903"/>
                  </a:lnTo>
                  <a:lnTo>
                    <a:pt x="14330" y="192227"/>
                  </a:lnTo>
                  <a:lnTo>
                    <a:pt x="3679" y="235469"/>
                  </a:lnTo>
                  <a:lnTo>
                    <a:pt x="0" y="281050"/>
                  </a:lnTo>
                  <a:lnTo>
                    <a:pt x="0" y="1428877"/>
                  </a:lnTo>
                  <a:lnTo>
                    <a:pt x="3679" y="1474458"/>
                  </a:lnTo>
                  <a:lnTo>
                    <a:pt x="14330" y="1517700"/>
                  </a:lnTo>
                  <a:lnTo>
                    <a:pt x="31375" y="1558024"/>
                  </a:lnTo>
                  <a:lnTo>
                    <a:pt x="54234" y="1594850"/>
                  </a:lnTo>
                  <a:lnTo>
                    <a:pt x="82327" y="1627600"/>
                  </a:lnTo>
                  <a:lnTo>
                    <a:pt x="115077" y="1655693"/>
                  </a:lnTo>
                  <a:lnTo>
                    <a:pt x="151903" y="1678552"/>
                  </a:lnTo>
                  <a:lnTo>
                    <a:pt x="192227" y="1695597"/>
                  </a:lnTo>
                  <a:lnTo>
                    <a:pt x="235469" y="1706248"/>
                  </a:lnTo>
                  <a:lnTo>
                    <a:pt x="281050" y="1709928"/>
                  </a:lnTo>
                  <a:lnTo>
                    <a:pt x="1428877" y="1709928"/>
                  </a:lnTo>
                  <a:lnTo>
                    <a:pt x="1474458" y="1706248"/>
                  </a:lnTo>
                  <a:lnTo>
                    <a:pt x="1517700" y="1695597"/>
                  </a:lnTo>
                  <a:lnTo>
                    <a:pt x="1558024" y="1678552"/>
                  </a:lnTo>
                  <a:lnTo>
                    <a:pt x="1594850" y="1655693"/>
                  </a:lnTo>
                  <a:lnTo>
                    <a:pt x="1627600" y="1627600"/>
                  </a:lnTo>
                  <a:lnTo>
                    <a:pt x="1655693" y="1594850"/>
                  </a:lnTo>
                  <a:lnTo>
                    <a:pt x="1678552" y="1558024"/>
                  </a:lnTo>
                  <a:lnTo>
                    <a:pt x="1695597" y="1517700"/>
                  </a:lnTo>
                  <a:lnTo>
                    <a:pt x="1706248" y="1474458"/>
                  </a:lnTo>
                  <a:lnTo>
                    <a:pt x="1709927" y="1428877"/>
                  </a:lnTo>
                  <a:lnTo>
                    <a:pt x="1709927" y="281050"/>
                  </a:lnTo>
                  <a:lnTo>
                    <a:pt x="1706248" y="235469"/>
                  </a:lnTo>
                  <a:lnTo>
                    <a:pt x="1695597" y="192227"/>
                  </a:lnTo>
                  <a:lnTo>
                    <a:pt x="1678552" y="151903"/>
                  </a:lnTo>
                  <a:lnTo>
                    <a:pt x="1655693" y="115077"/>
                  </a:lnTo>
                  <a:lnTo>
                    <a:pt x="1627600" y="82327"/>
                  </a:lnTo>
                  <a:lnTo>
                    <a:pt x="1594850" y="54234"/>
                  </a:lnTo>
                  <a:lnTo>
                    <a:pt x="1558024" y="31375"/>
                  </a:lnTo>
                  <a:lnTo>
                    <a:pt x="1517700" y="14330"/>
                  </a:lnTo>
                  <a:lnTo>
                    <a:pt x="1474458" y="3679"/>
                  </a:lnTo>
                  <a:lnTo>
                    <a:pt x="1428877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14"/>
            <p:cNvSpPr/>
            <p:nvPr/>
          </p:nvSpPr>
          <p:spPr>
            <a:xfrm>
              <a:off x="4431792" y="1527048"/>
              <a:ext cx="1503045" cy="586740"/>
            </a:xfrm>
            <a:custGeom>
              <a:avLst/>
              <a:gdLst/>
              <a:ahLst/>
              <a:cxnLst/>
              <a:rect l="l" t="t" r="r" b="b"/>
              <a:pathLst>
                <a:path w="1503045" h="586739">
                  <a:moveTo>
                    <a:pt x="1327150" y="0"/>
                  </a:moveTo>
                  <a:lnTo>
                    <a:pt x="175513" y="0"/>
                  </a:lnTo>
                  <a:lnTo>
                    <a:pt x="128866" y="6271"/>
                  </a:lnTo>
                  <a:lnTo>
                    <a:pt x="86943" y="23970"/>
                  </a:lnTo>
                  <a:lnTo>
                    <a:pt x="51419" y="51419"/>
                  </a:lnTo>
                  <a:lnTo>
                    <a:pt x="23970" y="86943"/>
                  </a:lnTo>
                  <a:lnTo>
                    <a:pt x="6271" y="128866"/>
                  </a:lnTo>
                  <a:lnTo>
                    <a:pt x="0" y="175513"/>
                  </a:lnTo>
                  <a:lnTo>
                    <a:pt x="0" y="411225"/>
                  </a:lnTo>
                  <a:lnTo>
                    <a:pt x="6271" y="457873"/>
                  </a:lnTo>
                  <a:lnTo>
                    <a:pt x="23970" y="499796"/>
                  </a:lnTo>
                  <a:lnTo>
                    <a:pt x="51419" y="535320"/>
                  </a:lnTo>
                  <a:lnTo>
                    <a:pt x="86943" y="562769"/>
                  </a:lnTo>
                  <a:lnTo>
                    <a:pt x="128866" y="580468"/>
                  </a:lnTo>
                  <a:lnTo>
                    <a:pt x="175513" y="586739"/>
                  </a:lnTo>
                  <a:lnTo>
                    <a:pt x="1327150" y="586739"/>
                  </a:lnTo>
                  <a:lnTo>
                    <a:pt x="1373797" y="580468"/>
                  </a:lnTo>
                  <a:lnTo>
                    <a:pt x="1415720" y="562769"/>
                  </a:lnTo>
                  <a:lnTo>
                    <a:pt x="1451244" y="535320"/>
                  </a:lnTo>
                  <a:lnTo>
                    <a:pt x="1478693" y="499796"/>
                  </a:lnTo>
                  <a:lnTo>
                    <a:pt x="1496392" y="457873"/>
                  </a:lnTo>
                  <a:lnTo>
                    <a:pt x="1502664" y="411225"/>
                  </a:lnTo>
                  <a:lnTo>
                    <a:pt x="1502664" y="175513"/>
                  </a:lnTo>
                  <a:lnTo>
                    <a:pt x="1496392" y="128866"/>
                  </a:lnTo>
                  <a:lnTo>
                    <a:pt x="1478693" y="86943"/>
                  </a:lnTo>
                  <a:lnTo>
                    <a:pt x="1451244" y="51419"/>
                  </a:lnTo>
                  <a:lnTo>
                    <a:pt x="1415720" y="23970"/>
                  </a:lnTo>
                  <a:lnTo>
                    <a:pt x="1373797" y="6271"/>
                  </a:lnTo>
                  <a:lnTo>
                    <a:pt x="1327150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36"/>
          <p:cNvSpPr txBox="1"/>
          <p:nvPr/>
        </p:nvSpPr>
        <p:spPr>
          <a:xfrm>
            <a:off x="2841117" y="2815209"/>
            <a:ext cx="102933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https://business.amurobl.ru</a:t>
            </a:r>
            <a:endParaRPr sz="600" dirty="0">
              <a:latin typeface="Arial"/>
              <a:cs typeface="Arial"/>
            </a:endParaRPr>
          </a:p>
        </p:txBody>
      </p:sp>
      <p:pic>
        <p:nvPicPr>
          <p:cNvPr id="91" name="object 7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90871" y="1568196"/>
            <a:ext cx="934212" cy="501396"/>
          </a:xfrm>
          <a:prstGeom prst="rect">
            <a:avLst/>
          </a:prstGeom>
        </p:spPr>
      </p:pic>
      <p:sp>
        <p:nvSpPr>
          <p:cNvPr id="92" name="object 44"/>
          <p:cNvSpPr/>
          <p:nvPr/>
        </p:nvSpPr>
        <p:spPr>
          <a:xfrm>
            <a:off x="4431791" y="2769107"/>
            <a:ext cx="1503045" cy="228600"/>
          </a:xfrm>
          <a:custGeom>
            <a:avLst/>
            <a:gdLst/>
            <a:ahLst/>
            <a:cxnLst/>
            <a:rect l="l" t="t" r="r" b="b"/>
            <a:pathLst>
              <a:path w="1503045" h="228600">
                <a:moveTo>
                  <a:pt x="1388364" y="0"/>
                </a:moveTo>
                <a:lnTo>
                  <a:pt x="114300" y="0"/>
                </a:lnTo>
                <a:lnTo>
                  <a:pt x="69812" y="8983"/>
                </a:lnTo>
                <a:lnTo>
                  <a:pt x="33480" y="33480"/>
                </a:lnTo>
                <a:lnTo>
                  <a:pt x="8983" y="69812"/>
                </a:lnTo>
                <a:lnTo>
                  <a:pt x="0" y="114300"/>
                </a:lnTo>
                <a:lnTo>
                  <a:pt x="8983" y="158787"/>
                </a:lnTo>
                <a:lnTo>
                  <a:pt x="33480" y="195119"/>
                </a:lnTo>
                <a:lnTo>
                  <a:pt x="69812" y="219616"/>
                </a:lnTo>
                <a:lnTo>
                  <a:pt x="114300" y="228600"/>
                </a:lnTo>
                <a:lnTo>
                  <a:pt x="1388364" y="228600"/>
                </a:lnTo>
                <a:lnTo>
                  <a:pt x="1432851" y="219616"/>
                </a:lnTo>
                <a:lnTo>
                  <a:pt x="1469183" y="195119"/>
                </a:lnTo>
                <a:lnTo>
                  <a:pt x="1493680" y="158787"/>
                </a:lnTo>
                <a:lnTo>
                  <a:pt x="1502664" y="114300"/>
                </a:lnTo>
                <a:lnTo>
                  <a:pt x="1493680" y="69812"/>
                </a:lnTo>
                <a:lnTo>
                  <a:pt x="1469183" y="33480"/>
                </a:lnTo>
                <a:lnTo>
                  <a:pt x="1432851" y="8983"/>
                </a:lnTo>
                <a:lnTo>
                  <a:pt x="1388364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43"/>
          <p:cNvSpPr txBox="1"/>
          <p:nvPr/>
        </p:nvSpPr>
        <p:spPr>
          <a:xfrm>
            <a:off x="4420361" y="2196210"/>
            <a:ext cx="1244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5" dirty="0">
                <a:latin typeface="Arial"/>
                <a:cs typeface="Arial"/>
              </a:rPr>
              <a:t>Ц</a:t>
            </a:r>
            <a:r>
              <a:rPr sz="600" b="1" spc="-5" dirty="0">
                <a:latin typeface="Arial"/>
                <a:cs typeface="Arial"/>
              </a:rPr>
              <a:t>ЕН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Р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ПОДД</a:t>
            </a:r>
            <a:r>
              <a:rPr sz="600" b="1" spc="-5" dirty="0">
                <a:latin typeface="Arial"/>
                <a:cs typeface="Arial"/>
              </a:rPr>
              <a:t>ЕРЖ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dirty="0">
                <a:latin typeface="Arial"/>
                <a:cs typeface="Arial"/>
              </a:rPr>
              <a:t>И</a:t>
            </a:r>
            <a:r>
              <a:rPr sz="600" b="1" spc="-1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Э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spc="-5" dirty="0">
                <a:latin typeface="Arial"/>
                <a:cs typeface="Arial"/>
              </a:rPr>
              <a:t>СПОР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А  </a:t>
            </a:r>
            <a:r>
              <a:rPr sz="600" b="1" spc="-5" dirty="0">
                <a:latin typeface="Arial"/>
                <a:cs typeface="Arial"/>
              </a:rPr>
              <a:t>АМУРСКОЙ</a:t>
            </a:r>
            <a:r>
              <a:rPr sz="600" b="1" spc="20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94" name="object 45"/>
          <p:cNvSpPr txBox="1"/>
          <p:nvPr/>
        </p:nvSpPr>
        <p:spPr>
          <a:xfrm>
            <a:off x="4785105" y="2824734"/>
            <a:ext cx="7969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https://amurexport.ru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97" name="object 17"/>
          <p:cNvSpPr/>
          <p:nvPr/>
        </p:nvSpPr>
        <p:spPr>
          <a:xfrm>
            <a:off x="6324599" y="1527048"/>
            <a:ext cx="1457325" cy="586740"/>
          </a:xfrm>
          <a:custGeom>
            <a:avLst/>
            <a:gdLst/>
            <a:ahLst/>
            <a:cxnLst/>
            <a:rect l="l" t="t" r="r" b="b"/>
            <a:pathLst>
              <a:path w="1457325" h="586739">
                <a:moveTo>
                  <a:pt x="1281429" y="0"/>
                </a:moveTo>
                <a:lnTo>
                  <a:pt x="175513" y="0"/>
                </a:lnTo>
                <a:lnTo>
                  <a:pt x="128866" y="6271"/>
                </a:lnTo>
                <a:lnTo>
                  <a:pt x="86943" y="23970"/>
                </a:lnTo>
                <a:lnTo>
                  <a:pt x="51419" y="51419"/>
                </a:lnTo>
                <a:lnTo>
                  <a:pt x="23970" y="86943"/>
                </a:lnTo>
                <a:lnTo>
                  <a:pt x="6271" y="128866"/>
                </a:lnTo>
                <a:lnTo>
                  <a:pt x="0" y="175513"/>
                </a:lnTo>
                <a:lnTo>
                  <a:pt x="0" y="411225"/>
                </a:lnTo>
                <a:lnTo>
                  <a:pt x="6271" y="457873"/>
                </a:lnTo>
                <a:lnTo>
                  <a:pt x="23970" y="499796"/>
                </a:lnTo>
                <a:lnTo>
                  <a:pt x="51419" y="535320"/>
                </a:lnTo>
                <a:lnTo>
                  <a:pt x="86943" y="562769"/>
                </a:lnTo>
                <a:lnTo>
                  <a:pt x="128866" y="580468"/>
                </a:lnTo>
                <a:lnTo>
                  <a:pt x="175513" y="586739"/>
                </a:lnTo>
                <a:lnTo>
                  <a:pt x="1281429" y="586739"/>
                </a:lnTo>
                <a:lnTo>
                  <a:pt x="1328077" y="580468"/>
                </a:lnTo>
                <a:lnTo>
                  <a:pt x="1370000" y="562769"/>
                </a:lnTo>
                <a:lnTo>
                  <a:pt x="1405524" y="535320"/>
                </a:lnTo>
                <a:lnTo>
                  <a:pt x="1432973" y="499796"/>
                </a:lnTo>
                <a:lnTo>
                  <a:pt x="1450672" y="457873"/>
                </a:lnTo>
                <a:lnTo>
                  <a:pt x="1456944" y="411225"/>
                </a:lnTo>
                <a:lnTo>
                  <a:pt x="1456944" y="175513"/>
                </a:lnTo>
                <a:lnTo>
                  <a:pt x="1450672" y="128866"/>
                </a:lnTo>
                <a:lnTo>
                  <a:pt x="1432973" y="86943"/>
                </a:lnTo>
                <a:lnTo>
                  <a:pt x="1405524" y="51419"/>
                </a:lnTo>
                <a:lnTo>
                  <a:pt x="1370000" y="23970"/>
                </a:lnTo>
                <a:lnTo>
                  <a:pt x="1328077" y="6271"/>
                </a:lnTo>
                <a:lnTo>
                  <a:pt x="1281429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8" name="object 7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20028" y="1641348"/>
            <a:ext cx="1458468" cy="342900"/>
          </a:xfrm>
          <a:prstGeom prst="rect">
            <a:avLst/>
          </a:prstGeom>
        </p:spPr>
      </p:pic>
      <p:sp>
        <p:nvSpPr>
          <p:cNvPr id="99" name="object 46"/>
          <p:cNvSpPr txBox="1"/>
          <p:nvPr/>
        </p:nvSpPr>
        <p:spPr>
          <a:xfrm>
            <a:off x="6312789" y="2196210"/>
            <a:ext cx="8591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dirty="0">
                <a:latin typeface="Arial"/>
                <a:cs typeface="Arial"/>
              </a:rPr>
              <a:t>ФОНД </a:t>
            </a:r>
            <a:r>
              <a:rPr sz="600" b="1" spc="-5" dirty="0">
                <a:latin typeface="Arial"/>
                <a:cs typeface="Arial"/>
              </a:rPr>
              <a:t>РАЗВИТИЯ </a:t>
            </a:r>
            <a:r>
              <a:rPr sz="600" b="1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АМУРСКОЙ</a:t>
            </a:r>
            <a:r>
              <a:rPr sz="600" b="1" spc="-3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00" name="object 48"/>
          <p:cNvSpPr txBox="1"/>
          <p:nvPr/>
        </p:nvSpPr>
        <p:spPr>
          <a:xfrm>
            <a:off x="6621271" y="2820670"/>
            <a:ext cx="86296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https://fond.amurobl.ru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01" name="object 20"/>
          <p:cNvSpPr/>
          <p:nvPr/>
        </p:nvSpPr>
        <p:spPr>
          <a:xfrm>
            <a:off x="8183879" y="1527048"/>
            <a:ext cx="1457325" cy="586740"/>
          </a:xfrm>
          <a:custGeom>
            <a:avLst/>
            <a:gdLst/>
            <a:ahLst/>
            <a:cxnLst/>
            <a:rect l="l" t="t" r="r" b="b"/>
            <a:pathLst>
              <a:path w="1457325" h="586739">
                <a:moveTo>
                  <a:pt x="1281429" y="0"/>
                </a:moveTo>
                <a:lnTo>
                  <a:pt x="175514" y="0"/>
                </a:lnTo>
                <a:lnTo>
                  <a:pt x="128866" y="6271"/>
                </a:lnTo>
                <a:lnTo>
                  <a:pt x="86943" y="23970"/>
                </a:lnTo>
                <a:lnTo>
                  <a:pt x="51419" y="51419"/>
                </a:lnTo>
                <a:lnTo>
                  <a:pt x="23970" y="86943"/>
                </a:lnTo>
                <a:lnTo>
                  <a:pt x="6271" y="128866"/>
                </a:lnTo>
                <a:lnTo>
                  <a:pt x="0" y="175513"/>
                </a:lnTo>
                <a:lnTo>
                  <a:pt x="0" y="411225"/>
                </a:lnTo>
                <a:lnTo>
                  <a:pt x="6271" y="457873"/>
                </a:lnTo>
                <a:lnTo>
                  <a:pt x="23970" y="499796"/>
                </a:lnTo>
                <a:lnTo>
                  <a:pt x="51419" y="535320"/>
                </a:lnTo>
                <a:lnTo>
                  <a:pt x="86943" y="562769"/>
                </a:lnTo>
                <a:lnTo>
                  <a:pt x="128866" y="580468"/>
                </a:lnTo>
                <a:lnTo>
                  <a:pt x="175514" y="586739"/>
                </a:lnTo>
                <a:lnTo>
                  <a:pt x="1281429" y="586739"/>
                </a:lnTo>
                <a:lnTo>
                  <a:pt x="1328077" y="580468"/>
                </a:lnTo>
                <a:lnTo>
                  <a:pt x="1370000" y="562769"/>
                </a:lnTo>
                <a:lnTo>
                  <a:pt x="1405524" y="535320"/>
                </a:lnTo>
                <a:lnTo>
                  <a:pt x="1432973" y="499796"/>
                </a:lnTo>
                <a:lnTo>
                  <a:pt x="1450672" y="457873"/>
                </a:lnTo>
                <a:lnTo>
                  <a:pt x="1456944" y="411225"/>
                </a:lnTo>
                <a:lnTo>
                  <a:pt x="1456944" y="175513"/>
                </a:lnTo>
                <a:lnTo>
                  <a:pt x="1450672" y="128866"/>
                </a:lnTo>
                <a:lnTo>
                  <a:pt x="1432973" y="86943"/>
                </a:lnTo>
                <a:lnTo>
                  <a:pt x="1405524" y="51419"/>
                </a:lnTo>
                <a:lnTo>
                  <a:pt x="1370000" y="23970"/>
                </a:lnTo>
                <a:lnTo>
                  <a:pt x="1328077" y="6271"/>
                </a:lnTo>
                <a:lnTo>
                  <a:pt x="1281429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3" name="object 7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82356" y="1671827"/>
            <a:ext cx="1458468" cy="312420"/>
          </a:xfrm>
          <a:prstGeom prst="rect">
            <a:avLst/>
          </a:prstGeom>
        </p:spPr>
      </p:pic>
      <p:sp>
        <p:nvSpPr>
          <p:cNvPr id="104" name="object 72"/>
          <p:cNvSpPr txBox="1"/>
          <p:nvPr/>
        </p:nvSpPr>
        <p:spPr>
          <a:xfrm>
            <a:off x="8172068" y="2207514"/>
            <a:ext cx="14319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latin typeface="Arial"/>
                <a:cs typeface="Arial"/>
              </a:rPr>
              <a:t>СОЮЗ «ТОРГОВО-ПРОМЫШЛЕННАЯ </a:t>
            </a:r>
            <a:r>
              <a:rPr sz="600" b="1" spc="-15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ПАЛАТА</a:t>
            </a:r>
            <a:r>
              <a:rPr sz="600" b="1" spc="1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АМУРСКОЙ</a:t>
            </a:r>
            <a:r>
              <a:rPr sz="600" b="1" spc="20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ОБЛАСТИ»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05" name="object 49"/>
          <p:cNvSpPr txBox="1"/>
          <p:nvPr/>
        </p:nvSpPr>
        <p:spPr>
          <a:xfrm>
            <a:off x="8533003" y="2820670"/>
            <a:ext cx="75946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https://amur.tpprf.ru</a:t>
            </a:r>
            <a:endParaRPr sz="600" dirty="0">
              <a:latin typeface="Arial"/>
              <a:cs typeface="Arial"/>
            </a:endParaRPr>
          </a:p>
        </p:txBody>
      </p:sp>
      <p:pic>
        <p:nvPicPr>
          <p:cNvPr id="106" name="object 6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84859" y="3505200"/>
            <a:ext cx="1409700" cy="286512"/>
          </a:xfrm>
          <a:prstGeom prst="rect">
            <a:avLst/>
          </a:prstGeom>
        </p:spPr>
      </p:pic>
      <p:pic>
        <p:nvPicPr>
          <p:cNvPr id="107" name="object 6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717292" y="3547871"/>
            <a:ext cx="1158240" cy="297179"/>
          </a:xfrm>
          <a:prstGeom prst="rect">
            <a:avLst/>
          </a:prstGeom>
        </p:spPr>
      </p:pic>
      <p:pic>
        <p:nvPicPr>
          <p:cNvPr id="108" name="object 6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483608" y="3567684"/>
            <a:ext cx="1354836" cy="214883"/>
          </a:xfrm>
          <a:prstGeom prst="rect">
            <a:avLst/>
          </a:prstGeom>
        </p:spPr>
      </p:pic>
      <p:pic>
        <p:nvPicPr>
          <p:cNvPr id="109" name="object 6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00800" y="3459479"/>
            <a:ext cx="1281683" cy="487679"/>
          </a:xfrm>
          <a:prstGeom prst="rect">
            <a:avLst/>
          </a:prstGeom>
        </p:spPr>
      </p:pic>
      <p:sp>
        <p:nvSpPr>
          <p:cNvPr id="111" name="object 50"/>
          <p:cNvSpPr txBox="1"/>
          <p:nvPr/>
        </p:nvSpPr>
        <p:spPr>
          <a:xfrm>
            <a:off x="732840" y="4060952"/>
            <a:ext cx="119253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latin typeface="Arial"/>
                <a:cs typeface="Arial"/>
              </a:rPr>
              <a:t>НО </a:t>
            </a:r>
            <a:r>
              <a:rPr sz="600" b="1" dirty="0">
                <a:latin typeface="Arial"/>
                <a:cs typeface="Arial"/>
              </a:rPr>
              <a:t>«ФОНД </a:t>
            </a:r>
            <a:r>
              <a:rPr sz="600" b="1" spc="-5" dirty="0">
                <a:latin typeface="Arial"/>
                <a:cs typeface="Arial"/>
              </a:rPr>
              <a:t>СОДЕЙСТВИЯ </a:t>
            </a:r>
            <a:r>
              <a:rPr sz="600" b="1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КРЕДИТОВАНИЮ СУБЪЕКТОВ </a:t>
            </a:r>
            <a:r>
              <a:rPr sz="600" b="1" spc="-15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МАЛОГО</a:t>
            </a:r>
            <a:r>
              <a:rPr sz="600" b="1" dirty="0">
                <a:latin typeface="Arial"/>
                <a:cs typeface="Arial"/>
              </a:rPr>
              <a:t> И</a:t>
            </a:r>
            <a:r>
              <a:rPr sz="600" b="1" spc="-5" dirty="0">
                <a:latin typeface="Arial"/>
                <a:cs typeface="Arial"/>
              </a:rPr>
              <a:t> СРЕДНЕГО</a:t>
            </a:r>
            <a:endParaRPr sz="600" dirty="0">
              <a:latin typeface="Arial"/>
              <a:cs typeface="Arial"/>
            </a:endParaRPr>
          </a:p>
          <a:p>
            <a:pPr marL="12700" marR="154940">
              <a:lnSpc>
                <a:spcPct val="100000"/>
              </a:lnSpc>
            </a:pPr>
            <a:r>
              <a:rPr sz="600" b="1" dirty="0">
                <a:latin typeface="Arial"/>
                <a:cs typeface="Arial"/>
              </a:rPr>
              <a:t>П</a:t>
            </a:r>
            <a:r>
              <a:rPr sz="600" b="1" spc="-5" dirty="0">
                <a:latin typeface="Arial"/>
                <a:cs typeface="Arial"/>
              </a:rPr>
              <a:t>РЕ</a:t>
            </a:r>
            <a:r>
              <a:rPr sz="600" b="1" dirty="0">
                <a:latin typeface="Arial"/>
                <a:cs typeface="Arial"/>
              </a:rPr>
              <a:t>ДП</a:t>
            </a:r>
            <a:r>
              <a:rPr sz="600" b="1" spc="-5" dirty="0">
                <a:latin typeface="Arial"/>
                <a:cs typeface="Arial"/>
              </a:rPr>
              <a:t>Р</a:t>
            </a:r>
            <a:r>
              <a:rPr sz="600" b="1" dirty="0">
                <a:latin typeface="Arial"/>
                <a:cs typeface="Arial"/>
              </a:rPr>
              <a:t>ИНИ</a:t>
            </a:r>
            <a:r>
              <a:rPr sz="600" b="1" spc="-10" dirty="0">
                <a:latin typeface="Arial"/>
                <a:cs typeface="Arial"/>
              </a:rPr>
              <a:t>М</a:t>
            </a:r>
            <a:r>
              <a:rPr sz="600" b="1" spc="-15" dirty="0">
                <a:latin typeface="Arial"/>
                <a:cs typeface="Arial"/>
              </a:rPr>
              <a:t>А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spc="-5" dirty="0">
                <a:latin typeface="Arial"/>
                <a:cs typeface="Arial"/>
              </a:rPr>
              <a:t>Е</a:t>
            </a:r>
            <a:r>
              <a:rPr sz="600" b="1" dirty="0">
                <a:latin typeface="Arial"/>
                <a:cs typeface="Arial"/>
              </a:rPr>
              <a:t>ЛЬ</a:t>
            </a:r>
            <a:r>
              <a:rPr sz="600" b="1" spc="-5" dirty="0">
                <a:latin typeface="Arial"/>
                <a:cs typeface="Arial"/>
              </a:rPr>
              <a:t>С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spc="-5" dirty="0">
                <a:latin typeface="Arial"/>
                <a:cs typeface="Arial"/>
              </a:rPr>
              <a:t>ВА  АМУРСКОЙ</a:t>
            </a:r>
            <a:r>
              <a:rPr sz="600" b="1" spc="1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ОБЛАСТИ»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2" name="object 53"/>
          <p:cNvSpPr txBox="1"/>
          <p:nvPr/>
        </p:nvSpPr>
        <p:spPr>
          <a:xfrm>
            <a:off x="2591561" y="4060952"/>
            <a:ext cx="13188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5" dirty="0">
                <a:latin typeface="Arial"/>
                <a:cs typeface="Arial"/>
              </a:rPr>
              <a:t>Ц</a:t>
            </a:r>
            <a:r>
              <a:rPr sz="600" b="1" spc="-5" dirty="0">
                <a:latin typeface="Arial"/>
                <a:cs typeface="Arial"/>
              </a:rPr>
              <a:t>ЕН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Р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dirty="0">
                <a:latin typeface="Arial"/>
                <a:cs typeface="Arial"/>
              </a:rPr>
              <a:t>Л</a:t>
            </a:r>
            <a:r>
              <a:rPr sz="600" b="1" spc="-15" dirty="0">
                <a:latin typeface="Arial"/>
                <a:cs typeface="Arial"/>
              </a:rPr>
              <a:t>А</a:t>
            </a:r>
            <a:r>
              <a:rPr sz="600" b="1" spc="-5" dirty="0">
                <a:latin typeface="Arial"/>
                <a:cs typeface="Arial"/>
              </a:rPr>
              <a:t>С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spc="-5" dirty="0">
                <a:latin typeface="Arial"/>
                <a:cs typeface="Arial"/>
              </a:rPr>
              <a:t>ЕРНОГ</a:t>
            </a:r>
            <a:r>
              <a:rPr sz="600" b="1" dirty="0">
                <a:latin typeface="Arial"/>
                <a:cs typeface="Arial"/>
              </a:rPr>
              <a:t>О </a:t>
            </a:r>
            <a:r>
              <a:rPr sz="600" b="1" spc="-5" dirty="0">
                <a:latin typeface="Arial"/>
                <a:cs typeface="Arial"/>
              </a:rPr>
              <a:t>Р</a:t>
            </a:r>
            <a:r>
              <a:rPr sz="600" b="1" spc="-15" dirty="0">
                <a:latin typeface="Arial"/>
                <a:cs typeface="Arial"/>
              </a:rPr>
              <a:t>А</a:t>
            </a:r>
            <a:r>
              <a:rPr sz="600" b="1" spc="-5" dirty="0">
                <a:latin typeface="Arial"/>
                <a:cs typeface="Arial"/>
              </a:rPr>
              <a:t>ЗВИ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ИЯ  </a:t>
            </a:r>
            <a:r>
              <a:rPr sz="600" b="1" spc="-5" dirty="0">
                <a:latin typeface="Arial"/>
                <a:cs typeface="Arial"/>
              </a:rPr>
              <a:t>АМУРСКОЙ</a:t>
            </a:r>
            <a:r>
              <a:rPr sz="600" b="1" spc="15" dirty="0">
                <a:latin typeface="Arial"/>
                <a:cs typeface="Arial"/>
              </a:rPr>
              <a:t> </a:t>
            </a:r>
            <a:r>
              <a:rPr sz="600" b="1" spc="-5" dirty="0">
                <a:latin typeface="Arial"/>
                <a:cs typeface="Arial"/>
              </a:rPr>
              <a:t>ОБЛАСТИ </a:t>
            </a:r>
            <a:r>
              <a:rPr sz="600" b="1" dirty="0">
                <a:latin typeface="Arial"/>
                <a:cs typeface="Arial"/>
              </a:rPr>
              <a:t>(ЦКР)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3" name="object 56"/>
          <p:cNvSpPr txBox="1"/>
          <p:nvPr/>
        </p:nvSpPr>
        <p:spPr>
          <a:xfrm>
            <a:off x="4420361" y="4060952"/>
            <a:ext cx="1285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5" dirty="0">
                <a:latin typeface="Arial"/>
                <a:cs typeface="Arial"/>
              </a:rPr>
              <a:t>Ц</a:t>
            </a:r>
            <a:r>
              <a:rPr sz="600" b="1" spc="-5" dirty="0">
                <a:latin typeface="Arial"/>
                <a:cs typeface="Arial"/>
              </a:rPr>
              <a:t>ЕН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Р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ПОДД</a:t>
            </a:r>
            <a:r>
              <a:rPr sz="600" b="1" spc="-5" dirty="0">
                <a:latin typeface="Arial"/>
                <a:cs typeface="Arial"/>
              </a:rPr>
              <a:t>ЕРЖ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dirty="0">
                <a:latin typeface="Arial"/>
                <a:cs typeface="Arial"/>
              </a:rPr>
              <a:t>И</a:t>
            </a:r>
            <a:endParaRPr sz="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600" b="1" spc="-5" dirty="0">
                <a:latin typeface="Arial"/>
                <a:cs typeface="Arial"/>
              </a:rPr>
              <a:t>ПРЕДПРИНИМАТЕЛЬСТВА</a:t>
            </a:r>
            <a:r>
              <a:rPr sz="600" b="1" spc="1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(ЦПП)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4" name="object 59"/>
          <p:cNvSpPr txBox="1"/>
          <p:nvPr/>
        </p:nvSpPr>
        <p:spPr>
          <a:xfrm>
            <a:off x="6312789" y="4060952"/>
            <a:ext cx="12928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" b="1" spc="5" dirty="0">
                <a:latin typeface="Arial"/>
                <a:cs typeface="Arial"/>
              </a:rPr>
              <a:t>Ц</a:t>
            </a:r>
            <a:r>
              <a:rPr sz="600" b="1" spc="-5" dirty="0">
                <a:latin typeface="Arial"/>
                <a:cs typeface="Arial"/>
              </a:rPr>
              <a:t>ЕН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dirty="0">
                <a:latin typeface="Arial"/>
                <a:cs typeface="Arial"/>
              </a:rPr>
              <a:t>Р</a:t>
            </a:r>
            <a:r>
              <a:rPr sz="600" b="1" spc="-30" dirty="0">
                <a:latin typeface="Arial"/>
                <a:cs typeface="Arial"/>
              </a:rPr>
              <a:t> 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spc="-5" dirty="0">
                <a:latin typeface="Arial"/>
                <a:cs typeface="Arial"/>
              </a:rPr>
              <a:t>РЕ</a:t>
            </a:r>
            <a:r>
              <a:rPr sz="600" b="1" dirty="0">
                <a:latin typeface="Arial"/>
                <a:cs typeface="Arial"/>
              </a:rPr>
              <a:t>ДИ</a:t>
            </a:r>
            <a:r>
              <a:rPr sz="600" b="1" spc="15" dirty="0">
                <a:latin typeface="Arial"/>
                <a:cs typeface="Arial"/>
              </a:rPr>
              <a:t>Т</a:t>
            </a:r>
            <a:r>
              <a:rPr sz="600" b="1" spc="-5" dirty="0">
                <a:latin typeface="Arial"/>
                <a:cs typeface="Arial"/>
              </a:rPr>
              <a:t>НО</a:t>
            </a:r>
            <a:r>
              <a:rPr sz="600" b="1" dirty="0">
                <a:latin typeface="Arial"/>
                <a:cs typeface="Arial"/>
              </a:rPr>
              <a:t>Й</a:t>
            </a:r>
            <a:r>
              <a:rPr sz="600" b="1" spc="-25" dirty="0">
                <a:latin typeface="Arial"/>
                <a:cs typeface="Arial"/>
              </a:rPr>
              <a:t> </a:t>
            </a:r>
            <a:r>
              <a:rPr sz="600" b="1" dirty="0">
                <a:latin typeface="Arial"/>
                <a:cs typeface="Arial"/>
              </a:rPr>
              <a:t>ПОДД</a:t>
            </a:r>
            <a:r>
              <a:rPr sz="600" b="1" spc="-5" dirty="0">
                <a:latin typeface="Arial"/>
                <a:cs typeface="Arial"/>
              </a:rPr>
              <a:t>ЕРЖ</a:t>
            </a:r>
            <a:r>
              <a:rPr sz="600" b="1" spc="5" dirty="0">
                <a:latin typeface="Arial"/>
                <a:cs typeface="Arial"/>
              </a:rPr>
              <a:t>К</a:t>
            </a:r>
            <a:r>
              <a:rPr sz="600" b="1" dirty="0">
                <a:latin typeface="Arial"/>
                <a:cs typeface="Arial"/>
              </a:rPr>
              <a:t>И  </a:t>
            </a:r>
            <a:r>
              <a:rPr sz="600" b="1" spc="-5" dirty="0">
                <a:latin typeface="Arial"/>
                <a:cs typeface="Arial"/>
              </a:rPr>
              <a:t>ПРЕДПРИНИМАТЕЛЬСТВА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17" name="object 41"/>
          <p:cNvSpPr/>
          <p:nvPr/>
        </p:nvSpPr>
        <p:spPr>
          <a:xfrm>
            <a:off x="732789" y="4622315"/>
            <a:ext cx="1461770" cy="236220"/>
          </a:xfrm>
          <a:custGeom>
            <a:avLst/>
            <a:gdLst/>
            <a:ahLst/>
            <a:cxnLst/>
            <a:rect l="l" t="t" r="r" b="b"/>
            <a:pathLst>
              <a:path w="1461770" h="236219">
                <a:moveTo>
                  <a:pt x="1343406" y="0"/>
                </a:moveTo>
                <a:lnTo>
                  <a:pt x="118109" y="0"/>
                </a:lnTo>
                <a:lnTo>
                  <a:pt x="72137" y="9274"/>
                </a:lnTo>
                <a:lnTo>
                  <a:pt x="34594" y="34575"/>
                </a:lnTo>
                <a:lnTo>
                  <a:pt x="9282" y="72116"/>
                </a:lnTo>
                <a:lnTo>
                  <a:pt x="0" y="118109"/>
                </a:lnTo>
                <a:lnTo>
                  <a:pt x="9282" y="164103"/>
                </a:lnTo>
                <a:lnTo>
                  <a:pt x="34594" y="201644"/>
                </a:lnTo>
                <a:lnTo>
                  <a:pt x="72137" y="226945"/>
                </a:lnTo>
                <a:lnTo>
                  <a:pt x="118109" y="236219"/>
                </a:lnTo>
                <a:lnTo>
                  <a:pt x="1343406" y="236219"/>
                </a:lnTo>
                <a:lnTo>
                  <a:pt x="1389399" y="226945"/>
                </a:lnTo>
                <a:lnTo>
                  <a:pt x="1426940" y="201644"/>
                </a:lnTo>
                <a:lnTo>
                  <a:pt x="1452241" y="164103"/>
                </a:lnTo>
                <a:lnTo>
                  <a:pt x="1461515" y="118109"/>
                </a:lnTo>
                <a:lnTo>
                  <a:pt x="1452241" y="72116"/>
                </a:lnTo>
                <a:lnTo>
                  <a:pt x="1426940" y="34575"/>
                </a:lnTo>
                <a:lnTo>
                  <a:pt x="1389399" y="9274"/>
                </a:lnTo>
                <a:lnTo>
                  <a:pt x="134340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41"/>
          <p:cNvSpPr/>
          <p:nvPr/>
        </p:nvSpPr>
        <p:spPr>
          <a:xfrm>
            <a:off x="2591561" y="4622315"/>
            <a:ext cx="1461770" cy="236220"/>
          </a:xfrm>
          <a:custGeom>
            <a:avLst/>
            <a:gdLst/>
            <a:ahLst/>
            <a:cxnLst/>
            <a:rect l="l" t="t" r="r" b="b"/>
            <a:pathLst>
              <a:path w="1461770" h="236219">
                <a:moveTo>
                  <a:pt x="1343406" y="0"/>
                </a:moveTo>
                <a:lnTo>
                  <a:pt x="118109" y="0"/>
                </a:lnTo>
                <a:lnTo>
                  <a:pt x="72137" y="9274"/>
                </a:lnTo>
                <a:lnTo>
                  <a:pt x="34594" y="34575"/>
                </a:lnTo>
                <a:lnTo>
                  <a:pt x="9282" y="72116"/>
                </a:lnTo>
                <a:lnTo>
                  <a:pt x="0" y="118109"/>
                </a:lnTo>
                <a:lnTo>
                  <a:pt x="9282" y="164103"/>
                </a:lnTo>
                <a:lnTo>
                  <a:pt x="34594" y="201644"/>
                </a:lnTo>
                <a:lnTo>
                  <a:pt x="72137" y="226945"/>
                </a:lnTo>
                <a:lnTo>
                  <a:pt x="118109" y="236219"/>
                </a:lnTo>
                <a:lnTo>
                  <a:pt x="1343406" y="236219"/>
                </a:lnTo>
                <a:lnTo>
                  <a:pt x="1389399" y="226945"/>
                </a:lnTo>
                <a:lnTo>
                  <a:pt x="1426940" y="201644"/>
                </a:lnTo>
                <a:lnTo>
                  <a:pt x="1452241" y="164103"/>
                </a:lnTo>
                <a:lnTo>
                  <a:pt x="1461515" y="118109"/>
                </a:lnTo>
                <a:lnTo>
                  <a:pt x="1452241" y="72116"/>
                </a:lnTo>
                <a:lnTo>
                  <a:pt x="1426940" y="34575"/>
                </a:lnTo>
                <a:lnTo>
                  <a:pt x="1389399" y="9274"/>
                </a:lnTo>
                <a:lnTo>
                  <a:pt x="134340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41"/>
          <p:cNvSpPr/>
          <p:nvPr/>
        </p:nvSpPr>
        <p:spPr>
          <a:xfrm>
            <a:off x="4476420" y="4620315"/>
            <a:ext cx="1461770" cy="236220"/>
          </a:xfrm>
          <a:custGeom>
            <a:avLst/>
            <a:gdLst/>
            <a:ahLst/>
            <a:cxnLst/>
            <a:rect l="l" t="t" r="r" b="b"/>
            <a:pathLst>
              <a:path w="1461770" h="236219">
                <a:moveTo>
                  <a:pt x="1343406" y="0"/>
                </a:moveTo>
                <a:lnTo>
                  <a:pt x="118109" y="0"/>
                </a:lnTo>
                <a:lnTo>
                  <a:pt x="72137" y="9274"/>
                </a:lnTo>
                <a:lnTo>
                  <a:pt x="34594" y="34575"/>
                </a:lnTo>
                <a:lnTo>
                  <a:pt x="9282" y="72116"/>
                </a:lnTo>
                <a:lnTo>
                  <a:pt x="0" y="118109"/>
                </a:lnTo>
                <a:lnTo>
                  <a:pt x="9282" y="164103"/>
                </a:lnTo>
                <a:lnTo>
                  <a:pt x="34594" y="201644"/>
                </a:lnTo>
                <a:lnTo>
                  <a:pt x="72137" y="226945"/>
                </a:lnTo>
                <a:lnTo>
                  <a:pt x="118109" y="236219"/>
                </a:lnTo>
                <a:lnTo>
                  <a:pt x="1343406" y="236219"/>
                </a:lnTo>
                <a:lnTo>
                  <a:pt x="1389399" y="226945"/>
                </a:lnTo>
                <a:lnTo>
                  <a:pt x="1426940" y="201644"/>
                </a:lnTo>
                <a:lnTo>
                  <a:pt x="1452241" y="164103"/>
                </a:lnTo>
                <a:lnTo>
                  <a:pt x="1461515" y="118109"/>
                </a:lnTo>
                <a:lnTo>
                  <a:pt x="1452241" y="72116"/>
                </a:lnTo>
                <a:lnTo>
                  <a:pt x="1426940" y="34575"/>
                </a:lnTo>
                <a:lnTo>
                  <a:pt x="1389399" y="9274"/>
                </a:lnTo>
                <a:lnTo>
                  <a:pt x="134340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41"/>
          <p:cNvSpPr/>
          <p:nvPr/>
        </p:nvSpPr>
        <p:spPr>
          <a:xfrm>
            <a:off x="6341872" y="4654523"/>
            <a:ext cx="1461770" cy="236220"/>
          </a:xfrm>
          <a:custGeom>
            <a:avLst/>
            <a:gdLst/>
            <a:ahLst/>
            <a:cxnLst/>
            <a:rect l="l" t="t" r="r" b="b"/>
            <a:pathLst>
              <a:path w="1461770" h="236219">
                <a:moveTo>
                  <a:pt x="1343406" y="0"/>
                </a:moveTo>
                <a:lnTo>
                  <a:pt x="118109" y="0"/>
                </a:lnTo>
                <a:lnTo>
                  <a:pt x="72137" y="9274"/>
                </a:lnTo>
                <a:lnTo>
                  <a:pt x="34594" y="34575"/>
                </a:lnTo>
                <a:lnTo>
                  <a:pt x="9282" y="72116"/>
                </a:lnTo>
                <a:lnTo>
                  <a:pt x="0" y="118109"/>
                </a:lnTo>
                <a:lnTo>
                  <a:pt x="9282" y="164103"/>
                </a:lnTo>
                <a:lnTo>
                  <a:pt x="34594" y="201644"/>
                </a:lnTo>
                <a:lnTo>
                  <a:pt x="72137" y="226945"/>
                </a:lnTo>
                <a:lnTo>
                  <a:pt x="118109" y="236219"/>
                </a:lnTo>
                <a:lnTo>
                  <a:pt x="1343406" y="236219"/>
                </a:lnTo>
                <a:lnTo>
                  <a:pt x="1389399" y="226945"/>
                </a:lnTo>
                <a:lnTo>
                  <a:pt x="1426940" y="201644"/>
                </a:lnTo>
                <a:lnTo>
                  <a:pt x="1452241" y="164103"/>
                </a:lnTo>
                <a:lnTo>
                  <a:pt x="1461515" y="118109"/>
                </a:lnTo>
                <a:lnTo>
                  <a:pt x="1452241" y="72116"/>
                </a:lnTo>
                <a:lnTo>
                  <a:pt x="1426940" y="34575"/>
                </a:lnTo>
                <a:lnTo>
                  <a:pt x="1389399" y="9274"/>
                </a:lnTo>
                <a:lnTo>
                  <a:pt x="1343406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52"/>
          <p:cNvSpPr txBox="1"/>
          <p:nvPr/>
        </p:nvSpPr>
        <p:spPr>
          <a:xfrm>
            <a:off x="903224" y="4702555"/>
            <a:ext cx="114744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https://amurfondgarant.ru/fond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3" name="object 55"/>
          <p:cNvSpPr txBox="1"/>
          <p:nvPr/>
        </p:nvSpPr>
        <p:spPr>
          <a:xfrm>
            <a:off x="2596133" y="4701032"/>
            <a:ext cx="148336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https://business.amurobl.ru/amurcluster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4" name="object 58"/>
          <p:cNvSpPr txBox="1"/>
          <p:nvPr/>
        </p:nvSpPr>
        <p:spPr>
          <a:xfrm>
            <a:off x="4568697" y="4704969"/>
            <a:ext cx="118491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https://business.amurobl.ru/cpp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125" name="object 61"/>
          <p:cNvSpPr txBox="1"/>
          <p:nvPr/>
        </p:nvSpPr>
        <p:spPr>
          <a:xfrm>
            <a:off x="6539230" y="4704969"/>
            <a:ext cx="102425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FFFFFF"/>
                </a:solidFill>
                <a:latin typeface="Arial"/>
                <a:cs typeface="Arial"/>
              </a:rPr>
              <a:t>https://бизнескредит28.рф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2" name="TextBox 71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5054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BF9AB-A0AB-E438-5E37-598319588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33D8E7-695C-4B68-93BF-55B165B65A6A}"/>
              </a:ext>
            </a:extLst>
          </p:cNvPr>
          <p:cNvSpPr txBox="1"/>
          <p:nvPr/>
        </p:nvSpPr>
        <p:spPr>
          <a:xfrm>
            <a:off x="627017" y="648981"/>
            <a:ext cx="916058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МИНИСТЕРСТВА, ОКАЗЫВАЮЩИЕ ПОДДЕРЖКУ ПРЕДПРИНИМАТЕЛЯМ И ИНВЕСТОРАМ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1023177A-CC1F-844A-E590-360AFD16E876}"/>
              </a:ext>
            </a:extLst>
          </p:cNvPr>
          <p:cNvSpPr/>
          <p:nvPr/>
        </p:nvSpPr>
        <p:spPr>
          <a:xfrm>
            <a:off x="627017" y="163628"/>
            <a:ext cx="1345621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меры господдержки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3BF8DC81-CD65-F7C5-5380-B95AFF24C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237A7826-76C6-ACDC-108C-46817594633E}"/>
              </a:ext>
            </a:extLst>
          </p:cNvPr>
          <p:cNvSpPr/>
          <p:nvPr/>
        </p:nvSpPr>
        <p:spPr>
          <a:xfrm>
            <a:off x="627016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2BB5EBE9-65B5-B62A-9463-A385D023A95B}"/>
              </a:ext>
            </a:extLst>
          </p:cNvPr>
          <p:cNvSpPr/>
          <p:nvPr/>
        </p:nvSpPr>
        <p:spPr>
          <a:xfrm>
            <a:off x="627016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СТРОИТЕЛЬСТВА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АРХИТЕКТУРЫ АМУРСКОЙ ОБЛАСТИ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id="{D80EE500-1539-8A1A-8026-34CD35F7267C}"/>
              </a:ext>
            </a:extLst>
          </p:cNvPr>
          <p:cNvSpPr/>
          <p:nvPr/>
        </p:nvSpPr>
        <p:spPr>
          <a:xfrm>
            <a:off x="745508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07" name="Скругленный прямоугольник 106">
            <a:extLst>
              <a:ext uri="{FF2B5EF4-FFF2-40B4-BE49-F238E27FC236}">
                <a16:creationId xmlns:a16="http://schemas.microsoft.com/office/drawing/2014/main" id="{364E6F95-0A19-B1FC-0BBB-262E96196828}"/>
              </a:ext>
            </a:extLst>
          </p:cNvPr>
          <p:cNvSpPr/>
          <p:nvPr/>
        </p:nvSpPr>
        <p:spPr>
          <a:xfrm>
            <a:off x="627016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ЦИФРОВОГО РАЗВИТИЯ              И СВЯЗИ АМУРСКОЙ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Скругленный прямоугольник 108">
            <a:extLst>
              <a:ext uri="{FF2B5EF4-FFF2-40B4-BE49-F238E27FC236}">
                <a16:creationId xmlns:a16="http://schemas.microsoft.com/office/drawing/2014/main" id="{0D21332B-0DB9-6B4D-9305-D43EC94237DF}"/>
              </a:ext>
            </a:extLst>
          </p:cNvPr>
          <p:cNvSpPr/>
          <p:nvPr/>
        </p:nvSpPr>
        <p:spPr>
          <a:xfrm>
            <a:off x="745508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3" name="Скругленный прямоугольник 112">
            <a:extLst>
              <a:ext uri="{FF2B5EF4-FFF2-40B4-BE49-F238E27FC236}">
                <a16:creationId xmlns:a16="http://schemas.microsoft.com/office/drawing/2014/main" id="{F6D9C1A6-36DF-B7C8-A1A4-E0DF0D6AF5F8}"/>
              </a:ext>
            </a:extLst>
          </p:cNvPr>
          <p:cNvSpPr/>
          <p:nvPr/>
        </p:nvSpPr>
        <p:spPr>
          <a:xfrm>
            <a:off x="745508" y="5588381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16" name="Скругленный прямоугольник 115">
            <a:extLst>
              <a:ext uri="{FF2B5EF4-FFF2-40B4-BE49-F238E27FC236}">
                <a16:creationId xmlns:a16="http://schemas.microsoft.com/office/drawing/2014/main" id="{C710E187-EF2B-9551-02E2-2EE963AA66F3}"/>
              </a:ext>
            </a:extLst>
          </p:cNvPr>
          <p:cNvSpPr/>
          <p:nvPr/>
        </p:nvSpPr>
        <p:spPr>
          <a:xfrm>
            <a:off x="627016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</a:t>
            </a:r>
            <a:r>
              <a:rPr lang="ru-RU" sz="11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СЕЛЬСКОГО ХОЗЯЙСТВА АМУРСКОЙ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Скругленный прямоугольник 117">
            <a:extLst>
              <a:ext uri="{FF2B5EF4-FFF2-40B4-BE49-F238E27FC236}">
                <a16:creationId xmlns:a16="http://schemas.microsoft.com/office/drawing/2014/main" id="{20228815-09FF-6E6C-556A-998EFA1255AA}"/>
              </a:ext>
            </a:extLst>
          </p:cNvPr>
          <p:cNvSpPr/>
          <p:nvPr/>
        </p:nvSpPr>
        <p:spPr>
          <a:xfrm>
            <a:off x="745508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1" name="Скругленный прямоугольник 120">
            <a:extLst>
              <a:ext uri="{FF2B5EF4-FFF2-40B4-BE49-F238E27FC236}">
                <a16:creationId xmlns:a16="http://schemas.microsoft.com/office/drawing/2014/main" id="{131C888D-6A77-FA57-7287-59E57BB12423}"/>
              </a:ext>
            </a:extLst>
          </p:cNvPr>
          <p:cNvSpPr/>
          <p:nvPr/>
        </p:nvSpPr>
        <p:spPr>
          <a:xfrm>
            <a:off x="5271922" y="1401546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ЭКОНОМИЧЕСКОГО РАЗВИТИЯ И ВНЕШНИХ СВЯЗЕЙ АМУРСКОЙ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3" name="Скругленный прямоугольник 122">
            <a:extLst>
              <a:ext uri="{FF2B5EF4-FFF2-40B4-BE49-F238E27FC236}">
                <a16:creationId xmlns:a16="http://schemas.microsoft.com/office/drawing/2014/main" id="{DE59F9B4-87D8-8A85-32F4-840EE4EAE820}"/>
              </a:ext>
            </a:extLst>
          </p:cNvPr>
          <p:cNvSpPr/>
          <p:nvPr/>
        </p:nvSpPr>
        <p:spPr>
          <a:xfrm>
            <a:off x="5390414" y="1526428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6" name="Скругленный прямоугольник 125">
            <a:extLst>
              <a:ext uri="{FF2B5EF4-FFF2-40B4-BE49-F238E27FC236}">
                <a16:creationId xmlns:a16="http://schemas.microsoft.com/office/drawing/2014/main" id="{E72EEE87-401A-6915-9E04-97934AFA7EA6}"/>
              </a:ext>
            </a:extLst>
          </p:cNvPr>
          <p:cNvSpPr/>
          <p:nvPr/>
        </p:nvSpPr>
        <p:spPr>
          <a:xfrm>
            <a:off x="5271922" y="2417034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КУЛЬТУРЫ И НАЦИОНАЛЬНОЙ ПОЛИТИКИ АМУРСКОЙ 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Скругленный прямоугольник 128">
            <a:extLst>
              <a:ext uri="{FF2B5EF4-FFF2-40B4-BE49-F238E27FC236}">
                <a16:creationId xmlns:a16="http://schemas.microsoft.com/office/drawing/2014/main" id="{9A3C68C4-7183-577A-6A93-F3DD77FF4365}"/>
              </a:ext>
            </a:extLst>
          </p:cNvPr>
          <p:cNvSpPr/>
          <p:nvPr/>
        </p:nvSpPr>
        <p:spPr>
          <a:xfrm>
            <a:off x="5390414" y="2537547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01175CC2-6729-59B8-4B7D-523141702B5F}"/>
              </a:ext>
            </a:extLst>
          </p:cNvPr>
          <p:cNvSpPr/>
          <p:nvPr/>
        </p:nvSpPr>
        <p:spPr>
          <a:xfrm>
            <a:off x="5271922" y="4448010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ТРАНСПОРТА И ДОРОЖНОГО ХОЗЯЙСТВА АМУРСКОЙ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4" name="Скругленный прямоугольник 133">
            <a:extLst>
              <a:ext uri="{FF2B5EF4-FFF2-40B4-BE49-F238E27FC236}">
                <a16:creationId xmlns:a16="http://schemas.microsoft.com/office/drawing/2014/main" id="{728C8CFA-7F80-B8EF-3F74-D2D33B092CD8}"/>
              </a:ext>
            </a:extLst>
          </p:cNvPr>
          <p:cNvSpPr/>
          <p:nvPr/>
        </p:nvSpPr>
        <p:spPr>
          <a:xfrm>
            <a:off x="5390414" y="457726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40" name="Скругленный прямоугольник 139">
            <a:extLst>
              <a:ext uri="{FF2B5EF4-FFF2-40B4-BE49-F238E27FC236}">
                <a16:creationId xmlns:a16="http://schemas.microsoft.com/office/drawing/2014/main" id="{968A1C6F-EB64-8A6B-457E-1E5BFBB7DFDB}"/>
              </a:ext>
            </a:extLst>
          </p:cNvPr>
          <p:cNvSpPr/>
          <p:nvPr/>
        </p:nvSpPr>
        <p:spPr>
          <a:xfrm>
            <a:off x="5271922" y="3432522"/>
            <a:ext cx="4497842" cy="844323"/>
          </a:xfrm>
          <a:prstGeom prst="roundRect">
            <a:avLst>
              <a:gd name="adj" fmla="val 32961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МИНИСТЕРСТВО ИМУЩЕСТВЕННЫХ                         ОТНОШЕНИЙ АМУРСКОЙ ОБЛАСТИ </a:t>
            </a:r>
            <a:endParaRPr kumimoji="0" lang="x-none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" name="Скругленный прямоугольник 141">
            <a:extLst>
              <a:ext uri="{FF2B5EF4-FFF2-40B4-BE49-F238E27FC236}">
                <a16:creationId xmlns:a16="http://schemas.microsoft.com/office/drawing/2014/main" id="{35F81B7E-2564-C304-2256-75A1D64497E2}"/>
              </a:ext>
            </a:extLst>
          </p:cNvPr>
          <p:cNvSpPr/>
          <p:nvPr/>
        </p:nvSpPr>
        <p:spPr>
          <a:xfrm>
            <a:off x="5390414" y="3558382"/>
            <a:ext cx="586798" cy="586798"/>
          </a:xfrm>
          <a:prstGeom prst="roundRect">
            <a:avLst>
              <a:gd name="adj" fmla="val 50000"/>
            </a:avLst>
          </a:prstGeom>
          <a:solidFill>
            <a:srgbClr val="FEFEFE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F592C2-331F-BE35-9308-EC1E600984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95" y="1637825"/>
            <a:ext cx="343991" cy="3680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A21061-A8E0-B171-4A4C-258E779C6EE4}"/>
              </a:ext>
            </a:extLst>
          </p:cNvPr>
          <p:cNvSpPr txBox="1"/>
          <p:nvPr/>
        </p:nvSpPr>
        <p:spPr>
          <a:xfrm>
            <a:off x="914736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7C69212-6986-3E78-199A-35F5EA4D4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95" y="2648944"/>
            <a:ext cx="343991" cy="3680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01EBD5-3113-E788-F04D-4240CB36E21F}"/>
              </a:ext>
            </a:extLst>
          </p:cNvPr>
          <p:cNvSpPr txBox="1"/>
          <p:nvPr/>
        </p:nvSpPr>
        <p:spPr>
          <a:xfrm>
            <a:off x="914736" y="2790118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40F44BD-1152-F2CC-D01E-55C6D4DFB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26" y="3669779"/>
            <a:ext cx="343991" cy="36805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19A544-D27B-7682-0557-B421B61B38B4}"/>
              </a:ext>
            </a:extLst>
          </p:cNvPr>
          <p:cNvSpPr txBox="1"/>
          <p:nvPr/>
        </p:nvSpPr>
        <p:spPr>
          <a:xfrm>
            <a:off x="911267" y="381095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305DEF5-701F-CCC4-9EA6-067260D73E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26" y="4688659"/>
            <a:ext cx="343991" cy="3680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72E0C7-E513-6095-624C-060F575A227C}"/>
              </a:ext>
            </a:extLst>
          </p:cNvPr>
          <p:cNvSpPr txBox="1"/>
          <p:nvPr/>
        </p:nvSpPr>
        <p:spPr>
          <a:xfrm>
            <a:off x="911267" y="4829833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94B5447-E6EE-4568-8531-087F462023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01" y="1637825"/>
            <a:ext cx="343991" cy="36805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735D63F-713A-1180-A2A1-D61B460A541E}"/>
              </a:ext>
            </a:extLst>
          </p:cNvPr>
          <p:cNvSpPr txBox="1"/>
          <p:nvPr/>
        </p:nvSpPr>
        <p:spPr>
          <a:xfrm>
            <a:off x="5559642" y="1778999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E5553DA-088A-004B-FD2E-D1CA7F00D2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01" y="2648753"/>
            <a:ext cx="343991" cy="36805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57D0780-02B3-3C8D-D99B-0FBA54EE5C46}"/>
              </a:ext>
            </a:extLst>
          </p:cNvPr>
          <p:cNvSpPr txBox="1"/>
          <p:nvPr/>
        </p:nvSpPr>
        <p:spPr>
          <a:xfrm>
            <a:off x="5559642" y="2789927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194090AF-977C-6D12-0EDA-8B132DD544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01" y="3678677"/>
            <a:ext cx="343991" cy="3680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B444158-3E13-6C22-6E7F-697BB3B36D5A}"/>
              </a:ext>
            </a:extLst>
          </p:cNvPr>
          <p:cNvSpPr txBox="1"/>
          <p:nvPr/>
        </p:nvSpPr>
        <p:spPr>
          <a:xfrm>
            <a:off x="5559642" y="381985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566146F5-C989-7102-6FBB-8D20F9B824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301" y="4697297"/>
            <a:ext cx="343991" cy="368057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E5D5CA9-39A6-880E-A2CA-27350A0EC67B}"/>
              </a:ext>
            </a:extLst>
          </p:cNvPr>
          <p:cNvSpPr txBox="1"/>
          <p:nvPr/>
        </p:nvSpPr>
        <p:spPr>
          <a:xfrm>
            <a:off x="5559642" y="4838471"/>
            <a:ext cx="241307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x-none" sz="300" b="1" dirty="0">
                <a:latin typeface="Arial" panose="020B0604020202020204" pitchFamily="34" charset="0"/>
                <a:cs typeface="Arial" panose="020B0604020202020204" pitchFamily="34" charset="0"/>
              </a:rPr>
              <a:t>поместить герб области</a:t>
            </a:r>
          </a:p>
        </p:txBody>
      </p:sp>
      <p:sp>
        <p:nvSpPr>
          <p:cNvPr id="41" name="TextBox 40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21"/>
          <p:cNvSpPr txBox="1"/>
          <p:nvPr/>
        </p:nvSpPr>
        <p:spPr>
          <a:xfrm>
            <a:off x="1299827" y="1634529"/>
            <a:ext cx="3447415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latin typeface="Arial"/>
                <a:cs typeface="Arial"/>
              </a:rPr>
              <a:t>МИНИСТЕРСТВО</a:t>
            </a:r>
            <a:r>
              <a:rPr sz="1100" b="1" spc="6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ЭКОНОМИЧЕСКОГО</a:t>
            </a:r>
            <a:r>
              <a:rPr sz="1100" b="1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РАЗВИТИЯ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latin typeface="Arial"/>
                <a:cs typeface="Arial"/>
              </a:rPr>
              <a:t>И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ВНЕШНИХ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СВЯЗЕЙ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АМУРСКОЙ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02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48070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x-none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54">
            <a:extLst>
              <a:ext uri="{FF2B5EF4-FFF2-40B4-BE49-F238E27FC236}">
                <a16:creationId xmlns:a16="http://schemas.microsoft.com/office/drawing/2014/main" id="{CE42141F-7D98-843D-EDCA-082C3B2A782D}"/>
              </a:ext>
            </a:extLst>
          </p:cNvPr>
          <p:cNvSpPr/>
          <p:nvPr/>
        </p:nvSpPr>
        <p:spPr>
          <a:xfrm>
            <a:off x="3522847" y="1401546"/>
            <a:ext cx="2154686" cy="2027453"/>
          </a:xfrm>
          <a:prstGeom prst="roundRect">
            <a:avLst>
              <a:gd name="adj" fmla="val 1211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1" name="Скругленный прямоугольник 70">
            <a:extLst>
              <a:ext uri="{FF2B5EF4-FFF2-40B4-BE49-F238E27FC236}">
                <a16:creationId xmlns:a16="http://schemas.microsoft.com/office/drawing/2014/main" id="{D510CA90-BCEA-DCF2-1BEF-005A50692AF5}"/>
              </a:ext>
            </a:extLst>
          </p:cNvPr>
          <p:cNvSpPr/>
          <p:nvPr/>
        </p:nvSpPr>
        <p:spPr>
          <a:xfrm>
            <a:off x="627016" y="1401546"/>
            <a:ext cx="2780405" cy="2027453"/>
          </a:xfrm>
          <a:prstGeom prst="roundRect">
            <a:avLst>
              <a:gd name="adj" fmla="val 1127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795703" y="1401546"/>
            <a:ext cx="3991893" cy="2027453"/>
          </a:xfrm>
          <a:prstGeom prst="roundRect">
            <a:avLst>
              <a:gd name="adj" fmla="val 11163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02110037-3A58-CDB8-8B41-6D6ADB92766C}"/>
              </a:ext>
            </a:extLst>
          </p:cNvPr>
          <p:cNvSpPr/>
          <p:nvPr/>
        </p:nvSpPr>
        <p:spPr>
          <a:xfrm>
            <a:off x="3087680" y="3541703"/>
            <a:ext cx="1680152" cy="2027453"/>
          </a:xfrm>
          <a:prstGeom prst="roundRect">
            <a:avLst>
              <a:gd name="adj" fmla="val 1187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7AF33646-60BD-565C-82E8-1721DFF34B21}"/>
              </a:ext>
            </a:extLst>
          </p:cNvPr>
          <p:cNvSpPr/>
          <p:nvPr/>
        </p:nvSpPr>
        <p:spPr>
          <a:xfrm>
            <a:off x="627015" y="3541702"/>
            <a:ext cx="2289505" cy="2027453"/>
          </a:xfrm>
          <a:prstGeom prst="roundRect">
            <a:avLst>
              <a:gd name="adj" fmla="val 1488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РАЗВИТЫЙ СЕКТОР МАЛОГО И СРЕДНЕГО ПРЕДПРИНИМАТЕЛЬСТВА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год</a:t>
            </a:r>
          </a:p>
          <a:p>
            <a:r>
              <a:rPr lang="ru-RU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345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 </a:t>
            </a:r>
            <a:r>
              <a:rPr lang="ru-RU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1211 </a:t>
            </a:r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самозанятых</a:t>
            </a:r>
          </a:p>
        </p:txBody>
      </p:sp>
      <p:sp>
        <p:nvSpPr>
          <p:cNvPr id="76" name="Скругленный прямоугольник 75">
            <a:extLst>
              <a:ext uri="{FF2B5EF4-FFF2-40B4-BE49-F238E27FC236}">
                <a16:creationId xmlns:a16="http://schemas.microsoft.com/office/drawing/2014/main" id="{A7518F92-BC1F-8F09-057D-3379ABC330B5}"/>
              </a:ext>
            </a:extLst>
          </p:cNvPr>
          <p:cNvSpPr/>
          <p:nvPr/>
        </p:nvSpPr>
        <p:spPr>
          <a:xfrm>
            <a:off x="5047868" y="3541701"/>
            <a:ext cx="1686832" cy="2027453"/>
          </a:xfrm>
          <a:prstGeom prst="roundRect">
            <a:avLst>
              <a:gd name="adj" fmla="val 11838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2F86149C-6AAD-8DFE-9767-9DE085BAF799}"/>
              </a:ext>
            </a:extLst>
          </p:cNvPr>
          <p:cNvSpPr/>
          <p:nvPr/>
        </p:nvSpPr>
        <p:spPr>
          <a:xfrm>
            <a:off x="6968690" y="3541701"/>
            <a:ext cx="2818905" cy="2027453"/>
          </a:xfrm>
          <a:prstGeom prst="roundRect">
            <a:avLst>
              <a:gd name="adj" fmla="val 11752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331F979-738B-01C4-AFA1-59731AB9D8AB}"/>
              </a:ext>
            </a:extLst>
          </p:cNvPr>
          <p:cNvSpPr txBox="1"/>
          <p:nvPr/>
        </p:nvSpPr>
        <p:spPr>
          <a:xfrm>
            <a:off x="992910" y="1707941"/>
            <a:ext cx="1647235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АКТИВНЫЙ СЕКТОР ОБРАБАТЫВАЮЩЕЙ ПРОМЫШЛЕННОСТИ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отгруженной продукции 67487,36 млн. рублей в 2025 г.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EEE53E6-9FE9-C585-387D-DE93FBD4D4A8}"/>
              </a:ext>
            </a:extLst>
          </p:cNvPr>
          <p:cNvSpPr txBox="1"/>
          <p:nvPr/>
        </p:nvSpPr>
        <p:spPr>
          <a:xfrm>
            <a:off x="3752256" y="1693392"/>
            <a:ext cx="1695867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ТРАНСПОРТНАЯ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 </a:t>
            </a:r>
          </a:p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ОКРУГА </a:t>
            </a:r>
          </a:p>
          <a:p>
            <a:endParaRPr lang="ru-RU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автомобильный транспорт.</a:t>
            </a:r>
          </a:p>
          <a:p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64C09F4-F102-F31C-7FF3-D3B5C78C77BF}"/>
              </a:ext>
            </a:extLst>
          </p:cNvPr>
          <p:cNvSpPr txBox="1"/>
          <p:nvPr/>
        </p:nvSpPr>
        <p:spPr>
          <a:xfrm>
            <a:off x="3292745" y="3977308"/>
            <a:ext cx="1747043" cy="14747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marR="5080">
              <a:lnSpc>
                <a:spcPct val="107300"/>
              </a:lnSpc>
              <a:spcBef>
                <a:spcPts val="95"/>
              </a:spcBef>
            </a:pPr>
            <a:r>
              <a:rPr lang="ru-RU" sz="1100" b="1" spc="-5" dirty="0">
                <a:solidFill>
                  <a:srgbClr val="FFFFFF"/>
                </a:solidFill>
                <a:latin typeface="Arial"/>
                <a:cs typeface="Arial"/>
              </a:rPr>
              <a:t>НАЛИЧИЕ МЕСТОРОЖДЕНИЙ </a:t>
            </a:r>
            <a:r>
              <a:rPr lang="ru-RU" sz="1100" b="1" spc="-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ПОЛЕЗНЫХ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>
                <a:solidFill>
                  <a:srgbClr val="FFFFFF"/>
                </a:solidFill>
                <a:latin typeface="Arial"/>
                <a:cs typeface="Arial"/>
              </a:rPr>
              <a:t>ИСКОПАЕМЫХ</a:t>
            </a:r>
          </a:p>
          <a:p>
            <a:pPr marL="12700" marR="5080">
              <a:lnSpc>
                <a:spcPct val="107300"/>
              </a:lnSpc>
              <a:spcBef>
                <a:spcPts val="95"/>
              </a:spcBef>
            </a:pPr>
            <a:r>
              <a:rPr lang="ru-RU" sz="11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(каолиновые глины, бурые, каменные и коксующиеся угли</a:t>
            </a:r>
            <a:r>
              <a:rPr lang="ru-RU" sz="1100" dirty="0">
                <a:solidFill>
                  <a:srgbClr val="FFFFFF"/>
                </a:solidFill>
                <a:latin typeface="Microsoft Sans Serif"/>
                <a:cs typeface="Microsoft Sans Serif"/>
              </a:rPr>
              <a:t>)</a:t>
            </a:r>
            <a:endParaRPr lang="ru-RU" sz="1100" dirty="0">
              <a:latin typeface="Microsoft Sans Serif"/>
              <a:cs typeface="Microsoft Sans Serif"/>
            </a:endParaRPr>
          </a:p>
          <a:p>
            <a:pPr marL="12700" marR="5080">
              <a:lnSpc>
                <a:spcPct val="107300"/>
              </a:lnSpc>
              <a:spcBef>
                <a:spcPts val="95"/>
              </a:spcBef>
            </a:pPr>
            <a:endParaRPr lang="ru-RU" sz="1100" dirty="0">
              <a:latin typeface="Arial"/>
              <a:cs typeface="Arial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DB3605F-5D1F-38C2-F7AE-FD1D0A54328C}"/>
              </a:ext>
            </a:extLst>
          </p:cNvPr>
          <p:cNvSpPr txBox="1"/>
          <p:nvPr/>
        </p:nvSpPr>
        <p:spPr>
          <a:xfrm>
            <a:off x="5179806" y="4057659"/>
            <a:ext cx="1488980" cy="11849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БЛИЗОСТЬ К ОБЛАСТНОМУ ЦЕНТРУ</a:t>
            </a: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470км на автомобильном транспорте, 371км на ж/д транспорте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970BDB9-6572-B7E0-9276-A5A584F6DB98}"/>
              </a:ext>
            </a:extLst>
          </p:cNvPr>
          <p:cNvSpPr txBox="1"/>
          <p:nvPr/>
        </p:nvSpPr>
        <p:spPr>
          <a:xfrm>
            <a:off x="6068043" y="1707941"/>
            <a:ext cx="207407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КУЛЬТУРА И СПОРТ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 клубных формирования, 14 публичных библиотек, 38 спортивных сооружений, 28 видов спорта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A85F3027-8E92-FCDF-0FB4-B90608BF66B3}"/>
              </a:ext>
            </a:extLst>
          </p:cNvPr>
          <p:cNvSpPr txBox="1"/>
          <p:nvPr/>
        </p:nvSpPr>
        <p:spPr>
          <a:xfrm>
            <a:off x="7509968" y="4020755"/>
            <a:ext cx="1488980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ИНВЕСТИЦИОННЫЕ ПРЕДЛОЖЕНИЯ</a:t>
            </a:r>
          </a:p>
          <a:p>
            <a:endParaRPr lang="ru-RU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свободных инвестиционных проекта</a:t>
            </a:r>
            <a:endParaRPr lang="x-non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Производство со сплошной заливкой">
            <a:extLst>
              <a:ext uri="{FF2B5EF4-FFF2-40B4-BE49-F238E27FC236}">
                <a16:creationId xmlns:a16="http://schemas.microsoft.com/office/drawing/2014/main" id="{A7171B6C-EB0E-44BD-864B-013B993BE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60630" y="1554054"/>
            <a:ext cx="317061" cy="317061"/>
          </a:xfrm>
          <a:prstGeom prst="rect">
            <a:avLst/>
          </a:prstGeom>
        </p:spPr>
      </p:pic>
      <p:pic>
        <p:nvPicPr>
          <p:cNvPr id="7" name="Рисунок 6" descr="Линейчатая диаграмма со сплошной заливкой">
            <a:extLst>
              <a:ext uri="{FF2B5EF4-FFF2-40B4-BE49-F238E27FC236}">
                <a16:creationId xmlns:a16="http://schemas.microsoft.com/office/drawing/2014/main" id="{29725ACB-265F-F2E5-C2BB-002238ACB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78984" y="3695923"/>
            <a:ext cx="361736" cy="361736"/>
          </a:xfrm>
          <a:prstGeom prst="rect">
            <a:avLst/>
          </a:prstGeom>
        </p:spPr>
      </p:pic>
      <p:pic>
        <p:nvPicPr>
          <p:cNvPr id="24" name="Рисунок 23" descr="Указатель со сплошной заливкой">
            <a:extLst>
              <a:ext uri="{FF2B5EF4-FFF2-40B4-BE49-F238E27FC236}">
                <a16:creationId xmlns:a16="http://schemas.microsoft.com/office/drawing/2014/main" id="{9C749ECD-066C-5BEC-4B20-1B23A3233D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9806" y="1514323"/>
            <a:ext cx="366413" cy="366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517AAE-F63A-9A1A-05EC-284F77E9721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556BE4-7B38-E742-01B1-E675C970A39E}"/>
              </a:ext>
            </a:extLst>
          </p:cNvPr>
          <p:cNvSpPr txBox="1"/>
          <p:nvPr/>
        </p:nvSpPr>
        <p:spPr>
          <a:xfrm>
            <a:off x="627016" y="550177"/>
            <a:ext cx="8835766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 descr="Пейзаж холма со сплошной заливкой">
            <a:extLst>
              <a:ext uri="{FF2B5EF4-FFF2-40B4-BE49-F238E27FC236}">
                <a16:creationId xmlns:a16="http://schemas.microsoft.com/office/drawing/2014/main" id="{3639CF96-4DF7-FDBC-2FED-5EA1EC9E95A7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70286" y="3643392"/>
            <a:ext cx="360000" cy="360000"/>
          </a:xfrm>
          <a:prstGeom prst="rect">
            <a:avLst/>
          </a:prstGeom>
          <a:noFill/>
        </p:spPr>
      </p:pic>
      <p:pic>
        <p:nvPicPr>
          <p:cNvPr id="28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33469" y="3629383"/>
            <a:ext cx="358139" cy="358139"/>
          </a:xfrm>
          <a:prstGeom prst="rect">
            <a:avLst/>
          </a:prstGeom>
        </p:spPr>
      </p:pic>
      <p:pic>
        <p:nvPicPr>
          <p:cNvPr id="29" name="Рисунок 28" descr="Город со сплошной заливкой">
            <a:extLst>
              <a:ext uri="{FF2B5EF4-FFF2-40B4-BE49-F238E27FC236}">
                <a16:creationId xmlns:a16="http://schemas.microsoft.com/office/drawing/2014/main" id="{02D9FF73-34F2-A437-9AB2-47EBACCA4C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03650" y="3627584"/>
            <a:ext cx="361736" cy="361736"/>
          </a:xfrm>
          <a:prstGeom prst="rect">
            <a:avLst/>
          </a:prstGeom>
        </p:spPr>
      </p:pic>
      <p:pic>
        <p:nvPicPr>
          <p:cNvPr id="30" name="object 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284105" y="1514323"/>
            <a:ext cx="356615" cy="358139"/>
          </a:xfrm>
          <a:prstGeom prst="rect">
            <a:avLst/>
          </a:prstGeom>
        </p:spPr>
      </p:pic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58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757166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Скругленный прямоугольник 84">
            <a:extLst>
              <a:ext uri="{FF2B5EF4-FFF2-40B4-BE49-F238E27FC236}">
                <a16:creationId xmlns:a16="http://schemas.microsoft.com/office/drawing/2014/main" id="{77A01B19-E683-72F3-D3D4-F5448CED6AA8}"/>
              </a:ext>
            </a:extLst>
          </p:cNvPr>
          <p:cNvSpPr/>
          <p:nvPr/>
        </p:nvSpPr>
        <p:spPr>
          <a:xfrm>
            <a:off x="5337070" y="4777822"/>
            <a:ext cx="4497842" cy="1530000"/>
          </a:xfrm>
          <a:prstGeom prst="roundRect">
            <a:avLst>
              <a:gd name="adj" fmla="val 153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0BA712A-5970-64F3-6AB3-A9390803029C}"/>
              </a:ext>
            </a:extLst>
          </p:cNvPr>
          <p:cNvSpPr txBox="1"/>
          <p:nvPr/>
        </p:nvSpPr>
        <p:spPr>
          <a:xfrm>
            <a:off x="5581215" y="4872827"/>
            <a:ext cx="3367976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7" name="Рисунок 86" descr="Телефонная трубка со сплошной заливкой">
            <a:extLst>
              <a:ext uri="{FF2B5EF4-FFF2-40B4-BE49-F238E27FC236}">
                <a16:creationId xmlns:a16="http://schemas.microsoft.com/office/drawing/2014/main" id="{C6DE0C96-208C-0F2F-280E-020EBEAD1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54898" y="5349686"/>
            <a:ext cx="180000" cy="180000"/>
          </a:xfrm>
          <a:prstGeom prst="rect">
            <a:avLst/>
          </a:prstGeom>
        </p:spPr>
      </p:pic>
      <p:pic>
        <p:nvPicPr>
          <p:cNvPr id="88" name="Рисунок 87" descr="Конверт со сплошной заливкой">
            <a:extLst>
              <a:ext uri="{FF2B5EF4-FFF2-40B4-BE49-F238E27FC236}">
                <a16:creationId xmlns:a16="http://schemas.microsoft.com/office/drawing/2014/main" id="{A5669DE7-103B-5E92-E2C8-863AF13D1F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76893" y="5780592"/>
            <a:ext cx="180000" cy="180000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2B320D37-28CA-43E4-D047-5092F341CFB8}"/>
              </a:ext>
            </a:extLst>
          </p:cNvPr>
          <p:cNvSpPr txBox="1"/>
          <p:nvPr/>
        </p:nvSpPr>
        <p:spPr>
          <a:xfrm>
            <a:off x="5581215" y="5403118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БУЗЫКИНА ОЛЬГА ГАВРИЛОВНА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FA2E06-ACD5-D4CA-CA5A-18E45EE13D6C}"/>
              </a:ext>
            </a:extLst>
          </p:cNvPr>
          <p:cNvSpPr txBox="1"/>
          <p:nvPr/>
        </p:nvSpPr>
        <p:spPr>
          <a:xfrm>
            <a:off x="8156506" y="5352036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+7(41653)97569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348A606-ACF8-6089-0C2B-37D064DE94AB}"/>
              </a:ext>
            </a:extLst>
          </p:cNvPr>
          <p:cNvSpPr txBox="1"/>
          <p:nvPr/>
        </p:nvSpPr>
        <p:spPr>
          <a:xfrm>
            <a:off x="8156506" y="5780592"/>
            <a:ext cx="1585370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econom_magdag@mail.ru</a:t>
            </a:r>
            <a:endParaRPr lang="x-none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Скругленный прямоугольник 91">
            <a:extLst>
              <a:ext uri="{FF2B5EF4-FFF2-40B4-BE49-F238E27FC236}">
                <a16:creationId xmlns:a16="http://schemas.microsoft.com/office/drawing/2014/main" id="{43CFB82D-B6E0-4602-D294-1E834D997346}"/>
              </a:ext>
            </a:extLst>
          </p:cNvPr>
          <p:cNvSpPr/>
          <p:nvPr/>
        </p:nvSpPr>
        <p:spPr>
          <a:xfrm>
            <a:off x="627016" y="1429319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34C27CBF-BE07-07F1-AC06-BD6A89B9C6B3}"/>
              </a:ext>
            </a:extLst>
          </p:cNvPr>
          <p:cNvSpPr txBox="1"/>
          <p:nvPr/>
        </p:nvSpPr>
        <p:spPr>
          <a:xfrm>
            <a:off x="751644" y="1611205"/>
            <a:ext cx="395137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marR="662305">
              <a:lnSpc>
                <a:spcPct val="100000"/>
              </a:lnSpc>
              <a:spcBef>
                <a:spcPts val="105"/>
              </a:spcBef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АППАРАТ ГУБЕРНАТОРА АМУРСКОЙ ОБЛАСТИ И ПРАВИТЕЛЬСТВА АМУРСКОЙ ОБЛАСТИ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94" name="Скругленный прямоугольник 93">
            <a:extLst>
              <a:ext uri="{FF2B5EF4-FFF2-40B4-BE49-F238E27FC236}">
                <a16:creationId xmlns:a16="http://schemas.microsoft.com/office/drawing/2014/main" id="{D0472071-2FCF-B872-4012-3103771D702C}"/>
              </a:ext>
            </a:extLst>
          </p:cNvPr>
          <p:cNvSpPr/>
          <p:nvPr/>
        </p:nvSpPr>
        <p:spPr>
          <a:xfrm>
            <a:off x="627016" y="4777822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5" name="Скругленный прямоугольник 94">
            <a:extLst>
              <a:ext uri="{FF2B5EF4-FFF2-40B4-BE49-F238E27FC236}">
                <a16:creationId xmlns:a16="http://schemas.microsoft.com/office/drawing/2014/main" id="{AA2070FC-B2AE-831D-D4F9-D130744CB387}"/>
              </a:ext>
            </a:extLst>
          </p:cNvPr>
          <p:cNvSpPr/>
          <p:nvPr/>
        </p:nvSpPr>
        <p:spPr>
          <a:xfrm>
            <a:off x="627016" y="3103571"/>
            <a:ext cx="4497842" cy="1530000"/>
          </a:xfrm>
          <a:prstGeom prst="roundRect">
            <a:avLst>
              <a:gd name="adj" fmla="val 17397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96" name="Рисунок 95" descr="Маркер со сплошной заливкой">
            <a:extLst>
              <a:ext uri="{FF2B5EF4-FFF2-40B4-BE49-F238E27FC236}">
                <a16:creationId xmlns:a16="http://schemas.microsoft.com/office/drawing/2014/main" id="{AA3C7A9D-0CD2-B002-37C0-492EAB80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824" y="2228686"/>
            <a:ext cx="180000" cy="180000"/>
          </a:xfrm>
          <a:prstGeom prst="rect">
            <a:avLst/>
          </a:prstGeom>
        </p:spPr>
      </p:pic>
      <p:pic>
        <p:nvPicPr>
          <p:cNvPr id="97" name="Рисунок 96" descr="Телефонная трубка со сплошной заливкой">
            <a:extLst>
              <a:ext uri="{FF2B5EF4-FFF2-40B4-BE49-F238E27FC236}">
                <a16:creationId xmlns:a16="http://schemas.microsoft.com/office/drawing/2014/main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2263735"/>
            <a:ext cx="180000" cy="180000"/>
          </a:xfrm>
          <a:prstGeom prst="rect">
            <a:avLst/>
          </a:prstGeom>
        </p:spPr>
      </p:pic>
      <p:pic>
        <p:nvPicPr>
          <p:cNvPr id="98" name="Рисунок 97" descr="Конверт со сплошной заливкой">
            <a:extLst>
              <a:ext uri="{FF2B5EF4-FFF2-40B4-BE49-F238E27FC236}">
                <a16:creationId xmlns:a16="http://schemas.microsoft.com/office/drawing/2014/main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2548327"/>
            <a:ext cx="180000" cy="180000"/>
          </a:xfrm>
          <a:prstGeom prst="rect">
            <a:avLst/>
          </a:prstGeom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2F2B9486-26DF-374A-FFFA-6392A5B5FAA8}"/>
              </a:ext>
            </a:extLst>
          </p:cNvPr>
          <p:cNvSpPr txBox="1"/>
          <p:nvPr/>
        </p:nvSpPr>
        <p:spPr>
          <a:xfrm>
            <a:off x="1101798" y="2284485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spc="-5" dirty="0">
                <a:solidFill>
                  <a:srgbClr val="FFFFFF"/>
                </a:solidFill>
                <a:cs typeface="Calibri"/>
              </a:rPr>
              <a:t>Амурская область, </a:t>
            </a:r>
            <a:r>
              <a:rPr lang="ru-RU" sz="900" dirty="0">
                <a:solidFill>
                  <a:srgbClr val="FFFFFF"/>
                </a:solidFill>
                <a:cs typeface="Calibri"/>
              </a:rPr>
              <a:t>г. </a:t>
            </a:r>
            <a:r>
              <a:rPr lang="ru-RU" sz="900" spc="-5" dirty="0">
                <a:solidFill>
                  <a:srgbClr val="FFFFFF"/>
                </a:solidFill>
                <a:cs typeface="Calibri"/>
              </a:rPr>
              <a:t>Благовещенск, </a:t>
            </a:r>
            <a:r>
              <a:rPr lang="ru-RU" sz="900" spc="-190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900" dirty="0" err="1">
                <a:solidFill>
                  <a:srgbClr val="FFFFFF"/>
                </a:solidFill>
                <a:cs typeface="Calibri"/>
              </a:rPr>
              <a:t>ул</a:t>
            </a:r>
            <a:r>
              <a:rPr lang="ru-RU" sz="900" spc="-10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900" spc="-5" dirty="0">
                <a:solidFill>
                  <a:srgbClr val="FFFFFF"/>
                </a:solidFill>
                <a:cs typeface="Calibri"/>
              </a:rPr>
              <a:t>Ленина,</a:t>
            </a:r>
            <a:r>
              <a:rPr lang="ru-RU" sz="900" spc="-25" dirty="0">
                <a:solidFill>
                  <a:srgbClr val="FFFFFF"/>
                </a:solidFill>
                <a:cs typeface="Calibri"/>
              </a:rPr>
              <a:t> </a:t>
            </a:r>
            <a:r>
              <a:rPr lang="ru-RU" sz="900" dirty="0">
                <a:solidFill>
                  <a:srgbClr val="FFFFFF"/>
                </a:solidFill>
                <a:cs typeface="Calibri"/>
              </a:rPr>
              <a:t>135</a:t>
            </a:r>
            <a:endParaRPr lang="ru-RU" sz="900" dirty="0">
              <a:cs typeface="Calibri"/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5E102E39-639E-3C66-DA5E-C210980FCAF4}"/>
              </a:ext>
            </a:extLst>
          </p:cNvPr>
          <p:cNvSpPr txBox="1"/>
          <p:nvPr/>
        </p:nvSpPr>
        <p:spPr>
          <a:xfrm>
            <a:off x="3493768" y="2284485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+ 7(4162)596-002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+ 7(4162)221-002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C4A894-8B64-3AFF-9699-BF3CB1DC5528}"/>
              </a:ext>
            </a:extLst>
          </p:cNvPr>
          <p:cNvSpPr txBox="1"/>
          <p:nvPr/>
        </p:nvSpPr>
        <p:spPr>
          <a:xfrm>
            <a:off x="3493768" y="2575065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690"/>
              </a:spcBef>
            </a:pPr>
            <a:r>
              <a:rPr lang="en-US" sz="900" b="1" dirty="0">
                <a:solidFill>
                  <a:schemeClr val="bg1"/>
                </a:solidFill>
                <a:latin typeface="Arial"/>
                <a:cs typeface="Arial"/>
                <a:hlinkClick r:id="rId13"/>
              </a:rPr>
              <a:t>mail@amu</a:t>
            </a:r>
            <a:r>
              <a:rPr lang="en-US" sz="900" b="1" spc="-5" dirty="0">
                <a:solidFill>
                  <a:schemeClr val="bg1"/>
                </a:solidFill>
                <a:latin typeface="Arial"/>
                <a:cs typeface="Arial"/>
                <a:hlinkClick r:id="rId13"/>
              </a:rPr>
              <a:t>r</a:t>
            </a:r>
            <a:r>
              <a:rPr lang="en-US" sz="900" b="1" dirty="0">
                <a:solidFill>
                  <a:schemeClr val="bg1"/>
                </a:solidFill>
                <a:latin typeface="Arial"/>
                <a:cs typeface="Arial"/>
                <a:hlinkClick r:id="rId13"/>
              </a:rPr>
              <a:t>obl.</a:t>
            </a:r>
            <a:r>
              <a:rPr lang="en-US" sz="900" b="1" spc="-5" dirty="0">
                <a:solidFill>
                  <a:schemeClr val="bg1"/>
                </a:solidFill>
                <a:latin typeface="Arial"/>
                <a:cs typeface="Arial"/>
                <a:hlinkClick r:id="rId13"/>
              </a:rPr>
              <a:t>r</a:t>
            </a:r>
            <a:r>
              <a:rPr lang="en-US" sz="900" b="1" dirty="0">
                <a:solidFill>
                  <a:schemeClr val="bg1"/>
                </a:solidFill>
                <a:latin typeface="Arial"/>
                <a:cs typeface="Arial"/>
                <a:hlinkClick r:id="rId13"/>
              </a:rPr>
              <a:t>u</a:t>
            </a:r>
            <a:endParaRPr lang="en-US" sz="900" dirty="0">
              <a:solidFill>
                <a:schemeClr val="bg1"/>
              </a:solidFill>
              <a:latin typeface="Arial"/>
              <a:cs typeface="Arial"/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289754" y="3103571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pic>
        <p:nvPicPr>
          <p:cNvPr id="104" name="Рисунок 103" descr="Телефонная трубка со сплошной заливкой">
            <a:extLst>
              <a:ext uri="{FF2B5EF4-FFF2-40B4-BE49-F238E27FC236}">
                <a16:creationId xmlns:a16="http://schemas.microsoft.com/office/drawing/2014/main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11045" y="3937987"/>
            <a:ext cx="180000" cy="180000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7CE70322-5299-BAFB-9D25-A77A515063F3}"/>
              </a:ext>
            </a:extLst>
          </p:cNvPr>
          <p:cNvSpPr txBox="1"/>
          <p:nvPr/>
        </p:nvSpPr>
        <p:spPr>
          <a:xfrm>
            <a:off x="746527" y="4873485"/>
            <a:ext cx="408074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МАГДАГАЧИНСКОГО МУНИЦИПАЛЬНОГО ОКРУГА</a:t>
            </a:r>
            <a:endParaRPr lang="x-non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B2905DD-B764-4690-38FB-2431D9518D7C}"/>
              </a:ext>
            </a:extLst>
          </p:cNvPr>
          <p:cNvSpPr txBox="1"/>
          <p:nvPr/>
        </p:nvSpPr>
        <p:spPr>
          <a:xfrm>
            <a:off x="746527" y="3263964"/>
            <a:ext cx="4332201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20" dirty="0">
                <a:solidFill>
                  <a:srgbClr val="FFFFFF"/>
                </a:solidFill>
                <a:latin typeface="Arial"/>
                <a:cs typeface="Arial"/>
              </a:rPr>
              <a:t>АНО</a:t>
            </a:r>
            <a:r>
              <a:rPr lang="ru-RU" sz="11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«АГЕНТСТВО</a:t>
            </a:r>
            <a:r>
              <a:rPr lang="ru-RU" sz="11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АМУРСКОЙ</a:t>
            </a:r>
            <a:r>
              <a:rPr lang="ru-RU" sz="11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ОБЛАСТИ</a:t>
            </a:r>
            <a:r>
              <a:rPr lang="ru-RU" sz="11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ПО </a:t>
            </a:r>
            <a:r>
              <a:rPr lang="ru-RU" sz="1100" b="1" spc="-2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>
                <a:solidFill>
                  <a:srgbClr val="FFFFFF"/>
                </a:solidFill>
                <a:latin typeface="Arial"/>
                <a:cs typeface="Arial"/>
              </a:rPr>
              <a:t>ПРИВЛЕЧЕНИЮ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spc="-5" dirty="0">
                <a:solidFill>
                  <a:srgbClr val="FFFFFF"/>
                </a:solidFill>
                <a:latin typeface="Arial"/>
                <a:cs typeface="Arial"/>
              </a:rPr>
              <a:t>ИНВЕСТИЦИЙ»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3498F8-1200-3A46-00DC-87A80C8555DD}"/>
              </a:ext>
            </a:extLst>
          </p:cNvPr>
          <p:cNvSpPr txBox="1"/>
          <p:nvPr/>
        </p:nvSpPr>
        <p:spPr>
          <a:xfrm>
            <a:off x="5604118" y="5702556"/>
            <a:ext cx="209572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главы Магдагачинского муниципального округа по экономике и инвестициям</a:t>
            </a:r>
            <a:endParaRPr lang="x-none" sz="9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" name="Рисунок 110" descr="Маркер со сплошной заливкой">
            <a:extLst>
              <a:ext uri="{FF2B5EF4-FFF2-40B4-BE49-F238E27FC236}">
                <a16:creationId xmlns:a16="http://schemas.microsoft.com/office/drawing/2014/main" id="{92658D91-4F1A-1013-617D-AC88E6FD41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6337" y="3785302"/>
            <a:ext cx="180000" cy="180000"/>
          </a:xfrm>
          <a:prstGeom prst="rect">
            <a:avLst/>
          </a:prstGeom>
        </p:spPr>
      </p:pic>
      <p:pic>
        <p:nvPicPr>
          <p:cNvPr id="112" name="Рисунок 111" descr="Телефонная трубка со сплошной заливкой">
            <a:extLst>
              <a:ext uri="{FF2B5EF4-FFF2-40B4-BE49-F238E27FC236}">
                <a16:creationId xmlns:a16="http://schemas.microsoft.com/office/drawing/2014/main" id="{5944BED6-27AA-8456-5FE5-59D0D2C718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48307" y="3827672"/>
            <a:ext cx="180000" cy="180000"/>
          </a:xfrm>
          <a:prstGeom prst="rect">
            <a:avLst/>
          </a:prstGeom>
        </p:spPr>
      </p:pic>
      <p:pic>
        <p:nvPicPr>
          <p:cNvPr id="113" name="Рисунок 112" descr="Конверт со сплошной заливкой">
            <a:extLst>
              <a:ext uri="{FF2B5EF4-FFF2-40B4-BE49-F238E27FC236}">
                <a16:creationId xmlns:a16="http://schemas.microsoft.com/office/drawing/2014/main" id="{E947C747-D55E-C59C-CF17-86D66C0DC7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48307" y="4217111"/>
            <a:ext cx="180000" cy="1800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E506FE83-E43F-D5FE-C569-AAFD741095BB}"/>
              </a:ext>
            </a:extLst>
          </p:cNvPr>
          <p:cNvSpPr txBox="1"/>
          <p:nvPr/>
        </p:nvSpPr>
        <p:spPr>
          <a:xfrm>
            <a:off x="1101798" y="5481917"/>
            <a:ext cx="18108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область, пгт. Магдагачи ул. </a:t>
            </a:r>
            <a:r>
              <a:rPr lang="ru-RU" sz="9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К.Маркса</a:t>
            </a:r>
            <a:r>
              <a:rPr lang="ru-RU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</a:t>
            </a:r>
            <a:endParaRPr lang="x-none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0529039-4229-11E7-959A-27667A61D1C6}"/>
              </a:ext>
            </a:extLst>
          </p:cNvPr>
          <p:cNvSpPr txBox="1"/>
          <p:nvPr/>
        </p:nvSpPr>
        <p:spPr>
          <a:xfrm>
            <a:off x="3493768" y="5416013"/>
            <a:ext cx="1209246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+ 7(41653)97230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79D6FDC-FDEE-BD4F-4A25-B7646B86629F}"/>
              </a:ext>
            </a:extLst>
          </p:cNvPr>
          <p:cNvSpPr txBox="1"/>
          <p:nvPr/>
        </p:nvSpPr>
        <p:spPr>
          <a:xfrm>
            <a:off x="3493768" y="5833567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priemnaya_mgd@mail.ru</a:t>
            </a:r>
            <a:endParaRPr lang="x-none" sz="9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" name="Рисунок 116" descr="Маркер со сплошной заливкой">
            <a:extLst>
              <a:ext uri="{FF2B5EF4-FFF2-40B4-BE49-F238E27FC236}">
                <a16:creationId xmlns:a16="http://schemas.microsoft.com/office/drawing/2014/main" id="{7AEB7BDC-832C-9A62-9941-04879F5EA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7397" y="5403118"/>
            <a:ext cx="180000" cy="180000"/>
          </a:xfrm>
          <a:prstGeom prst="rect">
            <a:avLst/>
          </a:prstGeom>
        </p:spPr>
      </p:pic>
      <p:pic>
        <p:nvPicPr>
          <p:cNvPr id="118" name="Рисунок 117" descr="Телефонная трубка со сплошной заливкой">
            <a:extLst>
              <a:ext uri="{FF2B5EF4-FFF2-40B4-BE49-F238E27FC236}">
                <a16:creationId xmlns:a16="http://schemas.microsoft.com/office/drawing/2014/main" id="{8FD9D260-D463-34A4-718B-C085B76BE1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02003" y="5421478"/>
            <a:ext cx="180000" cy="180000"/>
          </a:xfrm>
          <a:prstGeom prst="rect">
            <a:avLst/>
          </a:prstGeom>
        </p:spPr>
      </p:pic>
      <p:pic>
        <p:nvPicPr>
          <p:cNvPr id="119" name="Рисунок 118" descr="Конверт со сплошной заливкой">
            <a:extLst>
              <a:ext uri="{FF2B5EF4-FFF2-40B4-BE49-F238E27FC236}">
                <a16:creationId xmlns:a16="http://schemas.microsoft.com/office/drawing/2014/main" id="{1F5CAFCB-AE4F-4EB2-1316-9620E09C53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02003" y="5882067"/>
            <a:ext cx="180000" cy="18000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9D1CF503-7447-E298-2516-E4BD72457399}"/>
              </a:ext>
            </a:extLst>
          </p:cNvPr>
          <p:cNvSpPr txBox="1"/>
          <p:nvPr/>
        </p:nvSpPr>
        <p:spPr>
          <a:xfrm>
            <a:off x="1101798" y="3835914"/>
            <a:ext cx="1810830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Амурская </a:t>
            </a:r>
            <a:r>
              <a:rPr lang="ru-RU"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область,</a:t>
            </a:r>
            <a:r>
              <a:rPr lang="ru-RU"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г. </a:t>
            </a:r>
            <a:r>
              <a:rPr lang="ru-RU"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Благовещенск,</a:t>
            </a:r>
            <a:r>
              <a:rPr lang="ru-RU" sz="9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90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ул</a:t>
            </a:r>
            <a:r>
              <a:rPr lang="ru-RU" sz="9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9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Амурская,</a:t>
            </a:r>
            <a:r>
              <a:rPr lang="ru-RU" sz="9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lang="ru-RU" sz="900" dirty="0">
                <a:solidFill>
                  <a:srgbClr val="FFFFFF"/>
                </a:solidFill>
                <a:latin typeface="Microsoft Sans Serif"/>
                <a:cs typeface="Microsoft Sans Serif"/>
              </a:rPr>
              <a:t>38</a:t>
            </a:r>
            <a:endParaRPr lang="ru-RU" sz="900" dirty="0">
              <a:latin typeface="Microsoft Sans Serif"/>
              <a:cs typeface="Microsoft Sans Serif"/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E94770E-689F-2C9E-757E-15C8471B1841}"/>
              </a:ext>
            </a:extLst>
          </p:cNvPr>
          <p:cNvSpPr txBox="1"/>
          <p:nvPr/>
        </p:nvSpPr>
        <p:spPr>
          <a:xfrm>
            <a:off x="3424486" y="3784199"/>
            <a:ext cx="120924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+ 7(4162)772-609</a:t>
            </a:r>
          </a:p>
          <a:p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+ 7(4162)772-608</a:t>
            </a:r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B5340265-A72B-D72A-4088-C5E5C7971A51}"/>
              </a:ext>
            </a:extLst>
          </p:cNvPr>
          <p:cNvSpPr txBox="1"/>
          <p:nvPr/>
        </p:nvSpPr>
        <p:spPr>
          <a:xfrm>
            <a:off x="3493203" y="4209728"/>
            <a:ext cx="145923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b="1" spc="-5" dirty="0">
                <a:solidFill>
                  <a:srgbClr val="F8F8F8"/>
                </a:solidFill>
                <a:latin typeface="Arial"/>
                <a:cs typeface="Arial"/>
                <a:hlinkClick r:id="rId14"/>
              </a:rPr>
              <a:t>Invest.amurobl@mail.ru</a:t>
            </a:r>
            <a:endParaRPr lang="en-US" sz="900" dirty="0">
              <a:solidFill>
                <a:srgbClr val="F8F8F8"/>
              </a:solidFill>
              <a:latin typeface="Arial"/>
              <a:cs typeface="Arial"/>
            </a:endParaRPr>
          </a:p>
          <a:p>
            <a:endParaRPr lang="x-none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3" name="Рисунок 122" descr="Конверт со сплошной заливкой">
            <a:extLst>
              <a:ext uri="{FF2B5EF4-FFF2-40B4-BE49-F238E27FC236}">
                <a16:creationId xmlns:a16="http://schemas.microsoft.com/office/drawing/2014/main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11045" y="4228361"/>
            <a:ext cx="180000" cy="180000"/>
          </a:xfrm>
          <a:prstGeom prst="rect">
            <a:avLst/>
          </a:prstGeom>
        </p:spPr>
      </p:pic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D76D3B17-D1DC-4C2D-0858-016C18C26F0A}"/>
              </a:ext>
            </a:extLst>
          </p:cNvPr>
          <p:cNvSpPr/>
          <p:nvPr/>
        </p:nvSpPr>
        <p:spPr>
          <a:xfrm>
            <a:off x="5318511" y="1418605"/>
            <a:ext cx="4497842" cy="1530000"/>
          </a:xfrm>
          <a:prstGeom prst="roundRect">
            <a:avLst>
              <a:gd name="adj" fmla="val 1726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D6D9819-4A1F-9F5A-6D0B-B65AE8044B91}"/>
              </a:ext>
            </a:extLst>
          </p:cNvPr>
          <p:cNvSpPr txBox="1"/>
          <p:nvPr/>
        </p:nvSpPr>
        <p:spPr>
          <a:xfrm>
            <a:off x="5581215" y="1605366"/>
            <a:ext cx="3367976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ИНВЕСТИЦИОННОЙ КОМАНДЫ АМУРСКОЙ ОБЛАСТИ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11"/>
          <p:cNvSpPr txBox="1"/>
          <p:nvPr/>
        </p:nvSpPr>
        <p:spPr>
          <a:xfrm>
            <a:off x="5522721" y="2088007"/>
            <a:ext cx="1069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ОРЛОВ ВАСИЛИЙ </a:t>
            </a:r>
            <a:r>
              <a:rPr sz="900" b="1" spc="-2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spc="-15" dirty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ЛЕК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С</a:t>
            </a:r>
            <a:r>
              <a:rPr sz="900" b="1" spc="-20" dirty="0">
                <a:solidFill>
                  <a:srgbClr val="46559F"/>
                </a:solidFill>
                <a:latin typeface="Arial"/>
                <a:cs typeface="Arial"/>
              </a:rPr>
              <a:t>А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900" b="1" spc="-10" dirty="0">
                <a:solidFill>
                  <a:srgbClr val="46559F"/>
                </a:solidFill>
                <a:latin typeface="Arial"/>
                <a:cs typeface="Arial"/>
              </a:rPr>
              <a:t>Д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Р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ОВИЧ</a:t>
            </a:r>
            <a:endParaRPr sz="900">
              <a:latin typeface="Arial"/>
              <a:cs typeface="Arial"/>
            </a:endParaRPr>
          </a:p>
        </p:txBody>
      </p:sp>
      <p:sp>
        <p:nvSpPr>
          <p:cNvPr id="50" name="object 28"/>
          <p:cNvSpPr txBox="1"/>
          <p:nvPr/>
        </p:nvSpPr>
        <p:spPr>
          <a:xfrm>
            <a:off x="5522721" y="2459863"/>
            <a:ext cx="165036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rgbClr val="46559F"/>
                </a:solidFill>
                <a:latin typeface="Microsoft Sans Serif"/>
                <a:cs typeface="Microsoft Sans Serif"/>
              </a:rPr>
              <a:t>Губернатор</a:t>
            </a:r>
            <a:r>
              <a:rPr sz="9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spc="-15" dirty="0">
                <a:solidFill>
                  <a:srgbClr val="46559F"/>
                </a:solidFill>
                <a:latin typeface="Microsoft Sans Serif"/>
                <a:cs typeface="Microsoft Sans Serif"/>
              </a:rPr>
              <a:t>Амурской</a:t>
            </a:r>
            <a:r>
              <a:rPr sz="9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46559F"/>
                </a:solidFill>
                <a:latin typeface="Microsoft Sans Serif"/>
                <a:cs typeface="Microsoft Sans Serif"/>
              </a:rPr>
              <a:t>области</a:t>
            </a:r>
            <a:endParaRPr sz="900" dirty="0">
              <a:latin typeface="Microsoft Sans Serif"/>
              <a:cs typeface="Microsoft Sans Serif"/>
            </a:endParaRPr>
          </a:p>
        </p:txBody>
      </p:sp>
      <p:sp>
        <p:nvSpPr>
          <p:cNvPr id="51" name="object 12"/>
          <p:cNvSpPr txBox="1"/>
          <p:nvPr/>
        </p:nvSpPr>
        <p:spPr>
          <a:xfrm>
            <a:off x="8060856" y="2088007"/>
            <a:ext cx="1299210" cy="524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+7(4162)596-002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+7(4162)376-251</a:t>
            </a:r>
            <a:r>
              <a:rPr sz="900" b="1" spc="-5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(факс)</a:t>
            </a:r>
            <a:endParaRPr sz="900" dirty="0">
              <a:latin typeface="Arial"/>
              <a:cs typeface="Arial"/>
            </a:endParaRPr>
          </a:p>
          <a:p>
            <a:pPr marL="41275">
              <a:lnSpc>
                <a:spcPct val="100000"/>
              </a:lnSpc>
              <a:spcBef>
                <a:spcPts val="690"/>
              </a:spcBef>
            </a:pPr>
            <a:r>
              <a:rPr sz="900" b="1" dirty="0">
                <a:solidFill>
                  <a:srgbClr val="46559F"/>
                </a:solidFill>
                <a:latin typeface="Arial"/>
                <a:cs typeface="Arial"/>
                <a:hlinkClick r:id="rId13"/>
              </a:rPr>
              <a:t>mail@amurobl.ru</a:t>
            </a:r>
            <a:endParaRPr sz="900" dirty="0">
              <a:latin typeface="Arial"/>
              <a:cs typeface="Arial"/>
            </a:endParaRPr>
          </a:p>
        </p:txBody>
      </p:sp>
      <p:grpSp>
        <p:nvGrpSpPr>
          <p:cNvPr id="52" name="object 8"/>
          <p:cNvGrpSpPr/>
          <p:nvPr/>
        </p:nvGrpSpPr>
        <p:grpSpPr>
          <a:xfrm>
            <a:off x="7850175" y="2140439"/>
            <a:ext cx="153670" cy="462915"/>
            <a:chOff x="7574436" y="2133756"/>
            <a:chExt cx="153670" cy="462915"/>
          </a:xfrm>
        </p:grpSpPr>
        <p:pic>
          <p:nvPicPr>
            <p:cNvPr id="53" name="object 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80532" y="2133756"/>
              <a:ext cx="147554" cy="147554"/>
            </a:xfrm>
            <a:prstGeom prst="rect">
              <a:avLst/>
            </a:prstGeom>
          </p:spPr>
        </p:pic>
        <p:pic>
          <p:nvPicPr>
            <p:cNvPr id="54" name="object 1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574436" y="2495139"/>
              <a:ext cx="147554" cy="101443"/>
            </a:xfrm>
            <a:prstGeom prst="rect">
              <a:avLst/>
            </a:prstGeom>
          </p:spPr>
        </p:pic>
      </p:grpSp>
      <p:sp>
        <p:nvSpPr>
          <p:cNvPr id="55" name="object 23"/>
          <p:cNvSpPr txBox="1"/>
          <p:nvPr/>
        </p:nvSpPr>
        <p:spPr>
          <a:xfrm>
            <a:off x="5523738" y="3286505"/>
            <a:ext cx="3337560" cy="3619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РУКОВОДИТЕЛЬ</a:t>
            </a: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АНО</a:t>
            </a:r>
            <a:r>
              <a:rPr sz="1100" b="1" spc="5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«АГЕНТСТВО</a:t>
            </a:r>
            <a:r>
              <a:rPr sz="1100" b="1" spc="5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АМУРСКОЙ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ОБЛАСТИ</a:t>
            </a:r>
            <a:r>
              <a:rPr sz="1100" b="1" spc="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ПО</a:t>
            </a: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ПРИВЛЕЧЕНИЮ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ИНВЕСТИЦИЙ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6" name="object 29"/>
          <p:cNvSpPr txBox="1"/>
          <p:nvPr/>
        </p:nvSpPr>
        <p:spPr>
          <a:xfrm>
            <a:off x="5522721" y="3834129"/>
            <a:ext cx="1111885" cy="5213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 marR="508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ТЕ</a:t>
            </a:r>
            <a:r>
              <a:rPr sz="900" b="1" spc="5" dirty="0">
                <a:solidFill>
                  <a:srgbClr val="46559F"/>
                </a:solidFill>
                <a:latin typeface="Arial"/>
                <a:cs typeface="Arial"/>
              </a:rPr>
              <a:t>М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ЧЕНКО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ОЛЬГА  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ГЕННАДЬЕВНА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z="900" spc="-20" dirty="0">
                <a:solidFill>
                  <a:srgbClr val="46559F"/>
                </a:solidFill>
                <a:latin typeface="Microsoft Sans Serif"/>
                <a:cs typeface="Microsoft Sans Serif"/>
              </a:rPr>
              <a:t>Директор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57" name="object 40"/>
          <p:cNvSpPr txBox="1"/>
          <p:nvPr/>
        </p:nvSpPr>
        <p:spPr>
          <a:xfrm>
            <a:off x="8056893" y="3946782"/>
            <a:ext cx="90931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7(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4162)77</a:t>
            </a:r>
            <a:r>
              <a:rPr sz="900" b="1" spc="5" dirty="0">
                <a:solidFill>
                  <a:srgbClr val="46559F"/>
                </a:solidFill>
                <a:latin typeface="Arial"/>
                <a:cs typeface="Arial"/>
              </a:rPr>
              <a:t>2</a:t>
            </a:r>
            <a:r>
              <a:rPr sz="900" b="1" dirty="0">
                <a:solidFill>
                  <a:srgbClr val="46559F"/>
                </a:solidFill>
                <a:latin typeface="Arial"/>
                <a:cs typeface="Arial"/>
              </a:rPr>
              <a:t>-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6</a:t>
            </a:r>
            <a:r>
              <a:rPr sz="900" b="1" spc="-15" dirty="0">
                <a:solidFill>
                  <a:srgbClr val="46559F"/>
                </a:solidFill>
                <a:latin typeface="Arial"/>
                <a:cs typeface="Arial"/>
              </a:rPr>
              <a:t>0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8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8" name="object 39"/>
          <p:cNvSpPr txBox="1"/>
          <p:nvPr/>
        </p:nvSpPr>
        <p:spPr>
          <a:xfrm>
            <a:off x="8056893" y="4235620"/>
            <a:ext cx="17018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  <a:hlinkClick r:id="rId17"/>
              </a:rPr>
              <a:t>temchenko@invest.amurobl.ru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59" name="TextBox 5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4092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783" y="297750"/>
            <a:ext cx="8543925" cy="1325563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br>
              <a:rPr lang="ru-RU" sz="2400" spc="-1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45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pc="-35" dirty="0">
                <a:latin typeface="Arial" panose="020B0604020202020204" pitchFamily="34" charset="0"/>
                <a:cs typeface="Arial" panose="020B0604020202020204" pitchFamily="34" charset="0"/>
              </a:rPr>
              <a:t>ИНВЕСТОРАМИ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626363" y="163068"/>
            <a:ext cx="737870" cy="274320"/>
          </a:xfrm>
          <a:custGeom>
            <a:avLst/>
            <a:gdLst/>
            <a:ahLst/>
            <a:cxnLst/>
            <a:rect l="l" t="t" r="r" b="b"/>
            <a:pathLst>
              <a:path w="737869" h="274320">
                <a:moveTo>
                  <a:pt x="600455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600455" y="274319"/>
                </a:lnTo>
                <a:lnTo>
                  <a:pt x="643786" y="267321"/>
                </a:lnTo>
                <a:lnTo>
                  <a:pt x="681435" y="247838"/>
                </a:lnTo>
                <a:lnTo>
                  <a:pt x="711134" y="218139"/>
                </a:lnTo>
                <a:lnTo>
                  <a:pt x="730617" y="180490"/>
                </a:lnTo>
                <a:lnTo>
                  <a:pt x="737616" y="137159"/>
                </a:lnTo>
                <a:lnTo>
                  <a:pt x="730617" y="93829"/>
                </a:lnTo>
                <a:lnTo>
                  <a:pt x="711134" y="56180"/>
                </a:lnTo>
                <a:lnTo>
                  <a:pt x="681435" y="26481"/>
                </a:lnTo>
                <a:lnTo>
                  <a:pt x="643786" y="6998"/>
                </a:lnTo>
                <a:lnTo>
                  <a:pt x="60045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2"/>
          <p:cNvSpPr txBox="1"/>
          <p:nvPr/>
        </p:nvSpPr>
        <p:spPr>
          <a:xfrm>
            <a:off x="762406" y="223773"/>
            <a:ext cx="4908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626363" y="1289303"/>
            <a:ext cx="9161145" cy="889000"/>
          </a:xfrm>
          <a:custGeom>
            <a:avLst/>
            <a:gdLst/>
            <a:ahLst/>
            <a:cxnLst/>
            <a:rect l="l" t="t" r="r" b="b"/>
            <a:pathLst>
              <a:path w="9161145" h="889000">
                <a:moveTo>
                  <a:pt x="8927972" y="0"/>
                </a:moveTo>
                <a:lnTo>
                  <a:pt x="232791" y="0"/>
                </a:lnTo>
                <a:lnTo>
                  <a:pt x="185873" y="4731"/>
                </a:lnTo>
                <a:lnTo>
                  <a:pt x="142174" y="18299"/>
                </a:lnTo>
                <a:lnTo>
                  <a:pt x="102631" y="39768"/>
                </a:lnTo>
                <a:lnTo>
                  <a:pt x="68179" y="68199"/>
                </a:lnTo>
                <a:lnTo>
                  <a:pt x="39754" y="102654"/>
                </a:lnTo>
                <a:lnTo>
                  <a:pt x="18292" y="142196"/>
                </a:lnTo>
                <a:lnTo>
                  <a:pt x="4729" y="185887"/>
                </a:lnTo>
                <a:lnTo>
                  <a:pt x="0" y="232791"/>
                </a:lnTo>
                <a:lnTo>
                  <a:pt x="0" y="655701"/>
                </a:lnTo>
                <a:lnTo>
                  <a:pt x="4729" y="702604"/>
                </a:lnTo>
                <a:lnTo>
                  <a:pt x="18292" y="746295"/>
                </a:lnTo>
                <a:lnTo>
                  <a:pt x="39754" y="785837"/>
                </a:lnTo>
                <a:lnTo>
                  <a:pt x="68179" y="820293"/>
                </a:lnTo>
                <a:lnTo>
                  <a:pt x="102631" y="848723"/>
                </a:lnTo>
                <a:lnTo>
                  <a:pt x="142174" y="870192"/>
                </a:lnTo>
                <a:lnTo>
                  <a:pt x="185873" y="883760"/>
                </a:lnTo>
                <a:lnTo>
                  <a:pt x="232791" y="888492"/>
                </a:lnTo>
                <a:lnTo>
                  <a:pt x="8927972" y="888492"/>
                </a:lnTo>
                <a:lnTo>
                  <a:pt x="8974876" y="883760"/>
                </a:lnTo>
                <a:lnTo>
                  <a:pt x="9018567" y="870192"/>
                </a:lnTo>
                <a:lnTo>
                  <a:pt x="9058109" y="848723"/>
                </a:lnTo>
                <a:lnTo>
                  <a:pt x="9092565" y="820293"/>
                </a:lnTo>
                <a:lnTo>
                  <a:pt x="9120995" y="785837"/>
                </a:lnTo>
                <a:lnTo>
                  <a:pt x="9142464" y="746295"/>
                </a:lnTo>
                <a:lnTo>
                  <a:pt x="9156032" y="702604"/>
                </a:lnTo>
                <a:lnTo>
                  <a:pt x="9160764" y="655701"/>
                </a:lnTo>
                <a:lnTo>
                  <a:pt x="9160764" y="232791"/>
                </a:lnTo>
                <a:lnTo>
                  <a:pt x="9156032" y="185887"/>
                </a:lnTo>
                <a:lnTo>
                  <a:pt x="9142464" y="142196"/>
                </a:lnTo>
                <a:lnTo>
                  <a:pt x="9120995" y="102654"/>
                </a:lnTo>
                <a:lnTo>
                  <a:pt x="9092565" y="68198"/>
                </a:lnTo>
                <a:lnTo>
                  <a:pt x="9058109" y="39768"/>
                </a:lnTo>
                <a:lnTo>
                  <a:pt x="9018567" y="18299"/>
                </a:lnTo>
                <a:lnTo>
                  <a:pt x="8974876" y="4731"/>
                </a:lnTo>
                <a:lnTo>
                  <a:pt x="892797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867155" y="1418843"/>
            <a:ext cx="551815" cy="551815"/>
          </a:xfrm>
          <a:custGeom>
            <a:avLst/>
            <a:gdLst/>
            <a:ahLst/>
            <a:cxnLst/>
            <a:rect l="l" t="t" r="r" b="b"/>
            <a:pathLst>
              <a:path w="551815" h="551814">
                <a:moveTo>
                  <a:pt x="275844" y="0"/>
                </a:moveTo>
                <a:lnTo>
                  <a:pt x="226259" y="4442"/>
                </a:lnTo>
                <a:lnTo>
                  <a:pt x="179591" y="17251"/>
                </a:lnTo>
                <a:lnTo>
                  <a:pt x="136618" y="37648"/>
                </a:lnTo>
                <a:lnTo>
                  <a:pt x="98119" y="64856"/>
                </a:lnTo>
                <a:lnTo>
                  <a:pt x="64873" y="98098"/>
                </a:lnTo>
                <a:lnTo>
                  <a:pt x="37659" y="136595"/>
                </a:lnTo>
                <a:lnTo>
                  <a:pt x="17256" y="179570"/>
                </a:lnTo>
                <a:lnTo>
                  <a:pt x="4444" y="226246"/>
                </a:lnTo>
                <a:lnTo>
                  <a:pt x="0" y="275843"/>
                </a:lnTo>
                <a:lnTo>
                  <a:pt x="4444" y="325441"/>
                </a:lnTo>
                <a:lnTo>
                  <a:pt x="17256" y="372117"/>
                </a:lnTo>
                <a:lnTo>
                  <a:pt x="37659" y="415092"/>
                </a:lnTo>
                <a:lnTo>
                  <a:pt x="64873" y="453589"/>
                </a:lnTo>
                <a:lnTo>
                  <a:pt x="98119" y="486831"/>
                </a:lnTo>
                <a:lnTo>
                  <a:pt x="136618" y="514039"/>
                </a:lnTo>
                <a:lnTo>
                  <a:pt x="179591" y="534436"/>
                </a:lnTo>
                <a:lnTo>
                  <a:pt x="226259" y="547245"/>
                </a:lnTo>
                <a:lnTo>
                  <a:pt x="275844" y="551688"/>
                </a:lnTo>
                <a:lnTo>
                  <a:pt x="325441" y="547245"/>
                </a:lnTo>
                <a:lnTo>
                  <a:pt x="372117" y="534436"/>
                </a:lnTo>
                <a:lnTo>
                  <a:pt x="415092" y="514039"/>
                </a:lnTo>
                <a:lnTo>
                  <a:pt x="453589" y="486831"/>
                </a:lnTo>
                <a:lnTo>
                  <a:pt x="486831" y="453589"/>
                </a:lnTo>
                <a:lnTo>
                  <a:pt x="514039" y="415092"/>
                </a:lnTo>
                <a:lnTo>
                  <a:pt x="534436" y="372117"/>
                </a:lnTo>
                <a:lnTo>
                  <a:pt x="547245" y="325441"/>
                </a:lnTo>
                <a:lnTo>
                  <a:pt x="551688" y="275843"/>
                </a:lnTo>
                <a:lnTo>
                  <a:pt x="547245" y="226246"/>
                </a:lnTo>
                <a:lnTo>
                  <a:pt x="534436" y="179570"/>
                </a:lnTo>
                <a:lnTo>
                  <a:pt x="514039" y="136595"/>
                </a:lnTo>
                <a:lnTo>
                  <a:pt x="486831" y="98098"/>
                </a:lnTo>
                <a:lnTo>
                  <a:pt x="453589" y="64856"/>
                </a:lnTo>
                <a:lnTo>
                  <a:pt x="415092" y="37648"/>
                </a:lnTo>
                <a:lnTo>
                  <a:pt x="372117" y="17251"/>
                </a:lnTo>
                <a:lnTo>
                  <a:pt x="325441" y="4442"/>
                </a:lnTo>
                <a:lnTo>
                  <a:pt x="275844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82" y="1501139"/>
            <a:ext cx="298764" cy="397763"/>
          </a:xfrm>
          <a:prstGeom prst="rect">
            <a:avLst/>
          </a:prstGeom>
        </p:spPr>
      </p:pic>
      <p:sp>
        <p:nvSpPr>
          <p:cNvPr id="11" name="object 9"/>
          <p:cNvSpPr txBox="1"/>
          <p:nvPr/>
        </p:nvSpPr>
        <p:spPr>
          <a:xfrm>
            <a:off x="3587622" y="1411681"/>
            <a:ext cx="3812921" cy="4674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АДМИНИСТРАЦИЯ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МАГДАГАЧИНСКОГО ОКРУГА</a:t>
            </a:r>
            <a:endParaRPr lang="ru-RU"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ru-RU"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676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121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Амурская</a:t>
            </a:r>
            <a:r>
              <a:rPr sz="9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область,</a:t>
            </a: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посёлок Магдагачи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 err="1">
                <a:solidFill>
                  <a:srgbClr val="FFFFFF"/>
                </a:solidFill>
                <a:latin typeface="Arial"/>
                <a:cs typeface="Arial"/>
              </a:rPr>
              <a:t>улица</a:t>
            </a: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 err="1">
                <a:solidFill>
                  <a:srgbClr val="FFFFFF"/>
                </a:solidFill>
                <a:latin typeface="Arial"/>
                <a:cs typeface="Arial"/>
              </a:rPr>
              <a:t>К.Маркса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 19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25"/>
          <p:cNvSpPr txBox="1"/>
          <p:nvPr/>
        </p:nvSpPr>
        <p:spPr>
          <a:xfrm>
            <a:off x="3607434" y="1926463"/>
            <a:ext cx="16395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7(416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97-230</a:t>
            </a:r>
            <a:r>
              <a:rPr sz="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(приёмная)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3" name="object 26"/>
          <p:cNvSpPr txBox="1"/>
          <p:nvPr/>
        </p:nvSpPr>
        <p:spPr>
          <a:xfrm>
            <a:off x="5787896" y="1945004"/>
            <a:ext cx="198790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dirty="0">
                <a:solidFill>
                  <a:srgbClr val="FFFFFF"/>
                </a:solidFill>
                <a:latin typeface="Arial"/>
                <a:cs typeface="Arial"/>
              </a:rPr>
              <a:t>priemnaya_magdagachi@mail.ru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1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54396" y="1920240"/>
            <a:ext cx="179832" cy="179832"/>
          </a:xfrm>
          <a:prstGeom prst="rect">
            <a:avLst/>
          </a:prstGeom>
        </p:spPr>
      </p:pic>
      <p:pic>
        <p:nvPicPr>
          <p:cNvPr id="15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2988" y="1937004"/>
            <a:ext cx="152400" cy="152400"/>
          </a:xfrm>
          <a:prstGeom prst="rect">
            <a:avLst/>
          </a:prstGeom>
        </p:spPr>
      </p:pic>
      <p:pic>
        <p:nvPicPr>
          <p:cNvPr id="16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91840" y="1703832"/>
            <a:ext cx="179832" cy="179832"/>
          </a:xfrm>
          <a:prstGeom prst="rect">
            <a:avLst/>
          </a:prstGeom>
        </p:spPr>
      </p:pic>
      <p:sp>
        <p:nvSpPr>
          <p:cNvPr id="17" name="object 3"/>
          <p:cNvSpPr/>
          <p:nvPr/>
        </p:nvSpPr>
        <p:spPr>
          <a:xfrm>
            <a:off x="623316" y="2314955"/>
            <a:ext cx="2952115" cy="4023360"/>
          </a:xfrm>
          <a:custGeom>
            <a:avLst/>
            <a:gdLst/>
            <a:ahLst/>
            <a:cxnLst/>
            <a:rect l="l" t="t" r="r" b="b"/>
            <a:pathLst>
              <a:path w="2952115" h="4023360">
                <a:moveTo>
                  <a:pt x="2758948" y="0"/>
                </a:moveTo>
                <a:lnTo>
                  <a:pt x="193052" y="0"/>
                </a:lnTo>
                <a:lnTo>
                  <a:pt x="148788" y="5101"/>
                </a:lnTo>
                <a:lnTo>
                  <a:pt x="108154" y="19631"/>
                </a:lnTo>
                <a:lnTo>
                  <a:pt x="72309" y="42427"/>
                </a:lnTo>
                <a:lnTo>
                  <a:pt x="42412" y="72328"/>
                </a:lnTo>
                <a:lnTo>
                  <a:pt x="19622" y="108172"/>
                </a:lnTo>
                <a:lnTo>
                  <a:pt x="5098" y="148796"/>
                </a:lnTo>
                <a:lnTo>
                  <a:pt x="0" y="193040"/>
                </a:lnTo>
                <a:lnTo>
                  <a:pt x="0" y="3830294"/>
                </a:lnTo>
                <a:lnTo>
                  <a:pt x="5098" y="3874563"/>
                </a:lnTo>
                <a:lnTo>
                  <a:pt x="19622" y="3915200"/>
                </a:lnTo>
                <a:lnTo>
                  <a:pt x="42412" y="3951048"/>
                </a:lnTo>
                <a:lnTo>
                  <a:pt x="72309" y="3980946"/>
                </a:lnTo>
                <a:lnTo>
                  <a:pt x="108154" y="4003736"/>
                </a:lnTo>
                <a:lnTo>
                  <a:pt x="148788" y="4018261"/>
                </a:lnTo>
                <a:lnTo>
                  <a:pt x="193052" y="4023360"/>
                </a:lnTo>
                <a:lnTo>
                  <a:pt x="2758948" y="4023360"/>
                </a:lnTo>
                <a:lnTo>
                  <a:pt x="2803191" y="4018261"/>
                </a:lnTo>
                <a:lnTo>
                  <a:pt x="2843815" y="4003736"/>
                </a:lnTo>
                <a:lnTo>
                  <a:pt x="2879659" y="3980946"/>
                </a:lnTo>
                <a:lnTo>
                  <a:pt x="2909560" y="3951048"/>
                </a:lnTo>
                <a:lnTo>
                  <a:pt x="2932356" y="3915200"/>
                </a:lnTo>
                <a:lnTo>
                  <a:pt x="2946886" y="3874563"/>
                </a:lnTo>
                <a:lnTo>
                  <a:pt x="2951988" y="3830294"/>
                </a:lnTo>
                <a:lnTo>
                  <a:pt x="2951988" y="193040"/>
                </a:lnTo>
                <a:lnTo>
                  <a:pt x="2946886" y="148796"/>
                </a:lnTo>
                <a:lnTo>
                  <a:pt x="2932356" y="108172"/>
                </a:lnTo>
                <a:lnTo>
                  <a:pt x="2909560" y="72328"/>
                </a:lnTo>
                <a:lnTo>
                  <a:pt x="2879659" y="42427"/>
                </a:lnTo>
                <a:lnTo>
                  <a:pt x="2843815" y="19631"/>
                </a:lnTo>
                <a:lnTo>
                  <a:pt x="2803191" y="5101"/>
                </a:lnTo>
                <a:lnTo>
                  <a:pt x="275894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2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70" y="2662300"/>
            <a:ext cx="1415415" cy="1379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object 29"/>
          <p:cNvSpPr txBox="1"/>
          <p:nvPr/>
        </p:nvSpPr>
        <p:spPr>
          <a:xfrm>
            <a:off x="1292478" y="4275835"/>
            <a:ext cx="169735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marR="5080" indent="-4699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ГОРЮНОВ</a:t>
            </a:r>
          </a:p>
          <a:p>
            <a:pPr marL="481965" marR="5080" indent="-4699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АНДРЕЙ ИГОРЕВИЧ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14"/>
          <p:cNvSpPr txBox="1"/>
          <p:nvPr/>
        </p:nvSpPr>
        <p:spPr>
          <a:xfrm>
            <a:off x="1390903" y="4753482"/>
            <a:ext cx="14154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900" b="1" dirty="0" err="1">
                <a:latin typeface="Arial"/>
                <a:cs typeface="Arial"/>
              </a:rPr>
              <a:t>Глава</a:t>
            </a:r>
            <a:r>
              <a:rPr sz="900" b="1" spc="-50" dirty="0">
                <a:latin typeface="Arial"/>
                <a:cs typeface="Arial"/>
              </a:rPr>
              <a:t> </a:t>
            </a:r>
            <a:r>
              <a:rPr lang="ru-RU" sz="900" b="1" spc="-50" dirty="0">
                <a:latin typeface="Arial"/>
                <a:cs typeface="Arial"/>
              </a:rPr>
              <a:t>Магдагачинского муниципального округа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1" name="object 30"/>
          <p:cNvSpPr txBox="1"/>
          <p:nvPr/>
        </p:nvSpPr>
        <p:spPr>
          <a:xfrm>
            <a:off x="1672208" y="5474919"/>
            <a:ext cx="9467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97-430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2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80" y="5497067"/>
            <a:ext cx="179831" cy="179831"/>
          </a:xfrm>
          <a:prstGeom prst="rect">
            <a:avLst/>
          </a:prstGeom>
        </p:spPr>
      </p:pic>
      <p:pic>
        <p:nvPicPr>
          <p:cNvPr id="23" name="object 3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63980" y="5917691"/>
            <a:ext cx="179831" cy="179832"/>
          </a:xfrm>
          <a:prstGeom prst="rect">
            <a:avLst/>
          </a:prstGeom>
        </p:spPr>
      </p:pic>
      <p:sp>
        <p:nvSpPr>
          <p:cNvPr id="25" name="object 32"/>
          <p:cNvSpPr txBox="1"/>
          <p:nvPr/>
        </p:nvSpPr>
        <p:spPr>
          <a:xfrm>
            <a:off x="1668272" y="5903467"/>
            <a:ext cx="10414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6559F"/>
                </a:solidFill>
                <a:latin typeface="Arial"/>
                <a:cs typeface="Arial"/>
                <a:hlinkClick r:id="rId9"/>
              </a:rPr>
              <a:t>i</a:t>
            </a:r>
            <a:r>
              <a:rPr lang="en-US" sz="900" b="1" dirty="0">
                <a:solidFill>
                  <a:srgbClr val="46559F"/>
                </a:solidFill>
                <a:latin typeface="Arial"/>
                <a:cs typeface="Arial"/>
              </a:rPr>
              <a:t>agormgd@mail.ru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8" name="object 2"/>
          <p:cNvSpPr/>
          <p:nvPr/>
        </p:nvSpPr>
        <p:spPr>
          <a:xfrm>
            <a:off x="3710940" y="2328672"/>
            <a:ext cx="2969260" cy="4025265"/>
          </a:xfrm>
          <a:custGeom>
            <a:avLst/>
            <a:gdLst/>
            <a:ahLst/>
            <a:cxnLst/>
            <a:rect l="l" t="t" r="r" b="b"/>
            <a:pathLst>
              <a:path w="2969259" h="4025265">
                <a:moveTo>
                  <a:pt x="2712593" y="0"/>
                </a:moveTo>
                <a:lnTo>
                  <a:pt x="256159" y="0"/>
                </a:lnTo>
                <a:lnTo>
                  <a:pt x="210112" y="4126"/>
                </a:lnTo>
                <a:lnTo>
                  <a:pt x="166774" y="16025"/>
                </a:lnTo>
                <a:lnTo>
                  <a:pt x="126868" y="34972"/>
                </a:lnTo>
                <a:lnTo>
                  <a:pt x="91116" y="60243"/>
                </a:lnTo>
                <a:lnTo>
                  <a:pt x="60243" y="91116"/>
                </a:lnTo>
                <a:lnTo>
                  <a:pt x="34972" y="126868"/>
                </a:lnTo>
                <a:lnTo>
                  <a:pt x="16025" y="166774"/>
                </a:lnTo>
                <a:lnTo>
                  <a:pt x="4126" y="210112"/>
                </a:lnTo>
                <a:lnTo>
                  <a:pt x="0" y="256158"/>
                </a:lnTo>
                <a:lnTo>
                  <a:pt x="0" y="3768674"/>
                </a:lnTo>
                <a:lnTo>
                  <a:pt x="4126" y="3814728"/>
                </a:lnTo>
                <a:lnTo>
                  <a:pt x="16025" y="3858075"/>
                </a:lnTo>
                <a:lnTo>
                  <a:pt x="34972" y="3897989"/>
                </a:lnTo>
                <a:lnTo>
                  <a:pt x="60243" y="3933747"/>
                </a:lnTo>
                <a:lnTo>
                  <a:pt x="91116" y="3964627"/>
                </a:lnTo>
                <a:lnTo>
                  <a:pt x="126868" y="3989904"/>
                </a:lnTo>
                <a:lnTo>
                  <a:pt x="166774" y="4008855"/>
                </a:lnTo>
                <a:lnTo>
                  <a:pt x="210112" y="4020756"/>
                </a:lnTo>
                <a:lnTo>
                  <a:pt x="256159" y="4024883"/>
                </a:lnTo>
                <a:lnTo>
                  <a:pt x="2712593" y="4024883"/>
                </a:lnTo>
                <a:lnTo>
                  <a:pt x="2758639" y="4020756"/>
                </a:lnTo>
                <a:lnTo>
                  <a:pt x="2801977" y="4008855"/>
                </a:lnTo>
                <a:lnTo>
                  <a:pt x="2841883" y="3989904"/>
                </a:lnTo>
                <a:lnTo>
                  <a:pt x="2877635" y="3964627"/>
                </a:lnTo>
                <a:lnTo>
                  <a:pt x="2908508" y="3933747"/>
                </a:lnTo>
                <a:lnTo>
                  <a:pt x="2933779" y="3897989"/>
                </a:lnTo>
                <a:lnTo>
                  <a:pt x="2952726" y="3858075"/>
                </a:lnTo>
                <a:lnTo>
                  <a:pt x="2964625" y="3814728"/>
                </a:lnTo>
                <a:lnTo>
                  <a:pt x="2968752" y="3768674"/>
                </a:lnTo>
                <a:lnTo>
                  <a:pt x="2968752" y="256158"/>
                </a:lnTo>
                <a:lnTo>
                  <a:pt x="2964625" y="210112"/>
                </a:lnTo>
                <a:lnTo>
                  <a:pt x="2952726" y="166774"/>
                </a:lnTo>
                <a:lnTo>
                  <a:pt x="2933779" y="126868"/>
                </a:lnTo>
                <a:lnTo>
                  <a:pt x="2908508" y="91116"/>
                </a:lnTo>
                <a:lnTo>
                  <a:pt x="2877635" y="60243"/>
                </a:lnTo>
                <a:lnTo>
                  <a:pt x="2841883" y="34972"/>
                </a:lnTo>
                <a:lnTo>
                  <a:pt x="2801977" y="16025"/>
                </a:lnTo>
                <a:lnTo>
                  <a:pt x="2758639" y="4126"/>
                </a:lnTo>
                <a:lnTo>
                  <a:pt x="27125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076" y="2767584"/>
            <a:ext cx="1378526" cy="12038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" name="object 18"/>
          <p:cNvSpPr txBox="1"/>
          <p:nvPr/>
        </p:nvSpPr>
        <p:spPr>
          <a:xfrm>
            <a:off x="4399915" y="4273422"/>
            <a:ext cx="157289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МЕЛЬНИК</a:t>
            </a:r>
          </a:p>
          <a:p>
            <a:pPr marL="184785" marR="5080" indent="-17272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ИВАН  ИВАНОВИЧ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1" name="object 19"/>
          <p:cNvSpPr txBox="1"/>
          <p:nvPr/>
        </p:nvSpPr>
        <p:spPr>
          <a:xfrm>
            <a:off x="4181347" y="4767453"/>
            <a:ext cx="196405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 err="1">
                <a:latin typeface="Arial"/>
                <a:cs typeface="Arial"/>
              </a:rPr>
              <a:t>Заместитель</a:t>
            </a:r>
            <a:r>
              <a:rPr sz="900" b="1" spc="20" dirty="0">
                <a:latin typeface="Arial"/>
                <a:cs typeface="Arial"/>
              </a:rPr>
              <a:t> </a:t>
            </a:r>
            <a:r>
              <a:rPr lang="ru-RU" sz="900" b="1" spc="20" dirty="0">
                <a:latin typeface="Arial"/>
                <a:cs typeface="Arial"/>
              </a:rPr>
              <a:t>г</a:t>
            </a:r>
            <a:r>
              <a:rPr sz="900" b="1" dirty="0" err="1">
                <a:latin typeface="Arial"/>
                <a:cs typeface="Arial"/>
              </a:rPr>
              <a:t>лавы</a:t>
            </a:r>
            <a:r>
              <a:rPr sz="900" b="1" spc="-20" dirty="0">
                <a:latin typeface="Arial"/>
                <a:cs typeface="Arial"/>
              </a:rPr>
              <a:t> </a:t>
            </a:r>
            <a:r>
              <a:rPr lang="ru-RU" sz="900" b="1" spc="-5" dirty="0">
                <a:latin typeface="Arial"/>
                <a:cs typeface="Arial"/>
              </a:rPr>
              <a:t>Магдагачинского </a:t>
            </a:r>
            <a:r>
              <a:rPr lang="ru-RU" sz="900" b="1" spc="-50" dirty="0">
                <a:latin typeface="Arial"/>
                <a:cs typeface="Arial"/>
              </a:rPr>
              <a:t>муниципального округа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2" name="object 35"/>
          <p:cNvSpPr txBox="1"/>
          <p:nvPr/>
        </p:nvSpPr>
        <p:spPr>
          <a:xfrm>
            <a:off x="4580382" y="5433821"/>
            <a:ext cx="13373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97-531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6052" y="5497067"/>
            <a:ext cx="179832" cy="17983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26052" y="5917691"/>
            <a:ext cx="179832" cy="179832"/>
          </a:xfrm>
          <a:prstGeom prst="rect">
            <a:avLst/>
          </a:prstGeom>
        </p:spPr>
      </p:pic>
      <p:sp>
        <p:nvSpPr>
          <p:cNvPr id="35" name="object 36"/>
          <p:cNvSpPr txBox="1"/>
          <p:nvPr/>
        </p:nvSpPr>
        <p:spPr>
          <a:xfrm>
            <a:off x="4568444" y="5903467"/>
            <a:ext cx="118110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5" dirty="0">
                <a:solidFill>
                  <a:srgbClr val="46559F"/>
                </a:solidFill>
                <a:latin typeface="Arial"/>
                <a:cs typeface="Arial"/>
              </a:rPr>
              <a:t>iva-melni@yandex.ru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6" name="object 4"/>
          <p:cNvSpPr/>
          <p:nvPr/>
        </p:nvSpPr>
        <p:spPr>
          <a:xfrm>
            <a:off x="6854698" y="2328672"/>
            <a:ext cx="2967355" cy="4025265"/>
          </a:xfrm>
          <a:custGeom>
            <a:avLst/>
            <a:gdLst/>
            <a:ahLst/>
            <a:cxnLst/>
            <a:rect l="l" t="t" r="r" b="b"/>
            <a:pathLst>
              <a:path w="2967354" h="4025265">
                <a:moveTo>
                  <a:pt x="2711196" y="0"/>
                </a:moveTo>
                <a:lnTo>
                  <a:pt x="256032" y="0"/>
                </a:lnTo>
                <a:lnTo>
                  <a:pt x="210023" y="4126"/>
                </a:lnTo>
                <a:lnTo>
                  <a:pt x="166714" y="16023"/>
                </a:lnTo>
                <a:lnTo>
                  <a:pt x="126830" y="34967"/>
                </a:lnTo>
                <a:lnTo>
                  <a:pt x="91095" y="60232"/>
                </a:lnTo>
                <a:lnTo>
                  <a:pt x="60232" y="91095"/>
                </a:lnTo>
                <a:lnTo>
                  <a:pt x="34967" y="126830"/>
                </a:lnTo>
                <a:lnTo>
                  <a:pt x="16023" y="166714"/>
                </a:lnTo>
                <a:lnTo>
                  <a:pt x="4126" y="210023"/>
                </a:lnTo>
                <a:lnTo>
                  <a:pt x="0" y="256032"/>
                </a:lnTo>
                <a:lnTo>
                  <a:pt x="0" y="3768813"/>
                </a:lnTo>
                <a:lnTo>
                  <a:pt x="4126" y="3814843"/>
                </a:lnTo>
                <a:lnTo>
                  <a:pt x="16023" y="3858166"/>
                </a:lnTo>
                <a:lnTo>
                  <a:pt x="34967" y="3898058"/>
                </a:lnTo>
                <a:lnTo>
                  <a:pt x="60232" y="3933798"/>
                </a:lnTo>
                <a:lnTo>
                  <a:pt x="91095" y="3964660"/>
                </a:lnTo>
                <a:lnTo>
                  <a:pt x="126830" y="3989923"/>
                </a:lnTo>
                <a:lnTo>
                  <a:pt x="166714" y="4008864"/>
                </a:lnTo>
                <a:lnTo>
                  <a:pt x="210023" y="4020758"/>
                </a:lnTo>
                <a:lnTo>
                  <a:pt x="256032" y="4024884"/>
                </a:lnTo>
                <a:lnTo>
                  <a:pt x="2711196" y="4024884"/>
                </a:lnTo>
                <a:lnTo>
                  <a:pt x="2757204" y="4020758"/>
                </a:lnTo>
                <a:lnTo>
                  <a:pt x="2800513" y="4008864"/>
                </a:lnTo>
                <a:lnTo>
                  <a:pt x="2840397" y="3989923"/>
                </a:lnTo>
                <a:lnTo>
                  <a:pt x="2876132" y="3964660"/>
                </a:lnTo>
                <a:lnTo>
                  <a:pt x="2906995" y="3933798"/>
                </a:lnTo>
                <a:lnTo>
                  <a:pt x="2932260" y="3898058"/>
                </a:lnTo>
                <a:lnTo>
                  <a:pt x="2951204" y="3858166"/>
                </a:lnTo>
                <a:lnTo>
                  <a:pt x="2963101" y="3814843"/>
                </a:lnTo>
                <a:lnTo>
                  <a:pt x="2967228" y="3768813"/>
                </a:lnTo>
                <a:lnTo>
                  <a:pt x="2967228" y="256032"/>
                </a:lnTo>
                <a:lnTo>
                  <a:pt x="2963101" y="210023"/>
                </a:lnTo>
                <a:lnTo>
                  <a:pt x="2951204" y="166714"/>
                </a:lnTo>
                <a:lnTo>
                  <a:pt x="2932260" y="126830"/>
                </a:lnTo>
                <a:lnTo>
                  <a:pt x="2906995" y="91095"/>
                </a:lnTo>
                <a:lnTo>
                  <a:pt x="2876132" y="60232"/>
                </a:lnTo>
                <a:lnTo>
                  <a:pt x="2840397" y="34967"/>
                </a:lnTo>
                <a:lnTo>
                  <a:pt x="2800513" y="16023"/>
                </a:lnTo>
                <a:lnTo>
                  <a:pt x="2757204" y="4126"/>
                </a:lnTo>
                <a:lnTo>
                  <a:pt x="2711196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2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205" y="2767583"/>
            <a:ext cx="1190546" cy="12740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8" name="object 15"/>
          <p:cNvSpPr txBox="1"/>
          <p:nvPr/>
        </p:nvSpPr>
        <p:spPr>
          <a:xfrm>
            <a:off x="7869428" y="4192346"/>
            <a:ext cx="1054100" cy="546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ЯКИМОВ</a:t>
            </a: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СЕРГЕЙ</a:t>
            </a: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СЕМЁНОВИЧ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16"/>
          <p:cNvSpPr txBox="1"/>
          <p:nvPr/>
        </p:nvSpPr>
        <p:spPr>
          <a:xfrm>
            <a:off x="7299197" y="4767453"/>
            <a:ext cx="2197100" cy="453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2655" marR="5080" indent="-910590" algn="ctr">
              <a:lnSpc>
                <a:spcPct val="100000"/>
              </a:lnSpc>
              <a:spcBef>
                <a:spcPts val="100"/>
              </a:spcBef>
            </a:pPr>
            <a:r>
              <a:rPr sz="900" b="1" spc="-10" dirty="0" err="1">
                <a:latin typeface="Arial"/>
                <a:cs typeface="Arial"/>
              </a:rPr>
              <a:t>Заместитель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lang="ru-RU" sz="900" b="1" spc="25" dirty="0">
                <a:latin typeface="Arial"/>
                <a:cs typeface="Arial"/>
              </a:rPr>
              <a:t>г</a:t>
            </a:r>
            <a:r>
              <a:rPr sz="900" b="1" dirty="0" err="1">
                <a:latin typeface="Arial"/>
                <a:cs typeface="Arial"/>
              </a:rPr>
              <a:t>лавы</a:t>
            </a:r>
            <a:r>
              <a:rPr sz="900" b="1" spc="-25" dirty="0">
                <a:latin typeface="Arial"/>
                <a:cs typeface="Arial"/>
              </a:rPr>
              <a:t> </a:t>
            </a:r>
            <a:r>
              <a:rPr lang="ru-RU" sz="900" b="1" spc="-25" dirty="0">
                <a:latin typeface="Arial"/>
                <a:cs typeface="Arial"/>
              </a:rPr>
              <a:t>округа</a:t>
            </a:r>
          </a:p>
          <a:p>
            <a:pPr marL="922655" marR="5080" indent="-910590" algn="ctr">
              <a:lnSpc>
                <a:spcPct val="100000"/>
              </a:lnSpc>
              <a:spcBef>
                <a:spcPts val="100"/>
              </a:spcBef>
            </a:pPr>
            <a:r>
              <a:rPr lang="ru-RU" sz="900" b="1" spc="-25" dirty="0">
                <a:latin typeface="Arial"/>
                <a:cs typeface="Arial"/>
              </a:rPr>
              <a:t> </a:t>
            </a:r>
            <a:r>
              <a:rPr lang="ru-RU" sz="900" b="1" spc="-5" dirty="0">
                <a:latin typeface="Arial"/>
                <a:cs typeface="Arial"/>
              </a:rPr>
              <a:t>по вопросам строительства,</a:t>
            </a:r>
          </a:p>
          <a:p>
            <a:pPr marL="922655" marR="5080" indent="-910590" algn="ctr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>
                <a:latin typeface="Arial"/>
                <a:cs typeface="Arial"/>
              </a:rPr>
              <a:t> архитектуры и ЖКХ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0" name="object 39"/>
          <p:cNvSpPr txBox="1"/>
          <p:nvPr/>
        </p:nvSpPr>
        <p:spPr>
          <a:xfrm>
            <a:off x="7784972" y="5428869"/>
            <a:ext cx="16071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53)97-278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97-230</a:t>
            </a:r>
            <a:r>
              <a:rPr sz="900" b="1" spc="-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(приёмная)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41" name="object 3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400543" y="5497067"/>
            <a:ext cx="179831" cy="179831"/>
          </a:xfrm>
          <a:prstGeom prst="rect">
            <a:avLst/>
          </a:prstGeom>
        </p:spPr>
      </p:pic>
      <p:sp>
        <p:nvSpPr>
          <p:cNvPr id="42" name="object 40"/>
          <p:cNvSpPr txBox="1"/>
          <p:nvPr/>
        </p:nvSpPr>
        <p:spPr>
          <a:xfrm>
            <a:off x="7778621" y="5903467"/>
            <a:ext cx="1271241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dirty="0">
                <a:solidFill>
                  <a:srgbClr val="46559F"/>
                </a:solidFill>
                <a:latin typeface="Arial"/>
                <a:cs typeface="Arial"/>
              </a:rPr>
              <a:t>yakimovss55@mail.ru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43" name="object 3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385304" y="5916167"/>
            <a:ext cx="179831" cy="179831"/>
          </a:xfrm>
          <a:prstGeom prst="rect">
            <a:avLst/>
          </a:prstGeom>
        </p:spPr>
      </p:pic>
      <p:sp>
        <p:nvSpPr>
          <p:cNvPr id="44" name="TextBox 4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7479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783" y="297750"/>
            <a:ext cx="8543925" cy="1325563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br>
              <a:rPr lang="ru-RU" sz="2400" spc="-1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45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pc="-35" dirty="0">
                <a:latin typeface="Arial" panose="020B0604020202020204" pitchFamily="34" charset="0"/>
                <a:cs typeface="Arial" panose="020B0604020202020204" pitchFamily="34" charset="0"/>
              </a:rPr>
              <a:t>ИНВЕСТОРАМИ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626363" y="163068"/>
            <a:ext cx="737870" cy="274320"/>
          </a:xfrm>
          <a:custGeom>
            <a:avLst/>
            <a:gdLst/>
            <a:ahLst/>
            <a:cxnLst/>
            <a:rect l="l" t="t" r="r" b="b"/>
            <a:pathLst>
              <a:path w="737869" h="274320">
                <a:moveTo>
                  <a:pt x="600455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600455" y="274319"/>
                </a:lnTo>
                <a:lnTo>
                  <a:pt x="643786" y="267321"/>
                </a:lnTo>
                <a:lnTo>
                  <a:pt x="681435" y="247838"/>
                </a:lnTo>
                <a:lnTo>
                  <a:pt x="711134" y="218139"/>
                </a:lnTo>
                <a:lnTo>
                  <a:pt x="730617" y="180490"/>
                </a:lnTo>
                <a:lnTo>
                  <a:pt x="737616" y="137159"/>
                </a:lnTo>
                <a:lnTo>
                  <a:pt x="730617" y="93829"/>
                </a:lnTo>
                <a:lnTo>
                  <a:pt x="711134" y="56180"/>
                </a:lnTo>
                <a:lnTo>
                  <a:pt x="681435" y="26481"/>
                </a:lnTo>
                <a:lnTo>
                  <a:pt x="643786" y="6998"/>
                </a:lnTo>
                <a:lnTo>
                  <a:pt x="60045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2"/>
          <p:cNvSpPr txBox="1"/>
          <p:nvPr/>
        </p:nvSpPr>
        <p:spPr>
          <a:xfrm>
            <a:off x="762406" y="223773"/>
            <a:ext cx="4908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8" name="object 6"/>
          <p:cNvSpPr/>
          <p:nvPr/>
        </p:nvSpPr>
        <p:spPr>
          <a:xfrm>
            <a:off x="626363" y="1289303"/>
            <a:ext cx="9161145" cy="889000"/>
          </a:xfrm>
          <a:custGeom>
            <a:avLst/>
            <a:gdLst/>
            <a:ahLst/>
            <a:cxnLst/>
            <a:rect l="l" t="t" r="r" b="b"/>
            <a:pathLst>
              <a:path w="9161145" h="889000">
                <a:moveTo>
                  <a:pt x="8927972" y="0"/>
                </a:moveTo>
                <a:lnTo>
                  <a:pt x="232791" y="0"/>
                </a:lnTo>
                <a:lnTo>
                  <a:pt x="185873" y="4731"/>
                </a:lnTo>
                <a:lnTo>
                  <a:pt x="142174" y="18299"/>
                </a:lnTo>
                <a:lnTo>
                  <a:pt x="102631" y="39768"/>
                </a:lnTo>
                <a:lnTo>
                  <a:pt x="68179" y="68199"/>
                </a:lnTo>
                <a:lnTo>
                  <a:pt x="39754" y="102654"/>
                </a:lnTo>
                <a:lnTo>
                  <a:pt x="18292" y="142196"/>
                </a:lnTo>
                <a:lnTo>
                  <a:pt x="4729" y="185887"/>
                </a:lnTo>
                <a:lnTo>
                  <a:pt x="0" y="232791"/>
                </a:lnTo>
                <a:lnTo>
                  <a:pt x="0" y="655701"/>
                </a:lnTo>
                <a:lnTo>
                  <a:pt x="4729" y="702604"/>
                </a:lnTo>
                <a:lnTo>
                  <a:pt x="18292" y="746295"/>
                </a:lnTo>
                <a:lnTo>
                  <a:pt x="39754" y="785837"/>
                </a:lnTo>
                <a:lnTo>
                  <a:pt x="68179" y="820293"/>
                </a:lnTo>
                <a:lnTo>
                  <a:pt x="102631" y="848723"/>
                </a:lnTo>
                <a:lnTo>
                  <a:pt x="142174" y="870192"/>
                </a:lnTo>
                <a:lnTo>
                  <a:pt x="185873" y="883760"/>
                </a:lnTo>
                <a:lnTo>
                  <a:pt x="232791" y="888492"/>
                </a:lnTo>
                <a:lnTo>
                  <a:pt x="8927972" y="888492"/>
                </a:lnTo>
                <a:lnTo>
                  <a:pt x="8974876" y="883760"/>
                </a:lnTo>
                <a:lnTo>
                  <a:pt x="9018567" y="870192"/>
                </a:lnTo>
                <a:lnTo>
                  <a:pt x="9058109" y="848723"/>
                </a:lnTo>
                <a:lnTo>
                  <a:pt x="9092565" y="820293"/>
                </a:lnTo>
                <a:lnTo>
                  <a:pt x="9120995" y="785837"/>
                </a:lnTo>
                <a:lnTo>
                  <a:pt x="9142464" y="746295"/>
                </a:lnTo>
                <a:lnTo>
                  <a:pt x="9156032" y="702604"/>
                </a:lnTo>
                <a:lnTo>
                  <a:pt x="9160764" y="655701"/>
                </a:lnTo>
                <a:lnTo>
                  <a:pt x="9160764" y="232791"/>
                </a:lnTo>
                <a:lnTo>
                  <a:pt x="9156032" y="185887"/>
                </a:lnTo>
                <a:lnTo>
                  <a:pt x="9142464" y="142196"/>
                </a:lnTo>
                <a:lnTo>
                  <a:pt x="9120995" y="102654"/>
                </a:lnTo>
                <a:lnTo>
                  <a:pt x="9092565" y="68198"/>
                </a:lnTo>
                <a:lnTo>
                  <a:pt x="9058109" y="39768"/>
                </a:lnTo>
                <a:lnTo>
                  <a:pt x="9018567" y="18299"/>
                </a:lnTo>
                <a:lnTo>
                  <a:pt x="8974876" y="4731"/>
                </a:lnTo>
                <a:lnTo>
                  <a:pt x="8927972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7"/>
          <p:cNvSpPr/>
          <p:nvPr/>
        </p:nvSpPr>
        <p:spPr>
          <a:xfrm>
            <a:off x="867155" y="1418843"/>
            <a:ext cx="551815" cy="551815"/>
          </a:xfrm>
          <a:custGeom>
            <a:avLst/>
            <a:gdLst/>
            <a:ahLst/>
            <a:cxnLst/>
            <a:rect l="l" t="t" r="r" b="b"/>
            <a:pathLst>
              <a:path w="551815" h="551814">
                <a:moveTo>
                  <a:pt x="275844" y="0"/>
                </a:moveTo>
                <a:lnTo>
                  <a:pt x="226259" y="4442"/>
                </a:lnTo>
                <a:lnTo>
                  <a:pt x="179591" y="17251"/>
                </a:lnTo>
                <a:lnTo>
                  <a:pt x="136618" y="37648"/>
                </a:lnTo>
                <a:lnTo>
                  <a:pt x="98119" y="64856"/>
                </a:lnTo>
                <a:lnTo>
                  <a:pt x="64873" y="98098"/>
                </a:lnTo>
                <a:lnTo>
                  <a:pt x="37659" y="136595"/>
                </a:lnTo>
                <a:lnTo>
                  <a:pt x="17256" y="179570"/>
                </a:lnTo>
                <a:lnTo>
                  <a:pt x="4444" y="226246"/>
                </a:lnTo>
                <a:lnTo>
                  <a:pt x="0" y="275843"/>
                </a:lnTo>
                <a:lnTo>
                  <a:pt x="4444" y="325441"/>
                </a:lnTo>
                <a:lnTo>
                  <a:pt x="17256" y="372117"/>
                </a:lnTo>
                <a:lnTo>
                  <a:pt x="37659" y="415092"/>
                </a:lnTo>
                <a:lnTo>
                  <a:pt x="64873" y="453589"/>
                </a:lnTo>
                <a:lnTo>
                  <a:pt x="98119" y="486831"/>
                </a:lnTo>
                <a:lnTo>
                  <a:pt x="136618" y="514039"/>
                </a:lnTo>
                <a:lnTo>
                  <a:pt x="179591" y="534436"/>
                </a:lnTo>
                <a:lnTo>
                  <a:pt x="226259" y="547245"/>
                </a:lnTo>
                <a:lnTo>
                  <a:pt x="275844" y="551688"/>
                </a:lnTo>
                <a:lnTo>
                  <a:pt x="325441" y="547245"/>
                </a:lnTo>
                <a:lnTo>
                  <a:pt x="372117" y="534436"/>
                </a:lnTo>
                <a:lnTo>
                  <a:pt x="415092" y="514039"/>
                </a:lnTo>
                <a:lnTo>
                  <a:pt x="453589" y="486831"/>
                </a:lnTo>
                <a:lnTo>
                  <a:pt x="486831" y="453589"/>
                </a:lnTo>
                <a:lnTo>
                  <a:pt x="514039" y="415092"/>
                </a:lnTo>
                <a:lnTo>
                  <a:pt x="534436" y="372117"/>
                </a:lnTo>
                <a:lnTo>
                  <a:pt x="547245" y="325441"/>
                </a:lnTo>
                <a:lnTo>
                  <a:pt x="551688" y="275843"/>
                </a:lnTo>
                <a:lnTo>
                  <a:pt x="547245" y="226246"/>
                </a:lnTo>
                <a:lnTo>
                  <a:pt x="534436" y="179570"/>
                </a:lnTo>
                <a:lnTo>
                  <a:pt x="514039" y="136595"/>
                </a:lnTo>
                <a:lnTo>
                  <a:pt x="486831" y="98098"/>
                </a:lnTo>
                <a:lnTo>
                  <a:pt x="453589" y="64856"/>
                </a:lnTo>
                <a:lnTo>
                  <a:pt x="415092" y="37648"/>
                </a:lnTo>
                <a:lnTo>
                  <a:pt x="372117" y="17251"/>
                </a:lnTo>
                <a:lnTo>
                  <a:pt x="325441" y="4442"/>
                </a:lnTo>
                <a:lnTo>
                  <a:pt x="275844" y="0"/>
                </a:lnTo>
                <a:close/>
              </a:path>
            </a:pathLst>
          </a:custGeom>
          <a:solidFill>
            <a:srgbClr val="FDFDF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282" y="1501139"/>
            <a:ext cx="298764" cy="397763"/>
          </a:xfrm>
          <a:prstGeom prst="rect">
            <a:avLst/>
          </a:prstGeom>
        </p:spPr>
      </p:pic>
      <p:sp>
        <p:nvSpPr>
          <p:cNvPr id="11" name="object 9"/>
          <p:cNvSpPr txBox="1"/>
          <p:nvPr/>
        </p:nvSpPr>
        <p:spPr>
          <a:xfrm>
            <a:off x="3587622" y="1411681"/>
            <a:ext cx="3812921" cy="4674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8755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АДМИНИСТРАЦИЯ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МАГДАГАЧИНСКОГО ОКРУГА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676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121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Амурская</a:t>
            </a:r>
            <a:r>
              <a:rPr sz="9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область,</a:t>
            </a: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посёлок Магдагачи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 err="1">
                <a:solidFill>
                  <a:srgbClr val="FFFFFF"/>
                </a:solidFill>
                <a:latin typeface="Arial"/>
                <a:cs typeface="Arial"/>
              </a:rPr>
              <a:t>улица</a:t>
            </a: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 err="1">
                <a:solidFill>
                  <a:srgbClr val="FFFFFF"/>
                </a:solidFill>
                <a:latin typeface="Arial"/>
                <a:cs typeface="Arial"/>
              </a:rPr>
              <a:t>К.Маркса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 19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2" name="object 25"/>
          <p:cNvSpPr txBox="1"/>
          <p:nvPr/>
        </p:nvSpPr>
        <p:spPr>
          <a:xfrm>
            <a:off x="3607434" y="1926463"/>
            <a:ext cx="163957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+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7(416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97-230</a:t>
            </a:r>
            <a:r>
              <a:rPr sz="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(приёмная)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3" name="object 26"/>
          <p:cNvSpPr txBox="1"/>
          <p:nvPr/>
        </p:nvSpPr>
        <p:spPr>
          <a:xfrm>
            <a:off x="5787896" y="1945004"/>
            <a:ext cx="198790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dirty="0">
                <a:solidFill>
                  <a:srgbClr val="FFFFFF"/>
                </a:solidFill>
                <a:latin typeface="Arial"/>
                <a:cs typeface="Arial"/>
              </a:rPr>
              <a:t>priemnaya_magdagachi@mail.ru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1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54396" y="1920240"/>
            <a:ext cx="179832" cy="179832"/>
          </a:xfrm>
          <a:prstGeom prst="rect">
            <a:avLst/>
          </a:prstGeom>
        </p:spPr>
      </p:pic>
      <p:pic>
        <p:nvPicPr>
          <p:cNvPr id="15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2988" y="1937004"/>
            <a:ext cx="152400" cy="152400"/>
          </a:xfrm>
          <a:prstGeom prst="rect">
            <a:avLst/>
          </a:prstGeom>
        </p:spPr>
      </p:pic>
      <p:pic>
        <p:nvPicPr>
          <p:cNvPr id="16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91840" y="1703832"/>
            <a:ext cx="179832" cy="179832"/>
          </a:xfrm>
          <a:prstGeom prst="rect">
            <a:avLst/>
          </a:prstGeom>
        </p:spPr>
      </p:pic>
      <p:sp>
        <p:nvSpPr>
          <p:cNvPr id="17" name="object 3"/>
          <p:cNvSpPr/>
          <p:nvPr/>
        </p:nvSpPr>
        <p:spPr>
          <a:xfrm>
            <a:off x="623316" y="2314955"/>
            <a:ext cx="2952115" cy="4023360"/>
          </a:xfrm>
          <a:custGeom>
            <a:avLst/>
            <a:gdLst/>
            <a:ahLst/>
            <a:cxnLst/>
            <a:rect l="l" t="t" r="r" b="b"/>
            <a:pathLst>
              <a:path w="2952115" h="4023360">
                <a:moveTo>
                  <a:pt x="2758948" y="0"/>
                </a:moveTo>
                <a:lnTo>
                  <a:pt x="193052" y="0"/>
                </a:lnTo>
                <a:lnTo>
                  <a:pt x="148788" y="5101"/>
                </a:lnTo>
                <a:lnTo>
                  <a:pt x="108154" y="19631"/>
                </a:lnTo>
                <a:lnTo>
                  <a:pt x="72309" y="42427"/>
                </a:lnTo>
                <a:lnTo>
                  <a:pt x="42412" y="72328"/>
                </a:lnTo>
                <a:lnTo>
                  <a:pt x="19622" y="108172"/>
                </a:lnTo>
                <a:lnTo>
                  <a:pt x="5098" y="148796"/>
                </a:lnTo>
                <a:lnTo>
                  <a:pt x="0" y="193040"/>
                </a:lnTo>
                <a:lnTo>
                  <a:pt x="0" y="3830294"/>
                </a:lnTo>
                <a:lnTo>
                  <a:pt x="5098" y="3874563"/>
                </a:lnTo>
                <a:lnTo>
                  <a:pt x="19622" y="3915200"/>
                </a:lnTo>
                <a:lnTo>
                  <a:pt x="42412" y="3951048"/>
                </a:lnTo>
                <a:lnTo>
                  <a:pt x="72309" y="3980946"/>
                </a:lnTo>
                <a:lnTo>
                  <a:pt x="108154" y="4003736"/>
                </a:lnTo>
                <a:lnTo>
                  <a:pt x="148788" y="4018261"/>
                </a:lnTo>
                <a:lnTo>
                  <a:pt x="193052" y="4023360"/>
                </a:lnTo>
                <a:lnTo>
                  <a:pt x="2758948" y="4023360"/>
                </a:lnTo>
                <a:lnTo>
                  <a:pt x="2803191" y="4018261"/>
                </a:lnTo>
                <a:lnTo>
                  <a:pt x="2843815" y="4003736"/>
                </a:lnTo>
                <a:lnTo>
                  <a:pt x="2879659" y="3980946"/>
                </a:lnTo>
                <a:lnTo>
                  <a:pt x="2909560" y="3951048"/>
                </a:lnTo>
                <a:lnTo>
                  <a:pt x="2932356" y="3915200"/>
                </a:lnTo>
                <a:lnTo>
                  <a:pt x="2946886" y="3874563"/>
                </a:lnTo>
                <a:lnTo>
                  <a:pt x="2951988" y="3830294"/>
                </a:lnTo>
                <a:lnTo>
                  <a:pt x="2951988" y="193040"/>
                </a:lnTo>
                <a:lnTo>
                  <a:pt x="2946886" y="148796"/>
                </a:lnTo>
                <a:lnTo>
                  <a:pt x="2932356" y="108172"/>
                </a:lnTo>
                <a:lnTo>
                  <a:pt x="2909560" y="72328"/>
                </a:lnTo>
                <a:lnTo>
                  <a:pt x="2879659" y="42427"/>
                </a:lnTo>
                <a:lnTo>
                  <a:pt x="2843815" y="19631"/>
                </a:lnTo>
                <a:lnTo>
                  <a:pt x="2803191" y="5101"/>
                </a:lnTo>
                <a:lnTo>
                  <a:pt x="275894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29"/>
          <p:cNvSpPr txBox="1"/>
          <p:nvPr/>
        </p:nvSpPr>
        <p:spPr>
          <a:xfrm>
            <a:off x="1296922" y="4182331"/>
            <a:ext cx="1697355" cy="546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marR="5080" indent="-4699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БУЗЫКИНА</a:t>
            </a:r>
          </a:p>
          <a:p>
            <a:pPr marL="481965" marR="5080" indent="-4699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ОЛЬГА </a:t>
            </a:r>
          </a:p>
          <a:p>
            <a:pPr marL="481965" marR="5080" indent="-46990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ГАВРИЛОВНА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14"/>
          <p:cNvSpPr txBox="1"/>
          <p:nvPr/>
        </p:nvSpPr>
        <p:spPr>
          <a:xfrm>
            <a:off x="1390903" y="4753482"/>
            <a:ext cx="1415415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900" b="1" dirty="0">
                <a:latin typeface="Arial"/>
                <a:cs typeface="Arial"/>
              </a:rPr>
              <a:t>Заместитель главы Магдагачинского муниципального округа по экономике и инвестициям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1" name="object 30"/>
          <p:cNvSpPr txBox="1"/>
          <p:nvPr/>
        </p:nvSpPr>
        <p:spPr>
          <a:xfrm>
            <a:off x="1672206" y="5506458"/>
            <a:ext cx="94678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97-569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2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63980" y="5497067"/>
            <a:ext cx="179831" cy="179831"/>
          </a:xfrm>
          <a:prstGeom prst="rect">
            <a:avLst/>
          </a:prstGeom>
        </p:spPr>
      </p:pic>
      <p:pic>
        <p:nvPicPr>
          <p:cNvPr id="23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63980" y="5917691"/>
            <a:ext cx="179831" cy="179832"/>
          </a:xfrm>
          <a:prstGeom prst="rect">
            <a:avLst/>
          </a:prstGeom>
        </p:spPr>
      </p:pic>
      <p:sp>
        <p:nvSpPr>
          <p:cNvPr id="25" name="object 32"/>
          <p:cNvSpPr txBox="1"/>
          <p:nvPr/>
        </p:nvSpPr>
        <p:spPr>
          <a:xfrm>
            <a:off x="1668272" y="5903467"/>
            <a:ext cx="144497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5" dirty="0">
                <a:solidFill>
                  <a:srgbClr val="46559F"/>
                </a:solidFill>
                <a:latin typeface="Arial"/>
                <a:cs typeface="Arial"/>
              </a:rPr>
              <a:t>econom_magdag@mail.ru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8" name="object 2"/>
          <p:cNvSpPr/>
          <p:nvPr/>
        </p:nvSpPr>
        <p:spPr>
          <a:xfrm>
            <a:off x="3710940" y="2328672"/>
            <a:ext cx="2969260" cy="4025265"/>
          </a:xfrm>
          <a:custGeom>
            <a:avLst/>
            <a:gdLst/>
            <a:ahLst/>
            <a:cxnLst/>
            <a:rect l="l" t="t" r="r" b="b"/>
            <a:pathLst>
              <a:path w="2969259" h="4025265">
                <a:moveTo>
                  <a:pt x="2712593" y="0"/>
                </a:moveTo>
                <a:lnTo>
                  <a:pt x="256159" y="0"/>
                </a:lnTo>
                <a:lnTo>
                  <a:pt x="210112" y="4126"/>
                </a:lnTo>
                <a:lnTo>
                  <a:pt x="166774" y="16025"/>
                </a:lnTo>
                <a:lnTo>
                  <a:pt x="126868" y="34972"/>
                </a:lnTo>
                <a:lnTo>
                  <a:pt x="91116" y="60243"/>
                </a:lnTo>
                <a:lnTo>
                  <a:pt x="60243" y="91116"/>
                </a:lnTo>
                <a:lnTo>
                  <a:pt x="34972" y="126868"/>
                </a:lnTo>
                <a:lnTo>
                  <a:pt x="16025" y="166774"/>
                </a:lnTo>
                <a:lnTo>
                  <a:pt x="4126" y="210112"/>
                </a:lnTo>
                <a:lnTo>
                  <a:pt x="0" y="256158"/>
                </a:lnTo>
                <a:lnTo>
                  <a:pt x="0" y="3768674"/>
                </a:lnTo>
                <a:lnTo>
                  <a:pt x="4126" y="3814728"/>
                </a:lnTo>
                <a:lnTo>
                  <a:pt x="16025" y="3858075"/>
                </a:lnTo>
                <a:lnTo>
                  <a:pt x="34972" y="3897989"/>
                </a:lnTo>
                <a:lnTo>
                  <a:pt x="60243" y="3933747"/>
                </a:lnTo>
                <a:lnTo>
                  <a:pt x="91116" y="3964627"/>
                </a:lnTo>
                <a:lnTo>
                  <a:pt x="126868" y="3989904"/>
                </a:lnTo>
                <a:lnTo>
                  <a:pt x="166774" y="4008855"/>
                </a:lnTo>
                <a:lnTo>
                  <a:pt x="210112" y="4020756"/>
                </a:lnTo>
                <a:lnTo>
                  <a:pt x="256159" y="4024883"/>
                </a:lnTo>
                <a:lnTo>
                  <a:pt x="2712593" y="4024883"/>
                </a:lnTo>
                <a:lnTo>
                  <a:pt x="2758639" y="4020756"/>
                </a:lnTo>
                <a:lnTo>
                  <a:pt x="2801977" y="4008855"/>
                </a:lnTo>
                <a:lnTo>
                  <a:pt x="2841883" y="3989904"/>
                </a:lnTo>
                <a:lnTo>
                  <a:pt x="2877635" y="3964627"/>
                </a:lnTo>
                <a:lnTo>
                  <a:pt x="2908508" y="3933747"/>
                </a:lnTo>
                <a:lnTo>
                  <a:pt x="2933779" y="3897989"/>
                </a:lnTo>
                <a:lnTo>
                  <a:pt x="2952726" y="3858075"/>
                </a:lnTo>
                <a:lnTo>
                  <a:pt x="2964625" y="3814728"/>
                </a:lnTo>
                <a:lnTo>
                  <a:pt x="2968752" y="3768674"/>
                </a:lnTo>
                <a:lnTo>
                  <a:pt x="2968752" y="256158"/>
                </a:lnTo>
                <a:lnTo>
                  <a:pt x="2964625" y="210112"/>
                </a:lnTo>
                <a:lnTo>
                  <a:pt x="2952726" y="166774"/>
                </a:lnTo>
                <a:lnTo>
                  <a:pt x="2933779" y="126868"/>
                </a:lnTo>
                <a:lnTo>
                  <a:pt x="2908508" y="91116"/>
                </a:lnTo>
                <a:lnTo>
                  <a:pt x="2877635" y="60243"/>
                </a:lnTo>
                <a:lnTo>
                  <a:pt x="2841883" y="34972"/>
                </a:lnTo>
                <a:lnTo>
                  <a:pt x="2801977" y="16025"/>
                </a:lnTo>
                <a:lnTo>
                  <a:pt x="2758639" y="4126"/>
                </a:lnTo>
                <a:lnTo>
                  <a:pt x="271259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58538" y="2767583"/>
            <a:ext cx="1274064" cy="1274064"/>
          </a:xfrm>
          <a:prstGeom prst="rect">
            <a:avLst/>
          </a:prstGeom>
        </p:spPr>
      </p:pic>
      <p:sp>
        <p:nvSpPr>
          <p:cNvPr id="30" name="object 18"/>
          <p:cNvSpPr txBox="1"/>
          <p:nvPr/>
        </p:nvSpPr>
        <p:spPr>
          <a:xfrm>
            <a:off x="4409122" y="4148585"/>
            <a:ext cx="1572895" cy="546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МАЛЫНКИНА</a:t>
            </a:r>
          </a:p>
          <a:p>
            <a:pPr marL="184785" marR="5080" indent="-17272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КАРИНА</a:t>
            </a:r>
          </a:p>
          <a:p>
            <a:pPr marL="184785" marR="5080" indent="-17272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 НИКОЛАЕВНА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1" name="object 19"/>
          <p:cNvSpPr txBox="1"/>
          <p:nvPr/>
        </p:nvSpPr>
        <p:spPr>
          <a:xfrm>
            <a:off x="4181347" y="4767453"/>
            <a:ext cx="1964055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900" b="1" spc="-10" dirty="0">
                <a:latin typeface="Arial"/>
                <a:cs typeface="Arial"/>
              </a:rPr>
              <a:t>Главный специалист отдела экономического развития (сектор потребительского рынка)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2" name="object 35"/>
          <p:cNvSpPr txBox="1"/>
          <p:nvPr/>
        </p:nvSpPr>
        <p:spPr>
          <a:xfrm>
            <a:off x="4610482" y="5528658"/>
            <a:ext cx="133731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97-589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26052" y="5497067"/>
            <a:ext cx="179832" cy="179831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26052" y="5917691"/>
            <a:ext cx="179832" cy="179832"/>
          </a:xfrm>
          <a:prstGeom prst="rect">
            <a:avLst/>
          </a:prstGeom>
        </p:spPr>
      </p:pic>
      <p:sp>
        <p:nvSpPr>
          <p:cNvPr id="35" name="object 36"/>
          <p:cNvSpPr txBox="1"/>
          <p:nvPr/>
        </p:nvSpPr>
        <p:spPr>
          <a:xfrm>
            <a:off x="4568443" y="5903467"/>
            <a:ext cx="151406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5" dirty="0">
                <a:solidFill>
                  <a:srgbClr val="46559F"/>
                </a:solidFill>
                <a:latin typeface="Arial"/>
                <a:cs typeface="Arial"/>
              </a:rPr>
              <a:t>econom_magdag@mail.ru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6" name="object 4"/>
          <p:cNvSpPr/>
          <p:nvPr/>
        </p:nvSpPr>
        <p:spPr>
          <a:xfrm>
            <a:off x="6750116" y="2328672"/>
            <a:ext cx="2967355" cy="4025265"/>
          </a:xfrm>
          <a:custGeom>
            <a:avLst/>
            <a:gdLst/>
            <a:ahLst/>
            <a:cxnLst/>
            <a:rect l="l" t="t" r="r" b="b"/>
            <a:pathLst>
              <a:path w="2967354" h="4025265">
                <a:moveTo>
                  <a:pt x="2711196" y="0"/>
                </a:moveTo>
                <a:lnTo>
                  <a:pt x="256032" y="0"/>
                </a:lnTo>
                <a:lnTo>
                  <a:pt x="210023" y="4126"/>
                </a:lnTo>
                <a:lnTo>
                  <a:pt x="166714" y="16023"/>
                </a:lnTo>
                <a:lnTo>
                  <a:pt x="126830" y="34967"/>
                </a:lnTo>
                <a:lnTo>
                  <a:pt x="91095" y="60232"/>
                </a:lnTo>
                <a:lnTo>
                  <a:pt x="60232" y="91095"/>
                </a:lnTo>
                <a:lnTo>
                  <a:pt x="34967" y="126830"/>
                </a:lnTo>
                <a:lnTo>
                  <a:pt x="16023" y="166714"/>
                </a:lnTo>
                <a:lnTo>
                  <a:pt x="4126" y="210023"/>
                </a:lnTo>
                <a:lnTo>
                  <a:pt x="0" y="256032"/>
                </a:lnTo>
                <a:lnTo>
                  <a:pt x="0" y="3768813"/>
                </a:lnTo>
                <a:lnTo>
                  <a:pt x="4126" y="3814843"/>
                </a:lnTo>
                <a:lnTo>
                  <a:pt x="16023" y="3858166"/>
                </a:lnTo>
                <a:lnTo>
                  <a:pt x="34967" y="3898058"/>
                </a:lnTo>
                <a:lnTo>
                  <a:pt x="60232" y="3933798"/>
                </a:lnTo>
                <a:lnTo>
                  <a:pt x="91095" y="3964660"/>
                </a:lnTo>
                <a:lnTo>
                  <a:pt x="126830" y="3989923"/>
                </a:lnTo>
                <a:lnTo>
                  <a:pt x="166714" y="4008864"/>
                </a:lnTo>
                <a:lnTo>
                  <a:pt x="210023" y="4020758"/>
                </a:lnTo>
                <a:lnTo>
                  <a:pt x="256032" y="4024884"/>
                </a:lnTo>
                <a:lnTo>
                  <a:pt x="2711196" y="4024884"/>
                </a:lnTo>
                <a:lnTo>
                  <a:pt x="2757204" y="4020758"/>
                </a:lnTo>
                <a:lnTo>
                  <a:pt x="2800513" y="4008864"/>
                </a:lnTo>
                <a:lnTo>
                  <a:pt x="2840397" y="3989923"/>
                </a:lnTo>
                <a:lnTo>
                  <a:pt x="2876132" y="3964660"/>
                </a:lnTo>
                <a:lnTo>
                  <a:pt x="2906995" y="3933798"/>
                </a:lnTo>
                <a:lnTo>
                  <a:pt x="2932260" y="3898058"/>
                </a:lnTo>
                <a:lnTo>
                  <a:pt x="2951204" y="3858166"/>
                </a:lnTo>
                <a:lnTo>
                  <a:pt x="2963101" y="3814843"/>
                </a:lnTo>
                <a:lnTo>
                  <a:pt x="2967228" y="3768813"/>
                </a:lnTo>
                <a:lnTo>
                  <a:pt x="2967228" y="256032"/>
                </a:lnTo>
                <a:lnTo>
                  <a:pt x="2963101" y="210023"/>
                </a:lnTo>
                <a:lnTo>
                  <a:pt x="2951204" y="166714"/>
                </a:lnTo>
                <a:lnTo>
                  <a:pt x="2932260" y="126830"/>
                </a:lnTo>
                <a:lnTo>
                  <a:pt x="2906995" y="91095"/>
                </a:lnTo>
                <a:lnTo>
                  <a:pt x="2876132" y="60232"/>
                </a:lnTo>
                <a:lnTo>
                  <a:pt x="2840397" y="34967"/>
                </a:lnTo>
                <a:lnTo>
                  <a:pt x="2800513" y="16023"/>
                </a:lnTo>
                <a:lnTo>
                  <a:pt x="2757204" y="4126"/>
                </a:lnTo>
                <a:lnTo>
                  <a:pt x="2711196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75799" y="2767583"/>
            <a:ext cx="1274064" cy="1274064"/>
          </a:xfrm>
          <a:prstGeom prst="rect">
            <a:avLst/>
          </a:prstGeom>
        </p:spPr>
      </p:pic>
      <p:sp>
        <p:nvSpPr>
          <p:cNvPr id="38" name="object 15"/>
          <p:cNvSpPr txBox="1"/>
          <p:nvPr/>
        </p:nvSpPr>
        <p:spPr>
          <a:xfrm>
            <a:off x="7580374" y="4192346"/>
            <a:ext cx="1563118" cy="5341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ЧЕРНЕЦ </a:t>
            </a:r>
          </a:p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ДАРЬЯ ВЛАДИМИРОВНА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16"/>
          <p:cNvSpPr txBox="1"/>
          <p:nvPr/>
        </p:nvSpPr>
        <p:spPr>
          <a:xfrm>
            <a:off x="7299197" y="4767453"/>
            <a:ext cx="2177416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ctr">
              <a:lnSpc>
                <a:spcPct val="100000"/>
              </a:lnSpc>
            </a:pPr>
            <a:r>
              <a:rPr lang="ru-RU" sz="900" b="1" spc="-10" dirty="0">
                <a:latin typeface="Arial"/>
                <a:cs typeface="Arial"/>
              </a:rPr>
              <a:t> Начальник отдела экономического развития   (сектор потребительского рынка)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0" name="object 39"/>
          <p:cNvSpPr txBox="1"/>
          <p:nvPr/>
        </p:nvSpPr>
        <p:spPr>
          <a:xfrm>
            <a:off x="7869428" y="5495551"/>
            <a:ext cx="16071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53)97-589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endParaRPr sz="900" dirty="0">
              <a:latin typeface="Arial"/>
              <a:cs typeface="Arial"/>
            </a:endParaRPr>
          </a:p>
        </p:txBody>
      </p:sp>
      <p:pic>
        <p:nvPicPr>
          <p:cNvPr id="41" name="object 3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400543" y="5497067"/>
            <a:ext cx="179831" cy="179831"/>
          </a:xfrm>
          <a:prstGeom prst="rect">
            <a:avLst/>
          </a:prstGeom>
        </p:spPr>
      </p:pic>
      <p:sp>
        <p:nvSpPr>
          <p:cNvPr id="42" name="object 40"/>
          <p:cNvSpPr txBox="1"/>
          <p:nvPr/>
        </p:nvSpPr>
        <p:spPr>
          <a:xfrm>
            <a:off x="7778621" y="5903467"/>
            <a:ext cx="1504063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900" b="1" spc="-5" dirty="0">
                <a:solidFill>
                  <a:srgbClr val="46559F"/>
                </a:solidFill>
                <a:latin typeface="Arial"/>
                <a:cs typeface="Arial"/>
              </a:rPr>
              <a:t>econom_magdag@mail.ru</a:t>
            </a:r>
            <a:endParaRPr lang="en-US" sz="900" dirty="0">
              <a:latin typeface="Arial"/>
              <a:cs typeface="Arial"/>
            </a:endParaRPr>
          </a:p>
        </p:txBody>
      </p:sp>
      <p:pic>
        <p:nvPicPr>
          <p:cNvPr id="43" name="object 3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85304" y="5916167"/>
            <a:ext cx="179831" cy="179831"/>
          </a:xfrm>
          <a:prstGeom prst="rect">
            <a:avLst/>
          </a:prstGeom>
        </p:spPr>
      </p:pic>
      <p:sp>
        <p:nvSpPr>
          <p:cNvPr id="45" name="TextBox 44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7013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27BA380-E253-4D9E-806B-EA540C7EC5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44298" y="2553476"/>
            <a:ext cx="1419044" cy="1462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8124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659" y="191311"/>
            <a:ext cx="8543925" cy="1325563"/>
          </a:xfrm>
        </p:spPr>
        <p:txBody>
          <a:bodyPr>
            <a:normAutofit/>
          </a:bodyPr>
          <a:lstStyle/>
          <a:p>
            <a:r>
              <a:rPr lang="ru-RU"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  <a:br>
              <a:rPr lang="ru-RU" sz="2400" spc="-1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spc="-45" dirty="0">
                <a:latin typeface="Arial" panose="020B0604020202020204" pitchFamily="34" charset="0"/>
                <a:cs typeface="Arial" panose="020B0604020202020204" pitchFamily="34" charset="0"/>
              </a:rPr>
              <a:t>ВЗАИМОДЕЙСТВИЕ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spc="-35" dirty="0">
                <a:latin typeface="Arial" panose="020B0604020202020204" pitchFamily="34" charset="0"/>
                <a:cs typeface="Arial" panose="020B0604020202020204" pitchFamily="34" charset="0"/>
              </a:rPr>
              <a:t>ИНВЕСТОРАМИ</a:t>
            </a:r>
            <a:endParaRPr lang="ru-RU" sz="2400" dirty="0"/>
          </a:p>
        </p:txBody>
      </p:sp>
      <p:sp>
        <p:nvSpPr>
          <p:cNvPr id="5" name="object 11"/>
          <p:cNvSpPr/>
          <p:nvPr/>
        </p:nvSpPr>
        <p:spPr>
          <a:xfrm>
            <a:off x="626363" y="163068"/>
            <a:ext cx="737870" cy="274320"/>
          </a:xfrm>
          <a:custGeom>
            <a:avLst/>
            <a:gdLst/>
            <a:ahLst/>
            <a:cxnLst/>
            <a:rect l="l" t="t" r="r" b="b"/>
            <a:pathLst>
              <a:path w="737869" h="274320">
                <a:moveTo>
                  <a:pt x="600455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600455" y="274319"/>
                </a:lnTo>
                <a:lnTo>
                  <a:pt x="643786" y="267321"/>
                </a:lnTo>
                <a:lnTo>
                  <a:pt x="681435" y="247838"/>
                </a:lnTo>
                <a:lnTo>
                  <a:pt x="711134" y="218139"/>
                </a:lnTo>
                <a:lnTo>
                  <a:pt x="730617" y="180490"/>
                </a:lnTo>
                <a:lnTo>
                  <a:pt x="737616" y="137159"/>
                </a:lnTo>
                <a:lnTo>
                  <a:pt x="730617" y="93829"/>
                </a:lnTo>
                <a:lnTo>
                  <a:pt x="711134" y="56180"/>
                </a:lnTo>
                <a:lnTo>
                  <a:pt x="681435" y="26481"/>
                </a:lnTo>
                <a:lnTo>
                  <a:pt x="643786" y="6998"/>
                </a:lnTo>
                <a:lnTo>
                  <a:pt x="60045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2"/>
          <p:cNvSpPr txBox="1"/>
          <p:nvPr/>
        </p:nvSpPr>
        <p:spPr>
          <a:xfrm>
            <a:off x="762406" y="223773"/>
            <a:ext cx="4908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7" name="object 5"/>
          <p:cNvGrpSpPr/>
          <p:nvPr/>
        </p:nvGrpSpPr>
        <p:grpSpPr>
          <a:xfrm>
            <a:off x="626363" y="1351788"/>
            <a:ext cx="4498975" cy="1262938"/>
            <a:chOff x="626363" y="1402080"/>
            <a:chExt cx="4498975" cy="1176655"/>
          </a:xfrm>
        </p:grpSpPr>
        <p:sp>
          <p:nvSpPr>
            <p:cNvPr id="8" name="object 6"/>
            <p:cNvSpPr/>
            <p:nvPr/>
          </p:nvSpPr>
          <p:spPr>
            <a:xfrm>
              <a:off x="626363" y="1402080"/>
              <a:ext cx="4498975" cy="1176655"/>
            </a:xfrm>
            <a:custGeom>
              <a:avLst/>
              <a:gdLst/>
              <a:ahLst/>
              <a:cxnLst/>
              <a:rect l="l" t="t" r="r" b="b"/>
              <a:pathLst>
                <a:path w="4498975" h="1176655">
                  <a:moveTo>
                    <a:pt x="4190619" y="0"/>
                  </a:moveTo>
                  <a:lnTo>
                    <a:pt x="308241" y="0"/>
                  </a:lnTo>
                  <a:lnTo>
                    <a:pt x="262693" y="3343"/>
                  </a:lnTo>
                  <a:lnTo>
                    <a:pt x="219219" y="13054"/>
                  </a:lnTo>
                  <a:lnTo>
                    <a:pt x="178297" y="28655"/>
                  </a:lnTo>
                  <a:lnTo>
                    <a:pt x="140403" y="49670"/>
                  </a:lnTo>
                  <a:lnTo>
                    <a:pt x="106015" y="75620"/>
                  </a:lnTo>
                  <a:lnTo>
                    <a:pt x="75608" y="106028"/>
                  </a:lnTo>
                  <a:lnTo>
                    <a:pt x="49661" y="140417"/>
                  </a:lnTo>
                  <a:lnTo>
                    <a:pt x="28649" y="178309"/>
                  </a:lnTo>
                  <a:lnTo>
                    <a:pt x="13051" y="219226"/>
                  </a:lnTo>
                  <a:lnTo>
                    <a:pt x="3342" y="262692"/>
                  </a:lnTo>
                  <a:lnTo>
                    <a:pt x="0" y="308229"/>
                  </a:lnTo>
                  <a:lnTo>
                    <a:pt x="0" y="868299"/>
                  </a:lnTo>
                  <a:lnTo>
                    <a:pt x="3342" y="913835"/>
                  </a:lnTo>
                  <a:lnTo>
                    <a:pt x="13051" y="957301"/>
                  </a:lnTo>
                  <a:lnTo>
                    <a:pt x="28649" y="998218"/>
                  </a:lnTo>
                  <a:lnTo>
                    <a:pt x="49661" y="1036110"/>
                  </a:lnTo>
                  <a:lnTo>
                    <a:pt x="75608" y="1070499"/>
                  </a:lnTo>
                  <a:lnTo>
                    <a:pt x="106015" y="1100907"/>
                  </a:lnTo>
                  <a:lnTo>
                    <a:pt x="140403" y="1126857"/>
                  </a:lnTo>
                  <a:lnTo>
                    <a:pt x="178297" y="1147872"/>
                  </a:lnTo>
                  <a:lnTo>
                    <a:pt x="219219" y="1163473"/>
                  </a:lnTo>
                  <a:lnTo>
                    <a:pt x="262693" y="1173184"/>
                  </a:lnTo>
                  <a:lnTo>
                    <a:pt x="308241" y="1176528"/>
                  </a:lnTo>
                  <a:lnTo>
                    <a:pt x="4190619" y="1176528"/>
                  </a:lnTo>
                  <a:lnTo>
                    <a:pt x="4236155" y="1173184"/>
                  </a:lnTo>
                  <a:lnTo>
                    <a:pt x="4279621" y="1163473"/>
                  </a:lnTo>
                  <a:lnTo>
                    <a:pt x="4320538" y="1147872"/>
                  </a:lnTo>
                  <a:lnTo>
                    <a:pt x="4358430" y="1126857"/>
                  </a:lnTo>
                  <a:lnTo>
                    <a:pt x="4392819" y="1100907"/>
                  </a:lnTo>
                  <a:lnTo>
                    <a:pt x="4423227" y="1070499"/>
                  </a:lnTo>
                  <a:lnTo>
                    <a:pt x="4449177" y="1036110"/>
                  </a:lnTo>
                  <a:lnTo>
                    <a:pt x="4470192" y="998218"/>
                  </a:lnTo>
                  <a:lnTo>
                    <a:pt x="4485793" y="957301"/>
                  </a:lnTo>
                  <a:lnTo>
                    <a:pt x="4495504" y="913835"/>
                  </a:lnTo>
                  <a:lnTo>
                    <a:pt x="4498848" y="868299"/>
                  </a:lnTo>
                  <a:lnTo>
                    <a:pt x="4498848" y="308229"/>
                  </a:lnTo>
                  <a:lnTo>
                    <a:pt x="4495504" y="262692"/>
                  </a:lnTo>
                  <a:lnTo>
                    <a:pt x="4485793" y="219226"/>
                  </a:lnTo>
                  <a:lnTo>
                    <a:pt x="4470192" y="178309"/>
                  </a:lnTo>
                  <a:lnTo>
                    <a:pt x="4449177" y="140417"/>
                  </a:lnTo>
                  <a:lnTo>
                    <a:pt x="4423227" y="106028"/>
                  </a:lnTo>
                  <a:lnTo>
                    <a:pt x="4392819" y="75620"/>
                  </a:lnTo>
                  <a:lnTo>
                    <a:pt x="4358430" y="49670"/>
                  </a:lnTo>
                  <a:lnTo>
                    <a:pt x="4320538" y="28655"/>
                  </a:lnTo>
                  <a:lnTo>
                    <a:pt x="4279621" y="13054"/>
                  </a:lnTo>
                  <a:lnTo>
                    <a:pt x="4236155" y="3343"/>
                  </a:lnTo>
                  <a:lnTo>
                    <a:pt x="4190619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7"/>
            <p:cNvSpPr/>
            <p:nvPr/>
          </p:nvSpPr>
          <p:spPr>
            <a:xfrm>
              <a:off x="818387" y="1549908"/>
              <a:ext cx="551815" cy="550545"/>
            </a:xfrm>
            <a:custGeom>
              <a:avLst/>
              <a:gdLst/>
              <a:ahLst/>
              <a:cxnLst/>
              <a:rect l="l" t="t" r="r" b="b"/>
              <a:pathLst>
                <a:path w="551815" h="550544">
                  <a:moveTo>
                    <a:pt x="276606" y="0"/>
                  </a:moveTo>
                  <a:lnTo>
                    <a:pt x="275081" y="0"/>
                  </a:lnTo>
                  <a:lnTo>
                    <a:pt x="225637" y="4432"/>
                  </a:lnTo>
                  <a:lnTo>
                    <a:pt x="179099" y="17213"/>
                  </a:lnTo>
                  <a:lnTo>
                    <a:pt x="136245" y="37563"/>
                  </a:lnTo>
                  <a:lnTo>
                    <a:pt x="97852" y="64706"/>
                  </a:lnTo>
                  <a:lnTo>
                    <a:pt x="64697" y="97863"/>
                  </a:lnTo>
                  <a:lnTo>
                    <a:pt x="37558" y="136256"/>
                  </a:lnTo>
                  <a:lnTo>
                    <a:pt x="17210" y="179109"/>
                  </a:lnTo>
                  <a:lnTo>
                    <a:pt x="4432" y="225643"/>
                  </a:lnTo>
                  <a:lnTo>
                    <a:pt x="0" y="275081"/>
                  </a:lnTo>
                  <a:lnTo>
                    <a:pt x="4432" y="324520"/>
                  </a:lnTo>
                  <a:lnTo>
                    <a:pt x="17210" y="371054"/>
                  </a:lnTo>
                  <a:lnTo>
                    <a:pt x="37558" y="413907"/>
                  </a:lnTo>
                  <a:lnTo>
                    <a:pt x="64697" y="452300"/>
                  </a:lnTo>
                  <a:lnTo>
                    <a:pt x="97852" y="485457"/>
                  </a:lnTo>
                  <a:lnTo>
                    <a:pt x="136245" y="512600"/>
                  </a:lnTo>
                  <a:lnTo>
                    <a:pt x="179099" y="532950"/>
                  </a:lnTo>
                  <a:lnTo>
                    <a:pt x="225637" y="545731"/>
                  </a:lnTo>
                  <a:lnTo>
                    <a:pt x="275081" y="550163"/>
                  </a:lnTo>
                  <a:lnTo>
                    <a:pt x="276606" y="550163"/>
                  </a:lnTo>
                  <a:lnTo>
                    <a:pt x="326050" y="545731"/>
                  </a:lnTo>
                  <a:lnTo>
                    <a:pt x="372588" y="532950"/>
                  </a:lnTo>
                  <a:lnTo>
                    <a:pt x="415442" y="512600"/>
                  </a:lnTo>
                  <a:lnTo>
                    <a:pt x="453835" y="485457"/>
                  </a:lnTo>
                  <a:lnTo>
                    <a:pt x="486990" y="452300"/>
                  </a:lnTo>
                  <a:lnTo>
                    <a:pt x="514129" y="413907"/>
                  </a:lnTo>
                  <a:lnTo>
                    <a:pt x="534477" y="371054"/>
                  </a:lnTo>
                  <a:lnTo>
                    <a:pt x="547255" y="324520"/>
                  </a:lnTo>
                  <a:lnTo>
                    <a:pt x="551688" y="275081"/>
                  </a:lnTo>
                  <a:lnTo>
                    <a:pt x="547255" y="225643"/>
                  </a:lnTo>
                  <a:lnTo>
                    <a:pt x="534477" y="179109"/>
                  </a:lnTo>
                  <a:lnTo>
                    <a:pt x="514129" y="136256"/>
                  </a:lnTo>
                  <a:lnTo>
                    <a:pt x="486990" y="97863"/>
                  </a:lnTo>
                  <a:lnTo>
                    <a:pt x="453835" y="64706"/>
                  </a:lnTo>
                  <a:lnTo>
                    <a:pt x="415442" y="37563"/>
                  </a:lnTo>
                  <a:lnTo>
                    <a:pt x="372588" y="17213"/>
                  </a:lnTo>
                  <a:lnTo>
                    <a:pt x="326050" y="4432"/>
                  </a:lnTo>
                  <a:lnTo>
                    <a:pt x="276606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8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849" y="1632204"/>
              <a:ext cx="298764" cy="397763"/>
            </a:xfrm>
            <a:prstGeom prst="rect">
              <a:avLst/>
            </a:prstGeom>
          </p:spPr>
        </p:pic>
      </p:grpSp>
      <p:grpSp>
        <p:nvGrpSpPr>
          <p:cNvPr id="11" name="object 26"/>
          <p:cNvGrpSpPr/>
          <p:nvPr/>
        </p:nvGrpSpPr>
        <p:grpSpPr>
          <a:xfrm>
            <a:off x="5207508" y="1351788"/>
            <a:ext cx="4497705" cy="1262939"/>
            <a:chOff x="5207508" y="1351788"/>
            <a:chExt cx="4497705" cy="1176655"/>
          </a:xfrm>
        </p:grpSpPr>
        <p:sp>
          <p:nvSpPr>
            <p:cNvPr id="12" name="object 27"/>
            <p:cNvSpPr/>
            <p:nvPr/>
          </p:nvSpPr>
          <p:spPr>
            <a:xfrm>
              <a:off x="5207508" y="1351788"/>
              <a:ext cx="4497705" cy="1176655"/>
            </a:xfrm>
            <a:custGeom>
              <a:avLst/>
              <a:gdLst/>
              <a:ahLst/>
              <a:cxnLst/>
              <a:rect l="l" t="t" r="r" b="b"/>
              <a:pathLst>
                <a:path w="4497705" h="1176655">
                  <a:moveTo>
                    <a:pt x="4189094" y="0"/>
                  </a:moveTo>
                  <a:lnTo>
                    <a:pt x="308228" y="0"/>
                  </a:lnTo>
                  <a:lnTo>
                    <a:pt x="262692" y="3343"/>
                  </a:lnTo>
                  <a:lnTo>
                    <a:pt x="219226" y="13054"/>
                  </a:lnTo>
                  <a:lnTo>
                    <a:pt x="178309" y="28655"/>
                  </a:lnTo>
                  <a:lnTo>
                    <a:pt x="140417" y="49670"/>
                  </a:lnTo>
                  <a:lnTo>
                    <a:pt x="106028" y="75620"/>
                  </a:lnTo>
                  <a:lnTo>
                    <a:pt x="75620" y="106028"/>
                  </a:lnTo>
                  <a:lnTo>
                    <a:pt x="49670" y="140417"/>
                  </a:lnTo>
                  <a:lnTo>
                    <a:pt x="28655" y="178309"/>
                  </a:lnTo>
                  <a:lnTo>
                    <a:pt x="13054" y="219226"/>
                  </a:lnTo>
                  <a:lnTo>
                    <a:pt x="3343" y="262692"/>
                  </a:lnTo>
                  <a:lnTo>
                    <a:pt x="0" y="308228"/>
                  </a:lnTo>
                  <a:lnTo>
                    <a:pt x="0" y="868299"/>
                  </a:lnTo>
                  <a:lnTo>
                    <a:pt x="3343" y="913835"/>
                  </a:lnTo>
                  <a:lnTo>
                    <a:pt x="13054" y="957301"/>
                  </a:lnTo>
                  <a:lnTo>
                    <a:pt x="28655" y="998218"/>
                  </a:lnTo>
                  <a:lnTo>
                    <a:pt x="49670" y="1036110"/>
                  </a:lnTo>
                  <a:lnTo>
                    <a:pt x="75620" y="1070499"/>
                  </a:lnTo>
                  <a:lnTo>
                    <a:pt x="106028" y="1100907"/>
                  </a:lnTo>
                  <a:lnTo>
                    <a:pt x="140417" y="1126857"/>
                  </a:lnTo>
                  <a:lnTo>
                    <a:pt x="178309" y="1147872"/>
                  </a:lnTo>
                  <a:lnTo>
                    <a:pt x="219226" y="1163473"/>
                  </a:lnTo>
                  <a:lnTo>
                    <a:pt x="262692" y="1173184"/>
                  </a:lnTo>
                  <a:lnTo>
                    <a:pt x="308228" y="1176527"/>
                  </a:lnTo>
                  <a:lnTo>
                    <a:pt x="4189094" y="1176527"/>
                  </a:lnTo>
                  <a:lnTo>
                    <a:pt x="4234631" y="1173184"/>
                  </a:lnTo>
                  <a:lnTo>
                    <a:pt x="4278097" y="1163473"/>
                  </a:lnTo>
                  <a:lnTo>
                    <a:pt x="4319014" y="1147872"/>
                  </a:lnTo>
                  <a:lnTo>
                    <a:pt x="4356906" y="1126857"/>
                  </a:lnTo>
                  <a:lnTo>
                    <a:pt x="4391295" y="1100907"/>
                  </a:lnTo>
                  <a:lnTo>
                    <a:pt x="4421703" y="1070499"/>
                  </a:lnTo>
                  <a:lnTo>
                    <a:pt x="4447653" y="1036110"/>
                  </a:lnTo>
                  <a:lnTo>
                    <a:pt x="4468668" y="998218"/>
                  </a:lnTo>
                  <a:lnTo>
                    <a:pt x="4484269" y="957301"/>
                  </a:lnTo>
                  <a:lnTo>
                    <a:pt x="4493980" y="913835"/>
                  </a:lnTo>
                  <a:lnTo>
                    <a:pt x="4497323" y="868299"/>
                  </a:lnTo>
                  <a:lnTo>
                    <a:pt x="4497323" y="308228"/>
                  </a:lnTo>
                  <a:lnTo>
                    <a:pt x="4493980" y="262692"/>
                  </a:lnTo>
                  <a:lnTo>
                    <a:pt x="4484269" y="219226"/>
                  </a:lnTo>
                  <a:lnTo>
                    <a:pt x="4468668" y="178309"/>
                  </a:lnTo>
                  <a:lnTo>
                    <a:pt x="4447653" y="140417"/>
                  </a:lnTo>
                  <a:lnTo>
                    <a:pt x="4421703" y="106028"/>
                  </a:lnTo>
                  <a:lnTo>
                    <a:pt x="4391295" y="75620"/>
                  </a:lnTo>
                  <a:lnTo>
                    <a:pt x="4356906" y="49670"/>
                  </a:lnTo>
                  <a:lnTo>
                    <a:pt x="4319014" y="28655"/>
                  </a:lnTo>
                  <a:lnTo>
                    <a:pt x="4278097" y="13054"/>
                  </a:lnTo>
                  <a:lnTo>
                    <a:pt x="4234631" y="3343"/>
                  </a:lnTo>
                  <a:lnTo>
                    <a:pt x="4189094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28"/>
            <p:cNvSpPr/>
            <p:nvPr/>
          </p:nvSpPr>
          <p:spPr>
            <a:xfrm>
              <a:off x="5414772" y="1511808"/>
              <a:ext cx="551815" cy="551815"/>
            </a:xfrm>
            <a:custGeom>
              <a:avLst/>
              <a:gdLst/>
              <a:ahLst/>
              <a:cxnLst/>
              <a:rect l="l" t="t" r="r" b="b"/>
              <a:pathLst>
                <a:path w="551814" h="551814">
                  <a:moveTo>
                    <a:pt x="275843" y="0"/>
                  </a:moveTo>
                  <a:lnTo>
                    <a:pt x="226246" y="4442"/>
                  </a:lnTo>
                  <a:lnTo>
                    <a:pt x="179570" y="17251"/>
                  </a:lnTo>
                  <a:lnTo>
                    <a:pt x="136595" y="37648"/>
                  </a:lnTo>
                  <a:lnTo>
                    <a:pt x="98098" y="64856"/>
                  </a:lnTo>
                  <a:lnTo>
                    <a:pt x="64856" y="98098"/>
                  </a:lnTo>
                  <a:lnTo>
                    <a:pt x="37648" y="136595"/>
                  </a:lnTo>
                  <a:lnTo>
                    <a:pt x="17251" y="179570"/>
                  </a:lnTo>
                  <a:lnTo>
                    <a:pt x="4442" y="226246"/>
                  </a:lnTo>
                  <a:lnTo>
                    <a:pt x="0" y="275843"/>
                  </a:lnTo>
                  <a:lnTo>
                    <a:pt x="4442" y="325441"/>
                  </a:lnTo>
                  <a:lnTo>
                    <a:pt x="17251" y="372117"/>
                  </a:lnTo>
                  <a:lnTo>
                    <a:pt x="37648" y="415092"/>
                  </a:lnTo>
                  <a:lnTo>
                    <a:pt x="64856" y="453589"/>
                  </a:lnTo>
                  <a:lnTo>
                    <a:pt x="98098" y="486831"/>
                  </a:lnTo>
                  <a:lnTo>
                    <a:pt x="136595" y="514039"/>
                  </a:lnTo>
                  <a:lnTo>
                    <a:pt x="179570" y="534436"/>
                  </a:lnTo>
                  <a:lnTo>
                    <a:pt x="226246" y="547245"/>
                  </a:lnTo>
                  <a:lnTo>
                    <a:pt x="275843" y="551688"/>
                  </a:lnTo>
                  <a:lnTo>
                    <a:pt x="325441" y="547245"/>
                  </a:lnTo>
                  <a:lnTo>
                    <a:pt x="372117" y="534436"/>
                  </a:lnTo>
                  <a:lnTo>
                    <a:pt x="415092" y="514039"/>
                  </a:lnTo>
                  <a:lnTo>
                    <a:pt x="453589" y="486831"/>
                  </a:lnTo>
                  <a:lnTo>
                    <a:pt x="486831" y="453589"/>
                  </a:lnTo>
                  <a:lnTo>
                    <a:pt x="514039" y="415092"/>
                  </a:lnTo>
                  <a:lnTo>
                    <a:pt x="534436" y="372117"/>
                  </a:lnTo>
                  <a:lnTo>
                    <a:pt x="547245" y="325441"/>
                  </a:lnTo>
                  <a:lnTo>
                    <a:pt x="551688" y="275843"/>
                  </a:lnTo>
                  <a:lnTo>
                    <a:pt x="547245" y="226246"/>
                  </a:lnTo>
                  <a:lnTo>
                    <a:pt x="534436" y="179570"/>
                  </a:lnTo>
                  <a:lnTo>
                    <a:pt x="514039" y="136595"/>
                  </a:lnTo>
                  <a:lnTo>
                    <a:pt x="486831" y="98098"/>
                  </a:lnTo>
                  <a:lnTo>
                    <a:pt x="453589" y="64856"/>
                  </a:lnTo>
                  <a:lnTo>
                    <a:pt x="415092" y="37648"/>
                  </a:lnTo>
                  <a:lnTo>
                    <a:pt x="372117" y="17251"/>
                  </a:lnTo>
                  <a:lnTo>
                    <a:pt x="325441" y="4442"/>
                  </a:lnTo>
                  <a:lnTo>
                    <a:pt x="275843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29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41806" y="1603248"/>
              <a:ext cx="297619" cy="396239"/>
            </a:xfrm>
            <a:prstGeom prst="rect">
              <a:avLst/>
            </a:prstGeom>
          </p:spPr>
        </p:pic>
      </p:grpSp>
      <p:sp>
        <p:nvSpPr>
          <p:cNvPr id="15" name="object 9"/>
          <p:cNvSpPr txBox="1"/>
          <p:nvPr/>
        </p:nvSpPr>
        <p:spPr>
          <a:xfrm>
            <a:off x="1512569" y="1493265"/>
            <a:ext cx="338836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МУНИЦИПАЛЬНОЕ</a:t>
            </a:r>
            <a:r>
              <a:rPr sz="9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КАЗЁННОЕ</a:t>
            </a:r>
            <a:r>
              <a:rPr sz="9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УЧРЕЖДЕНИЕ</a:t>
            </a:r>
            <a:endParaRPr sz="9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«УПРАВЛЕНИЕ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 СТРОИТЕЛЬСТВА,</a:t>
            </a:r>
            <a:r>
              <a:rPr sz="9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ЖИЛИЩНО-КОММУНАЛЬНОГО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И ДОРОЖНОГО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ХОЗЯЙСТВА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АДМИНИСТРАЦИИ</a:t>
            </a:r>
            <a:r>
              <a:rPr sz="9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МАГДАГАЧИНСКОГО МУНИЦИПАЛЬНОГО ОКРУГА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lang="ru-RU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endParaRPr lang="ru-RU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676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121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 err="1">
                <a:solidFill>
                  <a:srgbClr val="FFFFFF"/>
                </a:solidFill>
                <a:latin typeface="Arial"/>
                <a:cs typeface="Arial"/>
              </a:rPr>
              <a:t>Амурская</a:t>
            </a:r>
            <a:r>
              <a:rPr sz="9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5" dirty="0" err="1">
                <a:solidFill>
                  <a:srgbClr val="FFFFFF"/>
                </a:solidFill>
                <a:latin typeface="Arial"/>
                <a:cs typeface="Arial"/>
              </a:rPr>
              <a:t>область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, посёлок Магдагачи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ru-RU" sz="900" dirty="0">
                <a:latin typeface="Arial"/>
                <a:cs typeface="Arial"/>
              </a:rPr>
              <a:t>  </a:t>
            </a:r>
            <a:r>
              <a:rPr sz="900" b="1" spc="-10" dirty="0" err="1">
                <a:solidFill>
                  <a:srgbClr val="FFFFFF"/>
                </a:solidFill>
                <a:latin typeface="Arial"/>
                <a:cs typeface="Arial"/>
              </a:rPr>
              <a:t>улица</a:t>
            </a:r>
            <a:r>
              <a:rPr sz="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 err="1">
                <a:solidFill>
                  <a:srgbClr val="FFFFFF"/>
                </a:solidFill>
                <a:latin typeface="Arial"/>
                <a:cs typeface="Arial"/>
              </a:rPr>
              <a:t>К.Маркса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6" name="object 30"/>
          <p:cNvSpPr txBox="1"/>
          <p:nvPr/>
        </p:nvSpPr>
        <p:spPr>
          <a:xfrm>
            <a:off x="6180582" y="1442974"/>
            <a:ext cx="3168015" cy="8906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МУНИЦИПАЛЬНОЕ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КАЗЁННОЕ</a:t>
            </a:r>
            <a:r>
              <a:rPr sz="10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УЧРЕЖДЕНИЕ</a:t>
            </a:r>
            <a:endParaRPr sz="1000" dirty="0">
              <a:latin typeface="Arial"/>
              <a:cs typeface="Arial"/>
            </a:endParaRPr>
          </a:p>
          <a:p>
            <a:pPr marL="12700" marR="26034" algn="ctr">
              <a:lnSpc>
                <a:spcPct val="100000"/>
              </a:lnSpc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«КОМИТЕТ</a:t>
            </a:r>
            <a:r>
              <a:rPr lang="ru-RU" sz="1000" b="1" spc="-5" dirty="0">
                <a:solidFill>
                  <a:srgbClr val="FFFFFF"/>
                </a:solidFill>
                <a:latin typeface="Arial"/>
                <a:cs typeface="Arial"/>
              </a:rPr>
              <a:t> ПО УПРАВЛЕНИЮ МУНИЦИПАЛЬНЫМ ИМУЩЕСТВОМ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»</a:t>
            </a:r>
            <a:endParaRPr sz="10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endParaRPr lang="ru-RU" sz="9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676121,</a:t>
            </a:r>
            <a:r>
              <a:rPr lang="ru-RU"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Амурская</a:t>
            </a:r>
            <a:r>
              <a:rPr lang="ru-RU" sz="9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область, посёлок Магдагачи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ru-RU" sz="900" dirty="0">
                <a:latin typeface="Arial"/>
                <a:cs typeface="Arial"/>
              </a:rPr>
              <a:t> 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улица</a:t>
            </a:r>
            <a:r>
              <a:rPr lang="ru-RU" sz="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 err="1">
                <a:solidFill>
                  <a:srgbClr val="FFFFFF"/>
                </a:solidFill>
                <a:latin typeface="Arial"/>
                <a:cs typeface="Arial"/>
              </a:rPr>
              <a:t>К.Маркса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lang="ru-RU" sz="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lang="ru-RU" sz="900" dirty="0">
              <a:latin typeface="Arial"/>
              <a:cs typeface="Arial"/>
            </a:endParaRPr>
          </a:p>
        </p:txBody>
      </p:sp>
      <p:sp>
        <p:nvSpPr>
          <p:cNvPr id="18" name="object 3"/>
          <p:cNvSpPr/>
          <p:nvPr/>
        </p:nvSpPr>
        <p:spPr>
          <a:xfrm>
            <a:off x="626363" y="2686811"/>
            <a:ext cx="4498975" cy="3813175"/>
          </a:xfrm>
          <a:custGeom>
            <a:avLst/>
            <a:gdLst/>
            <a:ahLst/>
            <a:cxnLst/>
            <a:rect l="l" t="t" r="r" b="b"/>
            <a:pathLst>
              <a:path w="4498975" h="3813175">
                <a:moveTo>
                  <a:pt x="4228592" y="0"/>
                </a:moveTo>
                <a:lnTo>
                  <a:pt x="270230" y="0"/>
                </a:lnTo>
                <a:lnTo>
                  <a:pt x="221654" y="4355"/>
                </a:lnTo>
                <a:lnTo>
                  <a:pt x="175935" y="16911"/>
                </a:lnTo>
                <a:lnTo>
                  <a:pt x="133837" y="36905"/>
                </a:lnTo>
                <a:lnTo>
                  <a:pt x="96121" y="63571"/>
                </a:lnTo>
                <a:lnTo>
                  <a:pt x="63552" y="96147"/>
                </a:lnTo>
                <a:lnTo>
                  <a:pt x="36893" y="133867"/>
                </a:lnTo>
                <a:lnTo>
                  <a:pt x="16905" y="175968"/>
                </a:lnTo>
                <a:lnTo>
                  <a:pt x="4353" y="221685"/>
                </a:lnTo>
                <a:lnTo>
                  <a:pt x="0" y="270255"/>
                </a:lnTo>
                <a:lnTo>
                  <a:pt x="0" y="3542817"/>
                </a:lnTo>
                <a:lnTo>
                  <a:pt x="4353" y="3591389"/>
                </a:lnTo>
                <a:lnTo>
                  <a:pt x="16905" y="3637106"/>
                </a:lnTo>
                <a:lnTo>
                  <a:pt x="36893" y="3679205"/>
                </a:lnTo>
                <a:lnTo>
                  <a:pt x="63552" y="3716920"/>
                </a:lnTo>
                <a:lnTo>
                  <a:pt x="96121" y="3749490"/>
                </a:lnTo>
                <a:lnTo>
                  <a:pt x="133837" y="3776152"/>
                </a:lnTo>
                <a:lnTo>
                  <a:pt x="175935" y="3796140"/>
                </a:lnTo>
                <a:lnTo>
                  <a:pt x="221654" y="3808694"/>
                </a:lnTo>
                <a:lnTo>
                  <a:pt x="270230" y="3813048"/>
                </a:lnTo>
                <a:lnTo>
                  <a:pt x="4228592" y="3813048"/>
                </a:lnTo>
                <a:lnTo>
                  <a:pt x="4277162" y="3808694"/>
                </a:lnTo>
                <a:lnTo>
                  <a:pt x="4322879" y="3796140"/>
                </a:lnTo>
                <a:lnTo>
                  <a:pt x="4364980" y="3776152"/>
                </a:lnTo>
                <a:lnTo>
                  <a:pt x="4402700" y="3749490"/>
                </a:lnTo>
                <a:lnTo>
                  <a:pt x="4435276" y="3716920"/>
                </a:lnTo>
                <a:lnTo>
                  <a:pt x="4461942" y="3679205"/>
                </a:lnTo>
                <a:lnTo>
                  <a:pt x="4481936" y="3637106"/>
                </a:lnTo>
                <a:lnTo>
                  <a:pt x="4494492" y="3591389"/>
                </a:lnTo>
                <a:lnTo>
                  <a:pt x="4498848" y="3542817"/>
                </a:lnTo>
                <a:lnTo>
                  <a:pt x="4498848" y="270255"/>
                </a:lnTo>
                <a:lnTo>
                  <a:pt x="4494492" y="221685"/>
                </a:lnTo>
                <a:lnTo>
                  <a:pt x="4481936" y="175968"/>
                </a:lnTo>
                <a:lnTo>
                  <a:pt x="4461942" y="133867"/>
                </a:lnTo>
                <a:lnTo>
                  <a:pt x="4435276" y="96147"/>
                </a:lnTo>
                <a:lnTo>
                  <a:pt x="4402700" y="63571"/>
                </a:lnTo>
                <a:lnTo>
                  <a:pt x="4364980" y="36905"/>
                </a:lnTo>
                <a:lnTo>
                  <a:pt x="4322879" y="16911"/>
                </a:lnTo>
                <a:lnTo>
                  <a:pt x="4277162" y="4355"/>
                </a:lnTo>
                <a:lnTo>
                  <a:pt x="4228592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5230367" y="2686811"/>
            <a:ext cx="4498975" cy="3813175"/>
            <a:chOff x="5230367" y="2686811"/>
            <a:chExt cx="4498975" cy="3813175"/>
          </a:xfrm>
        </p:grpSpPr>
        <p:sp>
          <p:nvSpPr>
            <p:cNvPr id="21" name="object 21"/>
            <p:cNvSpPr/>
            <p:nvPr/>
          </p:nvSpPr>
          <p:spPr>
            <a:xfrm>
              <a:off x="5230367" y="2686811"/>
              <a:ext cx="4498975" cy="3813175"/>
            </a:xfrm>
            <a:custGeom>
              <a:avLst/>
              <a:gdLst/>
              <a:ahLst/>
              <a:cxnLst/>
              <a:rect l="l" t="t" r="r" b="b"/>
              <a:pathLst>
                <a:path w="4498975" h="3813175">
                  <a:moveTo>
                    <a:pt x="4228592" y="0"/>
                  </a:moveTo>
                  <a:lnTo>
                    <a:pt x="270256" y="0"/>
                  </a:lnTo>
                  <a:lnTo>
                    <a:pt x="221685" y="4355"/>
                  </a:lnTo>
                  <a:lnTo>
                    <a:pt x="175968" y="16911"/>
                  </a:lnTo>
                  <a:lnTo>
                    <a:pt x="133867" y="36905"/>
                  </a:lnTo>
                  <a:lnTo>
                    <a:pt x="96147" y="63571"/>
                  </a:lnTo>
                  <a:lnTo>
                    <a:pt x="63571" y="96147"/>
                  </a:lnTo>
                  <a:lnTo>
                    <a:pt x="36905" y="133867"/>
                  </a:lnTo>
                  <a:lnTo>
                    <a:pt x="16911" y="175968"/>
                  </a:lnTo>
                  <a:lnTo>
                    <a:pt x="4355" y="221685"/>
                  </a:lnTo>
                  <a:lnTo>
                    <a:pt x="0" y="270255"/>
                  </a:lnTo>
                  <a:lnTo>
                    <a:pt x="0" y="3542817"/>
                  </a:lnTo>
                  <a:lnTo>
                    <a:pt x="4355" y="3591389"/>
                  </a:lnTo>
                  <a:lnTo>
                    <a:pt x="16911" y="3637106"/>
                  </a:lnTo>
                  <a:lnTo>
                    <a:pt x="36905" y="3679205"/>
                  </a:lnTo>
                  <a:lnTo>
                    <a:pt x="63571" y="3716920"/>
                  </a:lnTo>
                  <a:lnTo>
                    <a:pt x="96147" y="3749490"/>
                  </a:lnTo>
                  <a:lnTo>
                    <a:pt x="133867" y="3776152"/>
                  </a:lnTo>
                  <a:lnTo>
                    <a:pt x="175968" y="3796140"/>
                  </a:lnTo>
                  <a:lnTo>
                    <a:pt x="221685" y="3808694"/>
                  </a:lnTo>
                  <a:lnTo>
                    <a:pt x="270256" y="3813048"/>
                  </a:lnTo>
                  <a:lnTo>
                    <a:pt x="4228592" y="3813048"/>
                  </a:lnTo>
                  <a:lnTo>
                    <a:pt x="4277162" y="3808694"/>
                  </a:lnTo>
                  <a:lnTo>
                    <a:pt x="4322879" y="3796140"/>
                  </a:lnTo>
                  <a:lnTo>
                    <a:pt x="4364980" y="3776152"/>
                  </a:lnTo>
                  <a:lnTo>
                    <a:pt x="4402700" y="3749490"/>
                  </a:lnTo>
                  <a:lnTo>
                    <a:pt x="4435276" y="3716920"/>
                  </a:lnTo>
                  <a:lnTo>
                    <a:pt x="4461942" y="3679205"/>
                  </a:lnTo>
                  <a:lnTo>
                    <a:pt x="4481936" y="3637106"/>
                  </a:lnTo>
                  <a:lnTo>
                    <a:pt x="4494492" y="3591389"/>
                  </a:lnTo>
                  <a:lnTo>
                    <a:pt x="4498848" y="3542817"/>
                  </a:lnTo>
                  <a:lnTo>
                    <a:pt x="4498848" y="270255"/>
                  </a:lnTo>
                  <a:lnTo>
                    <a:pt x="4494492" y="221685"/>
                  </a:lnTo>
                  <a:lnTo>
                    <a:pt x="4481936" y="175968"/>
                  </a:lnTo>
                  <a:lnTo>
                    <a:pt x="4461942" y="133867"/>
                  </a:lnTo>
                  <a:lnTo>
                    <a:pt x="4435276" y="96147"/>
                  </a:lnTo>
                  <a:lnTo>
                    <a:pt x="4402700" y="63571"/>
                  </a:lnTo>
                  <a:lnTo>
                    <a:pt x="4364980" y="36905"/>
                  </a:lnTo>
                  <a:lnTo>
                    <a:pt x="4322879" y="16911"/>
                  </a:lnTo>
                  <a:lnTo>
                    <a:pt x="4277162" y="4355"/>
                  </a:lnTo>
                  <a:lnTo>
                    <a:pt x="422859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8169" y="2809875"/>
              <a:ext cx="1001405" cy="13597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06197" y="5776537"/>
              <a:ext cx="179831" cy="1798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06197" y="5996850"/>
              <a:ext cx="179831" cy="17983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5" name="object 25"/>
          <p:cNvSpPr txBox="1"/>
          <p:nvPr/>
        </p:nvSpPr>
        <p:spPr>
          <a:xfrm>
            <a:off x="6737793" y="4237690"/>
            <a:ext cx="1740535" cy="19389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0525" marR="397510" indent="-132715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ВАХОНИНА </a:t>
            </a:r>
          </a:p>
          <a:p>
            <a:pPr marL="390525" marR="397510" indent="-132715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НАТАЛЬЯ</a:t>
            </a:r>
          </a:p>
          <a:p>
            <a:pPr marL="390525" marR="397510" indent="-132715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АНАТОЛЬЕВНА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500" dirty="0">
              <a:latin typeface="Arial"/>
              <a:cs typeface="Arial"/>
            </a:endParaRPr>
          </a:p>
          <a:p>
            <a:pPr marL="12700" marR="5080" indent="38100" algn="ctr">
              <a:lnSpc>
                <a:spcPct val="100000"/>
              </a:lnSpc>
            </a:pPr>
            <a:r>
              <a:rPr lang="ru-RU" sz="900" b="1" spc="-5" dirty="0">
                <a:latin typeface="Arial"/>
                <a:cs typeface="Arial"/>
              </a:rPr>
              <a:t>Председатель комитета по управлению муниципальным имуществом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50" dirty="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</a:pP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     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5397-277</a:t>
            </a:r>
            <a:endParaRPr sz="900" dirty="0">
              <a:latin typeface="Arial"/>
              <a:cs typeface="Arial"/>
            </a:endParaRPr>
          </a:p>
          <a:p>
            <a:pPr marL="183515">
              <a:lnSpc>
                <a:spcPct val="100000"/>
              </a:lnSpc>
            </a:pP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     </a:t>
            </a:r>
            <a:endParaRPr sz="900" dirty="0">
              <a:latin typeface="Arial"/>
              <a:cs typeface="Arial"/>
            </a:endParaRPr>
          </a:p>
          <a:p>
            <a:pPr marL="182880">
              <a:lnSpc>
                <a:spcPct val="100000"/>
              </a:lnSpc>
            </a:pP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       </a:t>
            </a:r>
            <a:r>
              <a:rPr lang="en-US" sz="900" b="1" spc="-5" dirty="0">
                <a:solidFill>
                  <a:srgbClr val="46559F"/>
                </a:solidFill>
                <a:latin typeface="Arial"/>
                <a:cs typeface="Arial"/>
              </a:rPr>
              <a:t>vna.70@mail.ru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6" name="object 14"/>
          <p:cNvSpPr txBox="1"/>
          <p:nvPr/>
        </p:nvSpPr>
        <p:spPr>
          <a:xfrm>
            <a:off x="1830957" y="4350653"/>
            <a:ext cx="2089785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109" marR="387985" indent="-20447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СЕЛИНА </a:t>
            </a:r>
          </a:p>
          <a:p>
            <a:pPr marL="499109" marR="387985" indent="-20447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ИРИНА </a:t>
            </a:r>
          </a:p>
          <a:p>
            <a:pPr marL="499109" marR="387985" indent="-204470"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ГЕННАДЬЕВНА</a:t>
            </a:r>
            <a:endParaRPr sz="11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900" b="1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z="900" b="1" spc="-5" dirty="0">
                <a:latin typeface="Arial"/>
                <a:cs typeface="Arial"/>
              </a:rPr>
              <a:t>Директор</a:t>
            </a:r>
            <a:r>
              <a:rPr sz="900" b="1" spc="-30" dirty="0">
                <a:latin typeface="Arial"/>
                <a:cs typeface="Arial"/>
              </a:rPr>
              <a:t> </a:t>
            </a:r>
            <a:r>
              <a:rPr sz="900" b="1" dirty="0">
                <a:latin typeface="Arial"/>
                <a:cs typeface="Arial"/>
              </a:rPr>
              <a:t>МКУ</a:t>
            </a:r>
            <a:r>
              <a:rPr sz="900" b="1" spc="-15" dirty="0">
                <a:latin typeface="Arial"/>
                <a:cs typeface="Arial"/>
              </a:rPr>
              <a:t> </a:t>
            </a:r>
            <a:r>
              <a:rPr sz="900" b="1" spc="-5" dirty="0">
                <a:latin typeface="Arial"/>
                <a:cs typeface="Arial"/>
              </a:rPr>
              <a:t>«</a:t>
            </a:r>
            <a:r>
              <a:rPr sz="900" b="1" spc="-5" dirty="0" err="1">
                <a:latin typeface="Arial"/>
                <a:cs typeface="Arial"/>
              </a:rPr>
              <a:t>Управление</a:t>
            </a:r>
            <a:r>
              <a:rPr lang="ru-RU" sz="900" b="1" spc="-5" dirty="0">
                <a:latin typeface="Arial"/>
                <a:cs typeface="Arial"/>
              </a:rPr>
              <a:t> строительства,</a:t>
            </a:r>
            <a:endParaRPr sz="900" dirty="0">
              <a:latin typeface="Arial"/>
              <a:cs typeface="Arial"/>
            </a:endParaRPr>
          </a:p>
          <a:p>
            <a:pPr marL="12700" marR="5080" algn="ctr">
              <a:lnSpc>
                <a:spcPct val="100000"/>
              </a:lnSpc>
            </a:pPr>
            <a:r>
              <a:rPr sz="900" b="1" spc="-5" dirty="0" err="1">
                <a:latin typeface="Arial"/>
                <a:cs typeface="Arial"/>
              </a:rPr>
              <a:t>жилищно-коммунального</a:t>
            </a:r>
            <a:r>
              <a:rPr lang="ru-RU" sz="900" b="1" spc="-5" dirty="0">
                <a:latin typeface="Arial"/>
                <a:cs typeface="Arial"/>
              </a:rPr>
              <a:t> и дорожного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5" dirty="0" err="1">
                <a:latin typeface="Arial"/>
                <a:cs typeface="Arial"/>
              </a:rPr>
              <a:t>хозяйства</a:t>
            </a:r>
            <a:r>
              <a:rPr sz="900" b="1" spc="-5" dirty="0">
                <a:latin typeface="Arial"/>
                <a:cs typeface="Arial"/>
              </a:rPr>
              <a:t> </a:t>
            </a:r>
            <a:r>
              <a:rPr sz="900" b="1" spc="-240" dirty="0">
                <a:latin typeface="Arial"/>
                <a:cs typeface="Arial"/>
              </a:rPr>
              <a:t> </a:t>
            </a:r>
            <a:r>
              <a:rPr lang="ru-RU" sz="900" b="1" spc="-10" dirty="0">
                <a:latin typeface="Arial"/>
                <a:cs typeface="Arial"/>
              </a:rPr>
              <a:t>а</a:t>
            </a:r>
            <a:r>
              <a:rPr sz="900" b="1" spc="-10" dirty="0" err="1">
                <a:latin typeface="Arial"/>
                <a:cs typeface="Arial"/>
              </a:rPr>
              <a:t>дминистрации</a:t>
            </a:r>
            <a:r>
              <a:rPr sz="900" b="1" spc="15" dirty="0">
                <a:latin typeface="Arial"/>
                <a:cs typeface="Arial"/>
              </a:rPr>
              <a:t> </a:t>
            </a:r>
            <a:r>
              <a:rPr lang="ru-RU" sz="900" b="1" spc="-5" dirty="0">
                <a:latin typeface="Arial"/>
                <a:cs typeface="Arial"/>
              </a:rPr>
              <a:t>Магдагачинского муниципального округа</a:t>
            </a:r>
            <a:r>
              <a:rPr sz="900" b="1" dirty="0">
                <a:latin typeface="Arial"/>
                <a:cs typeface="Arial"/>
              </a:rPr>
              <a:t>»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7" name="object 18"/>
          <p:cNvSpPr txBox="1"/>
          <p:nvPr/>
        </p:nvSpPr>
        <p:spPr>
          <a:xfrm>
            <a:off x="2393949" y="5882415"/>
            <a:ext cx="1174241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+7(416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53</a:t>
            </a:r>
            <a:r>
              <a:rPr sz="900" b="1" spc="-5" dirty="0">
                <a:solidFill>
                  <a:srgbClr val="46559F"/>
                </a:solidFill>
                <a:latin typeface="Arial"/>
                <a:cs typeface="Arial"/>
              </a:rPr>
              <a:t>)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58-968</a:t>
            </a:r>
            <a:endParaRPr sz="9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lang="en-US" sz="900" b="1" dirty="0">
                <a:solidFill>
                  <a:srgbClr val="46559F"/>
                </a:solidFill>
                <a:latin typeface="Arial"/>
                <a:cs typeface="Arial"/>
              </a:rPr>
              <a:t>mag97228@mail.ru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8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19883" y="5884613"/>
            <a:ext cx="179831" cy="179831"/>
          </a:xfrm>
          <a:prstGeom prst="rect">
            <a:avLst/>
          </a:prstGeom>
        </p:spPr>
      </p:pic>
      <p:pic>
        <p:nvPicPr>
          <p:cNvPr id="29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19883" y="6225266"/>
            <a:ext cx="179831" cy="179832"/>
          </a:xfrm>
          <a:prstGeom prst="rect">
            <a:avLst/>
          </a:prstGeom>
        </p:spPr>
      </p:pic>
      <p:pic>
        <p:nvPicPr>
          <p:cNvPr id="30" name="object 22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714" y="2895600"/>
            <a:ext cx="1103886" cy="13708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556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016" y="1263519"/>
            <a:ext cx="6750603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50" y="276016"/>
            <a:ext cx="434709" cy="4651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566965-7E52-477E-B62A-436B1BD1E74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74764" y="1263518"/>
            <a:ext cx="2392052" cy="2896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4614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6720" y="1956816"/>
            <a:ext cx="9336023" cy="4345305"/>
          </a:xfrm>
          <a:custGeom>
            <a:avLst/>
            <a:gdLst/>
            <a:ahLst/>
            <a:cxnLst/>
            <a:rect l="l" t="t" r="r" b="b"/>
            <a:pathLst>
              <a:path w="9136380" h="4345305">
                <a:moveTo>
                  <a:pt x="8848597" y="0"/>
                </a:moveTo>
                <a:lnTo>
                  <a:pt x="287807" y="0"/>
                </a:lnTo>
                <a:lnTo>
                  <a:pt x="241123" y="3768"/>
                </a:lnTo>
                <a:lnTo>
                  <a:pt x="196837" y="14677"/>
                </a:lnTo>
                <a:lnTo>
                  <a:pt x="155542" y="32133"/>
                </a:lnTo>
                <a:lnTo>
                  <a:pt x="117831" y="55542"/>
                </a:lnTo>
                <a:lnTo>
                  <a:pt x="84296" y="84312"/>
                </a:lnTo>
                <a:lnTo>
                  <a:pt x="55529" y="117847"/>
                </a:lnTo>
                <a:lnTo>
                  <a:pt x="32124" y="155556"/>
                </a:lnTo>
                <a:lnTo>
                  <a:pt x="14672" y="196843"/>
                </a:lnTo>
                <a:lnTo>
                  <a:pt x="3766" y="241116"/>
                </a:lnTo>
                <a:lnTo>
                  <a:pt x="0" y="287782"/>
                </a:lnTo>
                <a:lnTo>
                  <a:pt x="0" y="4057116"/>
                </a:lnTo>
                <a:lnTo>
                  <a:pt x="3766" y="4103800"/>
                </a:lnTo>
                <a:lnTo>
                  <a:pt x="14672" y="4148086"/>
                </a:lnTo>
                <a:lnTo>
                  <a:pt x="32124" y="4189381"/>
                </a:lnTo>
                <a:lnTo>
                  <a:pt x="55529" y="4227092"/>
                </a:lnTo>
                <a:lnTo>
                  <a:pt x="84296" y="4260627"/>
                </a:lnTo>
                <a:lnTo>
                  <a:pt x="117831" y="4289394"/>
                </a:lnTo>
                <a:lnTo>
                  <a:pt x="155542" y="4312799"/>
                </a:lnTo>
                <a:lnTo>
                  <a:pt x="196837" y="4330251"/>
                </a:lnTo>
                <a:lnTo>
                  <a:pt x="241123" y="4341157"/>
                </a:lnTo>
                <a:lnTo>
                  <a:pt x="287807" y="4344924"/>
                </a:lnTo>
                <a:lnTo>
                  <a:pt x="8848597" y="4344924"/>
                </a:lnTo>
                <a:lnTo>
                  <a:pt x="8895263" y="4341157"/>
                </a:lnTo>
                <a:lnTo>
                  <a:pt x="8939536" y="4330251"/>
                </a:lnTo>
                <a:lnTo>
                  <a:pt x="8980823" y="4312799"/>
                </a:lnTo>
                <a:lnTo>
                  <a:pt x="9018532" y="4289394"/>
                </a:lnTo>
                <a:lnTo>
                  <a:pt x="9052067" y="4260627"/>
                </a:lnTo>
                <a:lnTo>
                  <a:pt x="9080837" y="4227092"/>
                </a:lnTo>
                <a:lnTo>
                  <a:pt x="9104246" y="4189381"/>
                </a:lnTo>
                <a:lnTo>
                  <a:pt x="9121702" y="4148086"/>
                </a:lnTo>
                <a:lnTo>
                  <a:pt x="9132611" y="4103800"/>
                </a:lnTo>
                <a:lnTo>
                  <a:pt x="9136380" y="4057116"/>
                </a:lnTo>
                <a:lnTo>
                  <a:pt x="9136380" y="287782"/>
                </a:lnTo>
                <a:lnTo>
                  <a:pt x="9132611" y="241116"/>
                </a:lnTo>
                <a:lnTo>
                  <a:pt x="9121702" y="196843"/>
                </a:lnTo>
                <a:lnTo>
                  <a:pt x="9104246" y="155556"/>
                </a:lnTo>
                <a:lnTo>
                  <a:pt x="9080837" y="117847"/>
                </a:lnTo>
                <a:lnTo>
                  <a:pt x="9052067" y="84312"/>
                </a:lnTo>
                <a:lnTo>
                  <a:pt x="9018532" y="55542"/>
                </a:lnTo>
                <a:lnTo>
                  <a:pt x="8980823" y="32133"/>
                </a:lnTo>
                <a:lnTo>
                  <a:pt x="8939536" y="14677"/>
                </a:lnTo>
                <a:lnTo>
                  <a:pt x="8895263" y="3768"/>
                </a:lnTo>
                <a:lnTo>
                  <a:pt x="884859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426720" y="1379726"/>
            <a:ext cx="9337293" cy="4361180"/>
            <a:chOff x="626363" y="1402080"/>
            <a:chExt cx="9137650" cy="4361180"/>
          </a:xfrm>
        </p:grpSpPr>
        <p:sp>
          <p:nvSpPr>
            <p:cNvPr id="4" name="object 4"/>
            <p:cNvSpPr/>
            <p:nvPr/>
          </p:nvSpPr>
          <p:spPr>
            <a:xfrm>
              <a:off x="626363" y="1402080"/>
              <a:ext cx="9136380" cy="1152525"/>
            </a:xfrm>
            <a:custGeom>
              <a:avLst/>
              <a:gdLst/>
              <a:ahLst/>
              <a:cxnLst/>
              <a:rect l="l" t="t" r="r" b="b"/>
              <a:pathLst>
                <a:path w="9136380" h="1152525">
                  <a:moveTo>
                    <a:pt x="8880347" y="0"/>
                  </a:moveTo>
                  <a:lnTo>
                    <a:pt x="256070" y="0"/>
                  </a:lnTo>
                  <a:lnTo>
                    <a:pt x="210040" y="4126"/>
                  </a:lnTo>
                  <a:lnTo>
                    <a:pt x="166717" y="16023"/>
                  </a:lnTo>
                  <a:lnTo>
                    <a:pt x="126825" y="34967"/>
                  </a:lnTo>
                  <a:lnTo>
                    <a:pt x="91085" y="60232"/>
                  </a:lnTo>
                  <a:lnTo>
                    <a:pt x="60223" y="91095"/>
                  </a:lnTo>
                  <a:lnTo>
                    <a:pt x="34960" y="126830"/>
                  </a:lnTo>
                  <a:lnTo>
                    <a:pt x="16019" y="166714"/>
                  </a:lnTo>
                  <a:lnTo>
                    <a:pt x="4125" y="210023"/>
                  </a:lnTo>
                  <a:lnTo>
                    <a:pt x="0" y="256032"/>
                  </a:lnTo>
                  <a:lnTo>
                    <a:pt x="0" y="896112"/>
                  </a:lnTo>
                  <a:lnTo>
                    <a:pt x="4125" y="942120"/>
                  </a:lnTo>
                  <a:lnTo>
                    <a:pt x="16019" y="985429"/>
                  </a:lnTo>
                  <a:lnTo>
                    <a:pt x="34960" y="1025313"/>
                  </a:lnTo>
                  <a:lnTo>
                    <a:pt x="60223" y="1061048"/>
                  </a:lnTo>
                  <a:lnTo>
                    <a:pt x="91085" y="1091911"/>
                  </a:lnTo>
                  <a:lnTo>
                    <a:pt x="126825" y="1117176"/>
                  </a:lnTo>
                  <a:lnTo>
                    <a:pt x="166717" y="1136120"/>
                  </a:lnTo>
                  <a:lnTo>
                    <a:pt x="210040" y="1148017"/>
                  </a:lnTo>
                  <a:lnTo>
                    <a:pt x="256070" y="1152144"/>
                  </a:lnTo>
                  <a:lnTo>
                    <a:pt x="8880347" y="1152144"/>
                  </a:lnTo>
                  <a:lnTo>
                    <a:pt x="8926356" y="1148017"/>
                  </a:lnTo>
                  <a:lnTo>
                    <a:pt x="8969665" y="1136120"/>
                  </a:lnTo>
                  <a:lnTo>
                    <a:pt x="9009549" y="1117176"/>
                  </a:lnTo>
                  <a:lnTo>
                    <a:pt x="9045284" y="1091911"/>
                  </a:lnTo>
                  <a:lnTo>
                    <a:pt x="9076147" y="1061048"/>
                  </a:lnTo>
                  <a:lnTo>
                    <a:pt x="9101412" y="1025313"/>
                  </a:lnTo>
                  <a:lnTo>
                    <a:pt x="9120356" y="985429"/>
                  </a:lnTo>
                  <a:lnTo>
                    <a:pt x="9132253" y="942120"/>
                  </a:lnTo>
                  <a:lnTo>
                    <a:pt x="9136380" y="896112"/>
                  </a:lnTo>
                  <a:lnTo>
                    <a:pt x="9136380" y="256032"/>
                  </a:lnTo>
                  <a:lnTo>
                    <a:pt x="9132253" y="210023"/>
                  </a:lnTo>
                  <a:lnTo>
                    <a:pt x="9120356" y="166714"/>
                  </a:lnTo>
                  <a:lnTo>
                    <a:pt x="9101412" y="126830"/>
                  </a:lnTo>
                  <a:lnTo>
                    <a:pt x="9076147" y="91095"/>
                  </a:lnTo>
                  <a:lnTo>
                    <a:pt x="9045284" y="60232"/>
                  </a:lnTo>
                  <a:lnTo>
                    <a:pt x="9009549" y="34967"/>
                  </a:lnTo>
                  <a:lnTo>
                    <a:pt x="8969665" y="16023"/>
                  </a:lnTo>
                  <a:lnTo>
                    <a:pt x="8926356" y="4126"/>
                  </a:lnTo>
                  <a:lnTo>
                    <a:pt x="8880347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083079"/>
              <a:ext cx="9136380" cy="3679825"/>
            </a:xfrm>
            <a:custGeom>
              <a:avLst/>
              <a:gdLst/>
              <a:ahLst/>
              <a:cxnLst/>
              <a:rect l="l" t="t" r="r" b="b"/>
              <a:pathLst>
                <a:path w="9136380" h="3679825">
                  <a:moveTo>
                    <a:pt x="9136380" y="1766316"/>
                  </a:moveTo>
                  <a:lnTo>
                    <a:pt x="0" y="1766316"/>
                  </a:lnTo>
                  <a:lnTo>
                    <a:pt x="0" y="2090762"/>
                  </a:lnTo>
                  <a:lnTo>
                    <a:pt x="0" y="2444724"/>
                  </a:lnTo>
                  <a:lnTo>
                    <a:pt x="0" y="2856788"/>
                  </a:lnTo>
                  <a:lnTo>
                    <a:pt x="0" y="3679748"/>
                  </a:lnTo>
                  <a:lnTo>
                    <a:pt x="9136380" y="3679748"/>
                  </a:lnTo>
                  <a:lnTo>
                    <a:pt x="9136380" y="2090762"/>
                  </a:lnTo>
                  <a:lnTo>
                    <a:pt x="9136380" y="1766316"/>
                  </a:lnTo>
                  <a:close/>
                </a:path>
                <a:path w="9136380" h="3679825">
                  <a:moveTo>
                    <a:pt x="9136380" y="1471333"/>
                  </a:moveTo>
                  <a:lnTo>
                    <a:pt x="0" y="1471333"/>
                  </a:lnTo>
                  <a:lnTo>
                    <a:pt x="0" y="1766290"/>
                  </a:lnTo>
                  <a:lnTo>
                    <a:pt x="9136380" y="1766290"/>
                  </a:lnTo>
                  <a:lnTo>
                    <a:pt x="9136380" y="1471333"/>
                  </a:lnTo>
                  <a:close/>
                </a:path>
                <a:path w="9136380" h="3679825">
                  <a:moveTo>
                    <a:pt x="9136380" y="438937"/>
                  </a:moveTo>
                  <a:lnTo>
                    <a:pt x="0" y="438937"/>
                  </a:lnTo>
                  <a:lnTo>
                    <a:pt x="0" y="733882"/>
                  </a:lnTo>
                  <a:lnTo>
                    <a:pt x="0" y="1095184"/>
                  </a:lnTo>
                  <a:lnTo>
                    <a:pt x="0" y="1471269"/>
                  </a:lnTo>
                  <a:lnTo>
                    <a:pt x="9136380" y="1471269"/>
                  </a:lnTo>
                  <a:lnTo>
                    <a:pt x="9136380" y="1095222"/>
                  </a:lnTo>
                  <a:lnTo>
                    <a:pt x="9136380" y="733907"/>
                  </a:lnTo>
                  <a:lnTo>
                    <a:pt x="9136380" y="438937"/>
                  </a:lnTo>
                  <a:close/>
                </a:path>
                <a:path w="9136380" h="3679825">
                  <a:moveTo>
                    <a:pt x="9136380" y="0"/>
                  </a:moveTo>
                  <a:lnTo>
                    <a:pt x="0" y="0"/>
                  </a:lnTo>
                  <a:lnTo>
                    <a:pt x="0" y="438886"/>
                  </a:lnTo>
                  <a:lnTo>
                    <a:pt x="9136380" y="438886"/>
                  </a:lnTo>
                  <a:lnTo>
                    <a:pt x="9136380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4273" y="532813"/>
            <a:ext cx="7047436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pPr marL="12700">
              <a:lnSpc>
                <a:spcPct val="100000"/>
              </a:lnSpc>
            </a:pPr>
            <a:r>
              <a:rPr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НОРМАТИВНО-ПРАВОВЫЕ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АКТЫ</a:t>
            </a:r>
          </a:p>
        </p:txBody>
      </p:sp>
      <p:sp>
        <p:nvSpPr>
          <p:cNvPr id="7" name="object 7"/>
          <p:cNvSpPr/>
          <p:nvPr/>
        </p:nvSpPr>
        <p:spPr>
          <a:xfrm>
            <a:off x="626363" y="163068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406" y="223773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873208"/>
              </p:ext>
            </p:extLst>
          </p:nvPr>
        </p:nvGraphicFramePr>
        <p:xfrm>
          <a:off x="409575" y="1370457"/>
          <a:ext cx="9347465" cy="49106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47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28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ПЕРЕЧЕНЬ</a:t>
                      </a:r>
                      <a:r>
                        <a:rPr sz="9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НОРМАТИВНО-ПРАВОВЫХ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АКТОВ,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НАПРАВЛЕННЫХ</a:t>
                      </a:r>
                      <a:r>
                        <a:rPr sz="9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ОБЕСПЕЧЕНИЕ</a:t>
                      </a:r>
                      <a:r>
                        <a:rPr sz="900" b="1" spc="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ПРАВ</a:t>
                      </a:r>
                      <a:r>
                        <a:rPr sz="9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ИНТЕРЕСОВ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ХОЗЯЙСТВУЮЩХ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СУБЪЕКТОВ</a:t>
                      </a:r>
                      <a:r>
                        <a:rPr sz="900" b="1" spc="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900" b="1" spc="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ИНВЕСТОРОВ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457">
                <a:tc>
                  <a:txBody>
                    <a:bodyPr/>
                    <a:lstStyle/>
                    <a:p>
                      <a:pPr marL="179705" marR="34925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900" spc="-5" dirty="0" err="1">
                          <a:latin typeface="Microsoft Sans Serif"/>
                          <a:cs typeface="Microsoft Sans Serif"/>
                        </a:rPr>
                        <a:t>Постановление</a:t>
                      </a:r>
                      <a:r>
                        <a:rPr lang="ru-RU" sz="900" spc="-5" baseline="0" dirty="0">
                          <a:latin typeface="Microsoft Sans Serif"/>
                          <a:cs typeface="Microsoft Sans Serif"/>
                        </a:rPr>
                        <a:t> Администрации Магдагачинского района от 25.05.2018г. №260 «Об утверждении положения о порядке предоставления в аренду субъектам малого и среднего предпринимательства (МСП), объектов муниципальной собственности , включенных в перечень имущества, находящегося в муниципальной собственности, свободного от прав третьих лиц (за исключением имущественных прав субъектов малого и среднего предпринимательства)»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238">
                <a:tc>
                  <a:txBody>
                    <a:bodyPr/>
                    <a:lstStyle/>
                    <a:p>
                      <a:pPr marL="12065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buClr>
                          <a:srgbClr val="2E5496"/>
                        </a:buClr>
                        <a:buNone/>
                        <a:tabLst>
                          <a:tab pos="184785" algn="l"/>
                          <a:tab pos="185420" algn="l"/>
                        </a:tabLst>
                      </a:pP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      Решение </a:t>
                      </a:r>
                      <a:r>
                        <a:rPr lang="ru-RU" sz="900" spc="-30" dirty="0">
                          <a:latin typeface="Microsoft Sans Serif"/>
                          <a:cs typeface="Microsoft Sans Serif"/>
                        </a:rPr>
                        <a:t>Магдагачинского районного Совета Народных Депутатов от 25.04.2014 года  №29/237 «О</a:t>
                      </a:r>
                      <a:r>
                        <a:rPr lang="ru-RU" sz="900" spc="-30" baseline="0" dirty="0">
                          <a:latin typeface="Microsoft Sans Serif"/>
                          <a:cs typeface="Microsoft Sans Serif"/>
                        </a:rPr>
                        <a:t> порядке сдачи в аренду муниципального недвижимого имущества Магдагачинского района»</a:t>
                      </a:r>
                      <a:endParaRPr lang="ru-RU" sz="900" spc="-3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2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732">
                <a:tc>
                  <a:txBody>
                    <a:bodyPr/>
                    <a:lstStyle/>
                    <a:p>
                      <a:pPr marL="179705" marR="40195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Постановление</a:t>
                      </a:r>
                      <a:r>
                        <a:rPr lang="ru-RU" sz="900" spc="-5" baseline="0" dirty="0">
                          <a:latin typeface="Microsoft Sans Serif"/>
                          <a:cs typeface="Microsoft Sans Serif"/>
                        </a:rPr>
                        <a:t> главы Магдагачинского района от 02.11.2015года №869. Муниципальная программа «Развитие субъектов малого и среднего предпринимательства в Магдагачинском районе»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1686">
                <a:tc>
                  <a:txBody>
                    <a:bodyPr/>
                    <a:lstStyle/>
                    <a:p>
                      <a:pPr marL="179705" marR="37973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900" spc="-5" dirty="0" err="1"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sz="9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-10" dirty="0">
                          <a:latin typeface="Microsoft Sans Serif"/>
                          <a:cs typeface="Microsoft Sans Serif"/>
                        </a:rPr>
                        <a:t>Магдагачинского районного</a:t>
                      </a:r>
                      <a:r>
                        <a:rPr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>
                          <a:latin typeface="Microsoft Sans Serif"/>
                          <a:cs typeface="Microsoft Sans Serif"/>
                        </a:rPr>
                        <a:t>Совета</a:t>
                      </a:r>
                      <a:r>
                        <a:rPr sz="900" spc="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 err="1">
                          <a:latin typeface="Microsoft Sans Serif"/>
                          <a:cs typeface="Microsoft Sans Serif"/>
                        </a:rPr>
                        <a:t>народных</a:t>
                      </a:r>
                      <a:r>
                        <a:rPr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" dirty="0" err="1">
                          <a:latin typeface="Microsoft Sans Serif"/>
                          <a:cs typeface="Microsoft Sans Serif"/>
                        </a:rPr>
                        <a:t>депутатов</a:t>
                      </a: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 Амурской области от 25.11.2016г.</a:t>
                      </a:r>
                      <a:r>
                        <a:rPr lang="ru-RU" sz="900" spc="-5" baseline="0" dirty="0">
                          <a:latin typeface="Microsoft Sans Serif"/>
                          <a:cs typeface="Microsoft Sans Serif"/>
                        </a:rPr>
                        <a:t> №65/424 «О положении «О земельном налоге на </a:t>
                      </a:r>
                      <a:r>
                        <a:rPr lang="ru-RU" sz="900" spc="-5" baseline="0" dirty="0" err="1">
                          <a:latin typeface="Microsoft Sans Serif"/>
                          <a:cs typeface="Microsoft Sans Serif"/>
                        </a:rPr>
                        <a:t>межселеной</a:t>
                      </a:r>
                      <a:r>
                        <a:rPr lang="ru-RU" sz="900" spc="-5" baseline="0" dirty="0">
                          <a:latin typeface="Microsoft Sans Serif"/>
                          <a:cs typeface="Microsoft Sans Serif"/>
                        </a:rPr>
                        <a:t> территории муниципального образования Магдагачинского района»»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82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511">
                <a:tc>
                  <a:txBody>
                    <a:bodyPr/>
                    <a:lstStyle/>
                    <a:p>
                      <a:pPr marL="179705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Постановление</a:t>
                      </a:r>
                      <a:r>
                        <a:rPr lang="ru-RU" sz="900" spc="-5" baseline="0" dirty="0">
                          <a:latin typeface="Microsoft Sans Serif"/>
                          <a:cs typeface="Microsoft Sans Serif"/>
                        </a:rPr>
                        <a:t> Администрации Магдагачинского района от 08.09.2020года №469 «Об утверждении </a:t>
                      </a: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Положения</a:t>
                      </a:r>
                      <a:r>
                        <a:rPr lang="ru-RU"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«О</a:t>
                      </a:r>
                      <a:r>
                        <a:rPr lang="ru-RU"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-5" dirty="0" err="1">
                          <a:latin typeface="Microsoft Sans Serif"/>
                          <a:cs typeface="Microsoft Sans Serif"/>
                        </a:rPr>
                        <a:t>муниципально</a:t>
                      </a: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-частном</a:t>
                      </a:r>
                      <a:r>
                        <a:rPr lang="ru-RU" sz="900" spc="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-5" dirty="0">
                          <a:latin typeface="Microsoft Sans Serif"/>
                          <a:cs typeface="Microsoft Sans Serif"/>
                        </a:rPr>
                        <a:t>партнерстве</a:t>
                      </a:r>
                      <a:r>
                        <a:rPr lang="ru-RU" sz="900" spc="1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lang="ru-RU" sz="900" spc="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-10" dirty="0">
                          <a:latin typeface="Microsoft Sans Serif"/>
                          <a:cs typeface="Microsoft Sans Serif"/>
                        </a:rPr>
                        <a:t>Магдагачинском районе»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7683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725">
                <a:tc>
                  <a:txBody>
                    <a:bodyPr/>
                    <a:lstStyle/>
                    <a:p>
                      <a:pPr marL="179705" marR="10350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Постановление главы Магдагачинского района Амурской области от 13.03.2015 года № 337 «Об утверждении регламента сопровождения</a:t>
                      </a:r>
                      <a:r>
                        <a:rPr lang="ru-RU" sz="900" baseline="0" dirty="0">
                          <a:latin typeface="Microsoft Sans Serif"/>
                          <a:cs typeface="Microsoft Sans Serif"/>
                        </a:rPr>
                        <a:t> инвестиционных проектов по принципу «одного окна» на территории муниципального образования Магдагачинского района Амурской области»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212"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      Постановление</a:t>
                      </a:r>
                      <a:r>
                        <a:rPr lang="ru-RU" sz="900" baseline="0" dirty="0">
                          <a:latin typeface="Microsoft Sans Serif"/>
                          <a:cs typeface="Microsoft Sans Serif"/>
                        </a:rPr>
                        <a:t> главы </a:t>
                      </a:r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Магдагачинского района Амурской области от 03.07.2018 года № 324 « Об утверждении «А</a:t>
                      </a:r>
                      <a:r>
                        <a:rPr lang="ru-RU" sz="900" baseline="0" dirty="0">
                          <a:latin typeface="Microsoft Sans Serif"/>
                          <a:cs typeface="Microsoft Sans Serif"/>
                        </a:rPr>
                        <a:t>дминистративного регламента предоставления          муниципальной услуги по оказанию имущественной поддержки субъектам малого и среднего предпринимательства путем предоставления имущества Магдагачинского района, включенного в перечень имущества Магдагачинского района, предназначенного для передачи во владение и (или) в использование субъектам малого и среднего предпринимательства и организациям , образующим инфраструктуру поддержки малого и среднего предпринимательства»».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8448">
                <a:tc>
                  <a:txBody>
                    <a:bodyPr/>
                    <a:lstStyle/>
                    <a:p>
                      <a:pPr marL="179705" marR="47625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lang="ru-RU" sz="900" dirty="0">
                          <a:latin typeface="Microsoft Sans Serif"/>
                          <a:cs typeface="Microsoft Sans Serif"/>
                        </a:rPr>
                        <a:t>Решение</a:t>
                      </a:r>
                      <a:r>
                        <a:rPr lang="ru-RU" sz="900" baseline="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900" spc="-30" dirty="0">
                          <a:latin typeface="Microsoft Sans Serif"/>
                          <a:cs typeface="Microsoft Sans Serif"/>
                        </a:rPr>
                        <a:t>Магдагачинского районного Совета Народных Депутатов от 22.10.2010 года №29/261 «Об положении</a:t>
                      </a:r>
                      <a:r>
                        <a:rPr lang="ru-RU" sz="900" spc="-30" baseline="0" dirty="0">
                          <a:latin typeface="Microsoft Sans Serif"/>
                          <a:cs typeface="Microsoft Sans Serif"/>
                        </a:rPr>
                        <a:t> «О порядке осуществления муниципальных заимствований и предоставление муниципальных гарантий в муниципальном образовании Магдагачинского района»».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863">
                <a:tc>
                  <a:txBody>
                    <a:bodyPr/>
                    <a:lstStyle/>
                    <a:p>
                      <a:pPr marL="179705">
                        <a:lnSpc>
                          <a:spcPts val="1065"/>
                        </a:lnSpc>
                      </a:pP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8437">
                <a:tc>
                  <a:txBody>
                    <a:bodyPr/>
                    <a:lstStyle/>
                    <a:p>
                      <a:pPr marL="179705" marR="33020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667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2603" y="1552955"/>
            <a:ext cx="361188" cy="359663"/>
          </a:xfrm>
          <a:prstGeom prst="rect">
            <a:avLst/>
          </a:prstGeom>
        </p:spPr>
      </p:pic>
      <p:sp>
        <p:nvSpPr>
          <p:cNvPr id="12" name="TextBox 11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9816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151" y="0"/>
            <a:ext cx="8543925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pPr marL="12700">
              <a:lnSpc>
                <a:spcPct val="100000"/>
              </a:lnSpc>
            </a:pPr>
            <a:r>
              <a:rPr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«ИНВЕСТИЦИОННЫЕ</a:t>
            </a:r>
            <a:r>
              <a:rPr sz="24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40" dirty="0">
                <a:latin typeface="Arial" panose="020B0604020202020204" pitchFamily="34" charset="0"/>
                <a:cs typeface="Arial" panose="020B0604020202020204" pitchFamily="34" charset="0"/>
              </a:rPr>
              <a:t>ПЛОЩАДКИ»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1941153"/>
              </p:ext>
            </p:extLst>
          </p:nvPr>
        </p:nvGraphicFramePr>
        <p:xfrm>
          <a:off x="168151" y="1093472"/>
          <a:ext cx="9631678" cy="534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81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73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8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56031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Расположение,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адрес, удаленность от областного центра, муниципального образования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ru-RU" sz="9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(водопровод, канализация, линия электропередач и т.д.)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Возможное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назначение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использования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Собственник (арендатор) адрес, телефон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Магдагачи ул. Дзержинского 2; удаленность от обл., центра 614 км; от районного центра 0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 жилое</a:t>
                      </a:r>
                    </a:p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Магдагачи;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Контактное лицо -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Колмагорцев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Сергей Владимирович +7(41653)97-4-11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Магдагачи ул.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34/1; удаленность от обл., центра 614 км; от районного центра 0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 жилое</a:t>
                      </a:r>
                    </a:p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Магдагачи;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Контактное лицо -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Колмагорцев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Сергей Владимирович +7(41653)97-4-11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Магдагачи, кадастровый номер земельного участка 2816:011701:3; ; удаленность от обл., центра 614 км; от районного центра 0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855036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с/х</a:t>
                      </a:r>
                    </a:p>
                    <a:p>
                      <a:pPr algn="ctr"/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производства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Магдагачи;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Контактное лицо -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Колмагорцев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Сергей Владимирович +7(41653)97-4-11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Толбузино, кадастровый номер земельного участка 28:16:000000:2732; удаленность от обл., центра 660км; от районного центра 46км.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16680000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с/х</a:t>
                      </a:r>
                    </a:p>
                    <a:p>
                      <a:pPr algn="ctr"/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производства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Магдагачи; Амурская обл., Магдагачинский р-н, с. Толбузино ул., Пограничная д. 24/1; Контактное лицо –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Желудкина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Наталья Николаевна +7(41653)90-2-10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Магдагачи, кадастровый номер земельного участка 28:16:012402:52; удаленность от обл., центра 660км; от районного центра 46км.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4916904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с/х</a:t>
                      </a:r>
                    </a:p>
                    <a:p>
                      <a:pPr algn="ctr"/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производства 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Магдагачи; Амурская обл., Магдагачинский р-н, с. Толбузино ул., Пограничная д. 24/1; Контактное лицо –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Желудкина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Наталья Николаевна +7(41653)90-2-10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168151" y="53076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06263" y="116258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9934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264" y="44635"/>
            <a:ext cx="8543925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pPr marL="12700">
              <a:lnSpc>
                <a:spcPct val="100000"/>
              </a:lnSpc>
            </a:pPr>
            <a:r>
              <a:rPr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«ИНВЕСТИЦИОННЫЕ</a:t>
            </a:r>
            <a:r>
              <a:rPr sz="24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40" dirty="0">
                <a:latin typeface="Arial" panose="020B0604020202020204" pitchFamily="34" charset="0"/>
                <a:cs typeface="Arial" panose="020B0604020202020204" pitchFamily="34" charset="0"/>
              </a:rPr>
              <a:t>ПЛОЩАДКИ»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9860220"/>
              </p:ext>
            </p:extLst>
          </p:nvPr>
        </p:nvGraphicFramePr>
        <p:xfrm>
          <a:off x="152400" y="1209040"/>
          <a:ext cx="963167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6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3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4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266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</a:p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Расположение,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адрес, удаленность от областного центра, муниципального образования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ru-RU" sz="900" b="1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кв.м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(водопровод, канализация, линия электропередач и т.д.)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Возможное</a:t>
                      </a:r>
                      <a:r>
                        <a:rPr lang="ru-RU" sz="9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назначение</a:t>
                      </a:r>
                      <a:endParaRPr lang="ru-RU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использования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Собственник (арендатор) адрес, телефон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кадастровый номер земельного участка 28:16:015001:3; удаленность от областного центра 591км; от районного центра 150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1520000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выпаса сельскохозяйственных животных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Магдагачинского р-на; Амурская область, Магдагачинский район; Контактное лицо – Горюнов Андрей Игоревич тел. +7(41653)97-1-58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264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Черняево, кадастровый номер земельного участка 28:16:013901:1194, удаленность от областного центра 566км; от районного центра 126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11999,00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 хозяйственный двор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Админитсраци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Черняевского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сельсовета; Амурская область, Магдагачинский район, с. Черняево; контактное лицо –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Кайгородов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Сергей Михайлович тел. +7(41653)98-3-01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6120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р-н, кадастровый номер земельного участка 28:16:011601:1; удаленность от областного центра 623км; от районного центра 9 км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299441,05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База отдыха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туризма (бывший пионерский лагерь)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Магдагачинского р-на; Амурская область, Магдагачинский район; Контактное лицо – Горюнов Андрей Игоревич тел. +7(41653)97-1-58</a:t>
                      </a: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 с. Тыгда,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кадастровый номер земельного участка 28:16:012969:25, удаленность от областного центра 6550км; от районного центра 60км.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 жилой дом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</a:t>
                      </a:r>
                      <a:r>
                        <a:rPr lang="ru-RU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Тыгдинского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сельсовета; 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Амурская область, Магдагачинский район, с. Тыгда; 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Контактное лицо – </a:t>
                      </a:r>
                      <a:r>
                        <a:rPr lang="ru-RU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Пеннер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Валентина Михайловна тел. +7(41653)91-1-91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16">
                <a:tc>
                  <a:txBody>
                    <a:bodyPr/>
                    <a:lstStyle/>
                    <a:p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обл., Магдагачинский р-н, с. Тыгда,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кадастровый номер земельного участка 28:16:012969:17, удаленность от областного центра 6550км; от районного центра 60км.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 жилой дом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</a:t>
                      </a:r>
                      <a:r>
                        <a:rPr lang="ru-RU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Тыгдинского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сельсовета; 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 Амурская область, Магдагачинский район, с. Тыгда; 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Контактное лицо – </a:t>
                      </a:r>
                      <a:r>
                        <a:rPr lang="ru-RU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Пеннер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Валентина Михайловна тел. +7(41653)91-1-91</a:t>
                      </a:r>
                    </a:p>
                    <a:p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306264" y="46858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4376" y="110040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443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718" y="521270"/>
            <a:ext cx="8543925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sz="24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5" dirty="0">
                <a:latin typeface="Arial" panose="020B0604020202020204" pitchFamily="34" charset="0"/>
                <a:cs typeface="Arial" panose="020B0604020202020204" pitchFamily="34" charset="0"/>
              </a:rPr>
              <a:t>НЕЗАДЕЙСТВОВАННЫХ</a:t>
            </a:r>
            <a:r>
              <a:rPr sz="2400" b="1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5" dirty="0">
                <a:latin typeface="Arial" panose="020B0604020202020204" pitchFamily="34" charset="0"/>
                <a:cs typeface="Arial" panose="020B0604020202020204" pitchFamily="34" charset="0"/>
              </a:rPr>
              <a:t>ПЛОЩАДЕЙ </a:t>
            </a:r>
            <a:r>
              <a:rPr sz="2400" b="1" spc="-6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240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5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ПРЕДПРИЯТИЯХ</a:t>
            </a:r>
            <a:r>
              <a:rPr sz="2400" b="1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2400" b="1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УЧРЕЖДЕНИЯХ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124066"/>
              </p:ext>
            </p:extLst>
          </p:nvPr>
        </p:nvGraphicFramePr>
        <p:xfrm>
          <a:off x="152718" y="1686562"/>
          <a:ext cx="9601200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07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предприятия, адрес, телефон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</a:t>
                      </a:r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площадки, адрес, удаленность от областного центра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площадки (</a:t>
                      </a:r>
                      <a:r>
                        <a:rPr lang="ru-RU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кв.км</a:t>
                      </a: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Правовой статус (государственная, муниципальная, частная)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</a:t>
                      </a:r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(водопровод, канализация, линия электропередачи, коммуникация и т.д.)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постройки, состав площадки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аренды</a:t>
                      </a:r>
                      <a:r>
                        <a:rPr lang="ru-RU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или приобретения в собственность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 Магдагачи;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+7(41653)97-4-11.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676124 Амурская обл., Магдагачинский р-н, пгт. Магдагачи,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пер. Овражный,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Лит.А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(военный городок №2). Удаленность от обл. центра – 518км.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1030,3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Здание медицинского пункта, 1984г.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 Магдагачи;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+7(41653)97-4-11.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676124 Амурская обл., Магдагачинский р-н, пгт. Магдагачи,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(военный городок №2). Удаленность от обл. центра – 518км.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1719,2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Здание клуба, 1984г.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 пгт. Магдагачи;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Амурская обл., Магдагачинский р-н, пгт. Магдагачи ул.,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23; +7(41653)97-4-11.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676124 Амурская обл., Магдагачинский р-н, пгт. Магдагачи,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(военный городок №2). Удаленность от обл. центра – 518км.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1435,2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</a:p>
                    <a:p>
                      <a:pPr algn="ctr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Здание общежития, 1981г.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676105,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Амурская обл., Магдагачинский р-н, с.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Чалганы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ул. Советская д.11; +7(41653)99-1-31.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676105,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Амурская обл., Магдагачинский р-н, с.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Чалганы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ул. Советская д.13. Удаленность от обл. центра 433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  <a:p>
                      <a:pPr algn="l"/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Электроснабжение, теплоснабжение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здание, 1971г.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152718" y="419541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0830" y="482724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058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718" y="693990"/>
            <a:ext cx="8543925" cy="13255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sz="24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5" dirty="0">
                <a:latin typeface="Arial" panose="020B0604020202020204" pitchFamily="34" charset="0"/>
                <a:cs typeface="Arial" panose="020B0604020202020204" pitchFamily="34" charset="0"/>
              </a:rPr>
              <a:t>НЕЗАДЕЙСТВОВАННЫХ</a:t>
            </a:r>
            <a:r>
              <a:rPr sz="2400" b="1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5" dirty="0">
                <a:latin typeface="Arial" panose="020B0604020202020204" pitchFamily="34" charset="0"/>
                <a:cs typeface="Arial" panose="020B0604020202020204" pitchFamily="34" charset="0"/>
              </a:rPr>
              <a:t>ПЛОЩАДЕЙ </a:t>
            </a:r>
            <a:r>
              <a:rPr sz="2400" b="1" spc="-6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240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5" dirty="0">
                <a:latin typeface="Arial" panose="020B0604020202020204" pitchFamily="34" charset="0"/>
                <a:cs typeface="Arial" panose="020B0604020202020204" pitchFamily="34" charset="0"/>
              </a:rPr>
              <a:t>ПРЕДПРИЯТИЯХ</a:t>
            </a:r>
            <a:r>
              <a:rPr sz="2400" b="1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sz="2400" b="1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УЧРЕЖДЕНИЯХ</a:t>
            </a: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108319"/>
              </p:ext>
            </p:extLst>
          </p:nvPr>
        </p:nvGraphicFramePr>
        <p:xfrm>
          <a:off x="152718" y="2194562"/>
          <a:ext cx="96012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3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8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35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3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09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071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предприятия, адрес, телефон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</a:t>
                      </a:r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площадки, адрес, удаленность от областного центра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 площадки (</a:t>
                      </a:r>
                      <a:r>
                        <a:rPr lang="ru-RU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кв.км</a:t>
                      </a:r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Правовой статус (государственная, муниципальная, частная)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инженерной инфраструктуры</a:t>
                      </a:r>
                      <a:r>
                        <a:rPr lang="ru-RU" sz="10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(водопровод, канализация, линия электропередачи, коммуникация и т.д.)</a:t>
                      </a:r>
                      <a:endParaRPr lang="ru-RU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 постройки, состав площадки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 аренды</a:t>
                      </a:r>
                      <a:r>
                        <a:rPr lang="ru-RU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или приобретения в собственность</a:t>
                      </a:r>
                      <a:endParaRPr lang="ru-RU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676153,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Черняево ул. Новая д. 3; +7(41653)99-3-01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676153,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Черняево ул. Пограничная д. 12 пом.1. Удаленность от обл. центра 500 км.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Электроснабжение, теплоснабжение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Нежилое помещение, магазин 1989г.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676150,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Тыгда ул. Советская д. 8/2; +7(41653)91-4-78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676150,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с. Тыгда ул. Школьная д. 26А. Удаленность от обл. центра 425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1140,7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Гараж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1999г.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013"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676135,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Сиваки ул. Советская д. 3</a:t>
                      </a:r>
                    </a:p>
                    <a:p>
                      <a:pPr algn="l"/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+7(41653)93-3-06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676135, Амурская обл. Магдагачинский р-н,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пгт. Сиваки ул. Советская д. 3</a:t>
                      </a:r>
                    </a:p>
                    <a:p>
                      <a:pPr algn="l"/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Удаленность от обл. центра 365 км.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Муниципальная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Помещение магазина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/>
          <p:nvPr/>
        </p:nvSpPr>
        <p:spPr>
          <a:xfrm>
            <a:off x="152718" y="472943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0830" y="509489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" name="TextBox 8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97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>
            <a:extLst>
              <a:ext uri="{FF2B5EF4-FFF2-40B4-BE49-F238E27FC236}">
                <a16:creationId xmlns:a16="http://schemas.microsoft.com/office/drawing/2014/main" id="{1FEA1B35-77E4-A172-D1A3-AE89EA44D200}"/>
              </a:ext>
            </a:extLst>
          </p:cNvPr>
          <p:cNvSpPr/>
          <p:nvPr/>
        </p:nvSpPr>
        <p:spPr>
          <a:xfrm>
            <a:off x="5668732" y="1401546"/>
            <a:ext cx="4237267" cy="4806749"/>
          </a:xfrm>
          <a:prstGeom prst="roundRect">
            <a:avLst>
              <a:gd name="adj" fmla="val 7045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83A4637-B238-A45C-CCD5-B90E3F305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500" y="1099971"/>
            <a:ext cx="6825805" cy="5136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" name="Рисунок 64" descr="Маркер со сплошной заливкой">
            <a:extLst>
              <a:ext uri="{FF2B5EF4-FFF2-40B4-BE49-F238E27FC236}">
                <a16:creationId xmlns:a16="http://schemas.microsoft.com/office/drawing/2014/main" id="{6CEF467B-AB9D-CC15-203A-85FE1989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5523" y="2533811"/>
            <a:ext cx="360000" cy="360000"/>
          </a:xfrm>
          <a:prstGeom prst="rect">
            <a:avLst/>
          </a:prstGeom>
        </p:spPr>
      </p:pic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432688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9B83FABD-A56B-D9B1-C69E-50C46E0F43F7}"/>
              </a:ext>
            </a:extLst>
          </p:cNvPr>
          <p:cNvSpPr/>
          <p:nvPr/>
        </p:nvSpPr>
        <p:spPr>
          <a:xfrm>
            <a:off x="656345" y="1278867"/>
            <a:ext cx="2437906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1AE15D8A-DAB9-999D-A902-FEF6AB2B0D64}"/>
              </a:ext>
            </a:extLst>
          </p:cNvPr>
          <p:cNvSpPr/>
          <p:nvPr/>
        </p:nvSpPr>
        <p:spPr>
          <a:xfrm>
            <a:off x="3158351" y="1401547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3FE3C0CF-5D95-1AEE-3887-AD805852FE1B}"/>
              </a:ext>
            </a:extLst>
          </p:cNvPr>
          <p:cNvSpPr/>
          <p:nvPr/>
        </p:nvSpPr>
        <p:spPr>
          <a:xfrm>
            <a:off x="627016" y="2448516"/>
            <a:ext cx="2440243" cy="945414"/>
          </a:xfrm>
          <a:prstGeom prst="roundRect">
            <a:avLst>
              <a:gd name="adj" fmla="val 24466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0F987C6D-C32D-6FF9-471D-63FF34B39D49}"/>
              </a:ext>
            </a:extLst>
          </p:cNvPr>
          <p:cNvSpPr/>
          <p:nvPr/>
        </p:nvSpPr>
        <p:spPr>
          <a:xfrm>
            <a:off x="3158351" y="2448516"/>
            <a:ext cx="2468848" cy="945414"/>
          </a:xfrm>
          <a:prstGeom prst="roundRect">
            <a:avLst>
              <a:gd name="adj" fmla="val 25094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B0BA65-2835-9851-C50D-F3202D10DA63}"/>
              </a:ext>
            </a:extLst>
          </p:cNvPr>
          <p:cNvSpPr txBox="1"/>
          <p:nvPr/>
        </p:nvSpPr>
        <p:spPr>
          <a:xfrm>
            <a:off x="627015" y="3504389"/>
            <a:ext cx="446024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Транспортная доступность округа</a:t>
            </a:r>
            <a:endParaRPr lang="x-non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33E0C760-153D-86CB-4F6E-EB7A99B9E374}"/>
              </a:ext>
            </a:extLst>
          </p:cNvPr>
          <p:cNvSpPr/>
          <p:nvPr/>
        </p:nvSpPr>
        <p:spPr>
          <a:xfrm>
            <a:off x="607592" y="3908523"/>
            <a:ext cx="1934091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:a16="http://schemas.microsoft.com/office/drawing/2014/main" id="{BEEEA246-FEC8-C8E1-F3BB-60B3DF0DB72E}"/>
              </a:ext>
            </a:extLst>
          </p:cNvPr>
          <p:cNvSpPr/>
          <p:nvPr/>
        </p:nvSpPr>
        <p:spPr>
          <a:xfrm>
            <a:off x="847594" y="5191817"/>
            <a:ext cx="1602000" cy="945414"/>
          </a:xfrm>
          <a:prstGeom prst="roundRect">
            <a:avLst>
              <a:gd name="adj" fmla="val 24466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70D425-0601-D87C-F822-B98F9FAA1682}"/>
              </a:ext>
            </a:extLst>
          </p:cNvPr>
          <p:cNvSpPr txBox="1"/>
          <p:nvPr/>
        </p:nvSpPr>
        <p:spPr>
          <a:xfrm>
            <a:off x="826257" y="1386692"/>
            <a:ext cx="63614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16193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C1A494-C31C-4490-24D4-612143D1D8DD}"/>
              </a:ext>
            </a:extLst>
          </p:cNvPr>
          <p:cNvSpPr txBox="1"/>
          <p:nvPr/>
        </p:nvSpPr>
        <p:spPr>
          <a:xfrm>
            <a:off x="1523822" y="1439164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4E6BDDD-6D8F-8017-99BE-9D45AAA1328E}"/>
              </a:ext>
            </a:extLst>
          </p:cNvPr>
          <p:cNvSpPr txBox="1"/>
          <p:nvPr/>
        </p:nvSpPr>
        <p:spPr>
          <a:xfrm>
            <a:off x="816142" y="1709854"/>
            <a:ext cx="152437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численность населения М0, 2025 г. </a:t>
            </a:r>
          </a:p>
        </p:txBody>
      </p:sp>
      <p:pic>
        <p:nvPicPr>
          <p:cNvPr id="34" name="Рисунок 33" descr="Пользователь со сплошной заливкой">
            <a:extLst>
              <a:ext uri="{FF2B5EF4-FFF2-40B4-BE49-F238E27FC236}">
                <a16:creationId xmlns:a16="http://schemas.microsoft.com/office/drawing/2014/main" id="{C86C1983-C8BD-89C3-7A05-138B029CF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13023" y="1341334"/>
            <a:ext cx="360000" cy="360000"/>
          </a:xfrm>
          <a:prstGeom prst="rect">
            <a:avLst/>
          </a:prstGeom>
        </p:spPr>
      </p:pic>
      <p:sp>
        <p:nvSpPr>
          <p:cNvPr id="35" name="Скругленный прямоугольник 34">
            <a:extLst>
              <a:ext uri="{FF2B5EF4-FFF2-40B4-BE49-F238E27FC236}">
                <a16:creationId xmlns:a16="http://schemas.microsoft.com/office/drawing/2014/main" id="{8AE7E09C-A74B-B0E9-CF94-B37DDF9C5558}"/>
              </a:ext>
            </a:extLst>
          </p:cNvPr>
          <p:cNvSpPr/>
          <p:nvPr/>
        </p:nvSpPr>
        <p:spPr>
          <a:xfrm>
            <a:off x="3193121" y="1267071"/>
            <a:ext cx="2438758" cy="945414"/>
          </a:xfrm>
          <a:prstGeom prst="roundRect">
            <a:avLst>
              <a:gd name="adj" fmla="val 24466"/>
            </a:avLst>
          </a:prstGeom>
          <a:solidFill>
            <a:schemeClr val="bg1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BEBE82-3ABE-EE06-2DC9-23A64698E759}"/>
              </a:ext>
            </a:extLst>
          </p:cNvPr>
          <p:cNvSpPr txBox="1"/>
          <p:nvPr/>
        </p:nvSpPr>
        <p:spPr>
          <a:xfrm>
            <a:off x="3349967" y="1370259"/>
            <a:ext cx="56997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8739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156ADA9-D124-7FB2-5ADB-A4BD1C324852}"/>
              </a:ext>
            </a:extLst>
          </p:cNvPr>
          <p:cNvSpPr txBox="1"/>
          <p:nvPr/>
        </p:nvSpPr>
        <p:spPr>
          <a:xfrm>
            <a:off x="3916744" y="1426117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B9663A-7C88-1310-3046-2C62DC47060A}"/>
              </a:ext>
            </a:extLst>
          </p:cNvPr>
          <p:cNvSpPr txBox="1"/>
          <p:nvPr/>
        </p:nvSpPr>
        <p:spPr>
          <a:xfrm>
            <a:off x="3308872" y="1680011"/>
            <a:ext cx="146599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население пгт. Магдагачи, 2025 г.</a:t>
            </a:r>
          </a:p>
        </p:txBody>
      </p:sp>
      <p:pic>
        <p:nvPicPr>
          <p:cNvPr id="39" name="Рисунок 38" descr="Пользователь со сплошной заливкой">
            <a:extLst>
              <a:ext uri="{FF2B5EF4-FFF2-40B4-BE49-F238E27FC236}">
                <a16:creationId xmlns:a16="http://schemas.microsoft.com/office/drawing/2014/main" id="{C08BC730-626D-6D1C-654C-F4EA6ADE8F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4903" y="1343802"/>
            <a:ext cx="360000" cy="360000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635477-1B2D-01F3-8FB7-2516AED14752}"/>
              </a:ext>
            </a:extLst>
          </p:cNvPr>
          <p:cNvSpPr/>
          <p:nvPr/>
        </p:nvSpPr>
        <p:spPr>
          <a:xfrm>
            <a:off x="3182931" y="2448516"/>
            <a:ext cx="2444267" cy="945414"/>
          </a:xfrm>
          <a:prstGeom prst="roundRect">
            <a:avLst>
              <a:gd name="adj" fmla="val 25094"/>
            </a:avLst>
          </a:prstGeom>
          <a:solidFill>
            <a:schemeClr val="bg1"/>
          </a:solidFill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D35A42D-3D27-DFA6-AB8B-DEE9DE40A08C}"/>
              </a:ext>
            </a:extLst>
          </p:cNvPr>
          <p:cNvSpPr txBox="1"/>
          <p:nvPr/>
        </p:nvSpPr>
        <p:spPr>
          <a:xfrm>
            <a:off x="826895" y="2579592"/>
            <a:ext cx="82029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16667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5A4D3C-E096-2C1F-BAEE-7A9DAFDEF1AE}"/>
              </a:ext>
            </a:extLst>
          </p:cNvPr>
          <p:cNvSpPr txBox="1"/>
          <p:nvPr/>
        </p:nvSpPr>
        <p:spPr>
          <a:xfrm>
            <a:off x="1525599" y="2647156"/>
            <a:ext cx="677813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кв.км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4615B-DCE9-714A-3CA3-7B2922C855BA}"/>
              </a:ext>
            </a:extLst>
          </p:cNvPr>
          <p:cNvSpPr txBox="1"/>
          <p:nvPr/>
        </p:nvSpPr>
        <p:spPr>
          <a:xfrm>
            <a:off x="826896" y="2911249"/>
            <a:ext cx="1655129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площадь муниципального округа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F725FE-F144-6325-91C1-04D853E4AD7C}"/>
              </a:ext>
            </a:extLst>
          </p:cNvPr>
          <p:cNvSpPr txBox="1"/>
          <p:nvPr/>
        </p:nvSpPr>
        <p:spPr>
          <a:xfrm>
            <a:off x="3358231" y="2579591"/>
            <a:ext cx="41362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890480E-3893-F81C-B22E-393C852242FA}"/>
              </a:ext>
            </a:extLst>
          </p:cNvPr>
          <p:cNvSpPr txBox="1"/>
          <p:nvPr/>
        </p:nvSpPr>
        <p:spPr>
          <a:xfrm>
            <a:off x="3361964" y="2940594"/>
            <a:ext cx="1261405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населённых пунктов</a:t>
            </a:r>
          </a:p>
        </p:txBody>
      </p:sp>
      <p:pic>
        <p:nvPicPr>
          <p:cNvPr id="70" name="Рисунок 69" descr="Переместить со сплошной заливкой">
            <a:extLst>
              <a:ext uri="{FF2B5EF4-FFF2-40B4-BE49-F238E27FC236}">
                <a16:creationId xmlns:a16="http://schemas.microsoft.com/office/drawing/2014/main" id="{895D5543-0D78-4216-5A52-61BAC118CA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81101" y="2529103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0F7716E0-33E1-47CC-F22F-F3F1AB99120C}"/>
              </a:ext>
            </a:extLst>
          </p:cNvPr>
          <p:cNvSpPr txBox="1"/>
          <p:nvPr/>
        </p:nvSpPr>
        <p:spPr>
          <a:xfrm>
            <a:off x="816142" y="4019037"/>
            <a:ext cx="1143047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Автотранспорт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8DB2A8B5-932C-6F5C-9F50-499F12240835}"/>
              </a:ext>
            </a:extLst>
          </p:cNvPr>
          <p:cNvSpPr txBox="1"/>
          <p:nvPr/>
        </p:nvSpPr>
        <p:spPr>
          <a:xfrm>
            <a:off x="811663" y="4504008"/>
            <a:ext cx="109143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 ➝ Хабаровск  Магдагачинский район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334DEC60-4596-7546-82CF-16EB7993E4E7}"/>
              </a:ext>
            </a:extLst>
          </p:cNvPr>
          <p:cNvSpPr/>
          <p:nvPr/>
        </p:nvSpPr>
        <p:spPr>
          <a:xfrm>
            <a:off x="575905" y="5175614"/>
            <a:ext cx="1949397" cy="945414"/>
          </a:xfrm>
          <a:prstGeom prst="roundRect">
            <a:avLst>
              <a:gd name="adj" fmla="val 24466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6E86D3-C60C-F8B4-9BCE-E384B0CF5CF1}"/>
              </a:ext>
            </a:extLst>
          </p:cNvPr>
          <p:cNvSpPr txBox="1"/>
          <p:nvPr/>
        </p:nvSpPr>
        <p:spPr>
          <a:xfrm>
            <a:off x="693302" y="5294097"/>
            <a:ext cx="1359642" cy="6309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spc="-3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Железнодорожный транспорт</a:t>
            </a:r>
          </a:p>
          <a:p>
            <a:endParaRPr lang="ru-RU" sz="11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Транссибирская магистраль</a:t>
            </a:r>
            <a:endParaRPr lang="ru-RU" sz="800" b="1" spc="-3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3E8347-34B6-89F2-E98E-7F490ADEFA8C}"/>
              </a:ext>
            </a:extLst>
          </p:cNvPr>
          <p:cNvSpPr txBox="1"/>
          <p:nvPr/>
        </p:nvSpPr>
        <p:spPr>
          <a:xfrm>
            <a:off x="841301" y="4302840"/>
            <a:ext cx="134952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 «Амур»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9B17874-7392-F85E-5379-718FAA06C17E}"/>
              </a:ext>
            </a:extLst>
          </p:cNvPr>
          <p:cNvSpPr txBox="1"/>
          <p:nvPr/>
        </p:nvSpPr>
        <p:spPr>
          <a:xfrm>
            <a:off x="3923194" y="4396286"/>
            <a:ext cx="857410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Р-297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BAA6CB0-4167-9541-B67B-0E95357E6A5F}"/>
              </a:ext>
            </a:extLst>
          </p:cNvPr>
          <p:cNvSpPr txBox="1"/>
          <p:nvPr/>
        </p:nvSpPr>
        <p:spPr>
          <a:xfrm>
            <a:off x="3916744" y="4216802"/>
            <a:ext cx="1324968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7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Железная дорога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1857E405-1D1B-8CAF-3F86-69B823918678}"/>
              </a:ext>
            </a:extLst>
          </p:cNvPr>
          <p:cNvCxnSpPr>
            <a:cxnSpLocks/>
          </p:cNvCxnSpPr>
          <p:nvPr/>
        </p:nvCxnSpPr>
        <p:spPr>
          <a:xfrm>
            <a:off x="3565927" y="4450147"/>
            <a:ext cx="244642" cy="0"/>
          </a:xfrm>
          <a:prstGeom prst="line">
            <a:avLst/>
          </a:prstGeom>
          <a:ln w="12700">
            <a:solidFill>
              <a:srgbClr val="4756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96907F74-87A4-9F3C-1200-21D129AEF31A}"/>
              </a:ext>
            </a:extLst>
          </p:cNvPr>
          <p:cNvCxnSpPr>
            <a:cxnSpLocks/>
          </p:cNvCxnSpPr>
          <p:nvPr/>
        </p:nvCxnSpPr>
        <p:spPr>
          <a:xfrm>
            <a:off x="3565041" y="4297285"/>
            <a:ext cx="244642" cy="0"/>
          </a:xfrm>
          <a:prstGeom prst="line">
            <a:avLst/>
          </a:prstGeom>
          <a:ln w="12700" cmpd="sng">
            <a:solidFill>
              <a:srgbClr val="4756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B6A496C-B21E-5E62-E8B7-7BB436EC32DB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829ED-5AD9-E391-3DCA-96E4C7799FF6}"/>
              </a:ext>
            </a:extLst>
          </p:cNvPr>
          <p:cNvSpPr txBox="1"/>
          <p:nvPr/>
        </p:nvSpPr>
        <p:spPr>
          <a:xfrm>
            <a:off x="627015" y="550177"/>
            <a:ext cx="9125075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b="1" dirty="0">
                <a:latin typeface="Arial" panose="020B0604020202020204" pitchFamily="34" charset="0"/>
                <a:cs typeface="Arial" panose="020B0604020202020204" pitchFamily="34" charset="0"/>
              </a:rPr>
              <a:t>ОБЩАЯ ХАРАКТЕРИСТИКА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Рисунок 47" descr="Окрестности со сплошной заливкой">
            <a:extLst>
              <a:ext uri="{FF2B5EF4-FFF2-40B4-BE49-F238E27FC236}">
                <a16:creationId xmlns:a16="http://schemas.microsoft.com/office/drawing/2014/main" id="{9A6F2614-FE42-F12A-A559-C10FAB0401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39438" y="2496218"/>
            <a:ext cx="360000" cy="360000"/>
          </a:xfrm>
          <a:prstGeom prst="rect">
            <a:avLst/>
          </a:prstGeom>
        </p:spPr>
      </p:pic>
      <p:pic>
        <p:nvPicPr>
          <p:cNvPr id="52" name="Рисунок 51" descr="Поезд со сплошной заливкой">
            <a:extLst>
              <a:ext uri="{FF2B5EF4-FFF2-40B4-BE49-F238E27FC236}">
                <a16:creationId xmlns:a16="http://schemas.microsoft.com/office/drawing/2014/main" id="{64D2009D-2CC0-5294-1C59-6767533759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33563" y="5265181"/>
            <a:ext cx="360000" cy="36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75878" y="3933765"/>
            <a:ext cx="359695" cy="359695"/>
          </a:xfrm>
          <a:prstGeom prst="rect">
            <a:avLst/>
          </a:prstGeom>
        </p:spPr>
      </p:pic>
      <p:sp>
        <p:nvSpPr>
          <p:cNvPr id="10" name="Полилиния 9"/>
          <p:cNvSpPr/>
          <p:nvPr/>
        </p:nvSpPr>
        <p:spPr>
          <a:xfrm>
            <a:off x="5640404" y="2926080"/>
            <a:ext cx="3320752" cy="3291840"/>
          </a:xfrm>
          <a:custGeom>
            <a:avLst/>
            <a:gdLst>
              <a:gd name="connsiteX0" fmla="*/ 0 w 3320752"/>
              <a:gd name="connsiteY0" fmla="*/ 0 h 3291840"/>
              <a:gd name="connsiteX1" fmla="*/ 336884 w 3320752"/>
              <a:gd name="connsiteY1" fmla="*/ 9625 h 3291840"/>
              <a:gd name="connsiteX2" fmla="*/ 394636 w 3320752"/>
              <a:gd name="connsiteY2" fmla="*/ 48126 h 3291840"/>
              <a:gd name="connsiteX3" fmla="*/ 490889 w 3320752"/>
              <a:gd name="connsiteY3" fmla="*/ 67377 h 3291840"/>
              <a:gd name="connsiteX4" fmla="*/ 587141 w 3320752"/>
              <a:gd name="connsiteY4" fmla="*/ 144379 h 3291840"/>
              <a:gd name="connsiteX5" fmla="*/ 606392 w 3320752"/>
              <a:gd name="connsiteY5" fmla="*/ 173255 h 3291840"/>
              <a:gd name="connsiteX6" fmla="*/ 616017 w 3320752"/>
              <a:gd name="connsiteY6" fmla="*/ 202131 h 3291840"/>
              <a:gd name="connsiteX7" fmla="*/ 702644 w 3320752"/>
              <a:gd name="connsiteY7" fmla="*/ 240632 h 3291840"/>
              <a:gd name="connsiteX8" fmla="*/ 760396 w 3320752"/>
              <a:gd name="connsiteY8" fmla="*/ 279133 h 3291840"/>
              <a:gd name="connsiteX9" fmla="*/ 818148 w 3320752"/>
              <a:gd name="connsiteY9" fmla="*/ 298383 h 3291840"/>
              <a:gd name="connsiteX10" fmla="*/ 847023 w 3320752"/>
              <a:gd name="connsiteY10" fmla="*/ 308008 h 3291840"/>
              <a:gd name="connsiteX11" fmla="*/ 875899 w 3320752"/>
              <a:gd name="connsiteY11" fmla="*/ 327259 h 3291840"/>
              <a:gd name="connsiteX12" fmla="*/ 895150 w 3320752"/>
              <a:gd name="connsiteY12" fmla="*/ 356135 h 3291840"/>
              <a:gd name="connsiteX13" fmla="*/ 924025 w 3320752"/>
              <a:gd name="connsiteY13" fmla="*/ 365760 h 3291840"/>
              <a:gd name="connsiteX14" fmla="*/ 952901 w 3320752"/>
              <a:gd name="connsiteY14" fmla="*/ 385011 h 3291840"/>
              <a:gd name="connsiteX15" fmla="*/ 991402 w 3320752"/>
              <a:gd name="connsiteY15" fmla="*/ 442762 h 3291840"/>
              <a:gd name="connsiteX16" fmla="*/ 1020278 w 3320752"/>
              <a:gd name="connsiteY16" fmla="*/ 462013 h 3291840"/>
              <a:gd name="connsiteX17" fmla="*/ 1049154 w 3320752"/>
              <a:gd name="connsiteY17" fmla="*/ 490888 h 3291840"/>
              <a:gd name="connsiteX18" fmla="*/ 1078030 w 3320752"/>
              <a:gd name="connsiteY18" fmla="*/ 500514 h 3291840"/>
              <a:gd name="connsiteX19" fmla="*/ 1145407 w 3320752"/>
              <a:gd name="connsiteY19" fmla="*/ 567891 h 3291840"/>
              <a:gd name="connsiteX20" fmla="*/ 1183908 w 3320752"/>
              <a:gd name="connsiteY20" fmla="*/ 616017 h 3291840"/>
              <a:gd name="connsiteX21" fmla="*/ 1241659 w 3320752"/>
              <a:gd name="connsiteY21" fmla="*/ 635267 h 3291840"/>
              <a:gd name="connsiteX22" fmla="*/ 1299411 w 3320752"/>
              <a:gd name="connsiteY22" fmla="*/ 673768 h 3291840"/>
              <a:gd name="connsiteX23" fmla="*/ 1318661 w 3320752"/>
              <a:gd name="connsiteY23" fmla="*/ 702644 h 3291840"/>
              <a:gd name="connsiteX24" fmla="*/ 1347537 w 3320752"/>
              <a:gd name="connsiteY24" fmla="*/ 721895 h 3291840"/>
              <a:gd name="connsiteX25" fmla="*/ 1366788 w 3320752"/>
              <a:gd name="connsiteY25" fmla="*/ 779646 h 3291840"/>
              <a:gd name="connsiteX26" fmla="*/ 1376413 w 3320752"/>
              <a:gd name="connsiteY26" fmla="*/ 808522 h 3291840"/>
              <a:gd name="connsiteX27" fmla="*/ 1386038 w 3320752"/>
              <a:gd name="connsiteY27" fmla="*/ 856648 h 3291840"/>
              <a:gd name="connsiteX28" fmla="*/ 1395663 w 3320752"/>
              <a:gd name="connsiteY28" fmla="*/ 1097280 h 3291840"/>
              <a:gd name="connsiteX29" fmla="*/ 1405289 w 3320752"/>
              <a:gd name="connsiteY29" fmla="*/ 1135781 h 3291840"/>
              <a:gd name="connsiteX30" fmla="*/ 1434164 w 3320752"/>
              <a:gd name="connsiteY30" fmla="*/ 1260909 h 3291840"/>
              <a:gd name="connsiteX31" fmla="*/ 1463040 w 3320752"/>
              <a:gd name="connsiteY31" fmla="*/ 1318661 h 3291840"/>
              <a:gd name="connsiteX32" fmla="*/ 1491916 w 3320752"/>
              <a:gd name="connsiteY32" fmla="*/ 1328286 h 3291840"/>
              <a:gd name="connsiteX33" fmla="*/ 1501541 w 3320752"/>
              <a:gd name="connsiteY33" fmla="*/ 1357162 h 3291840"/>
              <a:gd name="connsiteX34" fmla="*/ 1559293 w 3320752"/>
              <a:gd name="connsiteY34" fmla="*/ 1395663 h 3291840"/>
              <a:gd name="connsiteX35" fmla="*/ 1578543 w 3320752"/>
              <a:gd name="connsiteY35" fmla="*/ 1463040 h 3291840"/>
              <a:gd name="connsiteX36" fmla="*/ 1597794 w 3320752"/>
              <a:gd name="connsiteY36" fmla="*/ 1597794 h 3291840"/>
              <a:gd name="connsiteX37" fmla="*/ 1607419 w 3320752"/>
              <a:gd name="connsiteY37" fmla="*/ 1626669 h 3291840"/>
              <a:gd name="connsiteX38" fmla="*/ 1626670 w 3320752"/>
              <a:gd name="connsiteY38" fmla="*/ 1655545 h 3291840"/>
              <a:gd name="connsiteX39" fmla="*/ 1636295 w 3320752"/>
              <a:gd name="connsiteY39" fmla="*/ 1684421 h 3291840"/>
              <a:gd name="connsiteX40" fmla="*/ 1655545 w 3320752"/>
              <a:gd name="connsiteY40" fmla="*/ 1713297 h 3291840"/>
              <a:gd name="connsiteX41" fmla="*/ 1665171 w 3320752"/>
              <a:gd name="connsiteY41" fmla="*/ 1838425 h 3291840"/>
              <a:gd name="connsiteX42" fmla="*/ 1674796 w 3320752"/>
              <a:gd name="connsiteY42" fmla="*/ 1867301 h 3291840"/>
              <a:gd name="connsiteX43" fmla="*/ 1684421 w 3320752"/>
              <a:gd name="connsiteY43" fmla="*/ 1925053 h 3291840"/>
              <a:gd name="connsiteX44" fmla="*/ 1703672 w 3320752"/>
              <a:gd name="connsiteY44" fmla="*/ 1982804 h 3291840"/>
              <a:gd name="connsiteX45" fmla="*/ 1713297 w 3320752"/>
              <a:gd name="connsiteY45" fmla="*/ 2011680 h 3291840"/>
              <a:gd name="connsiteX46" fmla="*/ 1722922 w 3320752"/>
              <a:gd name="connsiteY46" fmla="*/ 2040556 h 3291840"/>
              <a:gd name="connsiteX47" fmla="*/ 1742173 w 3320752"/>
              <a:gd name="connsiteY47" fmla="*/ 2069432 h 3291840"/>
              <a:gd name="connsiteX48" fmla="*/ 1751798 w 3320752"/>
              <a:gd name="connsiteY48" fmla="*/ 2098307 h 3291840"/>
              <a:gd name="connsiteX49" fmla="*/ 1771049 w 3320752"/>
              <a:gd name="connsiteY49" fmla="*/ 2175309 h 3291840"/>
              <a:gd name="connsiteX50" fmla="*/ 1780674 w 3320752"/>
              <a:gd name="connsiteY50" fmla="*/ 2204185 h 3291840"/>
              <a:gd name="connsiteX51" fmla="*/ 1838425 w 3320752"/>
              <a:gd name="connsiteY51" fmla="*/ 2242686 h 3291840"/>
              <a:gd name="connsiteX52" fmla="*/ 1973179 w 3320752"/>
              <a:gd name="connsiteY52" fmla="*/ 2261937 h 3291840"/>
              <a:gd name="connsiteX53" fmla="*/ 2002055 w 3320752"/>
              <a:gd name="connsiteY53" fmla="*/ 2281187 h 3291840"/>
              <a:gd name="connsiteX54" fmla="*/ 2021305 w 3320752"/>
              <a:gd name="connsiteY54" fmla="*/ 2310063 h 3291840"/>
              <a:gd name="connsiteX55" fmla="*/ 2079057 w 3320752"/>
              <a:gd name="connsiteY55" fmla="*/ 2329314 h 3291840"/>
              <a:gd name="connsiteX56" fmla="*/ 2107933 w 3320752"/>
              <a:gd name="connsiteY56" fmla="*/ 2338939 h 3291840"/>
              <a:gd name="connsiteX57" fmla="*/ 2127183 w 3320752"/>
              <a:gd name="connsiteY57" fmla="*/ 2367815 h 3291840"/>
              <a:gd name="connsiteX58" fmla="*/ 2156059 w 3320752"/>
              <a:gd name="connsiteY58" fmla="*/ 2377440 h 3291840"/>
              <a:gd name="connsiteX59" fmla="*/ 2184935 w 3320752"/>
              <a:gd name="connsiteY59" fmla="*/ 2396691 h 3291840"/>
              <a:gd name="connsiteX60" fmla="*/ 2213811 w 3320752"/>
              <a:gd name="connsiteY60" fmla="*/ 2406316 h 3291840"/>
              <a:gd name="connsiteX61" fmla="*/ 2271562 w 3320752"/>
              <a:gd name="connsiteY61" fmla="*/ 2444817 h 3291840"/>
              <a:gd name="connsiteX62" fmla="*/ 2300438 w 3320752"/>
              <a:gd name="connsiteY62" fmla="*/ 2464067 h 3291840"/>
              <a:gd name="connsiteX63" fmla="*/ 2319689 w 3320752"/>
              <a:gd name="connsiteY63" fmla="*/ 2492943 h 3291840"/>
              <a:gd name="connsiteX64" fmla="*/ 2329314 w 3320752"/>
              <a:gd name="connsiteY64" fmla="*/ 2521819 h 3291840"/>
              <a:gd name="connsiteX65" fmla="*/ 2387065 w 3320752"/>
              <a:gd name="connsiteY65" fmla="*/ 2541069 h 3291840"/>
              <a:gd name="connsiteX66" fmla="*/ 2415941 w 3320752"/>
              <a:gd name="connsiteY66" fmla="*/ 2550695 h 3291840"/>
              <a:gd name="connsiteX67" fmla="*/ 2444817 w 3320752"/>
              <a:gd name="connsiteY67" fmla="*/ 2560320 h 3291840"/>
              <a:gd name="connsiteX68" fmla="*/ 2473693 w 3320752"/>
              <a:gd name="connsiteY68" fmla="*/ 2579571 h 3291840"/>
              <a:gd name="connsiteX69" fmla="*/ 2521819 w 3320752"/>
              <a:gd name="connsiteY69" fmla="*/ 2589196 h 3291840"/>
              <a:gd name="connsiteX70" fmla="*/ 2608447 w 3320752"/>
              <a:gd name="connsiteY70" fmla="*/ 2608446 h 3291840"/>
              <a:gd name="connsiteX71" fmla="*/ 2666198 w 3320752"/>
              <a:gd name="connsiteY71" fmla="*/ 2646947 h 3291840"/>
              <a:gd name="connsiteX72" fmla="*/ 2695074 w 3320752"/>
              <a:gd name="connsiteY72" fmla="*/ 2656573 h 3291840"/>
              <a:gd name="connsiteX73" fmla="*/ 2820202 w 3320752"/>
              <a:gd name="connsiteY73" fmla="*/ 2675823 h 3291840"/>
              <a:gd name="connsiteX74" fmla="*/ 2935705 w 3320752"/>
              <a:gd name="connsiteY74" fmla="*/ 2733575 h 3291840"/>
              <a:gd name="connsiteX75" fmla="*/ 2964581 w 3320752"/>
              <a:gd name="connsiteY75" fmla="*/ 2752825 h 3291840"/>
              <a:gd name="connsiteX76" fmla="*/ 2993457 w 3320752"/>
              <a:gd name="connsiteY76" fmla="*/ 2781701 h 3291840"/>
              <a:gd name="connsiteX77" fmla="*/ 3051209 w 3320752"/>
              <a:gd name="connsiteY77" fmla="*/ 2820202 h 3291840"/>
              <a:gd name="connsiteX78" fmla="*/ 3080084 w 3320752"/>
              <a:gd name="connsiteY78" fmla="*/ 2877954 h 3291840"/>
              <a:gd name="connsiteX79" fmla="*/ 3089710 w 3320752"/>
              <a:gd name="connsiteY79" fmla="*/ 2906829 h 3291840"/>
              <a:gd name="connsiteX80" fmla="*/ 3118585 w 3320752"/>
              <a:gd name="connsiteY80" fmla="*/ 2916455 h 3291840"/>
              <a:gd name="connsiteX81" fmla="*/ 3147461 w 3320752"/>
              <a:gd name="connsiteY81" fmla="*/ 2935705 h 3291840"/>
              <a:gd name="connsiteX82" fmla="*/ 3214838 w 3320752"/>
              <a:gd name="connsiteY82" fmla="*/ 3012707 h 3291840"/>
              <a:gd name="connsiteX83" fmla="*/ 3243714 w 3320752"/>
              <a:gd name="connsiteY83" fmla="*/ 3070459 h 3291840"/>
              <a:gd name="connsiteX84" fmla="*/ 3262964 w 3320752"/>
              <a:gd name="connsiteY84" fmla="*/ 3147461 h 3291840"/>
              <a:gd name="connsiteX85" fmla="*/ 3272590 w 3320752"/>
              <a:gd name="connsiteY85" fmla="*/ 3176337 h 3291840"/>
              <a:gd name="connsiteX86" fmla="*/ 3291840 w 3320752"/>
              <a:gd name="connsiteY86" fmla="*/ 3253339 h 3291840"/>
              <a:gd name="connsiteX87" fmla="*/ 3320716 w 3320752"/>
              <a:gd name="connsiteY87" fmla="*/ 3291840 h 3291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320752" h="3291840">
                <a:moveTo>
                  <a:pt x="0" y="0"/>
                </a:moveTo>
                <a:cubicBezTo>
                  <a:pt x="112295" y="3208"/>
                  <a:pt x="225370" y="-3974"/>
                  <a:pt x="336884" y="9625"/>
                </a:cubicBezTo>
                <a:cubicBezTo>
                  <a:pt x="359850" y="12426"/>
                  <a:pt x="372191" y="42514"/>
                  <a:pt x="394636" y="48126"/>
                </a:cubicBezTo>
                <a:cubicBezTo>
                  <a:pt x="452070" y="62486"/>
                  <a:pt x="420088" y="55577"/>
                  <a:pt x="490889" y="67377"/>
                </a:cubicBezTo>
                <a:cubicBezTo>
                  <a:pt x="570590" y="93943"/>
                  <a:pt x="537384" y="69743"/>
                  <a:pt x="587141" y="144379"/>
                </a:cubicBezTo>
                <a:lnTo>
                  <a:pt x="606392" y="173255"/>
                </a:lnTo>
                <a:cubicBezTo>
                  <a:pt x="609600" y="182880"/>
                  <a:pt x="609679" y="194208"/>
                  <a:pt x="616017" y="202131"/>
                </a:cubicBezTo>
                <a:cubicBezTo>
                  <a:pt x="638403" y="230113"/>
                  <a:pt x="674919" y="222149"/>
                  <a:pt x="702644" y="240632"/>
                </a:cubicBezTo>
                <a:cubicBezTo>
                  <a:pt x="721895" y="253466"/>
                  <a:pt x="738447" y="271817"/>
                  <a:pt x="760396" y="279133"/>
                </a:cubicBezTo>
                <a:lnTo>
                  <a:pt x="818148" y="298383"/>
                </a:lnTo>
                <a:lnTo>
                  <a:pt x="847023" y="308008"/>
                </a:lnTo>
                <a:cubicBezTo>
                  <a:pt x="856648" y="314425"/>
                  <a:pt x="867719" y="319079"/>
                  <a:pt x="875899" y="327259"/>
                </a:cubicBezTo>
                <a:cubicBezTo>
                  <a:pt x="884079" y="335439"/>
                  <a:pt x="886117" y="348908"/>
                  <a:pt x="895150" y="356135"/>
                </a:cubicBezTo>
                <a:cubicBezTo>
                  <a:pt x="903072" y="362473"/>
                  <a:pt x="914400" y="362552"/>
                  <a:pt x="924025" y="365760"/>
                </a:cubicBezTo>
                <a:cubicBezTo>
                  <a:pt x="933650" y="372177"/>
                  <a:pt x="945283" y="376305"/>
                  <a:pt x="952901" y="385011"/>
                </a:cubicBezTo>
                <a:cubicBezTo>
                  <a:pt x="968136" y="402423"/>
                  <a:pt x="972152" y="429928"/>
                  <a:pt x="991402" y="442762"/>
                </a:cubicBezTo>
                <a:cubicBezTo>
                  <a:pt x="1001027" y="449179"/>
                  <a:pt x="1011391" y="454607"/>
                  <a:pt x="1020278" y="462013"/>
                </a:cubicBezTo>
                <a:cubicBezTo>
                  <a:pt x="1030735" y="470727"/>
                  <a:pt x="1037828" y="483337"/>
                  <a:pt x="1049154" y="490888"/>
                </a:cubicBezTo>
                <a:cubicBezTo>
                  <a:pt x="1057596" y="496516"/>
                  <a:pt x="1068405" y="497305"/>
                  <a:pt x="1078030" y="500514"/>
                </a:cubicBezTo>
                <a:cubicBezTo>
                  <a:pt x="1122159" y="566707"/>
                  <a:pt x="1094582" y="550948"/>
                  <a:pt x="1145407" y="567891"/>
                </a:cubicBezTo>
                <a:cubicBezTo>
                  <a:pt x="1155844" y="599202"/>
                  <a:pt x="1149836" y="600874"/>
                  <a:pt x="1183908" y="616017"/>
                </a:cubicBezTo>
                <a:cubicBezTo>
                  <a:pt x="1202451" y="624258"/>
                  <a:pt x="1241659" y="635267"/>
                  <a:pt x="1241659" y="635267"/>
                </a:cubicBezTo>
                <a:cubicBezTo>
                  <a:pt x="1289991" y="707764"/>
                  <a:pt x="1224823" y="624043"/>
                  <a:pt x="1299411" y="673768"/>
                </a:cubicBezTo>
                <a:cubicBezTo>
                  <a:pt x="1309036" y="680185"/>
                  <a:pt x="1310481" y="694464"/>
                  <a:pt x="1318661" y="702644"/>
                </a:cubicBezTo>
                <a:cubicBezTo>
                  <a:pt x="1326841" y="710824"/>
                  <a:pt x="1337912" y="715478"/>
                  <a:pt x="1347537" y="721895"/>
                </a:cubicBezTo>
                <a:lnTo>
                  <a:pt x="1366788" y="779646"/>
                </a:lnTo>
                <a:cubicBezTo>
                  <a:pt x="1369996" y="789271"/>
                  <a:pt x="1374423" y="798573"/>
                  <a:pt x="1376413" y="808522"/>
                </a:cubicBezTo>
                <a:lnTo>
                  <a:pt x="1386038" y="856648"/>
                </a:lnTo>
                <a:cubicBezTo>
                  <a:pt x="1389246" y="936859"/>
                  <a:pt x="1390140" y="1017195"/>
                  <a:pt x="1395663" y="1097280"/>
                </a:cubicBezTo>
                <a:cubicBezTo>
                  <a:pt x="1396573" y="1110477"/>
                  <a:pt x="1402923" y="1122766"/>
                  <a:pt x="1405289" y="1135781"/>
                </a:cubicBezTo>
                <a:cubicBezTo>
                  <a:pt x="1425281" y="1245736"/>
                  <a:pt x="1401034" y="1161520"/>
                  <a:pt x="1434164" y="1260909"/>
                </a:cubicBezTo>
                <a:cubicBezTo>
                  <a:pt x="1440504" y="1279929"/>
                  <a:pt x="1446080" y="1305093"/>
                  <a:pt x="1463040" y="1318661"/>
                </a:cubicBezTo>
                <a:cubicBezTo>
                  <a:pt x="1470963" y="1324999"/>
                  <a:pt x="1482291" y="1325078"/>
                  <a:pt x="1491916" y="1328286"/>
                </a:cubicBezTo>
                <a:cubicBezTo>
                  <a:pt x="1495124" y="1337911"/>
                  <a:pt x="1494367" y="1349988"/>
                  <a:pt x="1501541" y="1357162"/>
                </a:cubicBezTo>
                <a:cubicBezTo>
                  <a:pt x="1517901" y="1373522"/>
                  <a:pt x="1559293" y="1395663"/>
                  <a:pt x="1559293" y="1395663"/>
                </a:cubicBezTo>
                <a:cubicBezTo>
                  <a:pt x="1566149" y="1416232"/>
                  <a:pt x="1575521" y="1441889"/>
                  <a:pt x="1578543" y="1463040"/>
                </a:cubicBezTo>
                <a:cubicBezTo>
                  <a:pt x="1592788" y="1562751"/>
                  <a:pt x="1578994" y="1531993"/>
                  <a:pt x="1597794" y="1597794"/>
                </a:cubicBezTo>
                <a:cubicBezTo>
                  <a:pt x="1600581" y="1607549"/>
                  <a:pt x="1602882" y="1617594"/>
                  <a:pt x="1607419" y="1626669"/>
                </a:cubicBezTo>
                <a:cubicBezTo>
                  <a:pt x="1612593" y="1637016"/>
                  <a:pt x="1620253" y="1645920"/>
                  <a:pt x="1626670" y="1655545"/>
                </a:cubicBezTo>
                <a:cubicBezTo>
                  <a:pt x="1629878" y="1665170"/>
                  <a:pt x="1631758" y="1675346"/>
                  <a:pt x="1636295" y="1684421"/>
                </a:cubicBezTo>
                <a:cubicBezTo>
                  <a:pt x="1641468" y="1694768"/>
                  <a:pt x="1653413" y="1701927"/>
                  <a:pt x="1655545" y="1713297"/>
                </a:cubicBezTo>
                <a:cubicBezTo>
                  <a:pt x="1663254" y="1754413"/>
                  <a:pt x="1659982" y="1796915"/>
                  <a:pt x="1665171" y="1838425"/>
                </a:cubicBezTo>
                <a:cubicBezTo>
                  <a:pt x="1666429" y="1848493"/>
                  <a:pt x="1672595" y="1857397"/>
                  <a:pt x="1674796" y="1867301"/>
                </a:cubicBezTo>
                <a:cubicBezTo>
                  <a:pt x="1679030" y="1886352"/>
                  <a:pt x="1679688" y="1906120"/>
                  <a:pt x="1684421" y="1925053"/>
                </a:cubicBezTo>
                <a:cubicBezTo>
                  <a:pt x="1689343" y="1944739"/>
                  <a:pt x="1697255" y="1963554"/>
                  <a:pt x="1703672" y="1982804"/>
                </a:cubicBezTo>
                <a:lnTo>
                  <a:pt x="1713297" y="2011680"/>
                </a:lnTo>
                <a:cubicBezTo>
                  <a:pt x="1716505" y="2021305"/>
                  <a:pt x="1717294" y="2032114"/>
                  <a:pt x="1722922" y="2040556"/>
                </a:cubicBezTo>
                <a:lnTo>
                  <a:pt x="1742173" y="2069432"/>
                </a:lnTo>
                <a:cubicBezTo>
                  <a:pt x="1745381" y="2079057"/>
                  <a:pt x="1749128" y="2088519"/>
                  <a:pt x="1751798" y="2098307"/>
                </a:cubicBezTo>
                <a:cubicBezTo>
                  <a:pt x="1758759" y="2123832"/>
                  <a:pt x="1762683" y="2150209"/>
                  <a:pt x="1771049" y="2175309"/>
                </a:cubicBezTo>
                <a:cubicBezTo>
                  <a:pt x="1774257" y="2184934"/>
                  <a:pt x="1773500" y="2197011"/>
                  <a:pt x="1780674" y="2204185"/>
                </a:cubicBezTo>
                <a:cubicBezTo>
                  <a:pt x="1797034" y="2220545"/>
                  <a:pt x="1815738" y="2238148"/>
                  <a:pt x="1838425" y="2242686"/>
                </a:cubicBezTo>
                <a:cubicBezTo>
                  <a:pt x="1915041" y="2258010"/>
                  <a:pt x="1870292" y="2250505"/>
                  <a:pt x="1973179" y="2261937"/>
                </a:cubicBezTo>
                <a:cubicBezTo>
                  <a:pt x="1982804" y="2268354"/>
                  <a:pt x="1993875" y="2273007"/>
                  <a:pt x="2002055" y="2281187"/>
                </a:cubicBezTo>
                <a:cubicBezTo>
                  <a:pt x="2010235" y="2289367"/>
                  <a:pt x="2011495" y="2303932"/>
                  <a:pt x="2021305" y="2310063"/>
                </a:cubicBezTo>
                <a:cubicBezTo>
                  <a:pt x="2038513" y="2320818"/>
                  <a:pt x="2059806" y="2322897"/>
                  <a:pt x="2079057" y="2329314"/>
                </a:cubicBezTo>
                <a:lnTo>
                  <a:pt x="2107933" y="2338939"/>
                </a:lnTo>
                <a:cubicBezTo>
                  <a:pt x="2114350" y="2348564"/>
                  <a:pt x="2118150" y="2360588"/>
                  <a:pt x="2127183" y="2367815"/>
                </a:cubicBezTo>
                <a:cubicBezTo>
                  <a:pt x="2135106" y="2374153"/>
                  <a:pt x="2146984" y="2372903"/>
                  <a:pt x="2156059" y="2377440"/>
                </a:cubicBezTo>
                <a:cubicBezTo>
                  <a:pt x="2166406" y="2382613"/>
                  <a:pt x="2174588" y="2391518"/>
                  <a:pt x="2184935" y="2396691"/>
                </a:cubicBezTo>
                <a:cubicBezTo>
                  <a:pt x="2194010" y="2401228"/>
                  <a:pt x="2204942" y="2401389"/>
                  <a:pt x="2213811" y="2406316"/>
                </a:cubicBezTo>
                <a:cubicBezTo>
                  <a:pt x="2234036" y="2417552"/>
                  <a:pt x="2252312" y="2431983"/>
                  <a:pt x="2271562" y="2444817"/>
                </a:cubicBezTo>
                <a:lnTo>
                  <a:pt x="2300438" y="2464067"/>
                </a:lnTo>
                <a:cubicBezTo>
                  <a:pt x="2306855" y="2473692"/>
                  <a:pt x="2314516" y="2482596"/>
                  <a:pt x="2319689" y="2492943"/>
                </a:cubicBezTo>
                <a:cubicBezTo>
                  <a:pt x="2324226" y="2502018"/>
                  <a:pt x="2321058" y="2515922"/>
                  <a:pt x="2329314" y="2521819"/>
                </a:cubicBezTo>
                <a:cubicBezTo>
                  <a:pt x="2345826" y="2533613"/>
                  <a:pt x="2367815" y="2534652"/>
                  <a:pt x="2387065" y="2541069"/>
                </a:cubicBezTo>
                <a:lnTo>
                  <a:pt x="2415941" y="2550695"/>
                </a:lnTo>
                <a:lnTo>
                  <a:pt x="2444817" y="2560320"/>
                </a:lnTo>
                <a:cubicBezTo>
                  <a:pt x="2454442" y="2566737"/>
                  <a:pt x="2462861" y="2575509"/>
                  <a:pt x="2473693" y="2579571"/>
                </a:cubicBezTo>
                <a:cubicBezTo>
                  <a:pt x="2489011" y="2585315"/>
                  <a:pt x="2505723" y="2586270"/>
                  <a:pt x="2521819" y="2589196"/>
                </a:cubicBezTo>
                <a:cubicBezTo>
                  <a:pt x="2596355" y="2602748"/>
                  <a:pt x="2557533" y="2591475"/>
                  <a:pt x="2608447" y="2608446"/>
                </a:cubicBezTo>
                <a:cubicBezTo>
                  <a:pt x="2627697" y="2621280"/>
                  <a:pt x="2644249" y="2639630"/>
                  <a:pt x="2666198" y="2646947"/>
                </a:cubicBezTo>
                <a:cubicBezTo>
                  <a:pt x="2675823" y="2650156"/>
                  <a:pt x="2685170" y="2654372"/>
                  <a:pt x="2695074" y="2656573"/>
                </a:cubicBezTo>
                <a:cubicBezTo>
                  <a:pt x="2719111" y="2661915"/>
                  <a:pt x="2798712" y="2672753"/>
                  <a:pt x="2820202" y="2675823"/>
                </a:cubicBezTo>
                <a:cubicBezTo>
                  <a:pt x="2899905" y="2702391"/>
                  <a:pt x="2861068" y="2683817"/>
                  <a:pt x="2935705" y="2733575"/>
                </a:cubicBezTo>
                <a:cubicBezTo>
                  <a:pt x="2945330" y="2739992"/>
                  <a:pt x="2956401" y="2744645"/>
                  <a:pt x="2964581" y="2752825"/>
                </a:cubicBezTo>
                <a:cubicBezTo>
                  <a:pt x="2974206" y="2762450"/>
                  <a:pt x="2982712" y="2773344"/>
                  <a:pt x="2993457" y="2781701"/>
                </a:cubicBezTo>
                <a:cubicBezTo>
                  <a:pt x="3011720" y="2795905"/>
                  <a:pt x="3051209" y="2820202"/>
                  <a:pt x="3051209" y="2820202"/>
                </a:cubicBezTo>
                <a:cubicBezTo>
                  <a:pt x="3075398" y="2892773"/>
                  <a:pt x="3042771" y="2803330"/>
                  <a:pt x="3080084" y="2877954"/>
                </a:cubicBezTo>
                <a:cubicBezTo>
                  <a:pt x="3084621" y="2887029"/>
                  <a:pt x="3082536" y="2899655"/>
                  <a:pt x="3089710" y="2906829"/>
                </a:cubicBezTo>
                <a:cubicBezTo>
                  <a:pt x="3096884" y="2914003"/>
                  <a:pt x="3109510" y="2911918"/>
                  <a:pt x="3118585" y="2916455"/>
                </a:cubicBezTo>
                <a:cubicBezTo>
                  <a:pt x="3128932" y="2921628"/>
                  <a:pt x="3137836" y="2929288"/>
                  <a:pt x="3147461" y="2935705"/>
                </a:cubicBezTo>
                <a:cubicBezTo>
                  <a:pt x="3192379" y="3003082"/>
                  <a:pt x="3166711" y="2980624"/>
                  <a:pt x="3214838" y="3012707"/>
                </a:cubicBezTo>
                <a:cubicBezTo>
                  <a:pt x="3239031" y="3085287"/>
                  <a:pt x="3206396" y="2995823"/>
                  <a:pt x="3243714" y="3070459"/>
                </a:cubicBezTo>
                <a:cubicBezTo>
                  <a:pt x="3254715" y="3092460"/>
                  <a:pt x="3257473" y="3125497"/>
                  <a:pt x="3262964" y="3147461"/>
                </a:cubicBezTo>
                <a:cubicBezTo>
                  <a:pt x="3265425" y="3157304"/>
                  <a:pt x="3269920" y="3166548"/>
                  <a:pt x="3272590" y="3176337"/>
                </a:cubicBezTo>
                <a:cubicBezTo>
                  <a:pt x="3279551" y="3201862"/>
                  <a:pt x="3273132" y="3234631"/>
                  <a:pt x="3291840" y="3253339"/>
                </a:cubicBezTo>
                <a:cubicBezTo>
                  <a:pt x="3322985" y="3284484"/>
                  <a:pt x="3320716" y="3268603"/>
                  <a:pt x="3320716" y="329184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 10"/>
          <p:cNvSpPr/>
          <p:nvPr/>
        </p:nvSpPr>
        <p:spPr>
          <a:xfrm>
            <a:off x="3599848" y="2233061"/>
            <a:ext cx="1116531" cy="231006"/>
          </a:xfrm>
          <a:custGeom>
            <a:avLst/>
            <a:gdLst>
              <a:gd name="connsiteX0" fmla="*/ 0 w 1116531"/>
              <a:gd name="connsiteY0" fmla="*/ 0 h 231006"/>
              <a:gd name="connsiteX1" fmla="*/ 38501 w 1116531"/>
              <a:gd name="connsiteY1" fmla="*/ 38501 h 231006"/>
              <a:gd name="connsiteX2" fmla="*/ 96253 w 1116531"/>
              <a:gd name="connsiteY2" fmla="*/ 86627 h 231006"/>
              <a:gd name="connsiteX3" fmla="*/ 115504 w 1116531"/>
              <a:gd name="connsiteY3" fmla="*/ 115503 h 231006"/>
              <a:gd name="connsiteX4" fmla="*/ 202131 w 1116531"/>
              <a:gd name="connsiteY4" fmla="*/ 134754 h 231006"/>
              <a:gd name="connsiteX5" fmla="*/ 308009 w 1116531"/>
              <a:gd name="connsiteY5" fmla="*/ 154004 h 231006"/>
              <a:gd name="connsiteX6" fmla="*/ 423512 w 1116531"/>
              <a:gd name="connsiteY6" fmla="*/ 163630 h 231006"/>
              <a:gd name="connsiteX7" fmla="*/ 481264 w 1116531"/>
              <a:gd name="connsiteY7" fmla="*/ 144379 h 231006"/>
              <a:gd name="connsiteX8" fmla="*/ 510139 w 1116531"/>
              <a:gd name="connsiteY8" fmla="*/ 134754 h 231006"/>
              <a:gd name="connsiteX9" fmla="*/ 529390 w 1116531"/>
              <a:gd name="connsiteY9" fmla="*/ 105878 h 231006"/>
              <a:gd name="connsiteX10" fmla="*/ 567891 w 1116531"/>
              <a:gd name="connsiteY10" fmla="*/ 57752 h 231006"/>
              <a:gd name="connsiteX11" fmla="*/ 625643 w 1116531"/>
              <a:gd name="connsiteY11" fmla="*/ 48126 h 231006"/>
              <a:gd name="connsiteX12" fmla="*/ 654518 w 1116531"/>
              <a:gd name="connsiteY12" fmla="*/ 28876 h 231006"/>
              <a:gd name="connsiteX13" fmla="*/ 712270 w 1116531"/>
              <a:gd name="connsiteY13" fmla="*/ 9625 h 231006"/>
              <a:gd name="connsiteX14" fmla="*/ 847024 w 1116531"/>
              <a:gd name="connsiteY14" fmla="*/ 19251 h 231006"/>
              <a:gd name="connsiteX15" fmla="*/ 904775 w 1116531"/>
              <a:gd name="connsiteY15" fmla="*/ 38501 h 231006"/>
              <a:gd name="connsiteX16" fmla="*/ 924026 w 1116531"/>
              <a:gd name="connsiteY16" fmla="*/ 67377 h 231006"/>
              <a:gd name="connsiteX17" fmla="*/ 933651 w 1116531"/>
              <a:gd name="connsiteY17" fmla="*/ 96253 h 231006"/>
              <a:gd name="connsiteX18" fmla="*/ 962527 w 1116531"/>
              <a:gd name="connsiteY18" fmla="*/ 105878 h 231006"/>
              <a:gd name="connsiteX19" fmla="*/ 991403 w 1116531"/>
              <a:gd name="connsiteY19" fmla="*/ 134754 h 231006"/>
              <a:gd name="connsiteX20" fmla="*/ 1020278 w 1116531"/>
              <a:gd name="connsiteY20" fmla="*/ 154004 h 231006"/>
              <a:gd name="connsiteX21" fmla="*/ 1039529 w 1116531"/>
              <a:gd name="connsiteY21" fmla="*/ 182880 h 231006"/>
              <a:gd name="connsiteX22" fmla="*/ 1116531 w 1116531"/>
              <a:gd name="connsiteY22" fmla="*/ 231006 h 231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16531" h="231006">
                <a:moveTo>
                  <a:pt x="0" y="0"/>
                </a:moveTo>
                <a:cubicBezTo>
                  <a:pt x="12834" y="12834"/>
                  <a:pt x="24721" y="26689"/>
                  <a:pt x="38501" y="38501"/>
                </a:cubicBezTo>
                <a:cubicBezTo>
                  <a:pt x="82666" y="76357"/>
                  <a:pt x="54534" y="36565"/>
                  <a:pt x="96253" y="86627"/>
                </a:cubicBezTo>
                <a:cubicBezTo>
                  <a:pt x="103659" y="95514"/>
                  <a:pt x="106471" y="108276"/>
                  <a:pt x="115504" y="115503"/>
                </a:cubicBezTo>
                <a:cubicBezTo>
                  <a:pt x="127982" y="125485"/>
                  <a:pt x="201528" y="134644"/>
                  <a:pt x="202131" y="134754"/>
                </a:cubicBezTo>
                <a:cubicBezTo>
                  <a:pt x="350019" y="161643"/>
                  <a:pt x="137939" y="125660"/>
                  <a:pt x="308009" y="154004"/>
                </a:cubicBezTo>
                <a:cubicBezTo>
                  <a:pt x="384275" y="179427"/>
                  <a:pt x="345744" y="176591"/>
                  <a:pt x="423512" y="163630"/>
                </a:cubicBezTo>
                <a:lnTo>
                  <a:pt x="481264" y="144379"/>
                </a:lnTo>
                <a:lnTo>
                  <a:pt x="510139" y="134754"/>
                </a:lnTo>
                <a:cubicBezTo>
                  <a:pt x="516556" y="125129"/>
                  <a:pt x="524217" y="116225"/>
                  <a:pt x="529390" y="105878"/>
                </a:cubicBezTo>
                <a:cubicBezTo>
                  <a:pt x="544098" y="76462"/>
                  <a:pt x="528948" y="70733"/>
                  <a:pt x="567891" y="57752"/>
                </a:cubicBezTo>
                <a:cubicBezTo>
                  <a:pt x="586406" y="51580"/>
                  <a:pt x="606392" y="51335"/>
                  <a:pt x="625643" y="48126"/>
                </a:cubicBezTo>
                <a:cubicBezTo>
                  <a:pt x="635268" y="41709"/>
                  <a:pt x="643947" y="33574"/>
                  <a:pt x="654518" y="28876"/>
                </a:cubicBezTo>
                <a:cubicBezTo>
                  <a:pt x="673061" y="20635"/>
                  <a:pt x="712270" y="9625"/>
                  <a:pt x="712270" y="9625"/>
                </a:cubicBezTo>
                <a:cubicBezTo>
                  <a:pt x="757188" y="12834"/>
                  <a:pt x="802490" y="12571"/>
                  <a:pt x="847024" y="19251"/>
                </a:cubicBezTo>
                <a:cubicBezTo>
                  <a:pt x="867091" y="22261"/>
                  <a:pt x="904775" y="38501"/>
                  <a:pt x="904775" y="38501"/>
                </a:cubicBezTo>
                <a:cubicBezTo>
                  <a:pt x="911192" y="48126"/>
                  <a:pt x="918853" y="57030"/>
                  <a:pt x="924026" y="67377"/>
                </a:cubicBezTo>
                <a:cubicBezTo>
                  <a:pt x="928563" y="76452"/>
                  <a:pt x="926477" y="89079"/>
                  <a:pt x="933651" y="96253"/>
                </a:cubicBezTo>
                <a:cubicBezTo>
                  <a:pt x="940825" y="103427"/>
                  <a:pt x="952902" y="102670"/>
                  <a:pt x="962527" y="105878"/>
                </a:cubicBezTo>
                <a:cubicBezTo>
                  <a:pt x="972152" y="115503"/>
                  <a:pt x="980946" y="126040"/>
                  <a:pt x="991403" y="134754"/>
                </a:cubicBezTo>
                <a:cubicBezTo>
                  <a:pt x="1000290" y="142160"/>
                  <a:pt x="1012098" y="145824"/>
                  <a:pt x="1020278" y="154004"/>
                </a:cubicBezTo>
                <a:cubicBezTo>
                  <a:pt x="1028458" y="162184"/>
                  <a:pt x="1030823" y="175262"/>
                  <a:pt x="1039529" y="182880"/>
                </a:cubicBezTo>
                <a:cubicBezTo>
                  <a:pt x="1067852" y="207663"/>
                  <a:pt x="1087563" y="216523"/>
                  <a:pt x="1116531" y="23100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лилиния 11"/>
          <p:cNvSpPr/>
          <p:nvPr/>
        </p:nvSpPr>
        <p:spPr>
          <a:xfrm>
            <a:off x="5688531" y="2993457"/>
            <a:ext cx="2714324" cy="3205212"/>
          </a:xfrm>
          <a:custGeom>
            <a:avLst/>
            <a:gdLst>
              <a:gd name="connsiteX0" fmla="*/ 0 w 2714324"/>
              <a:gd name="connsiteY0" fmla="*/ 0 h 3205212"/>
              <a:gd name="connsiteX1" fmla="*/ 86627 w 2714324"/>
              <a:gd name="connsiteY1" fmla="*/ 9625 h 3205212"/>
              <a:gd name="connsiteX2" fmla="*/ 182880 w 2714324"/>
              <a:gd name="connsiteY2" fmla="*/ 19250 h 3205212"/>
              <a:gd name="connsiteX3" fmla="*/ 211755 w 2714324"/>
              <a:gd name="connsiteY3" fmla="*/ 28876 h 3205212"/>
              <a:gd name="connsiteX4" fmla="*/ 250256 w 2714324"/>
              <a:gd name="connsiteY4" fmla="*/ 38501 h 3205212"/>
              <a:gd name="connsiteX5" fmla="*/ 308008 w 2714324"/>
              <a:gd name="connsiteY5" fmla="*/ 57751 h 3205212"/>
              <a:gd name="connsiteX6" fmla="*/ 433136 w 2714324"/>
              <a:gd name="connsiteY6" fmla="*/ 86627 h 3205212"/>
              <a:gd name="connsiteX7" fmla="*/ 471637 w 2714324"/>
              <a:gd name="connsiteY7" fmla="*/ 96252 h 3205212"/>
              <a:gd name="connsiteX8" fmla="*/ 510138 w 2714324"/>
              <a:gd name="connsiteY8" fmla="*/ 154004 h 3205212"/>
              <a:gd name="connsiteX9" fmla="*/ 519764 w 2714324"/>
              <a:gd name="connsiteY9" fmla="*/ 182880 h 3205212"/>
              <a:gd name="connsiteX10" fmla="*/ 577515 w 2714324"/>
              <a:gd name="connsiteY10" fmla="*/ 211756 h 3205212"/>
              <a:gd name="connsiteX11" fmla="*/ 596766 w 2714324"/>
              <a:gd name="connsiteY11" fmla="*/ 240631 h 3205212"/>
              <a:gd name="connsiteX12" fmla="*/ 616016 w 2714324"/>
              <a:gd name="connsiteY12" fmla="*/ 298383 h 3205212"/>
              <a:gd name="connsiteX13" fmla="*/ 644892 w 2714324"/>
              <a:gd name="connsiteY13" fmla="*/ 308008 h 3205212"/>
              <a:gd name="connsiteX14" fmla="*/ 673768 w 2714324"/>
              <a:gd name="connsiteY14" fmla="*/ 327259 h 3205212"/>
              <a:gd name="connsiteX15" fmla="*/ 741145 w 2714324"/>
              <a:gd name="connsiteY15" fmla="*/ 336884 h 3205212"/>
              <a:gd name="connsiteX16" fmla="*/ 789271 w 2714324"/>
              <a:gd name="connsiteY16" fmla="*/ 346509 h 3205212"/>
              <a:gd name="connsiteX17" fmla="*/ 818147 w 2714324"/>
              <a:gd name="connsiteY17" fmla="*/ 365760 h 3205212"/>
              <a:gd name="connsiteX18" fmla="*/ 856648 w 2714324"/>
              <a:gd name="connsiteY18" fmla="*/ 423511 h 3205212"/>
              <a:gd name="connsiteX19" fmla="*/ 885524 w 2714324"/>
              <a:gd name="connsiteY19" fmla="*/ 442762 h 3205212"/>
              <a:gd name="connsiteX20" fmla="*/ 895149 w 2714324"/>
              <a:gd name="connsiteY20" fmla="*/ 481263 h 3205212"/>
              <a:gd name="connsiteX21" fmla="*/ 904774 w 2714324"/>
              <a:gd name="connsiteY21" fmla="*/ 664143 h 3205212"/>
              <a:gd name="connsiteX22" fmla="*/ 924025 w 2714324"/>
              <a:gd name="connsiteY22" fmla="*/ 693019 h 3205212"/>
              <a:gd name="connsiteX23" fmla="*/ 952901 w 2714324"/>
              <a:gd name="connsiteY23" fmla="*/ 702644 h 3205212"/>
              <a:gd name="connsiteX24" fmla="*/ 981776 w 2714324"/>
              <a:gd name="connsiteY24" fmla="*/ 721895 h 3205212"/>
              <a:gd name="connsiteX25" fmla="*/ 1010652 w 2714324"/>
              <a:gd name="connsiteY25" fmla="*/ 731520 h 3205212"/>
              <a:gd name="connsiteX26" fmla="*/ 1068404 w 2714324"/>
              <a:gd name="connsiteY26" fmla="*/ 770021 h 3205212"/>
              <a:gd name="connsiteX27" fmla="*/ 1106905 w 2714324"/>
              <a:gd name="connsiteY27" fmla="*/ 827772 h 3205212"/>
              <a:gd name="connsiteX28" fmla="*/ 1126155 w 2714324"/>
              <a:gd name="connsiteY28" fmla="*/ 895149 h 3205212"/>
              <a:gd name="connsiteX29" fmla="*/ 1135781 w 2714324"/>
              <a:gd name="connsiteY29" fmla="*/ 924025 h 3205212"/>
              <a:gd name="connsiteX30" fmla="*/ 1155031 w 2714324"/>
              <a:gd name="connsiteY30" fmla="*/ 1001027 h 3205212"/>
              <a:gd name="connsiteX31" fmla="*/ 1183907 w 2714324"/>
              <a:gd name="connsiteY31" fmla="*/ 1145406 h 3205212"/>
              <a:gd name="connsiteX32" fmla="*/ 1193532 w 2714324"/>
              <a:gd name="connsiteY32" fmla="*/ 1174282 h 3205212"/>
              <a:gd name="connsiteX33" fmla="*/ 1251284 w 2714324"/>
              <a:gd name="connsiteY33" fmla="*/ 1203158 h 3205212"/>
              <a:gd name="connsiteX34" fmla="*/ 1289785 w 2714324"/>
              <a:gd name="connsiteY34" fmla="*/ 1289785 h 3205212"/>
              <a:gd name="connsiteX35" fmla="*/ 1309035 w 2714324"/>
              <a:gd name="connsiteY35" fmla="*/ 1357162 h 3205212"/>
              <a:gd name="connsiteX36" fmla="*/ 1328286 w 2714324"/>
              <a:gd name="connsiteY36" fmla="*/ 1386038 h 3205212"/>
              <a:gd name="connsiteX37" fmla="*/ 1366787 w 2714324"/>
              <a:gd name="connsiteY37" fmla="*/ 1434164 h 3205212"/>
              <a:gd name="connsiteX38" fmla="*/ 1376412 w 2714324"/>
              <a:gd name="connsiteY38" fmla="*/ 1463040 h 3205212"/>
              <a:gd name="connsiteX39" fmla="*/ 1395663 w 2714324"/>
              <a:gd name="connsiteY39" fmla="*/ 1491916 h 3205212"/>
              <a:gd name="connsiteX40" fmla="*/ 1405288 w 2714324"/>
              <a:gd name="connsiteY40" fmla="*/ 1520791 h 3205212"/>
              <a:gd name="connsiteX41" fmla="*/ 1424538 w 2714324"/>
              <a:gd name="connsiteY41" fmla="*/ 1549667 h 3205212"/>
              <a:gd name="connsiteX42" fmla="*/ 1463040 w 2714324"/>
              <a:gd name="connsiteY42" fmla="*/ 1636295 h 3205212"/>
              <a:gd name="connsiteX43" fmla="*/ 1472665 w 2714324"/>
              <a:gd name="connsiteY43" fmla="*/ 1665170 h 3205212"/>
              <a:gd name="connsiteX44" fmla="*/ 1530416 w 2714324"/>
              <a:gd name="connsiteY44" fmla="*/ 1703671 h 3205212"/>
              <a:gd name="connsiteX45" fmla="*/ 1568917 w 2714324"/>
              <a:gd name="connsiteY45" fmla="*/ 1761423 h 3205212"/>
              <a:gd name="connsiteX46" fmla="*/ 1578543 w 2714324"/>
              <a:gd name="connsiteY46" fmla="*/ 1809549 h 3205212"/>
              <a:gd name="connsiteX47" fmla="*/ 1588168 w 2714324"/>
              <a:gd name="connsiteY47" fmla="*/ 1896177 h 3205212"/>
              <a:gd name="connsiteX48" fmla="*/ 1597793 w 2714324"/>
              <a:gd name="connsiteY48" fmla="*/ 1925052 h 3205212"/>
              <a:gd name="connsiteX49" fmla="*/ 1626669 w 2714324"/>
              <a:gd name="connsiteY49" fmla="*/ 2002055 h 3205212"/>
              <a:gd name="connsiteX50" fmla="*/ 1655545 w 2714324"/>
              <a:gd name="connsiteY50" fmla="*/ 2088682 h 3205212"/>
              <a:gd name="connsiteX51" fmla="*/ 1665170 w 2714324"/>
              <a:gd name="connsiteY51" fmla="*/ 2117558 h 3205212"/>
              <a:gd name="connsiteX52" fmla="*/ 1674795 w 2714324"/>
              <a:gd name="connsiteY52" fmla="*/ 2146434 h 3205212"/>
              <a:gd name="connsiteX53" fmla="*/ 1703671 w 2714324"/>
              <a:gd name="connsiteY53" fmla="*/ 2242686 h 3205212"/>
              <a:gd name="connsiteX54" fmla="*/ 1722922 w 2714324"/>
              <a:gd name="connsiteY54" fmla="*/ 2271562 h 3205212"/>
              <a:gd name="connsiteX55" fmla="*/ 1751797 w 2714324"/>
              <a:gd name="connsiteY55" fmla="*/ 2290812 h 3205212"/>
              <a:gd name="connsiteX56" fmla="*/ 1780673 w 2714324"/>
              <a:gd name="connsiteY56" fmla="*/ 2348564 h 3205212"/>
              <a:gd name="connsiteX57" fmla="*/ 1809549 w 2714324"/>
              <a:gd name="connsiteY57" fmla="*/ 2367815 h 3205212"/>
              <a:gd name="connsiteX58" fmla="*/ 1828800 w 2714324"/>
              <a:gd name="connsiteY58" fmla="*/ 2396690 h 3205212"/>
              <a:gd name="connsiteX59" fmla="*/ 1886551 w 2714324"/>
              <a:gd name="connsiteY59" fmla="*/ 2415941 h 3205212"/>
              <a:gd name="connsiteX60" fmla="*/ 1953928 w 2714324"/>
              <a:gd name="connsiteY60" fmla="*/ 2435191 h 3205212"/>
              <a:gd name="connsiteX61" fmla="*/ 1982804 w 2714324"/>
              <a:gd name="connsiteY61" fmla="*/ 2454442 h 3205212"/>
              <a:gd name="connsiteX62" fmla="*/ 2040555 w 2714324"/>
              <a:gd name="connsiteY62" fmla="*/ 2473692 h 3205212"/>
              <a:gd name="connsiteX63" fmla="*/ 2059806 w 2714324"/>
              <a:gd name="connsiteY63" fmla="*/ 2502568 h 3205212"/>
              <a:gd name="connsiteX64" fmla="*/ 2088682 w 2714324"/>
              <a:gd name="connsiteY64" fmla="*/ 2512194 h 3205212"/>
              <a:gd name="connsiteX65" fmla="*/ 2117557 w 2714324"/>
              <a:gd name="connsiteY65" fmla="*/ 2531444 h 3205212"/>
              <a:gd name="connsiteX66" fmla="*/ 2165684 w 2714324"/>
              <a:gd name="connsiteY66" fmla="*/ 2589196 h 3205212"/>
              <a:gd name="connsiteX67" fmla="*/ 2233061 w 2714324"/>
              <a:gd name="connsiteY67" fmla="*/ 2666198 h 3205212"/>
              <a:gd name="connsiteX68" fmla="*/ 2300437 w 2714324"/>
              <a:gd name="connsiteY68" fmla="*/ 2743200 h 3205212"/>
              <a:gd name="connsiteX69" fmla="*/ 2329313 w 2714324"/>
              <a:gd name="connsiteY69" fmla="*/ 2800951 h 3205212"/>
              <a:gd name="connsiteX70" fmla="*/ 2387065 w 2714324"/>
              <a:gd name="connsiteY70" fmla="*/ 2839452 h 3205212"/>
              <a:gd name="connsiteX71" fmla="*/ 2444816 w 2714324"/>
              <a:gd name="connsiteY71" fmla="*/ 2887579 h 3205212"/>
              <a:gd name="connsiteX72" fmla="*/ 2464067 w 2714324"/>
              <a:gd name="connsiteY72" fmla="*/ 2916455 h 3205212"/>
              <a:gd name="connsiteX73" fmla="*/ 2492943 w 2714324"/>
              <a:gd name="connsiteY73" fmla="*/ 2935705 h 3205212"/>
              <a:gd name="connsiteX74" fmla="*/ 2521818 w 2714324"/>
              <a:gd name="connsiteY74" fmla="*/ 2964581 h 3205212"/>
              <a:gd name="connsiteX75" fmla="*/ 2560320 w 2714324"/>
              <a:gd name="connsiteY75" fmla="*/ 3022332 h 3205212"/>
              <a:gd name="connsiteX76" fmla="*/ 2569945 w 2714324"/>
              <a:gd name="connsiteY76" fmla="*/ 3051208 h 3205212"/>
              <a:gd name="connsiteX77" fmla="*/ 2598821 w 2714324"/>
              <a:gd name="connsiteY77" fmla="*/ 3070459 h 3205212"/>
              <a:gd name="connsiteX78" fmla="*/ 2646947 w 2714324"/>
              <a:gd name="connsiteY78" fmla="*/ 3128210 h 3205212"/>
              <a:gd name="connsiteX79" fmla="*/ 2675823 w 2714324"/>
              <a:gd name="connsiteY79" fmla="*/ 3147461 h 3205212"/>
              <a:gd name="connsiteX80" fmla="*/ 2714324 w 2714324"/>
              <a:gd name="connsiteY80" fmla="*/ 3205212 h 3205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714324" h="3205212">
                <a:moveTo>
                  <a:pt x="0" y="0"/>
                </a:moveTo>
                <a:lnTo>
                  <a:pt x="86627" y="9625"/>
                </a:lnTo>
                <a:cubicBezTo>
                  <a:pt x="118694" y="13000"/>
                  <a:pt x="151011" y="14347"/>
                  <a:pt x="182880" y="19250"/>
                </a:cubicBezTo>
                <a:cubicBezTo>
                  <a:pt x="192908" y="20793"/>
                  <a:pt x="202000" y="26089"/>
                  <a:pt x="211755" y="28876"/>
                </a:cubicBezTo>
                <a:cubicBezTo>
                  <a:pt x="224475" y="32510"/>
                  <a:pt x="237585" y="34700"/>
                  <a:pt x="250256" y="38501"/>
                </a:cubicBezTo>
                <a:cubicBezTo>
                  <a:pt x="269692" y="44332"/>
                  <a:pt x="288110" y="53771"/>
                  <a:pt x="308008" y="57751"/>
                </a:cubicBezTo>
                <a:cubicBezTo>
                  <a:pt x="382077" y="72566"/>
                  <a:pt x="340263" y="63409"/>
                  <a:pt x="433136" y="86627"/>
                </a:cubicBezTo>
                <a:lnTo>
                  <a:pt x="471637" y="96252"/>
                </a:lnTo>
                <a:cubicBezTo>
                  <a:pt x="484471" y="115503"/>
                  <a:pt x="502821" y="132055"/>
                  <a:pt x="510138" y="154004"/>
                </a:cubicBezTo>
                <a:cubicBezTo>
                  <a:pt x="513347" y="163629"/>
                  <a:pt x="513426" y="174957"/>
                  <a:pt x="519764" y="182880"/>
                </a:cubicBezTo>
                <a:cubicBezTo>
                  <a:pt x="533333" y="199841"/>
                  <a:pt x="558495" y="205415"/>
                  <a:pt x="577515" y="211756"/>
                </a:cubicBezTo>
                <a:cubicBezTo>
                  <a:pt x="583932" y="221381"/>
                  <a:pt x="592068" y="230060"/>
                  <a:pt x="596766" y="240631"/>
                </a:cubicBezTo>
                <a:cubicBezTo>
                  <a:pt x="605007" y="259174"/>
                  <a:pt x="596765" y="291966"/>
                  <a:pt x="616016" y="298383"/>
                </a:cubicBezTo>
                <a:lnTo>
                  <a:pt x="644892" y="308008"/>
                </a:lnTo>
                <a:cubicBezTo>
                  <a:pt x="654517" y="314425"/>
                  <a:pt x="662688" y="323935"/>
                  <a:pt x="673768" y="327259"/>
                </a:cubicBezTo>
                <a:cubicBezTo>
                  <a:pt x="695498" y="333778"/>
                  <a:pt x="718767" y="333154"/>
                  <a:pt x="741145" y="336884"/>
                </a:cubicBezTo>
                <a:cubicBezTo>
                  <a:pt x="757282" y="339573"/>
                  <a:pt x="773229" y="343301"/>
                  <a:pt x="789271" y="346509"/>
                </a:cubicBezTo>
                <a:cubicBezTo>
                  <a:pt x="798896" y="352926"/>
                  <a:pt x="810529" y="357054"/>
                  <a:pt x="818147" y="365760"/>
                </a:cubicBezTo>
                <a:cubicBezTo>
                  <a:pt x="833382" y="383172"/>
                  <a:pt x="837398" y="410677"/>
                  <a:pt x="856648" y="423511"/>
                </a:cubicBezTo>
                <a:lnTo>
                  <a:pt x="885524" y="442762"/>
                </a:lnTo>
                <a:cubicBezTo>
                  <a:pt x="888732" y="455596"/>
                  <a:pt x="894003" y="468084"/>
                  <a:pt x="895149" y="481263"/>
                </a:cubicBezTo>
                <a:cubicBezTo>
                  <a:pt x="900437" y="542078"/>
                  <a:pt x="896526" y="603658"/>
                  <a:pt x="904774" y="664143"/>
                </a:cubicBezTo>
                <a:cubicBezTo>
                  <a:pt x="906337" y="675605"/>
                  <a:pt x="914992" y="685792"/>
                  <a:pt x="924025" y="693019"/>
                </a:cubicBezTo>
                <a:cubicBezTo>
                  <a:pt x="931948" y="699357"/>
                  <a:pt x="943276" y="699436"/>
                  <a:pt x="952901" y="702644"/>
                </a:cubicBezTo>
                <a:cubicBezTo>
                  <a:pt x="962526" y="709061"/>
                  <a:pt x="971429" y="716722"/>
                  <a:pt x="981776" y="721895"/>
                </a:cubicBezTo>
                <a:cubicBezTo>
                  <a:pt x="990851" y="726432"/>
                  <a:pt x="1001783" y="726593"/>
                  <a:pt x="1010652" y="731520"/>
                </a:cubicBezTo>
                <a:cubicBezTo>
                  <a:pt x="1030877" y="742756"/>
                  <a:pt x="1068404" y="770021"/>
                  <a:pt x="1068404" y="770021"/>
                </a:cubicBezTo>
                <a:cubicBezTo>
                  <a:pt x="1081238" y="789271"/>
                  <a:pt x="1099589" y="805823"/>
                  <a:pt x="1106905" y="827772"/>
                </a:cubicBezTo>
                <a:cubicBezTo>
                  <a:pt x="1129989" y="897027"/>
                  <a:pt x="1101975" y="810520"/>
                  <a:pt x="1126155" y="895149"/>
                </a:cubicBezTo>
                <a:cubicBezTo>
                  <a:pt x="1128942" y="904905"/>
                  <a:pt x="1133320" y="914182"/>
                  <a:pt x="1135781" y="924025"/>
                </a:cubicBezTo>
                <a:cubicBezTo>
                  <a:pt x="1159015" y="1016960"/>
                  <a:pt x="1133027" y="935011"/>
                  <a:pt x="1155031" y="1001027"/>
                </a:cubicBezTo>
                <a:cubicBezTo>
                  <a:pt x="1166897" y="1107827"/>
                  <a:pt x="1155468" y="1060089"/>
                  <a:pt x="1183907" y="1145406"/>
                </a:cubicBezTo>
                <a:cubicBezTo>
                  <a:pt x="1187115" y="1155031"/>
                  <a:pt x="1185090" y="1168654"/>
                  <a:pt x="1193532" y="1174282"/>
                </a:cubicBezTo>
                <a:cubicBezTo>
                  <a:pt x="1230850" y="1199160"/>
                  <a:pt x="1211434" y="1189874"/>
                  <a:pt x="1251284" y="1203158"/>
                </a:cubicBezTo>
                <a:cubicBezTo>
                  <a:pt x="1274192" y="1271884"/>
                  <a:pt x="1259278" y="1244025"/>
                  <a:pt x="1289785" y="1289785"/>
                </a:cubicBezTo>
                <a:cubicBezTo>
                  <a:pt x="1292868" y="1302119"/>
                  <a:pt x="1302131" y="1343355"/>
                  <a:pt x="1309035" y="1357162"/>
                </a:cubicBezTo>
                <a:cubicBezTo>
                  <a:pt x="1314208" y="1367509"/>
                  <a:pt x="1321869" y="1376413"/>
                  <a:pt x="1328286" y="1386038"/>
                </a:cubicBezTo>
                <a:cubicBezTo>
                  <a:pt x="1352479" y="1458619"/>
                  <a:pt x="1317030" y="1371968"/>
                  <a:pt x="1366787" y="1434164"/>
                </a:cubicBezTo>
                <a:cubicBezTo>
                  <a:pt x="1373125" y="1442087"/>
                  <a:pt x="1371875" y="1453965"/>
                  <a:pt x="1376412" y="1463040"/>
                </a:cubicBezTo>
                <a:cubicBezTo>
                  <a:pt x="1381585" y="1473387"/>
                  <a:pt x="1389246" y="1482291"/>
                  <a:pt x="1395663" y="1491916"/>
                </a:cubicBezTo>
                <a:cubicBezTo>
                  <a:pt x="1398871" y="1501541"/>
                  <a:pt x="1400751" y="1511716"/>
                  <a:pt x="1405288" y="1520791"/>
                </a:cubicBezTo>
                <a:cubicBezTo>
                  <a:pt x="1410461" y="1531138"/>
                  <a:pt x="1419840" y="1539096"/>
                  <a:pt x="1424538" y="1549667"/>
                </a:cubicBezTo>
                <a:cubicBezTo>
                  <a:pt x="1470353" y="1652752"/>
                  <a:pt x="1419475" y="1570948"/>
                  <a:pt x="1463040" y="1636295"/>
                </a:cubicBezTo>
                <a:cubicBezTo>
                  <a:pt x="1466248" y="1645920"/>
                  <a:pt x="1465491" y="1657996"/>
                  <a:pt x="1472665" y="1665170"/>
                </a:cubicBezTo>
                <a:cubicBezTo>
                  <a:pt x="1489025" y="1681530"/>
                  <a:pt x="1530416" y="1703671"/>
                  <a:pt x="1530416" y="1703671"/>
                </a:cubicBezTo>
                <a:cubicBezTo>
                  <a:pt x="1543250" y="1722922"/>
                  <a:pt x="1564379" y="1738736"/>
                  <a:pt x="1568917" y="1761423"/>
                </a:cubicBezTo>
                <a:cubicBezTo>
                  <a:pt x="1572126" y="1777465"/>
                  <a:pt x="1576229" y="1793354"/>
                  <a:pt x="1578543" y="1809549"/>
                </a:cubicBezTo>
                <a:cubicBezTo>
                  <a:pt x="1582652" y="1838311"/>
                  <a:pt x="1583392" y="1867519"/>
                  <a:pt x="1588168" y="1896177"/>
                </a:cubicBezTo>
                <a:cubicBezTo>
                  <a:pt x="1589836" y="1906185"/>
                  <a:pt x="1595332" y="1915209"/>
                  <a:pt x="1597793" y="1925052"/>
                </a:cubicBezTo>
                <a:cubicBezTo>
                  <a:pt x="1614444" y="1991659"/>
                  <a:pt x="1594979" y="1954521"/>
                  <a:pt x="1626669" y="2002055"/>
                </a:cubicBezTo>
                <a:lnTo>
                  <a:pt x="1655545" y="2088682"/>
                </a:lnTo>
                <a:lnTo>
                  <a:pt x="1665170" y="2117558"/>
                </a:lnTo>
                <a:cubicBezTo>
                  <a:pt x="1668378" y="2127183"/>
                  <a:pt x="1672334" y="2136591"/>
                  <a:pt x="1674795" y="2146434"/>
                </a:cubicBezTo>
                <a:cubicBezTo>
                  <a:pt x="1680175" y="2167953"/>
                  <a:pt x="1694300" y="2228630"/>
                  <a:pt x="1703671" y="2242686"/>
                </a:cubicBezTo>
                <a:cubicBezTo>
                  <a:pt x="1710088" y="2252311"/>
                  <a:pt x="1714742" y="2263382"/>
                  <a:pt x="1722922" y="2271562"/>
                </a:cubicBezTo>
                <a:cubicBezTo>
                  <a:pt x="1731102" y="2279742"/>
                  <a:pt x="1742172" y="2284395"/>
                  <a:pt x="1751797" y="2290812"/>
                </a:cubicBezTo>
                <a:cubicBezTo>
                  <a:pt x="1759625" y="2314296"/>
                  <a:pt x="1762016" y="2329906"/>
                  <a:pt x="1780673" y="2348564"/>
                </a:cubicBezTo>
                <a:cubicBezTo>
                  <a:pt x="1788853" y="2356744"/>
                  <a:pt x="1799924" y="2361398"/>
                  <a:pt x="1809549" y="2367815"/>
                </a:cubicBezTo>
                <a:cubicBezTo>
                  <a:pt x="1815966" y="2377440"/>
                  <a:pt x="1818990" y="2390559"/>
                  <a:pt x="1828800" y="2396690"/>
                </a:cubicBezTo>
                <a:cubicBezTo>
                  <a:pt x="1846007" y="2407445"/>
                  <a:pt x="1866865" y="2411020"/>
                  <a:pt x="1886551" y="2415941"/>
                </a:cubicBezTo>
                <a:cubicBezTo>
                  <a:pt x="1934895" y="2428027"/>
                  <a:pt x="1912502" y="2421383"/>
                  <a:pt x="1953928" y="2435191"/>
                </a:cubicBezTo>
                <a:cubicBezTo>
                  <a:pt x="1963553" y="2441608"/>
                  <a:pt x="1972233" y="2449744"/>
                  <a:pt x="1982804" y="2454442"/>
                </a:cubicBezTo>
                <a:cubicBezTo>
                  <a:pt x="2001347" y="2462683"/>
                  <a:pt x="2040555" y="2473692"/>
                  <a:pt x="2040555" y="2473692"/>
                </a:cubicBezTo>
                <a:cubicBezTo>
                  <a:pt x="2046972" y="2483317"/>
                  <a:pt x="2050773" y="2495341"/>
                  <a:pt x="2059806" y="2502568"/>
                </a:cubicBezTo>
                <a:cubicBezTo>
                  <a:pt x="2067729" y="2508906"/>
                  <a:pt x="2079607" y="2507656"/>
                  <a:pt x="2088682" y="2512194"/>
                </a:cubicBezTo>
                <a:cubicBezTo>
                  <a:pt x="2099029" y="2517367"/>
                  <a:pt x="2107932" y="2525027"/>
                  <a:pt x="2117557" y="2531444"/>
                </a:cubicBezTo>
                <a:cubicBezTo>
                  <a:pt x="2186350" y="2634632"/>
                  <a:pt x="2079217" y="2478025"/>
                  <a:pt x="2165684" y="2589196"/>
                </a:cubicBezTo>
                <a:cubicBezTo>
                  <a:pt x="2226151" y="2666938"/>
                  <a:pt x="2177160" y="2628930"/>
                  <a:pt x="2233061" y="2666198"/>
                </a:cubicBezTo>
                <a:cubicBezTo>
                  <a:pt x="2277979" y="2733574"/>
                  <a:pt x="2252312" y="2711115"/>
                  <a:pt x="2300437" y="2743200"/>
                </a:cubicBezTo>
                <a:cubicBezTo>
                  <a:pt x="2307303" y="2763796"/>
                  <a:pt x="2311753" y="2785586"/>
                  <a:pt x="2329313" y="2800951"/>
                </a:cubicBezTo>
                <a:cubicBezTo>
                  <a:pt x="2346725" y="2816186"/>
                  <a:pt x="2370705" y="2823092"/>
                  <a:pt x="2387065" y="2839452"/>
                </a:cubicBezTo>
                <a:cubicBezTo>
                  <a:pt x="2424121" y="2876508"/>
                  <a:pt x="2404615" y="2860777"/>
                  <a:pt x="2444816" y="2887579"/>
                </a:cubicBezTo>
                <a:cubicBezTo>
                  <a:pt x="2451233" y="2897204"/>
                  <a:pt x="2455887" y="2908275"/>
                  <a:pt x="2464067" y="2916455"/>
                </a:cubicBezTo>
                <a:cubicBezTo>
                  <a:pt x="2472247" y="2924635"/>
                  <a:pt x="2484056" y="2928299"/>
                  <a:pt x="2492943" y="2935705"/>
                </a:cubicBezTo>
                <a:cubicBezTo>
                  <a:pt x="2503400" y="2944419"/>
                  <a:pt x="2512193" y="2954956"/>
                  <a:pt x="2521818" y="2964581"/>
                </a:cubicBezTo>
                <a:cubicBezTo>
                  <a:pt x="2544707" y="3033244"/>
                  <a:pt x="2512251" y="2950229"/>
                  <a:pt x="2560320" y="3022332"/>
                </a:cubicBezTo>
                <a:cubicBezTo>
                  <a:pt x="2565948" y="3030774"/>
                  <a:pt x="2563607" y="3043285"/>
                  <a:pt x="2569945" y="3051208"/>
                </a:cubicBezTo>
                <a:cubicBezTo>
                  <a:pt x="2577172" y="3060241"/>
                  <a:pt x="2589934" y="3063053"/>
                  <a:pt x="2598821" y="3070459"/>
                </a:cubicBezTo>
                <a:cubicBezTo>
                  <a:pt x="2693434" y="3149305"/>
                  <a:pt x="2571230" y="3052494"/>
                  <a:pt x="2646947" y="3128210"/>
                </a:cubicBezTo>
                <a:cubicBezTo>
                  <a:pt x="2655127" y="3136390"/>
                  <a:pt x="2666198" y="3141044"/>
                  <a:pt x="2675823" y="3147461"/>
                </a:cubicBezTo>
                <a:lnTo>
                  <a:pt x="2714324" y="3205212"/>
                </a:ln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object 70"/>
          <p:cNvGrpSpPr/>
          <p:nvPr/>
        </p:nvGrpSpPr>
        <p:grpSpPr>
          <a:xfrm>
            <a:off x="6616433" y="3481351"/>
            <a:ext cx="858519" cy="200660"/>
            <a:chOff x="7540752" y="3311397"/>
            <a:chExt cx="858519" cy="200660"/>
          </a:xfrm>
        </p:grpSpPr>
        <p:pic>
          <p:nvPicPr>
            <p:cNvPr id="55" name="object 7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40752" y="3311651"/>
              <a:ext cx="126492" cy="126491"/>
            </a:xfrm>
            <a:prstGeom prst="rect">
              <a:avLst/>
            </a:prstGeom>
          </p:spPr>
        </p:pic>
        <p:sp>
          <p:nvSpPr>
            <p:cNvPr id="56" name="object 72"/>
            <p:cNvSpPr/>
            <p:nvPr/>
          </p:nvSpPr>
          <p:spPr>
            <a:xfrm>
              <a:off x="7669530" y="3321557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629412" y="0"/>
                  </a:moveTo>
                  <a:lnTo>
                    <a:pt x="89916" y="0"/>
                  </a:lnTo>
                  <a:lnTo>
                    <a:pt x="54917" y="7066"/>
                  </a:lnTo>
                  <a:lnTo>
                    <a:pt x="26336" y="26336"/>
                  </a:lnTo>
                  <a:lnTo>
                    <a:pt x="7066" y="54917"/>
                  </a:lnTo>
                  <a:lnTo>
                    <a:pt x="0" y="89915"/>
                  </a:lnTo>
                  <a:lnTo>
                    <a:pt x="7066" y="124914"/>
                  </a:lnTo>
                  <a:lnTo>
                    <a:pt x="26336" y="153495"/>
                  </a:lnTo>
                  <a:lnTo>
                    <a:pt x="54917" y="172765"/>
                  </a:lnTo>
                  <a:lnTo>
                    <a:pt x="89916" y="179831"/>
                  </a:lnTo>
                  <a:lnTo>
                    <a:pt x="629412" y="179831"/>
                  </a:lnTo>
                  <a:lnTo>
                    <a:pt x="664410" y="172765"/>
                  </a:lnTo>
                  <a:lnTo>
                    <a:pt x="692991" y="153495"/>
                  </a:lnTo>
                  <a:lnTo>
                    <a:pt x="712261" y="124914"/>
                  </a:lnTo>
                  <a:lnTo>
                    <a:pt x="719327" y="89915"/>
                  </a:lnTo>
                  <a:lnTo>
                    <a:pt x="712261" y="54917"/>
                  </a:lnTo>
                  <a:lnTo>
                    <a:pt x="692991" y="26336"/>
                  </a:lnTo>
                  <a:lnTo>
                    <a:pt x="664410" y="7066"/>
                  </a:lnTo>
                  <a:lnTo>
                    <a:pt x="6294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r>
                <a:rPr lang="ru-RU" sz="1000" b="1" dirty="0">
                  <a:solidFill>
                    <a:srgbClr val="4756A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Магдагачи</a:t>
              </a:r>
              <a:endParaRPr sz="10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bject 73"/>
            <p:cNvSpPr/>
            <p:nvPr/>
          </p:nvSpPr>
          <p:spPr>
            <a:xfrm>
              <a:off x="7669530" y="3321557"/>
              <a:ext cx="719455" cy="180340"/>
            </a:xfrm>
            <a:custGeom>
              <a:avLst/>
              <a:gdLst/>
              <a:ahLst/>
              <a:cxnLst/>
              <a:rect l="l" t="t" r="r" b="b"/>
              <a:pathLst>
                <a:path w="719454" h="180339">
                  <a:moveTo>
                    <a:pt x="0" y="89915"/>
                  </a:moveTo>
                  <a:lnTo>
                    <a:pt x="7066" y="54917"/>
                  </a:lnTo>
                  <a:lnTo>
                    <a:pt x="26336" y="26336"/>
                  </a:lnTo>
                  <a:lnTo>
                    <a:pt x="54917" y="7066"/>
                  </a:lnTo>
                  <a:lnTo>
                    <a:pt x="89916" y="0"/>
                  </a:lnTo>
                  <a:lnTo>
                    <a:pt x="629412" y="0"/>
                  </a:lnTo>
                  <a:lnTo>
                    <a:pt x="664410" y="7066"/>
                  </a:lnTo>
                  <a:lnTo>
                    <a:pt x="692991" y="26336"/>
                  </a:lnTo>
                  <a:lnTo>
                    <a:pt x="712261" y="54917"/>
                  </a:lnTo>
                  <a:lnTo>
                    <a:pt x="719327" y="89915"/>
                  </a:lnTo>
                  <a:lnTo>
                    <a:pt x="712261" y="124914"/>
                  </a:lnTo>
                  <a:lnTo>
                    <a:pt x="692991" y="153495"/>
                  </a:lnTo>
                  <a:lnTo>
                    <a:pt x="664410" y="172765"/>
                  </a:lnTo>
                  <a:lnTo>
                    <a:pt x="629412" y="179831"/>
                  </a:lnTo>
                  <a:lnTo>
                    <a:pt x="89916" y="179831"/>
                  </a:lnTo>
                  <a:lnTo>
                    <a:pt x="54917" y="172765"/>
                  </a:lnTo>
                  <a:lnTo>
                    <a:pt x="26336" y="153495"/>
                  </a:lnTo>
                  <a:lnTo>
                    <a:pt x="7066" y="124914"/>
                  </a:lnTo>
                  <a:lnTo>
                    <a:pt x="0" y="89915"/>
                  </a:lnTo>
                  <a:close/>
                </a:path>
              </a:pathLst>
            </a:custGeom>
            <a:ln w="19812">
              <a:solidFill>
                <a:srgbClr val="46559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TextBox 52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8016018" y="6591393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8133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4273" y="532813"/>
            <a:ext cx="90206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Arial" panose="020B0604020202020204" pitchFamily="34" charset="0"/>
                <a:cs typeface="Arial" panose="020B0604020202020204" pitchFamily="34" charset="0"/>
              </a:rPr>
              <a:t>ПЕРЕЧЕНЬ</a:t>
            </a:r>
            <a:r>
              <a:rPr sz="2400" b="1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5" dirty="0">
                <a:latin typeface="Arial" panose="020B0604020202020204" pitchFamily="34" charset="0"/>
                <a:cs typeface="Arial" panose="020B0604020202020204" pitchFamily="34" charset="0"/>
              </a:rPr>
              <a:t>НЕИСПОЛЬЗУЕМЫХ</a:t>
            </a:r>
            <a:r>
              <a:rPr sz="240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20" dirty="0">
                <a:latin typeface="Arial" panose="020B0604020202020204" pitchFamily="34" charset="0"/>
                <a:cs typeface="Arial" panose="020B0604020202020204" pitchFamily="34" charset="0"/>
              </a:rPr>
              <a:t>ЗЕМЕЛЬНЫХ</a:t>
            </a:r>
            <a:r>
              <a:rPr sz="24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УЧАСТКОВ</a:t>
            </a:r>
            <a:r>
              <a:rPr sz="2400" b="0" spc="-50" dirty="0">
                <a:latin typeface="Microsoft Sans Serif"/>
                <a:cs typeface="Microsoft Sans Serif"/>
              </a:rPr>
              <a:t>,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4273" y="1264666"/>
            <a:ext cx="902061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20" dirty="0">
                <a:latin typeface="Microsoft Sans Serif"/>
                <a:cs typeface="Microsoft Sans Serif"/>
              </a:rPr>
              <a:t>пригодных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строительства</a:t>
            </a:r>
            <a:r>
              <a:rPr sz="1400" spc="30" dirty="0">
                <a:latin typeface="Microsoft Sans Serif"/>
                <a:cs typeface="Microsoft Sans Serif"/>
              </a:rPr>
              <a:t> </a:t>
            </a:r>
            <a:r>
              <a:rPr sz="1400" spc="-15" dirty="0">
                <a:latin typeface="Microsoft Sans Serif"/>
                <a:cs typeface="Microsoft Sans Serif"/>
              </a:rPr>
              <a:t>производственных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5" dirty="0" err="1">
                <a:latin typeface="Microsoft Sans Serif"/>
                <a:cs typeface="Microsoft Sans Serif"/>
              </a:rPr>
              <a:t>помещений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lang="ru-RU" sz="1400" spc="-15" dirty="0">
                <a:latin typeface="Microsoft Sans Serif"/>
                <a:cs typeface="Microsoft Sans Serif"/>
              </a:rPr>
              <a:t>по состоянию на 18.02.2021 года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6363" y="163068"/>
            <a:ext cx="923925" cy="274320"/>
          </a:xfrm>
          <a:custGeom>
            <a:avLst/>
            <a:gdLst/>
            <a:ahLst/>
            <a:cxnLst/>
            <a:rect l="l" t="t" r="r" b="b"/>
            <a:pathLst>
              <a:path w="923925" h="274320">
                <a:moveTo>
                  <a:pt x="786383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786383" y="274319"/>
                </a:lnTo>
                <a:lnTo>
                  <a:pt x="829714" y="267321"/>
                </a:lnTo>
                <a:lnTo>
                  <a:pt x="867363" y="247838"/>
                </a:lnTo>
                <a:lnTo>
                  <a:pt x="897062" y="218139"/>
                </a:lnTo>
                <a:lnTo>
                  <a:pt x="916545" y="180490"/>
                </a:lnTo>
                <a:lnTo>
                  <a:pt x="923544" y="137159"/>
                </a:lnTo>
                <a:lnTo>
                  <a:pt x="916545" y="93829"/>
                </a:lnTo>
                <a:lnTo>
                  <a:pt x="897062" y="56180"/>
                </a:lnTo>
                <a:lnTo>
                  <a:pt x="867363" y="26481"/>
                </a:lnTo>
                <a:lnTo>
                  <a:pt x="829714" y="6998"/>
                </a:lnTo>
                <a:lnTo>
                  <a:pt x="786383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406" y="223773"/>
            <a:ext cx="64770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приложение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284591"/>
              </p:ext>
            </p:extLst>
          </p:nvPr>
        </p:nvGraphicFramePr>
        <p:xfrm>
          <a:off x="620661" y="1641475"/>
          <a:ext cx="8904603" cy="4308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3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1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2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8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82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97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093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п/п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16839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Расположение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площадки,</a:t>
                      </a:r>
                      <a:r>
                        <a:rPr sz="900" b="1" spc="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адрес,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удаленность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098550" marR="64135" indent="-1027430">
                        <a:lnSpc>
                          <a:spcPts val="1250"/>
                        </a:lnSpc>
                        <a:spcBef>
                          <a:spcPts val="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муниципального</a:t>
                      </a:r>
                      <a:r>
                        <a:rPr sz="9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образования;</a:t>
                      </a:r>
                      <a:r>
                        <a:rPr sz="900" b="1" spc="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областного </a:t>
                      </a:r>
                      <a:r>
                        <a:rPr sz="900" b="1" spc="-19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центра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27495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Площадь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115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(кв.м/га)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</a:t>
                      </a:r>
                      <a:r>
                        <a:rPr sz="900" b="1" spc="-1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инженерной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инфраструктуры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5595" marR="307340" algn="ctr">
                        <a:lnSpc>
                          <a:spcPts val="1250"/>
                        </a:lnSpc>
                        <a:spcBef>
                          <a:spcPts val="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(водопровод,</a:t>
                      </a:r>
                      <a:r>
                        <a:rPr sz="900" b="1" spc="2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канализация,</a:t>
                      </a:r>
                      <a:r>
                        <a:rPr sz="900" b="1" spc="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</a:t>
                      </a:r>
                      <a:r>
                        <a:rPr sz="900" b="1" spc="-19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электропередачи </a:t>
                      </a:r>
                      <a:r>
                        <a:rPr sz="9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т.п.)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Условия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пользования для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51435" marR="41275" algn="ctr">
                        <a:lnSpc>
                          <a:spcPct val="114399"/>
                        </a:lnSpc>
                        <a:spcBef>
                          <a:spcPts val="1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арендатора (аренда/ </a:t>
                      </a:r>
                      <a:r>
                        <a:rPr sz="900" b="1" spc="-19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продажа)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Собственник</a:t>
                      </a:r>
                      <a:r>
                        <a:rPr sz="900" b="1" spc="-4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площадки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8125" marR="229235" algn="ctr">
                        <a:lnSpc>
                          <a:spcPts val="1250"/>
                        </a:lnSpc>
                        <a:spcBef>
                          <a:spcPts val="5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(арендатор), адрес, </a:t>
                      </a:r>
                      <a:r>
                        <a:rPr sz="900" b="1" spc="-19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телефон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34">
                <a:tc>
                  <a:txBody>
                    <a:bodyPr/>
                    <a:lstStyle/>
                    <a:p>
                      <a:pPr marR="159385" algn="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64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99695" algn="r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область, Магдагачинский район, пгт. Ушумун, кадастровый номер земельного участка 28:16:014056:1, удаленность от областного центра – 470 км, от районного центра – 120 км.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9834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sz="900" spc="-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ренда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пгт. Ушумун, Магдагачинский район, пгт. Ушумун, Контактное лицо – Макаренко Наталья Сергеевна тел. +7(41653)94-6-68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413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99695" algn="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область, Магдагачинский район, с.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Гонжа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кадастровый номер земельного участка 28:16:010601:511, удаленность от областного центра – 650 км, от районного центра – 36 км.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7686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8895" marR="40005" indent="-1270" algn="ctr">
                        <a:lnSpc>
                          <a:spcPct val="114799"/>
                        </a:lnSpc>
                        <a:spcBef>
                          <a:spcPts val="500"/>
                        </a:spcBef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Линия электропередач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665"/>
                        </a:spcBef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sz="900" spc="-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ренда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Администрация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область, Магдагачинский район, с.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Гонжа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Контактное лицо –  Баннов Иван Иванович тел. +7(41653)95-0-12 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4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4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R="144145" algn="r">
                        <a:lnSpc>
                          <a:spcPct val="100000"/>
                        </a:lnSpc>
                      </a:pPr>
                      <a:r>
                        <a:rPr sz="900" b="1" spc="-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sz="9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471C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область, Магдагачинский район, пгт. Магдагачи, пер. Овражный, военный городок №2, кадастровый номер земельного участка 28:16:015416:117, удаленность от областного центра – 614 км, от районного центра – 0 км. Земельный участок расположен в северо-западной части кадастрового квартала, граница которого проходит по ул. Торговой – ул.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Новостройной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пер. Луговому проезду (квартал 104, 189, 190)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700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900" spc="-5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lang="ru-RU" sz="90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r>
                        <a:rPr sz="900" spc="-5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ренда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lang="ru-RU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область, пгт. Магдагачи, Магдагачинский район, пгт. Магдагачи, ул. </a:t>
                      </a:r>
                      <a:r>
                        <a:rPr lang="ru-RU" sz="900" baseline="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К.Маркса</a:t>
                      </a:r>
                      <a:r>
                        <a:rPr lang="ru-RU" sz="9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д. 23. Контактное лицо – Иванова Эльвира Леонидовна тел. +7(41653)97-4-11</a:t>
                      </a:r>
                      <a:endParaRPr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838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452200" y="661388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омер слайда 50">
            <a:extLst>
              <a:ext uri="{FF2B5EF4-FFF2-40B4-BE49-F238E27FC236}">
                <a16:creationId xmlns:a16="http://schemas.microsoft.com/office/drawing/2014/main" id="{FB40795E-ECF7-9484-3869-35FAD00FAA2F}"/>
              </a:ext>
            </a:extLst>
          </p:cNvPr>
          <p:cNvSpPr txBox="1">
            <a:spLocks/>
          </p:cNvSpPr>
          <p:nvPr/>
        </p:nvSpPr>
        <p:spPr>
          <a:xfrm>
            <a:off x="9059974" y="6607261"/>
            <a:ext cx="727623" cy="123111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761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35A2E48-CBA7-81AD-1A95-7B102E7F945B}"/>
              </a:ext>
            </a:extLst>
          </p:cNvPr>
          <p:cNvSpPr/>
          <p:nvPr/>
        </p:nvSpPr>
        <p:spPr>
          <a:xfrm>
            <a:off x="7613351" y="158307"/>
            <a:ext cx="2153465" cy="727622"/>
          </a:xfrm>
          <a:prstGeom prst="roundRect">
            <a:avLst>
              <a:gd name="adj" fmla="val 27462"/>
            </a:avLst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rIns="720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АМУРСКАЯ ОБЛАСТЬ</a:t>
            </a:r>
            <a:endParaRPr kumimoji="0" lang="x-non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F5C67211-303C-B1E1-A395-221ED7DB4133}"/>
              </a:ext>
            </a:extLst>
          </p:cNvPr>
          <p:cNvSpPr/>
          <p:nvPr/>
        </p:nvSpPr>
        <p:spPr>
          <a:xfrm>
            <a:off x="9039194" y="158307"/>
            <a:ext cx="727622" cy="727622"/>
          </a:xfrm>
          <a:prstGeom prst="roundRect">
            <a:avLst>
              <a:gd name="adj" fmla="val 28568"/>
            </a:avLst>
          </a:prstGeom>
          <a:solidFill>
            <a:srgbClr val="FEFEFE"/>
          </a:solidFill>
          <a:ln>
            <a:noFill/>
          </a:ln>
          <a:effectLst>
            <a:outerShdw blurRad="106087" sx="89633" sy="89633" algn="ctr" rotWithShape="0">
              <a:prstClr val="black">
                <a:alpha val="92292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64D62F-467F-93C4-0D21-78D376D4E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B1C1E4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016" y="1256553"/>
            <a:ext cx="6750603" cy="2896381"/>
          </a:xfrm>
          <a:custGeom>
            <a:avLst/>
            <a:gdLst>
              <a:gd name="connsiteX0" fmla="*/ 229480 w 6888719"/>
              <a:gd name="connsiteY0" fmla="*/ 0 h 2896381"/>
              <a:gd name="connsiteX1" fmla="*/ 6659239 w 6888719"/>
              <a:gd name="connsiteY1" fmla="*/ 0 h 2896381"/>
              <a:gd name="connsiteX2" fmla="*/ 6888719 w 6888719"/>
              <a:gd name="connsiteY2" fmla="*/ 229480 h 2896381"/>
              <a:gd name="connsiteX3" fmla="*/ 6888719 w 6888719"/>
              <a:gd name="connsiteY3" fmla="*/ 2666901 h 2896381"/>
              <a:gd name="connsiteX4" fmla="*/ 6659239 w 6888719"/>
              <a:gd name="connsiteY4" fmla="*/ 2896381 h 2896381"/>
              <a:gd name="connsiteX5" fmla="*/ 229480 w 6888719"/>
              <a:gd name="connsiteY5" fmla="*/ 2896381 h 2896381"/>
              <a:gd name="connsiteX6" fmla="*/ 0 w 6888719"/>
              <a:gd name="connsiteY6" fmla="*/ 2666901 h 2896381"/>
              <a:gd name="connsiteX7" fmla="*/ 0 w 6888719"/>
              <a:gd name="connsiteY7" fmla="*/ 229480 h 2896381"/>
              <a:gd name="connsiteX8" fmla="*/ 229480 w 6888719"/>
              <a:gd name="connsiteY8" fmla="*/ 0 h 289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8719" h="2896381">
                <a:moveTo>
                  <a:pt x="229480" y="0"/>
                </a:moveTo>
                <a:lnTo>
                  <a:pt x="6659239" y="0"/>
                </a:lnTo>
                <a:cubicBezTo>
                  <a:pt x="6785977" y="0"/>
                  <a:pt x="6888719" y="102742"/>
                  <a:pt x="6888719" y="229480"/>
                </a:cubicBezTo>
                <a:lnTo>
                  <a:pt x="6888719" y="2666901"/>
                </a:lnTo>
                <a:cubicBezTo>
                  <a:pt x="6888719" y="2793639"/>
                  <a:pt x="6785977" y="2896381"/>
                  <a:pt x="6659239" y="2896381"/>
                </a:cubicBezTo>
                <a:lnTo>
                  <a:pt x="229480" y="2896381"/>
                </a:lnTo>
                <a:cubicBezTo>
                  <a:pt x="102742" y="2896381"/>
                  <a:pt x="0" y="2793639"/>
                  <a:pt x="0" y="2666901"/>
                </a:cubicBezTo>
                <a:lnTo>
                  <a:pt x="0" y="229480"/>
                </a:lnTo>
                <a:cubicBezTo>
                  <a:pt x="0" y="102742"/>
                  <a:pt x="102742" y="0"/>
                  <a:pt x="2294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4880597"/>
            <a:ext cx="731788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24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E88262-BAE3-F081-9C71-6007A2B86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50" y="276016"/>
            <a:ext cx="434709" cy="4651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BAEF396-DD2A-3281-FF81-E66ADD15AAE8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ь МАГДАГАЧИНСКОГО МУНИЦИПАЛЬНОГО ОКРУГА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4EDE1C-107F-4D7A-9969-89294DD0FFF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74764" y="1133476"/>
            <a:ext cx="2392052" cy="302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3087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2273092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  <a:endParaRPr lang="x-none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Номер слайда 50">
            <a:extLst>
              <a:ext uri="{FF2B5EF4-FFF2-40B4-BE49-F238E27FC236}">
                <a16:creationId xmlns:a16="http://schemas.microsoft.com/office/drawing/2014/main" id="{44424661-66FD-8F93-DC83-63C5A9828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CA681B2E-CC94-3AAF-E060-F2F2C175E23F}"/>
              </a:ext>
            </a:extLst>
          </p:cNvPr>
          <p:cNvSpPr/>
          <p:nvPr/>
        </p:nvSpPr>
        <p:spPr>
          <a:xfrm>
            <a:off x="627017" y="1401547"/>
            <a:ext cx="6023956" cy="4905423"/>
          </a:xfrm>
          <a:prstGeom prst="roundRect">
            <a:avLst>
              <a:gd name="adj" fmla="val 5474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0D1167F1-43B4-FA82-606E-E7575884A9A9}"/>
              </a:ext>
            </a:extLst>
          </p:cNvPr>
          <p:cNvSpPr/>
          <p:nvPr/>
        </p:nvSpPr>
        <p:spPr>
          <a:xfrm>
            <a:off x="6819477" y="1401546"/>
            <a:ext cx="2968120" cy="775597"/>
          </a:xfrm>
          <a:prstGeom prst="roundRect">
            <a:avLst>
              <a:gd name="adj" fmla="val 3310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ОТГРУЖЕННЫХ  ТОВАРОВ СОБСТВЕННОГО ПРОИЗВОДСТВА 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2025 ГОДУ (%)</a:t>
            </a:r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4E0C2D50-D926-C00C-331C-C79D5FBD02A4}"/>
              </a:ext>
            </a:extLst>
          </p:cNvPr>
          <p:cNvSpPr/>
          <p:nvPr/>
        </p:nvSpPr>
        <p:spPr>
          <a:xfrm>
            <a:off x="6821196" y="2294500"/>
            <a:ext cx="2966400" cy="4012470"/>
          </a:xfrm>
          <a:prstGeom prst="roundRect">
            <a:avLst>
              <a:gd name="adj" fmla="val 8720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aphicFrame>
        <p:nvGraphicFramePr>
          <p:cNvPr id="67" name="Диаграмма 66">
            <a:extLst>
              <a:ext uri="{FF2B5EF4-FFF2-40B4-BE49-F238E27FC236}">
                <a16:creationId xmlns:a16="http://schemas.microsoft.com/office/drawing/2014/main" id="{3CBBECBC-5927-FDA8-F3B5-C670703B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1955693"/>
              </p:ext>
            </p:extLst>
          </p:nvPr>
        </p:nvGraphicFramePr>
        <p:xfrm>
          <a:off x="6817753" y="2287248"/>
          <a:ext cx="2966399" cy="4019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4B987983-F07E-F572-08A2-A9B03E6871E5}"/>
              </a:ext>
            </a:extLst>
          </p:cNvPr>
          <p:cNvCxnSpPr>
            <a:cxnSpLocks/>
          </p:cNvCxnSpPr>
          <p:nvPr/>
        </p:nvCxnSpPr>
        <p:spPr>
          <a:xfrm>
            <a:off x="907085" y="6000498"/>
            <a:ext cx="270662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61B276B5-A05C-4084-6B05-771C3FE2940E}"/>
              </a:ext>
            </a:extLst>
          </p:cNvPr>
          <p:cNvSpPr txBox="1"/>
          <p:nvPr/>
        </p:nvSpPr>
        <p:spPr>
          <a:xfrm>
            <a:off x="1294059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2023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41DF579-8696-DD20-F1CC-5CD2F3DBCE34}"/>
              </a:ext>
            </a:extLst>
          </p:cNvPr>
          <p:cNvCxnSpPr>
            <a:cxnSpLocks/>
          </p:cNvCxnSpPr>
          <p:nvPr/>
        </p:nvCxnSpPr>
        <p:spPr>
          <a:xfrm>
            <a:off x="1736354" y="6000498"/>
            <a:ext cx="270662" cy="0"/>
          </a:xfrm>
          <a:prstGeom prst="line">
            <a:avLst/>
          </a:prstGeom>
          <a:ln w="12700">
            <a:solidFill>
              <a:srgbClr val="B1C1E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C868A8CD-3BA5-845F-2948-B9125448DA88}"/>
              </a:ext>
            </a:extLst>
          </p:cNvPr>
          <p:cNvSpPr txBox="1"/>
          <p:nvPr/>
        </p:nvSpPr>
        <p:spPr>
          <a:xfrm>
            <a:off x="2123328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859BFF25-7647-679E-CF0A-EDBC0E40A471}"/>
              </a:ext>
            </a:extLst>
          </p:cNvPr>
          <p:cNvGrpSpPr/>
          <p:nvPr/>
        </p:nvGrpSpPr>
        <p:grpSpPr>
          <a:xfrm>
            <a:off x="2364760" y="2422510"/>
            <a:ext cx="2740663" cy="2610156"/>
            <a:chOff x="2364760" y="2381870"/>
            <a:chExt cx="2740663" cy="2610156"/>
          </a:xfrm>
        </p:grpSpPr>
        <p:sp>
          <p:nvSpPr>
            <p:cNvPr id="113" name="Правильный пятиугольник 112">
              <a:extLst>
                <a:ext uri="{FF2B5EF4-FFF2-40B4-BE49-F238E27FC236}">
                  <a16:creationId xmlns:a16="http://schemas.microsoft.com/office/drawing/2014/main" id="{2E6B3244-8CEB-6239-7F38-F265B373BF99}"/>
                </a:ext>
              </a:extLst>
            </p:cNvPr>
            <p:cNvSpPr/>
            <p:nvPr/>
          </p:nvSpPr>
          <p:spPr>
            <a:xfrm>
              <a:off x="2364760" y="2381870"/>
              <a:ext cx="2740663" cy="2610155"/>
            </a:xfrm>
            <a:prstGeom prst="pentagon">
              <a:avLst/>
            </a:prstGeom>
            <a:solidFill>
              <a:srgbClr val="FBFBF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4" name="Правильный пятиугольник 113">
              <a:extLst>
                <a:ext uri="{FF2B5EF4-FFF2-40B4-BE49-F238E27FC236}">
                  <a16:creationId xmlns:a16="http://schemas.microsoft.com/office/drawing/2014/main" id="{4495E117-48D2-15E2-0BCE-6E44870B1947}"/>
                </a:ext>
              </a:extLst>
            </p:cNvPr>
            <p:cNvSpPr/>
            <p:nvPr/>
          </p:nvSpPr>
          <p:spPr>
            <a:xfrm>
              <a:off x="2730643" y="2730330"/>
              <a:ext cx="2008897" cy="1913235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cxnSp>
          <p:nvCxnSpPr>
            <p:cNvPr id="116" name="Прямая соединительная линия 115">
              <a:extLst>
                <a:ext uri="{FF2B5EF4-FFF2-40B4-BE49-F238E27FC236}">
                  <a16:creationId xmlns:a16="http://schemas.microsoft.com/office/drawing/2014/main" id="{1C6AE833-741A-D6C2-6D6F-7C8212816507}"/>
                </a:ext>
              </a:extLst>
            </p:cNvPr>
            <p:cNvCxnSpPr>
              <a:cxnSpLocks/>
            </p:cNvCxnSpPr>
            <p:nvPr/>
          </p:nvCxnSpPr>
          <p:spPr>
            <a:xfrm>
              <a:off x="3738408" y="2381871"/>
              <a:ext cx="0" cy="2610155"/>
            </a:xfrm>
            <a:prstGeom prst="line">
              <a:avLst/>
            </a:prstGeom>
            <a:ln>
              <a:solidFill>
                <a:srgbClr val="F1F1F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Группа 157">
              <a:extLst>
                <a:ext uri="{FF2B5EF4-FFF2-40B4-BE49-F238E27FC236}">
                  <a16:creationId xmlns:a16="http://schemas.microsoft.com/office/drawing/2014/main" id="{7B27636C-D5DC-E85C-EE19-185390D0DD09}"/>
                </a:ext>
              </a:extLst>
            </p:cNvPr>
            <p:cNvGrpSpPr/>
            <p:nvPr/>
          </p:nvGrpSpPr>
          <p:grpSpPr>
            <a:xfrm>
              <a:off x="2655096" y="3084325"/>
              <a:ext cx="2159991" cy="1205244"/>
              <a:chOff x="2654916" y="3117426"/>
              <a:chExt cx="2159991" cy="1205244"/>
            </a:xfrm>
          </p:grpSpPr>
          <p:grpSp>
            <p:nvGrpSpPr>
              <p:cNvPr id="121" name="Группа 120">
                <a:extLst>
                  <a:ext uri="{FF2B5EF4-FFF2-40B4-BE49-F238E27FC236}">
                    <a16:creationId xmlns:a16="http://schemas.microsoft.com/office/drawing/2014/main" id="{C0E3F89F-5015-76B7-83AB-B2981EC78399}"/>
                  </a:ext>
                </a:extLst>
              </p:cNvPr>
              <p:cNvGrpSpPr/>
              <p:nvPr/>
            </p:nvGrpSpPr>
            <p:grpSpPr>
              <a:xfrm>
                <a:off x="2654916" y="3117426"/>
                <a:ext cx="2159991" cy="1205244"/>
                <a:chOff x="2491740" y="3198701"/>
                <a:chExt cx="2486289" cy="1387314"/>
              </a:xfrm>
            </p:grpSpPr>
            <p:cxnSp>
              <p:nvCxnSpPr>
                <p:cNvPr id="117" name="Прямая соединительная линия 116">
                  <a:extLst>
                    <a:ext uri="{FF2B5EF4-FFF2-40B4-BE49-F238E27FC236}">
                      <a16:creationId xmlns:a16="http://schemas.microsoft.com/office/drawing/2014/main" id="{8B915712-0841-7078-5D11-970E6AA701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49174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id="{1708A3A5-006B-B5E0-C489-EABF0F1377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575130" y="3198701"/>
                  <a:ext cx="2402899" cy="1387314"/>
                </a:xfrm>
                <a:prstGeom prst="line">
                  <a:avLst/>
                </a:prstGeom>
                <a:ln>
                  <a:solidFill>
                    <a:srgbClr val="F1F1F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2" name="Овал 121">
                <a:extLst>
                  <a:ext uri="{FF2B5EF4-FFF2-40B4-BE49-F238E27FC236}">
                    <a16:creationId xmlns:a16="http://schemas.microsoft.com/office/drawing/2014/main" id="{5A0E3986-D229-D6EC-5021-52A0442A8505}"/>
                  </a:ext>
                </a:extLst>
              </p:cNvPr>
              <p:cNvSpPr/>
              <p:nvPr/>
            </p:nvSpPr>
            <p:spPr>
              <a:xfrm>
                <a:off x="3708583" y="3664426"/>
                <a:ext cx="62551" cy="62551"/>
              </a:xfrm>
              <a:prstGeom prst="ellipse">
                <a:avLst/>
              </a:prstGeom>
              <a:solidFill>
                <a:srgbClr val="F1F1F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</p:grp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4DDD486F-FFDC-3AC3-0983-1563F64C780C}"/>
              </a:ext>
            </a:extLst>
          </p:cNvPr>
          <p:cNvSpPr txBox="1"/>
          <p:nvPr/>
        </p:nvSpPr>
        <p:spPr>
          <a:xfrm>
            <a:off x="3193411" y="1674883"/>
            <a:ext cx="112031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инвестиций </a:t>
            </a:r>
          </a:p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основной капитал </a:t>
            </a:r>
            <a:r>
              <a:rPr lang="ru-RU" sz="8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млрд руб.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Скругленный прямоугольник 124">
            <a:extLst>
              <a:ext uri="{FF2B5EF4-FFF2-40B4-BE49-F238E27FC236}">
                <a16:creationId xmlns:a16="http://schemas.microsoft.com/office/drawing/2014/main" id="{7DACA747-66C6-0E65-B5FA-C504D9C6D2C4}"/>
              </a:ext>
            </a:extLst>
          </p:cNvPr>
          <p:cNvSpPr/>
          <p:nvPr/>
        </p:nvSpPr>
        <p:spPr>
          <a:xfrm>
            <a:off x="3193411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Скругленный прямоугольник 126">
            <a:extLst>
              <a:ext uri="{FF2B5EF4-FFF2-40B4-BE49-F238E27FC236}">
                <a16:creationId xmlns:a16="http://schemas.microsoft.com/office/drawing/2014/main" id="{0B4880A1-91DC-D0F0-A77C-E94DED46A2DE}"/>
              </a:ext>
            </a:extLst>
          </p:cNvPr>
          <p:cNvSpPr/>
          <p:nvPr/>
        </p:nvSpPr>
        <p:spPr>
          <a:xfrm>
            <a:off x="3590989" y="2133513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1F7AF6-8F8A-5B37-A1C2-3650196617FB}"/>
              </a:ext>
            </a:extLst>
          </p:cNvPr>
          <p:cNvSpPr txBox="1"/>
          <p:nvPr/>
        </p:nvSpPr>
        <p:spPr>
          <a:xfrm>
            <a:off x="4911146" y="2297970"/>
            <a:ext cx="11203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отгрузка продукции крупными и средними организациями млрд руб. .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BD49888C-EE87-0AA1-DB51-FCB7AE18C6FB}"/>
              </a:ext>
            </a:extLst>
          </p:cNvPr>
          <p:cNvSpPr/>
          <p:nvPr/>
        </p:nvSpPr>
        <p:spPr>
          <a:xfrm>
            <a:off x="4912817" y="3015810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60,1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BA41BC5E-92C9-7CBA-1F88-F41F35900D8E}"/>
              </a:ext>
            </a:extLst>
          </p:cNvPr>
          <p:cNvSpPr/>
          <p:nvPr/>
        </p:nvSpPr>
        <p:spPr>
          <a:xfrm>
            <a:off x="5368774" y="3015810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48,1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B8B9FEF-8A61-E7B5-E26D-6064E35C71F8}"/>
              </a:ext>
            </a:extLst>
          </p:cNvPr>
          <p:cNvSpPr txBox="1"/>
          <p:nvPr/>
        </p:nvSpPr>
        <p:spPr>
          <a:xfrm>
            <a:off x="3001389" y="5148290"/>
            <a:ext cx="165655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заработная плата работников крупных и средних организаций тыс. руб</a:t>
            </a:r>
            <a:r>
              <a:rPr lang="ru-RU" sz="800" dirty="0"/>
              <a:t>.</a:t>
            </a:r>
            <a:endParaRPr lang="x-none" sz="80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Скругленный прямоугольник 140">
            <a:extLst>
              <a:ext uri="{FF2B5EF4-FFF2-40B4-BE49-F238E27FC236}">
                <a16:creationId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2954650" y="5628959"/>
            <a:ext cx="41173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105573,2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Скругленный прямоугольник 142">
            <a:extLst>
              <a:ext uri="{FF2B5EF4-FFF2-40B4-BE49-F238E27FC236}">
                <a16:creationId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3366383" y="5637402"/>
            <a:ext cx="46328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119224,40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1136156" y="2737801"/>
            <a:ext cx="156298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ввод жилья тыс. кв. м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049D898B-5B50-DE58-0CB5-29E839E77CE1}"/>
              </a:ext>
            </a:extLst>
          </p:cNvPr>
          <p:cNvSpPr/>
          <p:nvPr/>
        </p:nvSpPr>
        <p:spPr>
          <a:xfrm>
            <a:off x="1131984" y="3024057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2947D3A7-F3F2-F042-E041-2359906A0400}"/>
              </a:ext>
            </a:extLst>
          </p:cNvPr>
          <p:cNvSpPr/>
          <p:nvPr/>
        </p:nvSpPr>
        <p:spPr>
          <a:xfrm>
            <a:off x="1619394" y="3021064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1,71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D9E40EF-B3BB-3EB9-AF5B-3B81E652F392}"/>
              </a:ext>
            </a:extLst>
          </p:cNvPr>
          <p:cNvSpPr txBox="1"/>
          <p:nvPr/>
        </p:nvSpPr>
        <p:spPr>
          <a:xfrm>
            <a:off x="5000658" y="3955763"/>
            <a:ext cx="159780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 оплаты труда по организациям, не относящимся к субъектам малого предпринимательства млрд руб..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Скругленный прямоугольник 148">
            <a:extLst>
              <a:ext uri="{FF2B5EF4-FFF2-40B4-BE49-F238E27FC236}">
                <a16:creationId xmlns:a16="http://schemas.microsoft.com/office/drawing/2014/main" id="{4676CABC-9A49-F2C2-A9BC-C53B134296DE}"/>
              </a:ext>
            </a:extLst>
          </p:cNvPr>
          <p:cNvSpPr/>
          <p:nvPr/>
        </p:nvSpPr>
        <p:spPr>
          <a:xfrm>
            <a:off x="4985593" y="4666708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Скругленный прямоугольник 150">
            <a:extLst>
              <a:ext uri="{FF2B5EF4-FFF2-40B4-BE49-F238E27FC236}">
                <a16:creationId xmlns:a16="http://schemas.microsoft.com/office/drawing/2014/main" id="{0DA18218-A189-5B34-A992-A1C2F6968601}"/>
              </a:ext>
            </a:extLst>
          </p:cNvPr>
          <p:cNvSpPr/>
          <p:nvPr/>
        </p:nvSpPr>
        <p:spPr>
          <a:xfrm>
            <a:off x="5416747" y="4666708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Шестиугольник 160">
            <a:extLst>
              <a:ext uri="{FF2B5EF4-FFF2-40B4-BE49-F238E27FC236}">
                <a16:creationId xmlns:a16="http://schemas.microsoft.com/office/drawing/2014/main" id="{80C5CFFC-7012-7F1B-F30E-BDA9A7D11940}"/>
              </a:ext>
            </a:extLst>
          </p:cNvPr>
          <p:cNvSpPr/>
          <p:nvPr/>
        </p:nvSpPr>
        <p:spPr>
          <a:xfrm rot="1800000">
            <a:off x="2923585" y="3086449"/>
            <a:ext cx="1567643" cy="1425066"/>
          </a:xfrm>
          <a:prstGeom prst="pentagon">
            <a:avLst/>
          </a:prstGeom>
          <a:noFill/>
          <a:ln>
            <a:solidFill>
              <a:srgbClr val="A6A6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3" name="Шестиугольник 160">
            <a:extLst>
              <a:ext uri="{FF2B5EF4-FFF2-40B4-BE49-F238E27FC236}">
                <a16:creationId xmlns:a16="http://schemas.microsoft.com/office/drawing/2014/main" id="{BFE3E32D-4E32-EF8D-83DB-B70C7B2C852E}"/>
              </a:ext>
            </a:extLst>
          </p:cNvPr>
          <p:cNvSpPr/>
          <p:nvPr/>
        </p:nvSpPr>
        <p:spPr>
          <a:xfrm rot="1800000">
            <a:off x="3219314" y="2790159"/>
            <a:ext cx="1102199" cy="1353989"/>
          </a:xfrm>
          <a:prstGeom prst="pentagon">
            <a:avLst/>
          </a:prstGeom>
          <a:noFill/>
          <a:ln>
            <a:solidFill>
              <a:srgbClr val="B1C1E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37AAA25-7C88-1AD0-0C1B-918F884DB7A1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27BD99-917B-7737-9E7F-7A8F57A2CA4C}"/>
              </a:ext>
            </a:extLst>
          </p:cNvPr>
          <p:cNvSpPr txBox="1"/>
          <p:nvPr/>
        </p:nvSpPr>
        <p:spPr>
          <a:xfrm>
            <a:off x="627015" y="550177"/>
            <a:ext cx="88273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СОЦИАЛЬНО-ЭКОНОМИЧЕСКИЕ ПОКАЗАТЕЛИ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  <a:endParaRPr lang="x-non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500BF9-38C1-5529-5619-ECFDF6A02DFC}"/>
              </a:ext>
            </a:extLst>
          </p:cNvPr>
          <p:cNvSpPr txBox="1"/>
          <p:nvPr/>
        </p:nvSpPr>
        <p:spPr>
          <a:xfrm>
            <a:off x="1006803" y="4231155"/>
            <a:ext cx="156298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 розничной торговли по организациям, не относящимся к субъектам малого предпринимательства млн. руб.</a:t>
            </a:r>
            <a:endParaRPr lang="x-none" sz="8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AF6DE8AE-5C46-A9ED-FE44-79540CCD291B}"/>
              </a:ext>
            </a:extLst>
          </p:cNvPr>
          <p:cNvSpPr/>
          <p:nvPr/>
        </p:nvSpPr>
        <p:spPr>
          <a:xfrm>
            <a:off x="1430068" y="4966999"/>
            <a:ext cx="322113" cy="180000"/>
          </a:xfrm>
          <a:prstGeom prst="roundRect">
            <a:avLst>
              <a:gd name="adj" fmla="val 50000"/>
            </a:avLst>
          </a:prstGeom>
          <a:solidFill>
            <a:srgbClr val="B1C1E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3616,8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5BF57916-37D0-2A89-BEDE-6529985937EC}"/>
              </a:ext>
            </a:extLst>
          </p:cNvPr>
          <p:cNvSpPr/>
          <p:nvPr/>
        </p:nvSpPr>
        <p:spPr>
          <a:xfrm>
            <a:off x="1029880" y="4966999"/>
            <a:ext cx="322113" cy="180000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2751,2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6778759E-6A6B-4545-B5D6-9091344A38CB}"/>
              </a:ext>
            </a:extLst>
          </p:cNvPr>
          <p:cNvCxnSpPr>
            <a:cxnSpLocks/>
          </p:cNvCxnSpPr>
          <p:nvPr/>
        </p:nvCxnSpPr>
        <p:spPr>
          <a:xfrm>
            <a:off x="2475944" y="6000498"/>
            <a:ext cx="27066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F8BB1172-F837-4848-8050-8ABAB6FAA144}"/>
              </a:ext>
            </a:extLst>
          </p:cNvPr>
          <p:cNvSpPr txBox="1"/>
          <p:nvPr/>
        </p:nvSpPr>
        <p:spPr>
          <a:xfrm>
            <a:off x="2836135" y="5938942"/>
            <a:ext cx="26308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150">
            <a:extLst>
              <a:ext uri="{FF2B5EF4-FFF2-40B4-BE49-F238E27FC236}">
                <a16:creationId xmlns:a16="http://schemas.microsoft.com/office/drawing/2014/main" id="{7A2A1408-4DFB-4B38-A4E1-60492B2BDB81}"/>
              </a:ext>
            </a:extLst>
          </p:cNvPr>
          <p:cNvSpPr/>
          <p:nvPr/>
        </p:nvSpPr>
        <p:spPr>
          <a:xfrm>
            <a:off x="5825667" y="4672064"/>
            <a:ext cx="322113" cy="18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14,5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Скругленный прямоугольник 150">
            <a:extLst>
              <a:ext uri="{FF2B5EF4-FFF2-40B4-BE49-F238E27FC236}">
                <a16:creationId xmlns:a16="http://schemas.microsoft.com/office/drawing/2014/main" id="{3C7E0ECE-95FD-4F80-A9B9-3F70F928D5E2}"/>
              </a:ext>
            </a:extLst>
          </p:cNvPr>
          <p:cNvSpPr/>
          <p:nvPr/>
        </p:nvSpPr>
        <p:spPr>
          <a:xfrm>
            <a:off x="5803627" y="3014271"/>
            <a:ext cx="322113" cy="18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67,5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Скругленный прямоугольник 150">
            <a:extLst>
              <a:ext uri="{FF2B5EF4-FFF2-40B4-BE49-F238E27FC236}">
                <a16:creationId xmlns:a16="http://schemas.microsoft.com/office/drawing/2014/main" id="{A294A460-244E-4C03-9F17-8090A7C9ABF0}"/>
              </a:ext>
            </a:extLst>
          </p:cNvPr>
          <p:cNvSpPr/>
          <p:nvPr/>
        </p:nvSpPr>
        <p:spPr>
          <a:xfrm>
            <a:off x="3997616" y="2123890"/>
            <a:ext cx="322113" cy="18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6,1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Скругленный прямоугольник 150">
            <a:extLst>
              <a:ext uri="{FF2B5EF4-FFF2-40B4-BE49-F238E27FC236}">
                <a16:creationId xmlns:a16="http://schemas.microsoft.com/office/drawing/2014/main" id="{E482E865-928F-4F50-933D-78086B694F86}"/>
              </a:ext>
            </a:extLst>
          </p:cNvPr>
          <p:cNvSpPr/>
          <p:nvPr/>
        </p:nvSpPr>
        <p:spPr>
          <a:xfrm>
            <a:off x="2081429" y="3015810"/>
            <a:ext cx="322113" cy="18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2,57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Скругленный прямоугольник 150">
            <a:extLst>
              <a:ext uri="{FF2B5EF4-FFF2-40B4-BE49-F238E27FC236}">
                <a16:creationId xmlns:a16="http://schemas.microsoft.com/office/drawing/2014/main" id="{E553E7A5-6CF8-48FE-A3A4-045A8348EED3}"/>
              </a:ext>
            </a:extLst>
          </p:cNvPr>
          <p:cNvSpPr/>
          <p:nvPr/>
        </p:nvSpPr>
        <p:spPr>
          <a:xfrm>
            <a:off x="1845959" y="4966999"/>
            <a:ext cx="322113" cy="180000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3987,8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150">
            <a:extLst>
              <a:ext uri="{FF2B5EF4-FFF2-40B4-BE49-F238E27FC236}">
                <a16:creationId xmlns:a16="http://schemas.microsoft.com/office/drawing/2014/main" id="{0095A443-8751-4704-A58B-93D56B40320E}"/>
              </a:ext>
            </a:extLst>
          </p:cNvPr>
          <p:cNvSpPr/>
          <p:nvPr/>
        </p:nvSpPr>
        <p:spPr>
          <a:xfrm>
            <a:off x="3854691" y="5637913"/>
            <a:ext cx="463282" cy="171046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134990,6</a:t>
            </a:r>
            <a:endParaRPr lang="x-none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6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Скругленный прямоугольник 73">
            <a:extLst>
              <a:ext uri="{FF2B5EF4-FFF2-40B4-BE49-F238E27FC236}">
                <a16:creationId xmlns:a16="http://schemas.microsoft.com/office/drawing/2014/main" id="{2B56E9F4-E4FE-07B5-1673-7C188D637F75}"/>
              </a:ext>
            </a:extLst>
          </p:cNvPr>
          <p:cNvSpPr/>
          <p:nvPr/>
        </p:nvSpPr>
        <p:spPr>
          <a:xfrm>
            <a:off x="7623954" y="3931821"/>
            <a:ext cx="2160000" cy="2333719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E843EC5-B93D-014D-3D45-983FBD45BCAE}"/>
              </a:ext>
            </a:extLst>
          </p:cNvPr>
          <p:cNvSpPr txBox="1"/>
          <p:nvPr/>
        </p:nvSpPr>
        <p:spPr>
          <a:xfrm>
            <a:off x="7826548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безработные граждане*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Скругленный прямоугольник 47">
            <a:extLst>
              <a:ext uri="{FF2B5EF4-FFF2-40B4-BE49-F238E27FC236}">
                <a16:creationId xmlns:a16="http://schemas.microsoft.com/office/drawing/2014/main" id="{4C7367CC-2C8F-E4DC-E8B8-3D16B5436723}"/>
              </a:ext>
            </a:extLst>
          </p:cNvPr>
          <p:cNvSpPr/>
          <p:nvPr/>
        </p:nvSpPr>
        <p:spPr>
          <a:xfrm>
            <a:off x="5296223" y="1847741"/>
            <a:ext cx="4491371" cy="1198435"/>
          </a:xfrm>
          <a:prstGeom prst="roundRect">
            <a:avLst>
              <a:gd name="adj" fmla="val 1231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CA13AC4-7435-DEEE-4605-E265104DD5A0}"/>
              </a:ext>
            </a:extLst>
          </p:cNvPr>
          <p:cNvSpPr/>
          <p:nvPr/>
        </p:nvSpPr>
        <p:spPr>
          <a:xfrm>
            <a:off x="5296225" y="1400274"/>
            <a:ext cx="4491371" cy="829218"/>
          </a:xfrm>
          <a:prstGeom prst="roundRect">
            <a:avLst>
              <a:gd name="adj" fmla="val 3062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3A2C6274-4B9B-F40B-8680-725F6BB96DFB}"/>
              </a:ext>
            </a:extLst>
          </p:cNvPr>
          <p:cNvSpPr/>
          <p:nvPr/>
        </p:nvSpPr>
        <p:spPr>
          <a:xfrm>
            <a:off x="5296225" y="3931822"/>
            <a:ext cx="2160000" cy="2333718"/>
          </a:xfrm>
          <a:prstGeom prst="roundRect">
            <a:avLst>
              <a:gd name="adj" fmla="val 12575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875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занятость и доходы населения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Диаграмма 17">
            <a:extLst>
              <a:ext uri="{FF2B5EF4-FFF2-40B4-BE49-F238E27FC236}">
                <a16:creationId xmlns:a16="http://schemas.microsoft.com/office/drawing/2014/main" id="{C9CC9D82-BE37-F183-FE0F-F5EC16E99A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5458101"/>
              </p:ext>
            </p:extLst>
          </p:nvPr>
        </p:nvGraphicFramePr>
        <p:xfrm>
          <a:off x="836567" y="2046834"/>
          <a:ext cx="3306015" cy="1673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id="{28A48725-C2BB-5FD4-9E15-191D578545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569833"/>
              </p:ext>
            </p:extLst>
          </p:nvPr>
        </p:nvGraphicFramePr>
        <p:xfrm>
          <a:off x="870857" y="4578382"/>
          <a:ext cx="2910496" cy="1729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:a16="http://schemas.microsoft.com/office/drawing/2014/main" id="{01D18615-3BD4-9047-32C3-3CA2012B6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354518"/>
              </p:ext>
            </p:extLst>
          </p:nvPr>
        </p:nvGraphicFramePr>
        <p:xfrm>
          <a:off x="5296222" y="1400274"/>
          <a:ext cx="4491377" cy="23938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7918">
                  <a:extLst>
                    <a:ext uri="{9D8B030D-6E8A-4147-A177-3AD203B41FA5}">
                      <a16:colId xmlns:a16="http://schemas.microsoft.com/office/drawing/2014/main" val="3318199641"/>
                    </a:ext>
                  </a:extLst>
                </a:gridCol>
                <a:gridCol w="497771">
                  <a:extLst>
                    <a:ext uri="{9D8B030D-6E8A-4147-A177-3AD203B41FA5}">
                      <a16:colId xmlns:a16="http://schemas.microsoft.com/office/drawing/2014/main" val="1343176932"/>
                    </a:ext>
                  </a:extLst>
                </a:gridCol>
                <a:gridCol w="1122844">
                  <a:extLst>
                    <a:ext uri="{9D8B030D-6E8A-4147-A177-3AD203B41FA5}">
                      <a16:colId xmlns:a16="http://schemas.microsoft.com/office/drawing/2014/main" val="2111604541"/>
                    </a:ext>
                  </a:extLst>
                </a:gridCol>
                <a:gridCol w="1122844">
                  <a:extLst>
                    <a:ext uri="{9D8B030D-6E8A-4147-A177-3AD203B41FA5}">
                      <a16:colId xmlns:a16="http://schemas.microsoft.com/office/drawing/2014/main" val="2298273598"/>
                    </a:ext>
                  </a:extLst>
                </a:gridCol>
              </a:tblGrid>
              <a:tr h="487575"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ПОКАЗАТЕЛИ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 ИЗМ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r>
                        <a:rPr lang="ru-RU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x-none" sz="6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852991"/>
                  </a:ext>
                </a:extLst>
              </a:tr>
              <a:tr h="286420">
                <a:tc rowSpan="2">
                  <a:txBody>
                    <a:bodyPr/>
                    <a:lstStyle/>
                    <a:p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реднемесячная заработная плата</a:t>
                      </a:r>
                      <a:r>
                        <a:rPr lang="ru-RU" sz="700" b="1" i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работников крупных и средних предприятий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руб.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119224,4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134990,6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5506270"/>
                  </a:ext>
                </a:extLst>
              </a:tr>
              <a:tr h="297418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112,9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235586"/>
                  </a:ext>
                </a:extLst>
              </a:tr>
              <a:tr h="3420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5" dirty="0">
                          <a:latin typeface="Arial"/>
                          <a:cs typeface="Arial"/>
                        </a:rPr>
                        <a:t>среднемесячная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заработная </a:t>
                      </a:r>
                      <a:r>
                        <a:rPr lang="ru-RU" sz="700" b="1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плата</a:t>
                      </a:r>
                      <a:r>
                        <a:rPr lang="ru-RU" sz="700" b="1" spc="2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5" dirty="0">
                          <a:latin typeface="Arial"/>
                          <a:cs typeface="Arial"/>
                        </a:rPr>
                        <a:t>по</a:t>
                      </a:r>
                      <a:r>
                        <a:rPr lang="ru-RU" sz="700" b="1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5" dirty="0">
                          <a:latin typeface="Arial"/>
                          <a:cs typeface="Arial"/>
                        </a:rPr>
                        <a:t>Амурской</a:t>
                      </a:r>
                      <a:r>
                        <a:rPr lang="ru-RU" sz="7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области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15" dirty="0">
                          <a:latin typeface="Arial"/>
                          <a:cs typeface="Arial"/>
                        </a:rPr>
                        <a:t>руб.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5" dirty="0">
                          <a:latin typeface="Arial"/>
                          <a:cs typeface="Arial"/>
                        </a:rPr>
                        <a:t>87033,8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5" dirty="0">
                          <a:latin typeface="Arial"/>
                          <a:cs typeface="Arial"/>
                        </a:rPr>
                        <a:t>99073,2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79490"/>
                  </a:ext>
                </a:extLst>
              </a:tr>
              <a:tr h="6188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5" dirty="0">
                          <a:latin typeface="Arial"/>
                          <a:cs typeface="Arial"/>
                        </a:rPr>
                        <a:t>реальный</a:t>
                      </a:r>
                      <a:r>
                        <a:rPr lang="ru-RU" sz="7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рост</a:t>
                      </a:r>
                      <a:r>
                        <a:rPr lang="ru-RU" sz="700" b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заработной</a:t>
                      </a:r>
                      <a:r>
                        <a:rPr lang="ru-RU" sz="700" b="1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платы </a:t>
                      </a:r>
                      <a:r>
                        <a:rPr lang="ru-RU" sz="700" b="1" spc="-18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5" dirty="0">
                          <a:latin typeface="Arial"/>
                          <a:cs typeface="Arial"/>
                        </a:rPr>
                        <a:t>по </a:t>
                      </a:r>
                      <a:r>
                        <a:rPr lang="ru-RU" sz="700" b="1" spc="-15" dirty="0">
                          <a:latin typeface="Arial"/>
                          <a:cs typeface="Arial"/>
                        </a:rPr>
                        <a:t>Амурской</a:t>
                      </a:r>
                      <a:r>
                        <a:rPr lang="ru-RU" sz="700" b="1" spc="5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700" b="1" spc="-10" dirty="0">
                          <a:latin typeface="Arial"/>
                          <a:cs typeface="Arial"/>
                        </a:rPr>
                        <a:t>области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x-none" sz="7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10" dirty="0">
                          <a:latin typeface="Arial"/>
                          <a:cs typeface="Arial"/>
                        </a:rPr>
                        <a:t>На 17,5 % к 2023 г.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700" b="1" spc="-10" dirty="0">
                          <a:latin typeface="Arial"/>
                          <a:cs typeface="Arial"/>
                        </a:rPr>
                        <a:t>На 12,4 % к 2024 г.</a:t>
                      </a:r>
                      <a:endParaRPr lang="ru-RU" sz="700" dirty="0">
                        <a:latin typeface="Arial"/>
                        <a:cs typeface="Arial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510">
                <a:tc gridSpan="4">
                  <a:txBody>
                    <a:bodyPr/>
                    <a:lstStyle/>
                    <a:p>
                      <a:endParaRPr lang="x-none" sz="7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4000"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x-none" sz="7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1" name="TextBox 60">
            <a:extLst>
              <a:ext uri="{FF2B5EF4-FFF2-40B4-BE49-F238E27FC236}">
                <a16:creationId xmlns:a16="http://schemas.microsoft.com/office/drawing/2014/main" id="{202ED880-7F9C-7522-6A34-8939D1C06451}"/>
              </a:ext>
            </a:extLst>
          </p:cNvPr>
          <p:cNvSpPr txBox="1"/>
          <p:nvPr/>
        </p:nvSpPr>
        <p:spPr>
          <a:xfrm>
            <a:off x="5403149" y="3656891"/>
            <a:ext cx="4277517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600" i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 роста указан в процентах к предыдущему году</a:t>
            </a:r>
            <a:endParaRPr lang="x-none" sz="600" i="1" dirty="0">
              <a:solidFill>
                <a:srgbClr val="A6A6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23ED422-DF9E-9D1D-A2F9-831F081A251F}"/>
              </a:ext>
            </a:extLst>
          </p:cNvPr>
          <p:cNvSpPr txBox="1"/>
          <p:nvPr/>
        </p:nvSpPr>
        <p:spPr>
          <a:xfrm>
            <a:off x="5498819" y="4346722"/>
            <a:ext cx="244699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0,3%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EBF4CEF-8376-EA30-4646-371E66EC9A7B}"/>
              </a:ext>
            </a:extLst>
          </p:cNvPr>
          <p:cNvSpPr txBox="1"/>
          <p:nvPr/>
        </p:nvSpPr>
        <p:spPr>
          <a:xfrm>
            <a:off x="5498819" y="4848841"/>
            <a:ext cx="161759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регистрируемая безработица 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Рисунок 70" descr="Отменить подписку со сплошной заливкой">
            <a:extLst>
              <a:ext uri="{FF2B5EF4-FFF2-40B4-BE49-F238E27FC236}">
                <a16:creationId xmlns:a16="http://schemas.microsoft.com/office/drawing/2014/main" id="{96BAE458-C0B9-5E94-E09C-84ADC4827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66417" y="4066128"/>
            <a:ext cx="360000" cy="360000"/>
          </a:xfrm>
          <a:prstGeom prst="rect">
            <a:avLst/>
          </a:prstGeom>
        </p:spPr>
      </p:pic>
      <p:pic>
        <p:nvPicPr>
          <p:cNvPr id="73" name="Рисунок 72" descr="Уменьшить со сплошной заливкой">
            <a:extLst>
              <a:ext uri="{FF2B5EF4-FFF2-40B4-BE49-F238E27FC236}">
                <a16:creationId xmlns:a16="http://schemas.microsoft.com/office/drawing/2014/main" id="{F7DE0371-C049-15C0-FB63-F322CF1A1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5342" y="4066128"/>
            <a:ext cx="360000" cy="360000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22792DB-D6F2-13EE-AD40-3281D52F5D03}"/>
              </a:ext>
            </a:extLst>
          </p:cNvPr>
          <p:cNvSpPr txBox="1"/>
          <p:nvPr/>
        </p:nvSpPr>
        <p:spPr>
          <a:xfrm>
            <a:off x="7825075" y="4345470"/>
            <a:ext cx="51804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endParaRPr lang="x-none" sz="24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265CD84-16A0-1463-24A7-04BB3B4AC8B8}"/>
              </a:ext>
            </a:extLst>
          </p:cNvPr>
          <p:cNvSpPr txBox="1"/>
          <p:nvPr/>
        </p:nvSpPr>
        <p:spPr>
          <a:xfrm>
            <a:off x="8352413" y="4496843"/>
            <a:ext cx="383645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чел.</a:t>
            </a:r>
            <a:endParaRPr lang="x-none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59A5D2-BA6C-18B9-A53B-3BE1381C4120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2CD61-52B2-2F21-B305-8346B1FF7764}"/>
              </a:ext>
            </a:extLst>
          </p:cNvPr>
          <p:cNvSpPr txBox="1"/>
          <p:nvPr/>
        </p:nvSpPr>
        <p:spPr>
          <a:xfrm>
            <a:off x="7835654" y="5891942"/>
            <a:ext cx="183968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Магдагачинскому муниципальному округу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конец 2025 года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23F441-3CBA-940B-B7FB-81A8DF61A225}"/>
              </a:ext>
            </a:extLst>
          </p:cNvPr>
          <p:cNvSpPr txBox="1"/>
          <p:nvPr/>
        </p:nvSpPr>
        <p:spPr>
          <a:xfrm>
            <a:off x="5507925" y="5891942"/>
            <a:ext cx="161759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показатели по Магдагачинскому муниципальному округу </a:t>
            </a:r>
          </a:p>
          <a:p>
            <a:r>
              <a:rPr lang="ru-RU" sz="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конец 2025 года</a:t>
            </a:r>
            <a:endParaRPr lang="x-none" sz="6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793" y="1351738"/>
            <a:ext cx="5204547" cy="4913802"/>
          </a:xfrm>
          <a:prstGeom prst="rect">
            <a:avLst/>
          </a:prstGeom>
        </p:spPr>
      </p:pic>
      <p:sp>
        <p:nvSpPr>
          <p:cNvPr id="35" name="object 14"/>
          <p:cNvSpPr txBox="1"/>
          <p:nvPr/>
        </p:nvSpPr>
        <p:spPr>
          <a:xfrm>
            <a:off x="653270" y="1582313"/>
            <a:ext cx="398399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15365" marR="5080" indent="-10033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СРЕДНЕМЕСЯЧНАЯ</a:t>
            </a:r>
            <a:r>
              <a:rPr sz="1100" b="1" spc="4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ЗАРАБОТНАЯ</a:t>
            </a:r>
            <a:r>
              <a:rPr sz="1100" b="1" spc="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ПЛАТА</a:t>
            </a:r>
            <a:r>
              <a:rPr sz="1100" b="1" spc="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РАБОТНИКОВ </a:t>
            </a:r>
            <a:r>
              <a:rPr sz="1100" b="1" spc="-29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ПО</a:t>
            </a:r>
            <a:r>
              <a:rPr sz="11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ОТРАСЛЯМ</a:t>
            </a:r>
            <a:r>
              <a:rPr sz="1100" b="1" spc="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202</a:t>
            </a: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4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ГОДУ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3" name="object 15"/>
          <p:cNvGrpSpPr/>
          <p:nvPr/>
        </p:nvGrpSpPr>
        <p:grpSpPr>
          <a:xfrm>
            <a:off x="2785872" y="2407920"/>
            <a:ext cx="1693545" cy="3388360"/>
            <a:chOff x="2785872" y="2407920"/>
            <a:chExt cx="1693545" cy="3388360"/>
          </a:xfrm>
        </p:grpSpPr>
        <p:sp>
          <p:nvSpPr>
            <p:cNvPr id="44" name="object 16"/>
            <p:cNvSpPr/>
            <p:nvPr/>
          </p:nvSpPr>
          <p:spPr>
            <a:xfrm>
              <a:off x="2785872" y="4767072"/>
              <a:ext cx="946785" cy="929640"/>
            </a:xfrm>
            <a:custGeom>
              <a:avLst/>
              <a:gdLst/>
              <a:ahLst/>
              <a:cxnLst/>
              <a:rect l="l" t="t" r="r" b="b"/>
              <a:pathLst>
                <a:path w="946785" h="929639">
                  <a:moveTo>
                    <a:pt x="608076" y="752856"/>
                  </a:moveTo>
                  <a:lnTo>
                    <a:pt x="0" y="752856"/>
                  </a:lnTo>
                  <a:lnTo>
                    <a:pt x="0" y="929640"/>
                  </a:lnTo>
                  <a:lnTo>
                    <a:pt x="608076" y="929640"/>
                  </a:lnTo>
                  <a:lnTo>
                    <a:pt x="608076" y="752856"/>
                  </a:lnTo>
                  <a:close/>
                </a:path>
                <a:path w="946785" h="929639">
                  <a:moveTo>
                    <a:pt x="734568" y="376428"/>
                  </a:moveTo>
                  <a:lnTo>
                    <a:pt x="0" y="376428"/>
                  </a:lnTo>
                  <a:lnTo>
                    <a:pt x="0" y="553212"/>
                  </a:lnTo>
                  <a:lnTo>
                    <a:pt x="734568" y="553212"/>
                  </a:lnTo>
                  <a:lnTo>
                    <a:pt x="734568" y="376428"/>
                  </a:lnTo>
                  <a:close/>
                </a:path>
                <a:path w="946785" h="929639">
                  <a:moveTo>
                    <a:pt x="946404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946404" y="176784"/>
                  </a:lnTo>
                  <a:lnTo>
                    <a:pt x="946404" y="0"/>
                  </a:lnTo>
                  <a:close/>
                </a:path>
              </a:pathLst>
            </a:custGeom>
            <a:solidFill>
              <a:srgbClr val="B0C1E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object 17"/>
            <p:cNvSpPr/>
            <p:nvPr/>
          </p:nvSpPr>
          <p:spPr>
            <a:xfrm>
              <a:off x="2785872" y="2508504"/>
              <a:ext cx="1693545" cy="177165"/>
            </a:xfrm>
            <a:custGeom>
              <a:avLst/>
              <a:gdLst/>
              <a:ahLst/>
              <a:cxnLst/>
              <a:rect l="l" t="t" r="r" b="b"/>
              <a:pathLst>
                <a:path w="1693545" h="177164">
                  <a:moveTo>
                    <a:pt x="1693164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1693164" y="176784"/>
                  </a:lnTo>
                  <a:lnTo>
                    <a:pt x="1693164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18"/>
            <p:cNvSpPr/>
            <p:nvPr/>
          </p:nvSpPr>
          <p:spPr>
            <a:xfrm>
              <a:off x="2785873" y="2896025"/>
              <a:ext cx="1462454" cy="1671656"/>
            </a:xfrm>
            <a:custGeom>
              <a:avLst/>
              <a:gdLst/>
              <a:ahLst/>
              <a:cxnLst/>
              <a:rect l="l" t="t" r="r" b="b"/>
              <a:pathLst>
                <a:path w="1550035" h="1682750">
                  <a:moveTo>
                    <a:pt x="966216" y="1505712"/>
                  </a:moveTo>
                  <a:lnTo>
                    <a:pt x="0" y="1505712"/>
                  </a:lnTo>
                  <a:lnTo>
                    <a:pt x="0" y="1682496"/>
                  </a:lnTo>
                  <a:lnTo>
                    <a:pt x="966216" y="1682496"/>
                  </a:lnTo>
                  <a:lnTo>
                    <a:pt x="966216" y="1505712"/>
                  </a:lnTo>
                  <a:close/>
                </a:path>
                <a:path w="1550035" h="1682750">
                  <a:moveTo>
                    <a:pt x="1249680" y="1129284"/>
                  </a:moveTo>
                  <a:lnTo>
                    <a:pt x="0" y="1129284"/>
                  </a:lnTo>
                  <a:lnTo>
                    <a:pt x="0" y="1306068"/>
                  </a:lnTo>
                  <a:lnTo>
                    <a:pt x="1249680" y="1306068"/>
                  </a:lnTo>
                  <a:lnTo>
                    <a:pt x="1249680" y="1129284"/>
                  </a:lnTo>
                  <a:close/>
                </a:path>
                <a:path w="1550035" h="1682750">
                  <a:moveTo>
                    <a:pt x="1274064" y="752856"/>
                  </a:moveTo>
                  <a:lnTo>
                    <a:pt x="0" y="752856"/>
                  </a:lnTo>
                  <a:lnTo>
                    <a:pt x="0" y="929640"/>
                  </a:lnTo>
                  <a:lnTo>
                    <a:pt x="1274064" y="929640"/>
                  </a:lnTo>
                  <a:lnTo>
                    <a:pt x="1274064" y="752856"/>
                  </a:lnTo>
                  <a:close/>
                </a:path>
                <a:path w="1550035" h="1682750">
                  <a:moveTo>
                    <a:pt x="1325880" y="376428"/>
                  </a:moveTo>
                  <a:lnTo>
                    <a:pt x="0" y="376428"/>
                  </a:lnTo>
                  <a:lnTo>
                    <a:pt x="0" y="553212"/>
                  </a:lnTo>
                  <a:lnTo>
                    <a:pt x="1325880" y="553212"/>
                  </a:lnTo>
                  <a:lnTo>
                    <a:pt x="1325880" y="376428"/>
                  </a:lnTo>
                  <a:close/>
                </a:path>
                <a:path w="1550035" h="1682750">
                  <a:moveTo>
                    <a:pt x="1549908" y="0"/>
                  </a:moveTo>
                  <a:lnTo>
                    <a:pt x="0" y="0"/>
                  </a:lnTo>
                  <a:lnTo>
                    <a:pt x="0" y="176784"/>
                  </a:lnTo>
                  <a:lnTo>
                    <a:pt x="1549908" y="176784"/>
                  </a:lnTo>
                  <a:lnTo>
                    <a:pt x="1549908" y="0"/>
                  </a:lnTo>
                  <a:close/>
                </a:path>
              </a:pathLst>
            </a:custGeom>
            <a:solidFill>
              <a:srgbClr val="B0C1E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object 19"/>
            <p:cNvSpPr/>
            <p:nvPr/>
          </p:nvSpPr>
          <p:spPr>
            <a:xfrm>
              <a:off x="2785872" y="2407920"/>
              <a:ext cx="0" cy="3388360"/>
            </a:xfrm>
            <a:custGeom>
              <a:avLst/>
              <a:gdLst/>
              <a:ahLst/>
              <a:cxnLst/>
              <a:rect l="l" t="t" r="r" b="b"/>
              <a:pathLst>
                <a:path h="3388360">
                  <a:moveTo>
                    <a:pt x="0" y="3387852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0" name="object 35"/>
          <p:cNvSpPr txBox="1"/>
          <p:nvPr/>
        </p:nvSpPr>
        <p:spPr>
          <a:xfrm>
            <a:off x="454253" y="2458338"/>
            <a:ext cx="2258695" cy="137858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5"/>
              </a:spcBef>
              <a:tabLst>
                <a:tab pos="871855" algn="l"/>
                <a:tab pos="1150620" algn="l"/>
                <a:tab pos="2182495" algn="l"/>
              </a:tabLst>
            </a:pPr>
            <a:r>
              <a:rPr lang="ru-RU" sz="800" b="1" spc="5" dirty="0">
                <a:solidFill>
                  <a:srgbClr val="46559F"/>
                </a:solidFill>
                <a:latin typeface="Arial"/>
                <a:cs typeface="Arial"/>
              </a:rPr>
              <a:t>Добыча полезных ископаемых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1" name="object 34"/>
          <p:cNvSpPr txBox="1"/>
          <p:nvPr/>
        </p:nvSpPr>
        <p:spPr>
          <a:xfrm>
            <a:off x="454253" y="2834767"/>
            <a:ext cx="2256790" cy="137858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5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Транспортировка и хранение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2" name="object 33"/>
          <p:cNvSpPr txBox="1"/>
          <p:nvPr/>
        </p:nvSpPr>
        <p:spPr>
          <a:xfrm>
            <a:off x="448263" y="3250607"/>
            <a:ext cx="776605" cy="1365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800" b="1" spc="-10" dirty="0">
                <a:solidFill>
                  <a:srgbClr val="46559F"/>
                </a:solidFill>
                <a:latin typeface="Arial"/>
                <a:cs typeface="Arial"/>
              </a:rPr>
              <a:t>С</a:t>
            </a:r>
            <a:r>
              <a:rPr sz="800" b="1" spc="-10" dirty="0" err="1">
                <a:solidFill>
                  <a:srgbClr val="46559F"/>
                </a:solidFill>
                <a:latin typeface="Arial"/>
                <a:cs typeface="Arial"/>
              </a:rPr>
              <a:t>троительство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3" name="object 32"/>
          <p:cNvSpPr txBox="1"/>
          <p:nvPr/>
        </p:nvSpPr>
        <p:spPr>
          <a:xfrm>
            <a:off x="448263" y="3570386"/>
            <a:ext cx="226145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Торговля оптовая и розничная; ремонт автотранспортных средств и мотоциклов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4" name="object 31"/>
          <p:cNvSpPr txBox="1"/>
          <p:nvPr/>
        </p:nvSpPr>
        <p:spPr>
          <a:xfrm>
            <a:off x="454253" y="3964304"/>
            <a:ext cx="2256790" cy="253274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5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Д</a:t>
            </a:r>
            <a:r>
              <a:rPr sz="800" b="1" spc="-5" dirty="0" err="1">
                <a:solidFill>
                  <a:srgbClr val="46559F"/>
                </a:solidFill>
                <a:latin typeface="Arial"/>
                <a:cs typeface="Arial"/>
              </a:rPr>
              <a:t>еятельность</a:t>
            </a:r>
            <a:r>
              <a:rPr sz="800" b="1" spc="15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профессиональная,</a:t>
            </a:r>
            <a:r>
              <a:rPr sz="800" b="1" spc="15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научная </a:t>
            </a:r>
            <a:r>
              <a:rPr sz="800" b="1" spc="-204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 техническая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55" name="object 30"/>
          <p:cNvSpPr txBox="1"/>
          <p:nvPr/>
        </p:nvSpPr>
        <p:spPr>
          <a:xfrm>
            <a:off x="-101371" y="4399279"/>
            <a:ext cx="2814953" cy="6694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725" algn="just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О</a:t>
            </a:r>
            <a:r>
              <a:rPr sz="800" b="1" spc="-5" dirty="0" err="1">
                <a:solidFill>
                  <a:srgbClr val="46559F"/>
                </a:solidFill>
                <a:latin typeface="Arial"/>
                <a:cs typeface="Arial"/>
              </a:rPr>
              <a:t>брабатывающ</a:t>
            </a: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е</a:t>
            </a:r>
            <a:r>
              <a:rPr sz="8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 err="1">
                <a:solidFill>
                  <a:srgbClr val="46559F"/>
                </a:solidFill>
                <a:latin typeface="Arial"/>
                <a:cs typeface="Arial"/>
              </a:rPr>
              <a:t>производства</a:t>
            </a:r>
            <a:endParaRPr lang="ru-RU" sz="800" b="1" spc="-5" dirty="0">
              <a:solidFill>
                <a:srgbClr val="46559F"/>
              </a:solidFill>
              <a:latin typeface="Arial"/>
              <a:cs typeface="Arial"/>
            </a:endParaRPr>
          </a:p>
          <a:p>
            <a:pPr marL="593725" algn="just">
              <a:lnSpc>
                <a:spcPct val="100000"/>
              </a:lnSpc>
              <a:spcBef>
                <a:spcPts val="100"/>
              </a:spcBef>
            </a:pPr>
            <a:endParaRPr lang="ru-RU" sz="800" b="1" spc="-5" dirty="0">
              <a:solidFill>
                <a:srgbClr val="46559F"/>
              </a:solidFill>
              <a:latin typeface="Arial"/>
              <a:cs typeface="Arial"/>
            </a:endParaRPr>
          </a:p>
          <a:p>
            <a:pPr marL="593725" algn="just">
              <a:lnSpc>
                <a:spcPct val="100000"/>
              </a:lnSpc>
              <a:spcBef>
                <a:spcPts val="100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Деятельность профессиональная и научная</a:t>
            </a:r>
            <a:endParaRPr sz="800" dirty="0">
              <a:latin typeface="Arial"/>
              <a:cs typeface="Arial"/>
            </a:endParaRPr>
          </a:p>
          <a:p>
            <a:pPr algn="just">
              <a:lnSpc>
                <a:spcPct val="100000"/>
              </a:lnSpc>
            </a:pPr>
            <a:endParaRPr sz="900" dirty="0">
              <a:latin typeface="Arial"/>
              <a:cs typeface="Arial"/>
            </a:endParaRPr>
          </a:p>
        </p:txBody>
      </p:sp>
      <p:sp>
        <p:nvSpPr>
          <p:cNvPr id="56" name="object 29"/>
          <p:cNvSpPr txBox="1"/>
          <p:nvPr/>
        </p:nvSpPr>
        <p:spPr>
          <a:xfrm>
            <a:off x="454253" y="5093970"/>
            <a:ext cx="2259330" cy="412292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6350">
              <a:lnSpc>
                <a:spcPts val="910"/>
              </a:lnSpc>
              <a:spcBef>
                <a:spcPts val="175"/>
              </a:spcBef>
            </a:pPr>
            <a:r>
              <a:rPr lang="ru-RU" sz="800" b="1" spc="-5" dirty="0">
                <a:solidFill>
                  <a:srgbClr val="46559F"/>
                </a:solidFill>
                <a:latin typeface="Arial"/>
                <a:cs typeface="Arial"/>
              </a:rPr>
              <a:t>Д</a:t>
            </a:r>
            <a:r>
              <a:rPr sz="800" b="1" spc="-5" dirty="0" err="1">
                <a:solidFill>
                  <a:srgbClr val="46559F"/>
                </a:solidFill>
                <a:latin typeface="Arial"/>
                <a:cs typeface="Arial"/>
              </a:rPr>
              <a:t>еятельность</a:t>
            </a:r>
            <a:r>
              <a:rPr sz="800" b="1" spc="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гостиниц</a:t>
            </a:r>
            <a:r>
              <a:rPr sz="800" b="1" spc="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sz="800" b="1" spc="2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предприятий </a:t>
            </a:r>
            <a:r>
              <a:rPr sz="800" b="1" spc="-2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5" dirty="0">
                <a:solidFill>
                  <a:srgbClr val="46559F"/>
                </a:solidFill>
                <a:latin typeface="Arial"/>
                <a:cs typeface="Arial"/>
              </a:rPr>
              <a:t>общественного</a:t>
            </a:r>
            <a:r>
              <a:rPr sz="800" b="1" spc="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46559F"/>
                </a:solidFill>
                <a:latin typeface="Arial"/>
                <a:cs typeface="Arial"/>
              </a:rPr>
              <a:t>питания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950" dirty="0">
              <a:latin typeface="Arial"/>
              <a:cs typeface="Arial"/>
            </a:endParaRPr>
          </a:p>
        </p:txBody>
      </p:sp>
      <p:sp>
        <p:nvSpPr>
          <p:cNvPr id="57" name="object 28"/>
          <p:cNvSpPr txBox="1"/>
          <p:nvPr/>
        </p:nvSpPr>
        <p:spPr>
          <a:xfrm>
            <a:off x="4501134" y="2503119"/>
            <a:ext cx="70685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168999,6 </a:t>
            </a:r>
            <a:r>
              <a:rPr sz="1000" b="1" spc="-5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8" name="object 27"/>
          <p:cNvSpPr txBox="1"/>
          <p:nvPr/>
        </p:nvSpPr>
        <p:spPr>
          <a:xfrm>
            <a:off x="4294931" y="2880105"/>
            <a:ext cx="800943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1157596,4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9" name="object 26"/>
          <p:cNvSpPr txBox="1"/>
          <p:nvPr/>
        </p:nvSpPr>
        <p:spPr>
          <a:xfrm>
            <a:off x="4178046" y="3256534"/>
            <a:ext cx="673087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129716,4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2" name="object 25"/>
          <p:cNvSpPr txBox="1"/>
          <p:nvPr/>
        </p:nvSpPr>
        <p:spPr>
          <a:xfrm>
            <a:off x="4126229" y="3632961"/>
            <a:ext cx="724904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10" dirty="0">
                <a:solidFill>
                  <a:srgbClr val="585858"/>
                </a:solidFill>
                <a:latin typeface="Arial"/>
                <a:cs typeface="Arial"/>
              </a:rPr>
              <a:t>104091,3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3" name="object 24"/>
          <p:cNvSpPr txBox="1"/>
          <p:nvPr/>
        </p:nvSpPr>
        <p:spPr>
          <a:xfrm>
            <a:off x="4100829" y="4009390"/>
            <a:ext cx="64442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93243,5</a:t>
            </a:r>
            <a:r>
              <a:rPr lang="ru-RU"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4" name="object 23"/>
          <p:cNvSpPr txBox="1"/>
          <p:nvPr/>
        </p:nvSpPr>
        <p:spPr>
          <a:xfrm>
            <a:off x="3818382" y="4386198"/>
            <a:ext cx="632541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90635,3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5" name="object 22"/>
          <p:cNvSpPr txBox="1"/>
          <p:nvPr/>
        </p:nvSpPr>
        <p:spPr>
          <a:xfrm>
            <a:off x="3797553" y="4762627"/>
            <a:ext cx="603886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93243,5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6" name="object 21"/>
          <p:cNvSpPr txBox="1"/>
          <p:nvPr/>
        </p:nvSpPr>
        <p:spPr>
          <a:xfrm>
            <a:off x="3586734" y="5139054"/>
            <a:ext cx="591312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b="1" spc="-5" dirty="0">
                <a:solidFill>
                  <a:srgbClr val="585858"/>
                </a:solidFill>
                <a:latin typeface="Arial"/>
                <a:cs typeface="Arial"/>
              </a:rPr>
              <a:t>79056,5</a:t>
            </a:r>
            <a:r>
              <a:rPr sz="1000" b="1" spc="-10" dirty="0">
                <a:solidFill>
                  <a:srgbClr val="585858"/>
                </a:solidFill>
                <a:latin typeface="Arial"/>
                <a:cs typeface="Arial"/>
              </a:rPr>
              <a:t>р.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0" name="TextBox 5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03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134" descr="Посевы со сплошной заливкой">
            <a:extLst>
              <a:ext uri="{FF2B5EF4-FFF2-40B4-BE49-F238E27FC236}">
                <a16:creationId xmlns:a16="http://schemas.microsoft.com/office/drawing/2014/main" id="{9A813BFB-987D-79B3-9F3C-24EA109F9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5700" y="5328969"/>
            <a:ext cx="360000" cy="360000"/>
          </a:xfrm>
          <a:prstGeom prst="rect">
            <a:avLst/>
          </a:prstGeom>
        </p:spPr>
      </p:pic>
      <p:pic>
        <p:nvPicPr>
          <p:cNvPr id="131" name="Рисунок 130" descr="Холмы со сплошной заливкой">
            <a:extLst>
              <a:ext uri="{FF2B5EF4-FFF2-40B4-BE49-F238E27FC236}">
                <a16:creationId xmlns:a16="http://schemas.microsoft.com/office/drawing/2014/main" id="{50B1F77A-2D91-C5DF-2A6E-FCA200EB9E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15700" y="2338974"/>
            <a:ext cx="360000" cy="360000"/>
          </a:xfrm>
          <a:prstGeom prst="rect">
            <a:avLst/>
          </a:prstGeom>
        </p:spPr>
      </p:pic>
      <p:pic>
        <p:nvPicPr>
          <p:cNvPr id="101" name="Рисунок 100" descr="Сельское хозяйство со сплошной заливкой">
            <a:extLst>
              <a:ext uri="{FF2B5EF4-FFF2-40B4-BE49-F238E27FC236}">
                <a16:creationId xmlns:a16="http://schemas.microsoft.com/office/drawing/2014/main" id="{208E3681-9B4F-4B33-A212-E62D0B4EF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90206" y="5318246"/>
            <a:ext cx="360000" cy="360000"/>
          </a:xfrm>
          <a:prstGeom prst="rect">
            <a:avLst/>
          </a:prstGeom>
        </p:spPr>
      </p:pic>
      <p:pic>
        <p:nvPicPr>
          <p:cNvPr id="95" name="Рисунок 94" descr="Лиственное дерево со сплошной заливкой">
            <a:extLst>
              <a:ext uri="{FF2B5EF4-FFF2-40B4-BE49-F238E27FC236}">
                <a16:creationId xmlns:a16="http://schemas.microsoft.com/office/drawing/2014/main" id="{F9992745-1C9E-A958-FDFD-5BE2BADB7D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599" y="5764069"/>
            <a:ext cx="360000" cy="360000"/>
          </a:xfrm>
          <a:prstGeom prst="rect">
            <a:avLst/>
          </a:prstGeom>
        </p:spPr>
      </p:pic>
      <p:pic>
        <p:nvPicPr>
          <p:cNvPr id="97" name="Рисунок 96" descr="Елка со сплошной заливкой">
            <a:extLst>
              <a:ext uri="{FF2B5EF4-FFF2-40B4-BE49-F238E27FC236}">
                <a16:creationId xmlns:a16="http://schemas.microsoft.com/office/drawing/2014/main" id="{DADC01F5-858C-9B08-635B-475B0B49673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6599" y="5318246"/>
            <a:ext cx="360000" cy="360000"/>
          </a:xfrm>
          <a:prstGeom prst="rect">
            <a:avLst/>
          </a:prstGeom>
        </p:spPr>
      </p:pic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27DC45EC-6B72-FC57-F6E6-430D336317AA}"/>
              </a:ext>
            </a:extLst>
          </p:cNvPr>
          <p:cNvSpPr/>
          <p:nvPr/>
        </p:nvSpPr>
        <p:spPr>
          <a:xfrm>
            <a:off x="640991" y="2269714"/>
            <a:ext cx="4497839" cy="1483045"/>
          </a:xfrm>
          <a:prstGeom prst="roundRect">
            <a:avLst>
              <a:gd name="adj" fmla="val 13233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Скругленный прямоугольник 39">
            <a:extLst>
              <a:ext uri="{FF2B5EF4-FFF2-40B4-BE49-F238E27FC236}">
                <a16:creationId xmlns:a16="http://schemas.microsoft.com/office/drawing/2014/main" id="{6C471008-A80D-1F1B-BC66-2067DA06313A}"/>
              </a:ext>
            </a:extLst>
          </p:cNvPr>
          <p:cNvSpPr/>
          <p:nvPr/>
        </p:nvSpPr>
        <p:spPr>
          <a:xfrm>
            <a:off x="640991" y="1376761"/>
            <a:ext cx="4497839" cy="775596"/>
          </a:xfrm>
          <a:prstGeom prst="roundRect">
            <a:avLst>
              <a:gd name="adj" fmla="val 27681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КЛИМАТ</a:t>
            </a: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F7E90DD8-F625-774B-4916-57BEE3A50CB4}"/>
              </a:ext>
            </a:extLst>
          </p:cNvPr>
          <p:cNvSpPr/>
          <p:nvPr/>
        </p:nvSpPr>
        <p:spPr>
          <a:xfrm>
            <a:off x="627014" y="4824775"/>
            <a:ext cx="4497839" cy="1483045"/>
          </a:xfrm>
          <a:prstGeom prst="roundRect">
            <a:avLst>
              <a:gd name="adj" fmla="val 14095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2F259C10-BB78-48DB-70DD-10B33B701093}"/>
              </a:ext>
            </a:extLst>
          </p:cNvPr>
          <p:cNvSpPr/>
          <p:nvPr/>
        </p:nvSpPr>
        <p:spPr>
          <a:xfrm>
            <a:off x="627014" y="3931822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ЛЕСА И ПОЧВЫ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  <a:endParaRPr lang="x-non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077375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ресурсная база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601F0F1B-D35B-D76C-54E6-EAC417466077}"/>
              </a:ext>
            </a:extLst>
          </p:cNvPr>
          <p:cNvSpPr/>
          <p:nvPr/>
        </p:nvSpPr>
        <p:spPr>
          <a:xfrm>
            <a:off x="5300092" y="1376761"/>
            <a:ext cx="4497839" cy="775596"/>
          </a:xfrm>
          <a:prstGeom prst="roundRect">
            <a:avLst>
              <a:gd name="adj" fmla="val 29330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МЕСТОРОЖДЕНИЯ И ПРОЯВЛЕНИЯ</a:t>
            </a:r>
          </a:p>
        </p:txBody>
      </p: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AE91EFE9-B67B-0E7F-6272-816E1137AE9A}"/>
              </a:ext>
            </a:extLst>
          </p:cNvPr>
          <p:cNvSpPr/>
          <p:nvPr/>
        </p:nvSpPr>
        <p:spPr>
          <a:xfrm>
            <a:off x="5286115" y="4824775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38997C38-2D25-2F3C-467D-A9A159CF5BA9}"/>
              </a:ext>
            </a:extLst>
          </p:cNvPr>
          <p:cNvSpPr/>
          <p:nvPr/>
        </p:nvSpPr>
        <p:spPr>
          <a:xfrm>
            <a:off x="5286115" y="3931822"/>
            <a:ext cx="4497839" cy="775596"/>
          </a:xfrm>
          <a:prstGeom prst="roundRect">
            <a:avLst>
              <a:gd name="adj" fmla="val 25208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ЗЕМЛИ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1C4A423-2228-521E-E06B-9B389FC0E335}"/>
              </a:ext>
            </a:extLst>
          </p:cNvPr>
          <p:cNvSpPr txBox="1"/>
          <p:nvPr/>
        </p:nvSpPr>
        <p:spPr>
          <a:xfrm>
            <a:off x="836421" y="2424918"/>
            <a:ext cx="3474940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dirty="0"/>
              <a:t> 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резко-континентальный с муссонными чертами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0282E4-2CCC-CE9A-16F7-CC2F77DF86AD}"/>
              </a:ext>
            </a:extLst>
          </p:cNvPr>
          <p:cNvSpPr txBox="1"/>
          <p:nvPr/>
        </p:nvSpPr>
        <p:spPr>
          <a:xfrm>
            <a:off x="1201369" y="2758783"/>
            <a:ext cx="1678936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средняя температура:</a:t>
            </a:r>
          </a:p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январе -26,2℃, в июле + 18,8℃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94ACB4A-9A05-F909-1488-4F131CC71B1A}"/>
              </a:ext>
            </a:extLst>
          </p:cNvPr>
          <p:cNvSpPr txBox="1"/>
          <p:nvPr/>
        </p:nvSpPr>
        <p:spPr>
          <a:xfrm>
            <a:off x="1201369" y="3214845"/>
            <a:ext cx="163257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8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составляет до 430 мм</a:t>
            </a:r>
          </a:p>
        </p:txBody>
      </p:sp>
      <p:pic>
        <p:nvPicPr>
          <p:cNvPr id="80" name="Рисунок 79" descr="Термометр со сплошной заливкой">
            <a:extLst>
              <a:ext uri="{FF2B5EF4-FFF2-40B4-BE49-F238E27FC236}">
                <a16:creationId xmlns:a16="http://schemas.microsoft.com/office/drawing/2014/main" id="{03905552-1267-3947-ED33-DA92CDF30FE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70576" y="2748060"/>
            <a:ext cx="360000" cy="360000"/>
          </a:xfrm>
          <a:prstGeom prst="rect">
            <a:avLst/>
          </a:prstGeom>
        </p:spPr>
      </p:pic>
      <p:pic>
        <p:nvPicPr>
          <p:cNvPr id="84" name="Рисунок 83" descr="Дождь со сплошной заливкой">
            <a:extLst>
              <a:ext uri="{FF2B5EF4-FFF2-40B4-BE49-F238E27FC236}">
                <a16:creationId xmlns:a16="http://schemas.microsoft.com/office/drawing/2014/main" id="{870DB04A-3422-E267-D9B9-AF7EB3B494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0576" y="3218061"/>
            <a:ext cx="360000" cy="360000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C30F9616-4CA9-8FB9-426A-440D5B09B098}"/>
              </a:ext>
            </a:extLst>
          </p:cNvPr>
          <p:cNvSpPr txBox="1"/>
          <p:nvPr/>
        </p:nvSpPr>
        <p:spPr>
          <a:xfrm>
            <a:off x="822443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общий запас 4,3 млн. м3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1B2EC90-8DAE-0957-5D26-BE6AB5E7E7C7}"/>
              </a:ext>
            </a:extLst>
          </p:cNvPr>
          <p:cNvSpPr txBox="1"/>
          <p:nvPr/>
        </p:nvSpPr>
        <p:spPr>
          <a:xfrm>
            <a:off x="1187392" y="5339692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Земли</a:t>
            </a:r>
            <a:r>
              <a:rPr lang="ru-RU" sz="900" b="1" spc="-4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46559F"/>
                </a:solidFill>
                <a:latin typeface="Arial"/>
                <a:cs typeface="Arial"/>
              </a:rPr>
              <a:t>лесного</a:t>
            </a:r>
            <a:r>
              <a:rPr lang="ru-RU" sz="900" b="1" spc="-5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46559F"/>
                </a:solidFill>
                <a:latin typeface="Arial"/>
                <a:cs typeface="Arial"/>
              </a:rPr>
              <a:t>фонда</a:t>
            </a:r>
            <a:endParaRPr lang="ru-RU" sz="900" dirty="0">
              <a:latin typeface="Arial"/>
              <a:cs typeface="Arial"/>
            </a:endParaRP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1318106 га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A782E053-2F93-9792-F207-53B43CF12C51}"/>
              </a:ext>
            </a:extLst>
          </p:cNvPr>
          <p:cNvSpPr txBox="1"/>
          <p:nvPr/>
        </p:nvSpPr>
        <p:spPr>
          <a:xfrm>
            <a:off x="1187392" y="5816180"/>
            <a:ext cx="129811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запаса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110142 га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BFF0E25-DFAE-46E7-0CAB-F8151F107F4C}"/>
              </a:ext>
            </a:extLst>
          </p:cNvPr>
          <p:cNvSpPr txBox="1"/>
          <p:nvPr/>
        </p:nvSpPr>
        <p:spPr>
          <a:xfrm>
            <a:off x="3320999" y="5339692"/>
            <a:ext cx="153199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почвы</a:t>
            </a:r>
            <a:endParaRPr lang="en-US" sz="9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DE3B28B-9C2A-C4FD-BC1D-17B55EA166BC}"/>
              </a:ext>
            </a:extLst>
          </p:cNvPr>
          <p:cNvSpPr txBox="1"/>
          <p:nvPr/>
        </p:nvSpPr>
        <p:spPr>
          <a:xfrm>
            <a:off x="3320999" y="5568097"/>
            <a:ext cx="177590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преобладают дерново-слабоподзолистые песчаные и супесчаные почвы                           </a:t>
            </a: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лесопосадки и выращивания картофеля</a:t>
            </a: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endParaRPr lang="ru-RU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ts val="620"/>
              </a:lnSpc>
              <a:buFont typeface="Arial" panose="020B0604020202020204" pitchFamily="34" charset="0"/>
              <a:buChar char="•"/>
            </a:pPr>
            <a:r>
              <a:rPr lang="ru-RU" sz="600" b="1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значительно распространены  торфяно-болотные почвы </a:t>
            </a:r>
            <a:r>
              <a:rPr lang="ru-RU" sz="600" spc="-3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подходят для ведения  лесных хозяйств</a:t>
            </a:r>
            <a:endParaRPr lang="en-US" sz="600" spc="-30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70387" y="2308146"/>
            <a:ext cx="151767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</a:t>
            </a:r>
            <a:r>
              <a:rPr lang="ru-RU" sz="9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каолинсодержащих</a:t>
            </a:r>
            <a:r>
              <a:rPr lang="ru-RU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кварц-полевошпатовых песков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B81FAEA-1548-B5F4-06CC-079A55CF6E19}"/>
              </a:ext>
            </a:extLst>
          </p:cNvPr>
          <p:cNvSpPr txBox="1"/>
          <p:nvPr/>
        </p:nvSpPr>
        <p:spPr>
          <a:xfrm>
            <a:off x="5481544" y="4979979"/>
            <a:ext cx="361199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площадь 1479210 га 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394B33CE-DA6F-7903-8552-2F4E10758830}"/>
              </a:ext>
            </a:extLst>
          </p:cNvPr>
          <p:cNvSpPr txBox="1"/>
          <p:nvPr/>
        </p:nvSpPr>
        <p:spPr>
          <a:xfrm>
            <a:off x="5846493" y="5339692"/>
            <a:ext cx="15316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с/х назначения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455551 га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2232438-0B4C-EE5D-F317-B1A618F94DAC}"/>
              </a:ext>
            </a:extLst>
          </p:cNvPr>
          <p:cNvSpPr txBox="1"/>
          <p:nvPr/>
        </p:nvSpPr>
        <p:spPr>
          <a:xfrm>
            <a:off x="5846493" y="5816180"/>
            <a:ext cx="17691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земли промышленности</a:t>
            </a:r>
          </a:p>
          <a:p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12290 га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22D72C5B-E6A0-1041-A71A-27D5324B5B6E}"/>
              </a:ext>
            </a:extLst>
          </p:cNvPr>
          <p:cNvSpPr txBox="1"/>
          <p:nvPr/>
        </p:nvSpPr>
        <p:spPr>
          <a:xfrm>
            <a:off x="5846493" y="3039333"/>
            <a:ext cx="1801389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620"/>
              </a:lnSpc>
            </a:pPr>
            <a:r>
              <a:rPr lang="ru-RU" sz="800" b="1" dirty="0">
                <a:solidFill>
                  <a:schemeClr val="accent1">
                    <a:lumMod val="75000"/>
                  </a:schemeClr>
                </a:solidFill>
              </a:rPr>
              <a:t>ЗОЛОТОРУДНЫЕ МЕСТОРОЖДЕНИЯ</a:t>
            </a:r>
            <a:endParaRPr lang="en-US" sz="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" name="Рисунок 132" descr="Производство со сплошной заливкой">
            <a:extLst>
              <a:ext uri="{FF2B5EF4-FFF2-40B4-BE49-F238E27FC236}">
                <a16:creationId xmlns:a16="http://schemas.microsoft.com/office/drawing/2014/main" id="{B1E22031-B859-A4F3-7118-A7C6CB50C7A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402397" y="5786221"/>
            <a:ext cx="360000" cy="360000"/>
          </a:xfrm>
          <a:prstGeom prst="rect">
            <a:avLst/>
          </a:prstGeom>
        </p:spPr>
      </p:pic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CF61200C-1B4F-94A8-B2A9-63CB92B95149}"/>
              </a:ext>
            </a:extLst>
          </p:cNvPr>
          <p:cNvSpPr/>
          <p:nvPr/>
        </p:nvSpPr>
        <p:spPr>
          <a:xfrm>
            <a:off x="5297771" y="2265996"/>
            <a:ext cx="4497839" cy="1483045"/>
          </a:xfrm>
          <a:prstGeom prst="roundRect">
            <a:avLst>
              <a:gd name="adj" fmla="val 13664"/>
            </a:avLst>
          </a:prstGeom>
          <a:noFill/>
          <a:ln>
            <a:solidFill>
              <a:srgbClr val="4756A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617829-9ABE-B8DA-2750-51342286CCBC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МАГДАГАЧИНСКОГО МУНИЦИПАЛЬНОГО ОКРУГА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2163" y="2324724"/>
            <a:ext cx="359695" cy="35969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8085492" y="2377395"/>
            <a:ext cx="151767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минеральных вод</a:t>
            </a:r>
          </a:p>
        </p:txBody>
      </p:sp>
      <p:pic>
        <p:nvPicPr>
          <p:cNvPr id="44" name="Рисунок 43" descr="Огонь со сплошной заливкой">
            <a:extLst>
              <a:ext uri="{FF2B5EF4-FFF2-40B4-BE49-F238E27FC236}">
                <a16:creationId xmlns:a16="http://schemas.microsoft.com/office/drawing/2014/main" id="{D7A231C4-05E0-E4E6-847E-DFBE655CEB3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718675" y="2809329"/>
            <a:ext cx="360000" cy="3600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8073182" y="2865702"/>
            <a:ext cx="151767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огнеупорных глин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16005" y="2824355"/>
            <a:ext cx="359695" cy="3596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26377" y="3299355"/>
            <a:ext cx="359695" cy="35969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ED43C5D-0262-F43E-BACE-84B5F5D53598}"/>
              </a:ext>
            </a:extLst>
          </p:cNvPr>
          <p:cNvSpPr txBox="1"/>
          <p:nvPr/>
        </p:nvSpPr>
        <p:spPr>
          <a:xfrm>
            <a:off x="5860469" y="3257694"/>
            <a:ext cx="1517675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месторождение бурых камней и коксующихся углей</a:t>
            </a:r>
          </a:p>
        </p:txBody>
      </p:sp>
      <p:sp>
        <p:nvSpPr>
          <p:cNvPr id="42" name="TextBox 41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202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Скругленный прямоугольник 248">
            <a:extLst>
              <a:ext uri="{FF2B5EF4-FFF2-40B4-BE49-F238E27FC236}">
                <a16:creationId xmlns:a16="http://schemas.microsoft.com/office/drawing/2014/main" id="{A4503707-C842-55D2-8184-C2281EB1EB33}"/>
              </a:ext>
            </a:extLst>
          </p:cNvPr>
          <p:cNvSpPr/>
          <p:nvPr/>
        </p:nvSpPr>
        <p:spPr>
          <a:xfrm>
            <a:off x="7598612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50" name="Скругленный прямоугольник 249">
            <a:extLst>
              <a:ext uri="{FF2B5EF4-FFF2-40B4-BE49-F238E27FC236}">
                <a16:creationId xmlns:a16="http://schemas.microsoft.com/office/drawing/2014/main" id="{C88591C5-A285-4ADE-F36B-04A9A72B35EF}"/>
              </a:ext>
            </a:extLst>
          </p:cNvPr>
          <p:cNvSpPr/>
          <p:nvPr/>
        </p:nvSpPr>
        <p:spPr>
          <a:xfrm>
            <a:off x="7598612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КУЛЬТУРА И ИСКУССТВО</a:t>
            </a:r>
            <a:endParaRPr lang="x-none" dirty="0"/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007C2EF-68BA-8F8F-ACC3-1F355859E295}"/>
              </a:ext>
            </a:extLst>
          </p:cNvPr>
          <p:cNvSpPr txBox="1"/>
          <p:nvPr/>
        </p:nvSpPr>
        <p:spPr>
          <a:xfrm>
            <a:off x="7798492" y="2528250"/>
            <a:ext cx="171306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учреждений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798492" y="4890394"/>
            <a:ext cx="1989104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детской школы искусства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E9F12BC2-BFAA-BED4-F03C-AD706AF7061B}"/>
              </a:ext>
            </a:extLst>
          </p:cNvPr>
          <p:cNvSpPr txBox="1"/>
          <p:nvPr/>
        </p:nvSpPr>
        <p:spPr>
          <a:xfrm>
            <a:off x="7798492" y="436511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C27278C-6818-C17F-D51C-27DC77A4DF73}"/>
              </a:ext>
            </a:extLst>
          </p:cNvPr>
          <p:cNvSpPr txBox="1"/>
          <p:nvPr/>
        </p:nvSpPr>
        <p:spPr>
          <a:xfrm>
            <a:off x="7798492" y="373256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FD6CFA95-6D40-CD7C-1A91-86822FB92694}"/>
              </a:ext>
            </a:extLst>
          </p:cNvPr>
          <p:cNvSpPr txBox="1"/>
          <p:nvPr/>
        </p:nvSpPr>
        <p:spPr>
          <a:xfrm>
            <a:off x="7798492" y="317079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D699B-3924-518D-6259-49B5096496FC}"/>
              </a:ext>
            </a:extLst>
          </p:cNvPr>
          <p:cNvSpPr txBox="1"/>
          <p:nvPr/>
        </p:nvSpPr>
        <p:spPr>
          <a:xfrm>
            <a:off x="627016" y="550177"/>
            <a:ext cx="916058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CD619759-1B46-A085-9BEA-16699177FCA2}"/>
              </a:ext>
            </a:extLst>
          </p:cNvPr>
          <p:cNvSpPr/>
          <p:nvPr/>
        </p:nvSpPr>
        <p:spPr>
          <a:xfrm>
            <a:off x="627017" y="163628"/>
            <a:ext cx="1811383" cy="273844"/>
          </a:xfrm>
          <a:prstGeom prst="roundRect">
            <a:avLst>
              <a:gd name="adj" fmla="val 50000"/>
            </a:avLst>
          </a:prstGeom>
          <a:solidFill>
            <a:srgbClr val="4756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0" rtlCol="0" anchor="ctr"/>
          <a:lstStyle/>
          <a:p>
            <a:r>
              <a:rPr lang="ru-RU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инфраструктура</a:t>
            </a:r>
          </a:p>
        </p:txBody>
      </p:sp>
      <p:sp>
        <p:nvSpPr>
          <p:cNvPr id="19" name="Номер слайда 50">
            <a:extLst>
              <a:ext uri="{FF2B5EF4-FFF2-40B4-BE49-F238E27FC236}">
                <a16:creationId xmlns:a16="http://schemas.microsoft.com/office/drawing/2014/main" id="{B54F722C-2069-3D02-CFC9-7B8A4D82B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BFEBFB40-7B6B-80BC-E2A0-D704509DB297}"/>
              </a:ext>
            </a:extLst>
          </p:cNvPr>
          <p:cNvSpPr/>
          <p:nvPr/>
        </p:nvSpPr>
        <p:spPr>
          <a:xfrm>
            <a:off x="627016" y="2269714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D65F193D-8DB6-299A-5C0F-01B3FC0F7ECB}"/>
              </a:ext>
            </a:extLst>
          </p:cNvPr>
          <p:cNvSpPr/>
          <p:nvPr/>
        </p:nvSpPr>
        <p:spPr>
          <a:xfrm>
            <a:off x="627016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ОБРАЗОВАНИЕ</a:t>
            </a:r>
          </a:p>
        </p:txBody>
      </p:sp>
      <p:pic>
        <p:nvPicPr>
          <p:cNvPr id="38" name="Рисунок 37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FFA05D91-7D65-3FD5-3A8C-B8DBE3F1C4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45015" y="1462881"/>
            <a:ext cx="360000" cy="360000"/>
          </a:xfrm>
          <a:prstGeom prst="rect">
            <a:avLst/>
          </a:prstGeom>
        </p:spPr>
      </p:pic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BDF2D16B-1BE3-EA25-8DF1-54012BAE852A}"/>
              </a:ext>
            </a:extLst>
          </p:cNvPr>
          <p:cNvCxnSpPr>
            <a:cxnSpLocks/>
          </p:cNvCxnSpPr>
          <p:nvPr/>
        </p:nvCxnSpPr>
        <p:spPr>
          <a:xfrm>
            <a:off x="1720735" y="2439744"/>
            <a:ext cx="0" cy="36980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26896" y="252825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F6319A-7A33-F378-AD5B-7BCE76E1CF7E}"/>
              </a:ext>
            </a:extLst>
          </p:cNvPr>
          <p:cNvSpPr txBox="1"/>
          <p:nvPr/>
        </p:nvSpPr>
        <p:spPr>
          <a:xfrm>
            <a:off x="826896" y="2873681"/>
            <a:ext cx="706629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дошкольного образования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B77D628-B652-7E49-A387-AC3F97ACBE6E}"/>
              </a:ext>
            </a:extLst>
          </p:cNvPr>
          <p:cNvSpPr txBox="1"/>
          <p:nvPr/>
        </p:nvSpPr>
        <p:spPr>
          <a:xfrm>
            <a:off x="1828506" y="2526106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654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2926F69-40C7-3974-087F-9781F99C6E13}"/>
              </a:ext>
            </a:extLst>
          </p:cNvPr>
          <p:cNvSpPr txBox="1"/>
          <p:nvPr/>
        </p:nvSpPr>
        <p:spPr>
          <a:xfrm>
            <a:off x="826896" y="5518079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225F85E-9845-220A-B6E0-8F517F2F3582}"/>
              </a:ext>
            </a:extLst>
          </p:cNvPr>
          <p:cNvSpPr txBox="1"/>
          <p:nvPr/>
        </p:nvSpPr>
        <p:spPr>
          <a:xfrm>
            <a:off x="826896" y="5863510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высшего образования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3240BB4F-916F-9A16-B053-540E8BA0C6C3}"/>
              </a:ext>
            </a:extLst>
          </p:cNvPr>
          <p:cNvSpPr txBox="1"/>
          <p:nvPr/>
        </p:nvSpPr>
        <p:spPr>
          <a:xfrm>
            <a:off x="1828506" y="5515935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90BC0E0-A47B-7C34-B2FA-E073E5D93F69}"/>
              </a:ext>
            </a:extLst>
          </p:cNvPr>
          <p:cNvSpPr txBox="1"/>
          <p:nvPr/>
        </p:nvSpPr>
        <p:spPr>
          <a:xfrm>
            <a:off x="826896" y="4770621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B3D4C90-9F8B-ADB3-6F43-32DD9FCCC0A1}"/>
              </a:ext>
            </a:extLst>
          </p:cNvPr>
          <p:cNvSpPr txBox="1"/>
          <p:nvPr/>
        </p:nvSpPr>
        <p:spPr>
          <a:xfrm>
            <a:off x="826896" y="5116052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289096E-232E-07AD-8087-A4968491C029}"/>
              </a:ext>
            </a:extLst>
          </p:cNvPr>
          <p:cNvSpPr txBox="1"/>
          <p:nvPr/>
        </p:nvSpPr>
        <p:spPr>
          <a:xfrm>
            <a:off x="1828506" y="476847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C3018D4-B80B-2244-D89D-F98700861577}"/>
              </a:ext>
            </a:extLst>
          </p:cNvPr>
          <p:cNvSpPr txBox="1"/>
          <p:nvPr/>
        </p:nvSpPr>
        <p:spPr>
          <a:xfrm>
            <a:off x="826896" y="4023164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77467BC-9E22-FA87-0DA9-CDD84E703B74}"/>
              </a:ext>
            </a:extLst>
          </p:cNvPr>
          <p:cNvSpPr txBox="1"/>
          <p:nvPr/>
        </p:nvSpPr>
        <p:spPr>
          <a:xfrm>
            <a:off x="826896" y="4368595"/>
            <a:ext cx="73399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образования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FF68BA2A-B11B-A3F3-C41C-C13ACA8D4225}"/>
              </a:ext>
            </a:extLst>
          </p:cNvPr>
          <p:cNvSpPr txBox="1"/>
          <p:nvPr/>
        </p:nvSpPr>
        <p:spPr>
          <a:xfrm>
            <a:off x="1828506" y="4021020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2495</a:t>
            </a: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EC0830FF-A822-D57F-D63D-53A3866C0864}"/>
              </a:ext>
            </a:extLst>
          </p:cNvPr>
          <p:cNvSpPr txBox="1"/>
          <p:nvPr/>
        </p:nvSpPr>
        <p:spPr>
          <a:xfrm>
            <a:off x="826896" y="3275707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учреждений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D8AC28B-1761-234B-F3DD-AC6E74CECC4C}"/>
              </a:ext>
            </a:extLst>
          </p:cNvPr>
          <p:cNvSpPr txBox="1"/>
          <p:nvPr/>
        </p:nvSpPr>
        <p:spPr>
          <a:xfrm>
            <a:off x="826896" y="3621138"/>
            <a:ext cx="957761" cy="256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доп.</a:t>
            </a:r>
          </a:p>
          <a:p>
            <a:pPr>
              <a:lnSpc>
                <a:spcPts val="980"/>
              </a:lnSpc>
            </a:pPr>
            <a:r>
              <a:rPr lang="ru-RU" sz="90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8D00896-22B3-FE36-7949-817B0AFC70FE}"/>
              </a:ext>
            </a:extLst>
          </p:cNvPr>
          <p:cNvSpPr txBox="1"/>
          <p:nvPr/>
        </p:nvSpPr>
        <p:spPr>
          <a:xfrm>
            <a:off x="1828506" y="3273563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ts val="1220"/>
              </a:lnSpc>
            </a:pPr>
            <a:r>
              <a:rPr lang="ru-RU" sz="1100" b="1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b="1" spc="-20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</a:t>
            </a:r>
          </a:p>
        </p:txBody>
      </p:sp>
      <p:sp>
        <p:nvSpPr>
          <p:cNvPr id="179" name="Скругленный прямоугольник 178">
            <a:extLst>
              <a:ext uri="{FF2B5EF4-FFF2-40B4-BE49-F238E27FC236}">
                <a16:creationId xmlns:a16="http://schemas.microsoft.com/office/drawing/2014/main" id="{015033BA-BEB5-3488-3407-C2E590FFA5D9}"/>
              </a:ext>
            </a:extLst>
          </p:cNvPr>
          <p:cNvSpPr/>
          <p:nvPr/>
        </p:nvSpPr>
        <p:spPr>
          <a:xfrm>
            <a:off x="2954593" y="2269714"/>
            <a:ext cx="2196000" cy="3169725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0" name="Скругленный прямоугольник 179">
            <a:extLst>
              <a:ext uri="{FF2B5EF4-FFF2-40B4-BE49-F238E27FC236}">
                <a16:creationId xmlns:a16="http://schemas.microsoft.com/office/drawing/2014/main" id="{F630E29E-4C57-8581-5AD9-D1B81A96CB3A}"/>
              </a:ext>
            </a:extLst>
          </p:cNvPr>
          <p:cNvSpPr/>
          <p:nvPr/>
        </p:nvSpPr>
        <p:spPr>
          <a:xfrm>
            <a:off x="2954593" y="1376762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ЗДРАВОХРАНЕНИЕ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1D43FCF-407D-2AD7-EC25-AC6EB4BF6BF0}"/>
              </a:ext>
            </a:extLst>
          </p:cNvPr>
          <p:cNvSpPr txBox="1"/>
          <p:nvPr/>
        </p:nvSpPr>
        <p:spPr>
          <a:xfrm>
            <a:off x="3154473" y="2528250"/>
            <a:ext cx="199611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посещение в смену</a:t>
            </a:r>
          </a:p>
        </p:txBody>
      </p:sp>
      <p:pic>
        <p:nvPicPr>
          <p:cNvPr id="210" name="Рисунок 209" descr="Больница со сплошной заливкой">
            <a:extLst>
              <a:ext uri="{FF2B5EF4-FFF2-40B4-BE49-F238E27FC236}">
                <a16:creationId xmlns:a16="http://schemas.microsoft.com/office/drawing/2014/main" id="{D598D17E-8B89-4579-B8F4-45F84F356C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2592" y="1462093"/>
            <a:ext cx="360000" cy="360000"/>
          </a:xfrm>
          <a:prstGeom prst="rect">
            <a:avLst/>
          </a:prstGeom>
        </p:spPr>
      </p:pic>
      <p:sp>
        <p:nvSpPr>
          <p:cNvPr id="211" name="TextBox 210">
            <a:extLst>
              <a:ext uri="{FF2B5EF4-FFF2-40B4-BE49-F238E27FC236}">
                <a16:creationId xmlns:a16="http://schemas.microsoft.com/office/drawing/2014/main" id="{5151CFA0-40D0-3C38-D789-043E220BC223}"/>
              </a:ext>
            </a:extLst>
          </p:cNvPr>
          <p:cNvSpPr txBox="1"/>
          <p:nvPr/>
        </p:nvSpPr>
        <p:spPr>
          <a:xfrm>
            <a:off x="3154474" y="3174338"/>
            <a:ext cx="1284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фельдшерско-акушерских пунктов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33EE292-1A91-AA33-C08E-2950E0E02A61}"/>
              </a:ext>
            </a:extLst>
          </p:cNvPr>
          <p:cNvSpPr txBox="1"/>
          <p:nvPr/>
        </p:nvSpPr>
        <p:spPr>
          <a:xfrm>
            <a:off x="3154474" y="3974314"/>
            <a:ext cx="194337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врачебные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амбулатории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CBA971FD-D4A6-8177-6CB5-D1248DEDE809}"/>
              </a:ext>
            </a:extLst>
          </p:cNvPr>
          <p:cNvSpPr txBox="1"/>
          <p:nvPr/>
        </p:nvSpPr>
        <p:spPr>
          <a:xfrm>
            <a:off x="3154474" y="4774290"/>
            <a:ext cx="151988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учреждения здравоохранения</a:t>
            </a:r>
          </a:p>
        </p:txBody>
      </p:sp>
      <p:sp>
        <p:nvSpPr>
          <p:cNvPr id="221" name="Скругленный прямоугольник 220">
            <a:extLst>
              <a:ext uri="{FF2B5EF4-FFF2-40B4-BE49-F238E27FC236}">
                <a16:creationId xmlns:a16="http://schemas.microsoft.com/office/drawing/2014/main" id="{020D1684-D52C-C2EC-5298-DD660550B672}"/>
              </a:ext>
            </a:extLst>
          </p:cNvPr>
          <p:cNvSpPr/>
          <p:nvPr/>
        </p:nvSpPr>
        <p:spPr>
          <a:xfrm>
            <a:off x="5276603" y="2274322"/>
            <a:ext cx="2196000" cy="4038109"/>
          </a:xfrm>
          <a:prstGeom prst="roundRect">
            <a:avLst>
              <a:gd name="adj" fmla="val 10682"/>
            </a:avLst>
          </a:prstGeom>
          <a:solidFill>
            <a:srgbClr val="F1F1F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2" name="Скругленный прямоугольник 221">
            <a:extLst>
              <a:ext uri="{FF2B5EF4-FFF2-40B4-BE49-F238E27FC236}">
                <a16:creationId xmlns:a16="http://schemas.microsoft.com/office/drawing/2014/main" id="{70CF21A7-ECCA-575E-B550-FE0CE411467E}"/>
              </a:ext>
            </a:extLst>
          </p:cNvPr>
          <p:cNvSpPr/>
          <p:nvPr/>
        </p:nvSpPr>
        <p:spPr>
          <a:xfrm>
            <a:off x="5276603" y="1381370"/>
            <a:ext cx="2195999" cy="775596"/>
          </a:xfrm>
          <a:prstGeom prst="roundRect">
            <a:avLst>
              <a:gd name="adj" fmla="val 29072"/>
            </a:avLst>
          </a:prstGeom>
          <a:solidFill>
            <a:srgbClr val="4756A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96000" rtlCol="0" anchor="ctr"/>
          <a:lstStyle/>
          <a:p>
            <a:pPr algn="ctr"/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СПОРТ</a:t>
            </a:r>
            <a:endParaRPr lang="x-none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8AAF981A-A158-7FA2-DCCE-482787BE82A1}"/>
              </a:ext>
            </a:extLst>
          </p:cNvPr>
          <p:cNvSpPr txBox="1"/>
          <p:nvPr/>
        </p:nvSpPr>
        <p:spPr>
          <a:xfrm>
            <a:off x="5476483" y="2532858"/>
            <a:ext cx="89383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</a:t>
            </a:r>
          </a:p>
        </p:txBody>
      </p:sp>
      <p:pic>
        <p:nvPicPr>
          <p:cNvPr id="274" name="Рисунок 273" descr="Футбольный мяч со сплошной заливкой">
            <a:extLst>
              <a:ext uri="{FF2B5EF4-FFF2-40B4-BE49-F238E27FC236}">
                <a16:creationId xmlns:a16="http://schemas.microsoft.com/office/drawing/2014/main" id="{4F199496-B661-D254-DD27-BB53D9A49E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90322" y="1462881"/>
            <a:ext cx="360000" cy="360000"/>
          </a:xfrm>
          <a:prstGeom prst="rect">
            <a:avLst/>
          </a:prstGeom>
        </p:spPr>
      </p:pic>
      <p:pic>
        <p:nvPicPr>
          <p:cNvPr id="276" name="Рисунок 275" descr="Мольберт со сплошной заливкой">
            <a:extLst>
              <a:ext uri="{FF2B5EF4-FFF2-40B4-BE49-F238E27FC236}">
                <a16:creationId xmlns:a16="http://schemas.microsoft.com/office/drawing/2014/main" id="{B52A2E31-72C8-3565-419D-42E3EC486F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12331" y="1462881"/>
            <a:ext cx="360000" cy="36000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B38CFC4B-4571-DF22-142C-09FDD201865C}"/>
              </a:ext>
            </a:extLst>
          </p:cNvPr>
          <p:cNvSpPr txBox="1"/>
          <p:nvPr/>
        </p:nvSpPr>
        <p:spPr>
          <a:xfrm>
            <a:off x="5476481" y="3095391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спортивных сооружений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40BFAEC2-21A1-E0CF-DC35-664D8408F090}"/>
              </a:ext>
            </a:extLst>
          </p:cNvPr>
          <p:cNvSpPr txBox="1"/>
          <p:nvPr/>
        </p:nvSpPr>
        <p:spPr>
          <a:xfrm>
            <a:off x="5462086" y="3756211"/>
            <a:ext cx="893839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спортивных залов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76480" y="4375370"/>
            <a:ext cx="145647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плоских спортивных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сооружений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F7EBCB-0047-BF7A-CCD7-E1BE587BE034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 МАГДАГАЧИНСКОГО МУНИЦИПАЛЬНОГО ОКРУГА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62085" y="4976753"/>
            <a:ext cx="14564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тренажерный зал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9931E13-1699-746E-1C30-75E37FBCB28F}"/>
              </a:ext>
            </a:extLst>
          </p:cNvPr>
          <p:cNvSpPr txBox="1"/>
          <p:nvPr/>
        </p:nvSpPr>
        <p:spPr>
          <a:xfrm>
            <a:off x="5462085" y="5444834"/>
            <a:ext cx="14564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1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стадион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C46FF49-74DA-9C59-D684-B1B12D37A8F7}"/>
              </a:ext>
            </a:extLst>
          </p:cNvPr>
          <p:cNvSpPr txBox="1"/>
          <p:nvPr/>
        </p:nvSpPr>
        <p:spPr>
          <a:xfrm>
            <a:off x="7798492" y="5532941"/>
            <a:ext cx="19891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220"/>
              </a:lnSpc>
            </a:pPr>
            <a:r>
              <a:rPr lang="ru-RU" sz="1600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100" b="1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2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детская школа искусств</a:t>
            </a:r>
          </a:p>
        </p:txBody>
      </p:sp>
      <p:sp>
        <p:nvSpPr>
          <p:cNvPr id="50" name="TextBox 4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30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5044" y="1429511"/>
            <a:ext cx="4498975" cy="1080770"/>
          </a:xfrm>
          <a:custGeom>
            <a:avLst/>
            <a:gdLst/>
            <a:ahLst/>
            <a:cxnLst/>
            <a:rect l="l" t="t" r="r" b="b"/>
            <a:pathLst>
              <a:path w="4498975" h="1080770">
                <a:moveTo>
                  <a:pt x="4234307" y="0"/>
                </a:moveTo>
                <a:lnTo>
                  <a:pt x="264540" y="0"/>
                </a:lnTo>
                <a:lnTo>
                  <a:pt x="217003" y="4263"/>
                </a:lnTo>
                <a:lnTo>
                  <a:pt x="172255" y="16556"/>
                </a:lnTo>
                <a:lnTo>
                  <a:pt x="131045" y="36129"/>
                </a:lnTo>
                <a:lnTo>
                  <a:pt x="94121" y="62233"/>
                </a:lnTo>
                <a:lnTo>
                  <a:pt x="62233" y="94121"/>
                </a:lnTo>
                <a:lnTo>
                  <a:pt x="36129" y="131045"/>
                </a:lnTo>
                <a:lnTo>
                  <a:pt x="16556" y="172255"/>
                </a:lnTo>
                <a:lnTo>
                  <a:pt x="4263" y="217003"/>
                </a:lnTo>
                <a:lnTo>
                  <a:pt x="0" y="264540"/>
                </a:lnTo>
                <a:lnTo>
                  <a:pt x="0" y="815975"/>
                </a:lnTo>
                <a:lnTo>
                  <a:pt x="4263" y="863512"/>
                </a:lnTo>
                <a:lnTo>
                  <a:pt x="16556" y="908260"/>
                </a:lnTo>
                <a:lnTo>
                  <a:pt x="36129" y="949470"/>
                </a:lnTo>
                <a:lnTo>
                  <a:pt x="62233" y="986394"/>
                </a:lnTo>
                <a:lnTo>
                  <a:pt x="94121" y="1018282"/>
                </a:lnTo>
                <a:lnTo>
                  <a:pt x="131045" y="1044386"/>
                </a:lnTo>
                <a:lnTo>
                  <a:pt x="172255" y="1063959"/>
                </a:lnTo>
                <a:lnTo>
                  <a:pt x="217003" y="1076252"/>
                </a:lnTo>
                <a:lnTo>
                  <a:pt x="264540" y="1080515"/>
                </a:lnTo>
                <a:lnTo>
                  <a:pt x="4234307" y="1080515"/>
                </a:lnTo>
                <a:lnTo>
                  <a:pt x="4281844" y="1076252"/>
                </a:lnTo>
                <a:lnTo>
                  <a:pt x="4326592" y="1063959"/>
                </a:lnTo>
                <a:lnTo>
                  <a:pt x="4367802" y="1044386"/>
                </a:lnTo>
                <a:lnTo>
                  <a:pt x="4404726" y="1018282"/>
                </a:lnTo>
                <a:lnTo>
                  <a:pt x="4436614" y="986394"/>
                </a:lnTo>
                <a:lnTo>
                  <a:pt x="4462718" y="949470"/>
                </a:lnTo>
                <a:lnTo>
                  <a:pt x="4482291" y="908260"/>
                </a:lnTo>
                <a:lnTo>
                  <a:pt x="4494584" y="863512"/>
                </a:lnTo>
                <a:lnTo>
                  <a:pt x="4498848" y="815975"/>
                </a:lnTo>
                <a:lnTo>
                  <a:pt x="4498848" y="264540"/>
                </a:lnTo>
                <a:lnTo>
                  <a:pt x="4494584" y="217003"/>
                </a:lnTo>
                <a:lnTo>
                  <a:pt x="4482291" y="172255"/>
                </a:lnTo>
                <a:lnTo>
                  <a:pt x="4462718" y="131045"/>
                </a:lnTo>
                <a:lnTo>
                  <a:pt x="4436614" y="94121"/>
                </a:lnTo>
                <a:lnTo>
                  <a:pt x="4404726" y="62233"/>
                </a:lnTo>
                <a:lnTo>
                  <a:pt x="4367802" y="36129"/>
                </a:lnTo>
                <a:lnTo>
                  <a:pt x="4326592" y="16556"/>
                </a:lnTo>
                <a:lnTo>
                  <a:pt x="4281844" y="4263"/>
                </a:lnTo>
                <a:lnTo>
                  <a:pt x="423430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05044" y="2692907"/>
            <a:ext cx="4498975" cy="1079500"/>
          </a:xfrm>
          <a:custGeom>
            <a:avLst/>
            <a:gdLst/>
            <a:ahLst/>
            <a:cxnLst/>
            <a:rect l="l" t="t" r="r" b="b"/>
            <a:pathLst>
              <a:path w="4498975" h="1079500">
                <a:moveTo>
                  <a:pt x="4205858" y="0"/>
                </a:moveTo>
                <a:lnTo>
                  <a:pt x="292988" y="0"/>
                </a:lnTo>
                <a:lnTo>
                  <a:pt x="245468" y="3835"/>
                </a:lnTo>
                <a:lnTo>
                  <a:pt x="200387" y="14938"/>
                </a:lnTo>
                <a:lnTo>
                  <a:pt x="158350" y="32705"/>
                </a:lnTo>
                <a:lnTo>
                  <a:pt x="119960" y="56534"/>
                </a:lnTo>
                <a:lnTo>
                  <a:pt x="85820" y="85820"/>
                </a:lnTo>
                <a:lnTo>
                  <a:pt x="56534" y="119960"/>
                </a:lnTo>
                <a:lnTo>
                  <a:pt x="32705" y="158350"/>
                </a:lnTo>
                <a:lnTo>
                  <a:pt x="14938" y="200387"/>
                </a:lnTo>
                <a:lnTo>
                  <a:pt x="3835" y="245468"/>
                </a:lnTo>
                <a:lnTo>
                  <a:pt x="0" y="292988"/>
                </a:lnTo>
                <a:lnTo>
                  <a:pt x="0" y="786002"/>
                </a:lnTo>
                <a:lnTo>
                  <a:pt x="3835" y="833523"/>
                </a:lnTo>
                <a:lnTo>
                  <a:pt x="14938" y="878604"/>
                </a:lnTo>
                <a:lnTo>
                  <a:pt x="32705" y="920641"/>
                </a:lnTo>
                <a:lnTo>
                  <a:pt x="56534" y="959031"/>
                </a:lnTo>
                <a:lnTo>
                  <a:pt x="85820" y="993171"/>
                </a:lnTo>
                <a:lnTo>
                  <a:pt x="119960" y="1022457"/>
                </a:lnTo>
                <a:lnTo>
                  <a:pt x="158350" y="1046286"/>
                </a:lnTo>
                <a:lnTo>
                  <a:pt x="200387" y="1064053"/>
                </a:lnTo>
                <a:lnTo>
                  <a:pt x="245468" y="1075156"/>
                </a:lnTo>
                <a:lnTo>
                  <a:pt x="292988" y="1078991"/>
                </a:lnTo>
                <a:lnTo>
                  <a:pt x="4205858" y="1078991"/>
                </a:lnTo>
                <a:lnTo>
                  <a:pt x="4253379" y="1075156"/>
                </a:lnTo>
                <a:lnTo>
                  <a:pt x="4298460" y="1064053"/>
                </a:lnTo>
                <a:lnTo>
                  <a:pt x="4340497" y="1046286"/>
                </a:lnTo>
                <a:lnTo>
                  <a:pt x="4378887" y="1022457"/>
                </a:lnTo>
                <a:lnTo>
                  <a:pt x="4413027" y="993171"/>
                </a:lnTo>
                <a:lnTo>
                  <a:pt x="4442313" y="959031"/>
                </a:lnTo>
                <a:lnTo>
                  <a:pt x="4466142" y="920641"/>
                </a:lnTo>
                <a:lnTo>
                  <a:pt x="4483909" y="878604"/>
                </a:lnTo>
                <a:lnTo>
                  <a:pt x="4495012" y="833523"/>
                </a:lnTo>
                <a:lnTo>
                  <a:pt x="4498848" y="786002"/>
                </a:lnTo>
                <a:lnTo>
                  <a:pt x="4498848" y="292988"/>
                </a:lnTo>
                <a:lnTo>
                  <a:pt x="4495012" y="245468"/>
                </a:lnTo>
                <a:lnTo>
                  <a:pt x="4483909" y="200387"/>
                </a:lnTo>
                <a:lnTo>
                  <a:pt x="4466142" y="158350"/>
                </a:lnTo>
                <a:lnTo>
                  <a:pt x="4442313" y="119960"/>
                </a:lnTo>
                <a:lnTo>
                  <a:pt x="4413027" y="85820"/>
                </a:lnTo>
                <a:lnTo>
                  <a:pt x="4378887" y="56534"/>
                </a:lnTo>
                <a:lnTo>
                  <a:pt x="4340497" y="32705"/>
                </a:lnTo>
                <a:lnTo>
                  <a:pt x="4298460" y="14938"/>
                </a:lnTo>
                <a:lnTo>
                  <a:pt x="4253379" y="3835"/>
                </a:lnTo>
                <a:lnTo>
                  <a:pt x="4205858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305044" y="3954779"/>
            <a:ext cx="4498975" cy="1080770"/>
          </a:xfrm>
          <a:custGeom>
            <a:avLst/>
            <a:gdLst/>
            <a:ahLst/>
            <a:cxnLst/>
            <a:rect l="l" t="t" r="r" b="b"/>
            <a:pathLst>
              <a:path w="4498975" h="1080770">
                <a:moveTo>
                  <a:pt x="4215003" y="0"/>
                </a:moveTo>
                <a:lnTo>
                  <a:pt x="283844" y="0"/>
                </a:lnTo>
                <a:lnTo>
                  <a:pt x="237814" y="3716"/>
                </a:lnTo>
                <a:lnTo>
                  <a:pt x="194145" y="14474"/>
                </a:lnTo>
                <a:lnTo>
                  <a:pt x="153421" y="31690"/>
                </a:lnTo>
                <a:lnTo>
                  <a:pt x="116229" y="54778"/>
                </a:lnTo>
                <a:lnTo>
                  <a:pt x="83153" y="83153"/>
                </a:lnTo>
                <a:lnTo>
                  <a:pt x="54778" y="116229"/>
                </a:lnTo>
                <a:lnTo>
                  <a:pt x="31690" y="153421"/>
                </a:lnTo>
                <a:lnTo>
                  <a:pt x="14474" y="194145"/>
                </a:lnTo>
                <a:lnTo>
                  <a:pt x="3716" y="237814"/>
                </a:lnTo>
                <a:lnTo>
                  <a:pt x="0" y="283845"/>
                </a:lnTo>
                <a:lnTo>
                  <a:pt x="0" y="796671"/>
                </a:lnTo>
                <a:lnTo>
                  <a:pt x="3716" y="842701"/>
                </a:lnTo>
                <a:lnTo>
                  <a:pt x="14474" y="886370"/>
                </a:lnTo>
                <a:lnTo>
                  <a:pt x="31690" y="927094"/>
                </a:lnTo>
                <a:lnTo>
                  <a:pt x="54778" y="964286"/>
                </a:lnTo>
                <a:lnTo>
                  <a:pt x="83153" y="997362"/>
                </a:lnTo>
                <a:lnTo>
                  <a:pt x="116229" y="1025737"/>
                </a:lnTo>
                <a:lnTo>
                  <a:pt x="153421" y="1048825"/>
                </a:lnTo>
                <a:lnTo>
                  <a:pt x="194145" y="1066041"/>
                </a:lnTo>
                <a:lnTo>
                  <a:pt x="237814" y="1076799"/>
                </a:lnTo>
                <a:lnTo>
                  <a:pt x="283844" y="1080516"/>
                </a:lnTo>
                <a:lnTo>
                  <a:pt x="4215003" y="1080516"/>
                </a:lnTo>
                <a:lnTo>
                  <a:pt x="4261033" y="1076799"/>
                </a:lnTo>
                <a:lnTo>
                  <a:pt x="4304702" y="1066041"/>
                </a:lnTo>
                <a:lnTo>
                  <a:pt x="4345426" y="1048825"/>
                </a:lnTo>
                <a:lnTo>
                  <a:pt x="4382618" y="1025737"/>
                </a:lnTo>
                <a:lnTo>
                  <a:pt x="4415694" y="997362"/>
                </a:lnTo>
                <a:lnTo>
                  <a:pt x="4444069" y="964286"/>
                </a:lnTo>
                <a:lnTo>
                  <a:pt x="4467157" y="927094"/>
                </a:lnTo>
                <a:lnTo>
                  <a:pt x="4484373" y="886370"/>
                </a:lnTo>
                <a:lnTo>
                  <a:pt x="4495131" y="842701"/>
                </a:lnTo>
                <a:lnTo>
                  <a:pt x="4498848" y="796671"/>
                </a:lnTo>
                <a:lnTo>
                  <a:pt x="4498848" y="283845"/>
                </a:lnTo>
                <a:lnTo>
                  <a:pt x="4495131" y="237814"/>
                </a:lnTo>
                <a:lnTo>
                  <a:pt x="4484373" y="194145"/>
                </a:lnTo>
                <a:lnTo>
                  <a:pt x="4467157" y="153421"/>
                </a:lnTo>
                <a:lnTo>
                  <a:pt x="4444069" y="116229"/>
                </a:lnTo>
                <a:lnTo>
                  <a:pt x="4415694" y="83153"/>
                </a:lnTo>
                <a:lnTo>
                  <a:pt x="4382618" y="54778"/>
                </a:lnTo>
                <a:lnTo>
                  <a:pt x="4345426" y="31690"/>
                </a:lnTo>
                <a:lnTo>
                  <a:pt x="4304702" y="14474"/>
                </a:lnTo>
                <a:lnTo>
                  <a:pt x="4261033" y="3716"/>
                </a:lnTo>
                <a:lnTo>
                  <a:pt x="421500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4273" y="532813"/>
            <a:ext cx="71062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ОЦЕНКА</a:t>
            </a:r>
            <a:r>
              <a:rPr sz="240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0" dirty="0">
                <a:latin typeface="Arial" panose="020B0604020202020204" pitchFamily="34" charset="0"/>
                <a:cs typeface="Arial" panose="020B0604020202020204" pitchFamily="34" charset="0"/>
              </a:rPr>
              <a:t>КАЧЕСТВА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65" dirty="0">
                <a:latin typeface="Arial" panose="020B0604020202020204" pitchFamily="34" charset="0"/>
                <a:cs typeface="Arial" panose="020B0604020202020204" pitchFamily="34" charset="0"/>
              </a:rPr>
              <a:t>УСЛУГ,</a:t>
            </a:r>
          </a:p>
          <a:p>
            <a:pPr marL="12700">
              <a:lnSpc>
                <a:spcPct val="100000"/>
              </a:lnSpc>
            </a:pPr>
            <a:r>
              <a:rPr sz="2400" b="1" spc="-20" dirty="0">
                <a:latin typeface="Arial" panose="020B0604020202020204" pitchFamily="34" charset="0"/>
                <a:cs typeface="Arial" panose="020B0604020202020204" pitchFamily="34" charset="0"/>
              </a:rPr>
              <a:t>ПРЕДОСТАВЛЯЕМЫХ</a:t>
            </a:r>
            <a:r>
              <a:rPr sz="240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240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СОЦИАЛЬНОЙ</a:t>
            </a:r>
            <a:r>
              <a:rPr sz="24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00" b="1" spc="-5" dirty="0">
                <a:latin typeface="Arial" panose="020B0604020202020204" pitchFamily="34" charset="0"/>
                <a:cs typeface="Arial" panose="020B0604020202020204" pitchFamily="34" charset="0"/>
              </a:rPr>
              <a:t>СФЕРЕ</a:t>
            </a:r>
          </a:p>
        </p:txBody>
      </p:sp>
      <p:sp>
        <p:nvSpPr>
          <p:cNvPr id="6" name="object 6"/>
          <p:cNvSpPr/>
          <p:nvPr/>
        </p:nvSpPr>
        <p:spPr>
          <a:xfrm>
            <a:off x="626363" y="163068"/>
            <a:ext cx="1641475" cy="274320"/>
          </a:xfrm>
          <a:custGeom>
            <a:avLst/>
            <a:gdLst/>
            <a:ahLst/>
            <a:cxnLst/>
            <a:rect l="l" t="t" r="r" b="b"/>
            <a:pathLst>
              <a:path w="1641475" h="274320">
                <a:moveTo>
                  <a:pt x="1504188" y="0"/>
                </a:moveTo>
                <a:lnTo>
                  <a:pt x="137159" y="0"/>
                </a:lnTo>
                <a:lnTo>
                  <a:pt x="93805" y="6998"/>
                </a:lnTo>
                <a:lnTo>
                  <a:pt x="56153" y="26481"/>
                </a:lnTo>
                <a:lnTo>
                  <a:pt x="26462" y="56180"/>
                </a:lnTo>
                <a:lnTo>
                  <a:pt x="6992" y="93829"/>
                </a:lnTo>
                <a:lnTo>
                  <a:pt x="0" y="137159"/>
                </a:lnTo>
                <a:lnTo>
                  <a:pt x="6992" y="180490"/>
                </a:lnTo>
                <a:lnTo>
                  <a:pt x="26462" y="218139"/>
                </a:lnTo>
                <a:lnTo>
                  <a:pt x="56153" y="247838"/>
                </a:lnTo>
                <a:lnTo>
                  <a:pt x="93805" y="267321"/>
                </a:lnTo>
                <a:lnTo>
                  <a:pt x="137159" y="274319"/>
                </a:lnTo>
                <a:lnTo>
                  <a:pt x="1504188" y="274319"/>
                </a:lnTo>
                <a:lnTo>
                  <a:pt x="1547518" y="267321"/>
                </a:lnTo>
                <a:lnTo>
                  <a:pt x="1585167" y="247838"/>
                </a:lnTo>
                <a:lnTo>
                  <a:pt x="1614866" y="218139"/>
                </a:lnTo>
                <a:lnTo>
                  <a:pt x="1634349" y="180490"/>
                </a:lnTo>
                <a:lnTo>
                  <a:pt x="1641348" y="137159"/>
                </a:lnTo>
                <a:lnTo>
                  <a:pt x="1634349" y="93829"/>
                </a:lnTo>
                <a:lnTo>
                  <a:pt x="1614866" y="56180"/>
                </a:lnTo>
                <a:lnTo>
                  <a:pt x="1585167" y="26481"/>
                </a:lnTo>
                <a:lnTo>
                  <a:pt x="1547518" y="6998"/>
                </a:lnTo>
                <a:lnTo>
                  <a:pt x="1504188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62406" y="223773"/>
            <a:ext cx="133921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solidFill>
                  <a:srgbClr val="FFFFFF"/>
                </a:solidFill>
                <a:latin typeface="Arial"/>
                <a:cs typeface="Arial"/>
              </a:rPr>
              <a:t>оценка социальных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 услуг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26363" y="5227320"/>
            <a:ext cx="9177655" cy="1080770"/>
          </a:xfrm>
          <a:custGeom>
            <a:avLst/>
            <a:gdLst/>
            <a:ahLst/>
            <a:cxnLst/>
            <a:rect l="l" t="t" r="r" b="b"/>
            <a:pathLst>
              <a:path w="9177655" h="1080770">
                <a:moveTo>
                  <a:pt x="8903335" y="0"/>
                </a:moveTo>
                <a:lnTo>
                  <a:pt x="274205" y="0"/>
                </a:lnTo>
                <a:lnTo>
                  <a:pt x="224914" y="4419"/>
                </a:lnTo>
                <a:lnTo>
                  <a:pt x="178523" y="17159"/>
                </a:lnTo>
                <a:lnTo>
                  <a:pt x="135805" y="37446"/>
                </a:lnTo>
                <a:lnTo>
                  <a:pt x="97535" y="64502"/>
                </a:lnTo>
                <a:lnTo>
                  <a:pt x="64487" y="97553"/>
                </a:lnTo>
                <a:lnTo>
                  <a:pt x="37435" y="135824"/>
                </a:lnTo>
                <a:lnTo>
                  <a:pt x="17154" y="178537"/>
                </a:lnTo>
                <a:lnTo>
                  <a:pt x="4417" y="224919"/>
                </a:lnTo>
                <a:lnTo>
                  <a:pt x="0" y="274192"/>
                </a:lnTo>
                <a:lnTo>
                  <a:pt x="0" y="806310"/>
                </a:lnTo>
                <a:lnTo>
                  <a:pt x="4417" y="855597"/>
                </a:lnTo>
                <a:lnTo>
                  <a:pt x="17154" y="901987"/>
                </a:lnTo>
                <a:lnTo>
                  <a:pt x="37435" y="944705"/>
                </a:lnTo>
                <a:lnTo>
                  <a:pt x="64487" y="982975"/>
                </a:lnTo>
                <a:lnTo>
                  <a:pt x="97535" y="1016024"/>
                </a:lnTo>
                <a:lnTo>
                  <a:pt x="135805" y="1043077"/>
                </a:lnTo>
                <a:lnTo>
                  <a:pt x="178523" y="1063360"/>
                </a:lnTo>
                <a:lnTo>
                  <a:pt x="224914" y="1076098"/>
                </a:lnTo>
                <a:lnTo>
                  <a:pt x="274205" y="1080515"/>
                </a:lnTo>
                <a:lnTo>
                  <a:pt x="8903335" y="1080515"/>
                </a:lnTo>
                <a:lnTo>
                  <a:pt x="8952608" y="1076098"/>
                </a:lnTo>
                <a:lnTo>
                  <a:pt x="8998990" y="1063360"/>
                </a:lnTo>
                <a:lnTo>
                  <a:pt x="9041703" y="1043077"/>
                </a:lnTo>
                <a:lnTo>
                  <a:pt x="9079974" y="1016024"/>
                </a:lnTo>
                <a:lnTo>
                  <a:pt x="9113025" y="982975"/>
                </a:lnTo>
                <a:lnTo>
                  <a:pt x="9140081" y="944705"/>
                </a:lnTo>
                <a:lnTo>
                  <a:pt x="9160368" y="901987"/>
                </a:lnTo>
                <a:lnTo>
                  <a:pt x="9173108" y="855597"/>
                </a:lnTo>
                <a:lnTo>
                  <a:pt x="9177528" y="806310"/>
                </a:lnTo>
                <a:lnTo>
                  <a:pt x="9177528" y="274192"/>
                </a:lnTo>
                <a:lnTo>
                  <a:pt x="9173108" y="224919"/>
                </a:lnTo>
                <a:lnTo>
                  <a:pt x="9160368" y="178537"/>
                </a:lnTo>
                <a:lnTo>
                  <a:pt x="9140081" y="135824"/>
                </a:lnTo>
                <a:lnTo>
                  <a:pt x="9113025" y="97553"/>
                </a:lnTo>
                <a:lnTo>
                  <a:pt x="9079974" y="64502"/>
                </a:lnTo>
                <a:lnTo>
                  <a:pt x="9041703" y="37446"/>
                </a:lnTo>
                <a:lnTo>
                  <a:pt x="8998990" y="17159"/>
                </a:lnTo>
                <a:lnTo>
                  <a:pt x="8952608" y="4419"/>
                </a:lnTo>
                <a:lnTo>
                  <a:pt x="8903335" y="0"/>
                </a:lnTo>
                <a:close/>
              </a:path>
            </a:pathLst>
          </a:custGeom>
          <a:solidFill>
            <a:srgbClr val="4655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26363" y="1429511"/>
            <a:ext cx="4498975" cy="1080770"/>
          </a:xfrm>
          <a:custGeom>
            <a:avLst/>
            <a:gdLst/>
            <a:ahLst/>
            <a:cxnLst/>
            <a:rect l="l" t="t" r="r" b="b"/>
            <a:pathLst>
              <a:path w="4498975" h="1080770">
                <a:moveTo>
                  <a:pt x="4234307" y="0"/>
                </a:moveTo>
                <a:lnTo>
                  <a:pt x="264579" y="0"/>
                </a:lnTo>
                <a:lnTo>
                  <a:pt x="217019" y="4263"/>
                </a:lnTo>
                <a:lnTo>
                  <a:pt x="172257" y="16556"/>
                </a:lnTo>
                <a:lnTo>
                  <a:pt x="131039" y="36129"/>
                </a:lnTo>
                <a:lnTo>
                  <a:pt x="94112" y="62233"/>
                </a:lnTo>
                <a:lnTo>
                  <a:pt x="62224" y="94121"/>
                </a:lnTo>
                <a:lnTo>
                  <a:pt x="36122" y="131045"/>
                </a:lnTo>
                <a:lnTo>
                  <a:pt x="16552" y="172255"/>
                </a:lnTo>
                <a:lnTo>
                  <a:pt x="4262" y="217003"/>
                </a:lnTo>
                <a:lnTo>
                  <a:pt x="0" y="264540"/>
                </a:lnTo>
                <a:lnTo>
                  <a:pt x="0" y="815975"/>
                </a:lnTo>
                <a:lnTo>
                  <a:pt x="4262" y="863512"/>
                </a:lnTo>
                <a:lnTo>
                  <a:pt x="16552" y="908260"/>
                </a:lnTo>
                <a:lnTo>
                  <a:pt x="36122" y="949470"/>
                </a:lnTo>
                <a:lnTo>
                  <a:pt x="62224" y="986394"/>
                </a:lnTo>
                <a:lnTo>
                  <a:pt x="94112" y="1018282"/>
                </a:lnTo>
                <a:lnTo>
                  <a:pt x="131039" y="1044386"/>
                </a:lnTo>
                <a:lnTo>
                  <a:pt x="172257" y="1063959"/>
                </a:lnTo>
                <a:lnTo>
                  <a:pt x="217019" y="1076252"/>
                </a:lnTo>
                <a:lnTo>
                  <a:pt x="264579" y="1080515"/>
                </a:lnTo>
                <a:lnTo>
                  <a:pt x="4234307" y="1080515"/>
                </a:lnTo>
                <a:lnTo>
                  <a:pt x="4281844" y="1076252"/>
                </a:lnTo>
                <a:lnTo>
                  <a:pt x="4326592" y="1063959"/>
                </a:lnTo>
                <a:lnTo>
                  <a:pt x="4367802" y="1044386"/>
                </a:lnTo>
                <a:lnTo>
                  <a:pt x="4404726" y="1018282"/>
                </a:lnTo>
                <a:lnTo>
                  <a:pt x="4436614" y="986394"/>
                </a:lnTo>
                <a:lnTo>
                  <a:pt x="4462718" y="949470"/>
                </a:lnTo>
                <a:lnTo>
                  <a:pt x="4482291" y="908260"/>
                </a:lnTo>
                <a:lnTo>
                  <a:pt x="4494584" y="863512"/>
                </a:lnTo>
                <a:lnTo>
                  <a:pt x="4498848" y="815975"/>
                </a:lnTo>
                <a:lnTo>
                  <a:pt x="4498848" y="264540"/>
                </a:lnTo>
                <a:lnTo>
                  <a:pt x="4494584" y="217003"/>
                </a:lnTo>
                <a:lnTo>
                  <a:pt x="4482291" y="172255"/>
                </a:lnTo>
                <a:lnTo>
                  <a:pt x="4462718" y="131045"/>
                </a:lnTo>
                <a:lnTo>
                  <a:pt x="4436614" y="94121"/>
                </a:lnTo>
                <a:lnTo>
                  <a:pt x="4404726" y="62233"/>
                </a:lnTo>
                <a:lnTo>
                  <a:pt x="4367802" y="36129"/>
                </a:lnTo>
                <a:lnTo>
                  <a:pt x="4326592" y="16556"/>
                </a:lnTo>
                <a:lnTo>
                  <a:pt x="4281844" y="4263"/>
                </a:lnTo>
                <a:lnTo>
                  <a:pt x="4234307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60247" y="1498853"/>
            <a:ext cx="3742054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ВОЗМОЖНОСТЬ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ПОЛУЧЕНИЯ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СРЕДНЕГО (ПОЛНОГО) </a:t>
            </a:r>
            <a:r>
              <a:rPr sz="1100" b="1" spc="-29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ОБЩЕГО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46559F"/>
                </a:solidFill>
                <a:latin typeface="Arial"/>
                <a:cs typeface="Arial"/>
              </a:rPr>
              <a:t>ОБРАЗОВАНИЯ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6363" y="2692907"/>
            <a:ext cx="4498975" cy="1079500"/>
          </a:xfrm>
          <a:custGeom>
            <a:avLst/>
            <a:gdLst/>
            <a:ahLst/>
            <a:cxnLst/>
            <a:rect l="l" t="t" r="r" b="b"/>
            <a:pathLst>
              <a:path w="4498975" h="1079500">
                <a:moveTo>
                  <a:pt x="4205859" y="0"/>
                </a:moveTo>
                <a:lnTo>
                  <a:pt x="293027" y="0"/>
                </a:lnTo>
                <a:lnTo>
                  <a:pt x="245496" y="3835"/>
                </a:lnTo>
                <a:lnTo>
                  <a:pt x="200407" y="14938"/>
                </a:lnTo>
                <a:lnTo>
                  <a:pt x="158363" y="32705"/>
                </a:lnTo>
                <a:lnTo>
                  <a:pt x="119968" y="56534"/>
                </a:lnTo>
                <a:lnTo>
                  <a:pt x="85825" y="85820"/>
                </a:lnTo>
                <a:lnTo>
                  <a:pt x="56536" y="119960"/>
                </a:lnTo>
                <a:lnTo>
                  <a:pt x="32706" y="158350"/>
                </a:lnTo>
                <a:lnTo>
                  <a:pt x="14938" y="200387"/>
                </a:lnTo>
                <a:lnTo>
                  <a:pt x="3835" y="245468"/>
                </a:lnTo>
                <a:lnTo>
                  <a:pt x="0" y="292988"/>
                </a:lnTo>
                <a:lnTo>
                  <a:pt x="0" y="786002"/>
                </a:lnTo>
                <a:lnTo>
                  <a:pt x="3835" y="833523"/>
                </a:lnTo>
                <a:lnTo>
                  <a:pt x="14938" y="878604"/>
                </a:lnTo>
                <a:lnTo>
                  <a:pt x="32706" y="920641"/>
                </a:lnTo>
                <a:lnTo>
                  <a:pt x="56536" y="959031"/>
                </a:lnTo>
                <a:lnTo>
                  <a:pt x="85825" y="993171"/>
                </a:lnTo>
                <a:lnTo>
                  <a:pt x="119968" y="1022457"/>
                </a:lnTo>
                <a:lnTo>
                  <a:pt x="158363" y="1046286"/>
                </a:lnTo>
                <a:lnTo>
                  <a:pt x="200407" y="1064053"/>
                </a:lnTo>
                <a:lnTo>
                  <a:pt x="245496" y="1075156"/>
                </a:lnTo>
                <a:lnTo>
                  <a:pt x="293027" y="1078991"/>
                </a:lnTo>
                <a:lnTo>
                  <a:pt x="4205859" y="1078991"/>
                </a:lnTo>
                <a:lnTo>
                  <a:pt x="4253379" y="1075156"/>
                </a:lnTo>
                <a:lnTo>
                  <a:pt x="4298460" y="1064053"/>
                </a:lnTo>
                <a:lnTo>
                  <a:pt x="4340497" y="1046286"/>
                </a:lnTo>
                <a:lnTo>
                  <a:pt x="4378887" y="1022457"/>
                </a:lnTo>
                <a:lnTo>
                  <a:pt x="4413027" y="993171"/>
                </a:lnTo>
                <a:lnTo>
                  <a:pt x="4442313" y="959031"/>
                </a:lnTo>
                <a:lnTo>
                  <a:pt x="4466142" y="920641"/>
                </a:lnTo>
                <a:lnTo>
                  <a:pt x="4483909" y="878604"/>
                </a:lnTo>
                <a:lnTo>
                  <a:pt x="4495012" y="833523"/>
                </a:lnTo>
                <a:lnTo>
                  <a:pt x="4498848" y="786002"/>
                </a:lnTo>
                <a:lnTo>
                  <a:pt x="4498848" y="292988"/>
                </a:lnTo>
                <a:lnTo>
                  <a:pt x="4495012" y="245468"/>
                </a:lnTo>
                <a:lnTo>
                  <a:pt x="4483909" y="200387"/>
                </a:lnTo>
                <a:lnTo>
                  <a:pt x="4466142" y="158350"/>
                </a:lnTo>
                <a:lnTo>
                  <a:pt x="4442313" y="119960"/>
                </a:lnTo>
                <a:lnTo>
                  <a:pt x="4413027" y="85820"/>
                </a:lnTo>
                <a:lnTo>
                  <a:pt x="4378887" y="56534"/>
                </a:lnTo>
                <a:lnTo>
                  <a:pt x="4340497" y="32705"/>
                </a:lnTo>
                <a:lnTo>
                  <a:pt x="4298460" y="14938"/>
                </a:lnTo>
                <a:lnTo>
                  <a:pt x="4253379" y="3835"/>
                </a:lnTo>
                <a:lnTo>
                  <a:pt x="4205859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4642" y="3964178"/>
            <a:ext cx="4498975" cy="1080770"/>
          </a:xfrm>
          <a:custGeom>
            <a:avLst/>
            <a:gdLst/>
            <a:ahLst/>
            <a:cxnLst/>
            <a:rect l="l" t="t" r="r" b="b"/>
            <a:pathLst>
              <a:path w="4498975" h="1080770">
                <a:moveTo>
                  <a:pt x="4215003" y="0"/>
                </a:moveTo>
                <a:lnTo>
                  <a:pt x="283819" y="0"/>
                </a:lnTo>
                <a:lnTo>
                  <a:pt x="237784" y="3716"/>
                </a:lnTo>
                <a:lnTo>
                  <a:pt x="194112" y="14474"/>
                </a:lnTo>
                <a:lnTo>
                  <a:pt x="153390" y="31690"/>
                </a:lnTo>
                <a:lnTo>
                  <a:pt x="116201" y="54778"/>
                </a:lnTo>
                <a:lnTo>
                  <a:pt x="83131" y="83153"/>
                </a:lnTo>
                <a:lnTo>
                  <a:pt x="54762" y="116229"/>
                </a:lnTo>
                <a:lnTo>
                  <a:pt x="31680" y="153421"/>
                </a:lnTo>
                <a:lnTo>
                  <a:pt x="14469" y="194145"/>
                </a:lnTo>
                <a:lnTo>
                  <a:pt x="3714" y="237814"/>
                </a:lnTo>
                <a:lnTo>
                  <a:pt x="0" y="283845"/>
                </a:lnTo>
                <a:lnTo>
                  <a:pt x="0" y="796671"/>
                </a:lnTo>
                <a:lnTo>
                  <a:pt x="3714" y="842701"/>
                </a:lnTo>
                <a:lnTo>
                  <a:pt x="14469" y="886370"/>
                </a:lnTo>
                <a:lnTo>
                  <a:pt x="31680" y="927094"/>
                </a:lnTo>
                <a:lnTo>
                  <a:pt x="54762" y="964286"/>
                </a:lnTo>
                <a:lnTo>
                  <a:pt x="83131" y="997362"/>
                </a:lnTo>
                <a:lnTo>
                  <a:pt x="116201" y="1025737"/>
                </a:lnTo>
                <a:lnTo>
                  <a:pt x="153390" y="1048825"/>
                </a:lnTo>
                <a:lnTo>
                  <a:pt x="194112" y="1066041"/>
                </a:lnTo>
                <a:lnTo>
                  <a:pt x="237784" y="1076799"/>
                </a:lnTo>
                <a:lnTo>
                  <a:pt x="283819" y="1080516"/>
                </a:lnTo>
                <a:lnTo>
                  <a:pt x="4215003" y="1080516"/>
                </a:lnTo>
                <a:lnTo>
                  <a:pt x="4261033" y="1076799"/>
                </a:lnTo>
                <a:lnTo>
                  <a:pt x="4304702" y="1066041"/>
                </a:lnTo>
                <a:lnTo>
                  <a:pt x="4345426" y="1048825"/>
                </a:lnTo>
                <a:lnTo>
                  <a:pt x="4382618" y="1025737"/>
                </a:lnTo>
                <a:lnTo>
                  <a:pt x="4415694" y="997362"/>
                </a:lnTo>
                <a:lnTo>
                  <a:pt x="4444069" y="964286"/>
                </a:lnTo>
                <a:lnTo>
                  <a:pt x="4467157" y="927094"/>
                </a:lnTo>
                <a:lnTo>
                  <a:pt x="4484373" y="886370"/>
                </a:lnTo>
                <a:lnTo>
                  <a:pt x="4495131" y="842701"/>
                </a:lnTo>
                <a:lnTo>
                  <a:pt x="4498848" y="796671"/>
                </a:lnTo>
                <a:lnTo>
                  <a:pt x="4498848" y="283845"/>
                </a:lnTo>
                <a:lnTo>
                  <a:pt x="4495131" y="237814"/>
                </a:lnTo>
                <a:lnTo>
                  <a:pt x="4484373" y="194145"/>
                </a:lnTo>
                <a:lnTo>
                  <a:pt x="4467157" y="153421"/>
                </a:lnTo>
                <a:lnTo>
                  <a:pt x="4444069" y="116229"/>
                </a:lnTo>
                <a:lnTo>
                  <a:pt x="4415694" y="83153"/>
                </a:lnTo>
                <a:lnTo>
                  <a:pt x="4382618" y="54778"/>
                </a:lnTo>
                <a:lnTo>
                  <a:pt x="4345426" y="31690"/>
                </a:lnTo>
                <a:lnTo>
                  <a:pt x="4304702" y="14474"/>
                </a:lnTo>
                <a:lnTo>
                  <a:pt x="4261033" y="3716"/>
                </a:lnTo>
                <a:lnTo>
                  <a:pt x="4215003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60247" y="2819781"/>
            <a:ext cx="38557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ВОЗМОЖНОСТЬ</a:t>
            </a: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УСТРОИТЬ</a:t>
            </a:r>
            <a:r>
              <a:rPr sz="1100" b="1" spc="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РЕБЕНКА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6559F"/>
                </a:solidFill>
                <a:latin typeface="Arial"/>
                <a:cs typeface="Arial"/>
              </a:rPr>
              <a:t>В</a:t>
            </a:r>
            <a:r>
              <a:rPr sz="11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46559F"/>
                </a:solidFill>
                <a:latin typeface="Arial"/>
                <a:cs typeface="Arial"/>
              </a:rPr>
              <a:t>ДЕТСКИЙ</a:t>
            </a:r>
            <a:r>
              <a:rPr sz="1100" b="1" spc="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6559F"/>
                </a:solidFill>
                <a:latin typeface="Arial"/>
                <a:cs typeface="Arial"/>
              </a:rPr>
              <a:t>САД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0247" y="4054602"/>
            <a:ext cx="401574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ВОЗМОЖНОСТЬ </a:t>
            </a: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И </a:t>
            </a: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УСЛОВИЯ </a:t>
            </a: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ДЛЯ </a:t>
            </a: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ЗАНЯТИЙ </a:t>
            </a: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ФИЗИЧЕСКОЙ </a:t>
            </a:r>
            <a:r>
              <a:rPr lang="ru-RU" sz="1100" b="1" spc="-29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КУЛЬТУРОЙ</a:t>
            </a:r>
            <a:r>
              <a:rPr lang="ru-RU" sz="1100" b="1" spc="-1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46559F"/>
                </a:solidFill>
                <a:latin typeface="Arial"/>
                <a:cs typeface="Arial"/>
              </a:rPr>
              <a:t>И</a:t>
            </a:r>
            <a:r>
              <a:rPr lang="ru-RU" sz="11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СПОРТОМ</a:t>
            </a:r>
            <a:endParaRPr lang="ru-RU"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39485" y="1498853"/>
            <a:ext cx="3627754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ОРГОНИЗАЦИЯ ТЕПЛОСНАБЖЕНИЯ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39485" y="2815589"/>
            <a:ext cx="393700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ОРГАНИЗАЦИЯ ЭЛЕКТРОСНАБЖЕНИЯ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39485" y="4050284"/>
            <a:ext cx="412940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46559F"/>
                </a:solidFill>
                <a:latin typeface="Arial"/>
                <a:cs typeface="Arial"/>
              </a:rPr>
              <a:t>КАЧЕСТВО АВТОМОБТЛЬНЫХ ДОРОГ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852161" y="5303647"/>
            <a:ext cx="7112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ВЫВОДЫ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795016" y="4413503"/>
            <a:ext cx="2272665" cy="542925"/>
            <a:chOff x="2795016" y="4413503"/>
            <a:chExt cx="2272665" cy="542925"/>
          </a:xfrm>
        </p:grpSpPr>
        <p:sp>
          <p:nvSpPr>
            <p:cNvPr id="20" name="object 20"/>
            <p:cNvSpPr/>
            <p:nvPr/>
          </p:nvSpPr>
          <p:spPr>
            <a:xfrm>
              <a:off x="2795016" y="4413503"/>
              <a:ext cx="706120" cy="542925"/>
            </a:xfrm>
            <a:custGeom>
              <a:avLst/>
              <a:gdLst/>
              <a:ahLst/>
              <a:cxnLst/>
              <a:rect l="l" t="t" r="r" b="b"/>
              <a:pathLst>
                <a:path w="706120" h="542925">
                  <a:moveTo>
                    <a:pt x="149352" y="464820"/>
                  </a:moveTo>
                  <a:lnTo>
                    <a:pt x="0" y="464820"/>
                  </a:lnTo>
                  <a:lnTo>
                    <a:pt x="0" y="542544"/>
                  </a:lnTo>
                  <a:lnTo>
                    <a:pt x="149352" y="542544"/>
                  </a:lnTo>
                  <a:lnTo>
                    <a:pt x="149352" y="464820"/>
                  </a:lnTo>
                  <a:close/>
                </a:path>
                <a:path w="706120" h="542925">
                  <a:moveTo>
                    <a:pt x="278892" y="117348"/>
                  </a:moveTo>
                  <a:lnTo>
                    <a:pt x="0" y="117348"/>
                  </a:lnTo>
                  <a:lnTo>
                    <a:pt x="0" y="193548"/>
                  </a:lnTo>
                  <a:lnTo>
                    <a:pt x="278892" y="193548"/>
                  </a:lnTo>
                  <a:lnTo>
                    <a:pt x="278892" y="117348"/>
                  </a:lnTo>
                  <a:close/>
                </a:path>
                <a:path w="706120" h="542925">
                  <a:moveTo>
                    <a:pt x="278892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278892" y="77724"/>
                  </a:lnTo>
                  <a:lnTo>
                    <a:pt x="278892" y="0"/>
                  </a:lnTo>
                  <a:close/>
                </a:path>
                <a:path w="706120" h="542925">
                  <a:moveTo>
                    <a:pt x="379476" y="233172"/>
                  </a:moveTo>
                  <a:lnTo>
                    <a:pt x="0" y="233172"/>
                  </a:lnTo>
                  <a:lnTo>
                    <a:pt x="0" y="310896"/>
                  </a:lnTo>
                  <a:lnTo>
                    <a:pt x="379476" y="310896"/>
                  </a:lnTo>
                  <a:lnTo>
                    <a:pt x="379476" y="233172"/>
                  </a:lnTo>
                  <a:close/>
                </a:path>
                <a:path w="706120" h="542925">
                  <a:moveTo>
                    <a:pt x="705612" y="348996"/>
                  </a:moveTo>
                  <a:lnTo>
                    <a:pt x="0" y="348996"/>
                  </a:lnTo>
                  <a:lnTo>
                    <a:pt x="0" y="426720"/>
                  </a:lnTo>
                  <a:lnTo>
                    <a:pt x="705612" y="426720"/>
                  </a:lnTo>
                  <a:lnTo>
                    <a:pt x="705612" y="348996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944368" y="4413503"/>
              <a:ext cx="2123440" cy="542925"/>
            </a:xfrm>
            <a:custGeom>
              <a:avLst/>
              <a:gdLst/>
              <a:ahLst/>
              <a:cxnLst/>
              <a:rect l="l" t="t" r="r" b="b"/>
              <a:pathLst>
                <a:path w="2123440" h="542925">
                  <a:moveTo>
                    <a:pt x="2122932" y="464820"/>
                  </a:moveTo>
                  <a:lnTo>
                    <a:pt x="0" y="464820"/>
                  </a:lnTo>
                  <a:lnTo>
                    <a:pt x="0" y="542544"/>
                  </a:lnTo>
                  <a:lnTo>
                    <a:pt x="2122932" y="542544"/>
                  </a:lnTo>
                  <a:lnTo>
                    <a:pt x="2122932" y="464820"/>
                  </a:lnTo>
                  <a:close/>
                </a:path>
                <a:path w="2123440" h="542925">
                  <a:moveTo>
                    <a:pt x="2122932" y="348996"/>
                  </a:moveTo>
                  <a:lnTo>
                    <a:pt x="556260" y="348996"/>
                  </a:lnTo>
                  <a:lnTo>
                    <a:pt x="556260" y="426720"/>
                  </a:lnTo>
                  <a:lnTo>
                    <a:pt x="2122932" y="426720"/>
                  </a:lnTo>
                  <a:lnTo>
                    <a:pt x="2122932" y="348996"/>
                  </a:lnTo>
                  <a:close/>
                </a:path>
                <a:path w="2123440" h="542925">
                  <a:moveTo>
                    <a:pt x="2122932" y="233172"/>
                  </a:moveTo>
                  <a:lnTo>
                    <a:pt x="230124" y="233172"/>
                  </a:lnTo>
                  <a:lnTo>
                    <a:pt x="230124" y="310896"/>
                  </a:lnTo>
                  <a:lnTo>
                    <a:pt x="2122932" y="310896"/>
                  </a:lnTo>
                  <a:lnTo>
                    <a:pt x="2122932" y="233172"/>
                  </a:lnTo>
                  <a:close/>
                </a:path>
                <a:path w="2123440" h="542925">
                  <a:moveTo>
                    <a:pt x="2122932" y="117348"/>
                  </a:moveTo>
                  <a:lnTo>
                    <a:pt x="129540" y="117348"/>
                  </a:lnTo>
                  <a:lnTo>
                    <a:pt x="129540" y="193548"/>
                  </a:lnTo>
                  <a:lnTo>
                    <a:pt x="2122932" y="193548"/>
                  </a:lnTo>
                  <a:lnTo>
                    <a:pt x="2122932" y="117348"/>
                  </a:lnTo>
                  <a:close/>
                </a:path>
                <a:path w="2123440" h="542925">
                  <a:moveTo>
                    <a:pt x="2122932" y="0"/>
                  </a:moveTo>
                  <a:lnTo>
                    <a:pt x="129540" y="0"/>
                  </a:lnTo>
                  <a:lnTo>
                    <a:pt x="129540" y="77724"/>
                  </a:lnTo>
                  <a:lnTo>
                    <a:pt x="2122932" y="77724"/>
                  </a:lnTo>
                  <a:lnTo>
                    <a:pt x="212293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999613" y="4857750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7%</a:t>
            </a:r>
            <a:endParaRPr sz="6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16884" y="4741545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45%</a:t>
            </a:r>
            <a:endParaRPr sz="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15767" y="4625085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20%</a:t>
            </a:r>
            <a:endParaRPr sz="6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20644" y="4509007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14%</a:t>
            </a:r>
            <a:endParaRPr sz="6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24961" y="4392548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14%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2030" y="4365625"/>
            <a:ext cx="1939289" cy="607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2815" marR="5080" indent="387985" algn="r">
              <a:lnSpc>
                <a:spcPct val="127099"/>
              </a:lnSpc>
              <a:spcBef>
                <a:spcPts val="100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скорее удовлетворены 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 удовлетворены</a:t>
            </a:r>
            <a:endParaRPr sz="6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195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20109" y="5665419"/>
            <a:ext cx="27362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0" indent="-1714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ru-RU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удовлетворительное качество услуг электроснабжения и теплоснабжения</a:t>
            </a:r>
          </a:p>
        </p:txBody>
      </p:sp>
      <p:sp>
        <p:nvSpPr>
          <p:cNvPr id="29" name="object 29"/>
          <p:cNvSpPr txBox="1"/>
          <p:nvPr/>
        </p:nvSpPr>
        <p:spPr>
          <a:xfrm>
            <a:off x="6875144" y="5645911"/>
            <a:ext cx="275145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 algn="just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85420" algn="l"/>
              </a:tabLst>
            </a:pP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наименьшую удовлетворённость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населения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вызывает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качество автомобильных дорог</a:t>
            </a:r>
            <a:endParaRPr lang="ru-RU" sz="9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60247" y="5482844"/>
            <a:ext cx="2645410" cy="77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128905" indent="-17272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высокие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показатели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удовлетворённости </a:t>
            </a:r>
            <a:r>
              <a:rPr lang="ru-RU" sz="9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доступностью</a:t>
            </a:r>
            <a:r>
              <a:rPr lang="ru-RU" sz="9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дошкольного,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среднего</a:t>
            </a:r>
            <a:endParaRPr lang="ru-RU" sz="900" dirty="0">
              <a:latin typeface="Arial"/>
              <a:cs typeface="Arial"/>
            </a:endParaRPr>
          </a:p>
          <a:p>
            <a:pPr marL="184785">
              <a:lnSpc>
                <a:spcPct val="100000"/>
              </a:lnSpc>
            </a:pP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общего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lang="ru-RU" sz="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дополнительного</a:t>
            </a:r>
            <a:r>
              <a:rPr lang="ru-RU" sz="9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образования</a:t>
            </a:r>
            <a:endParaRPr lang="ru-RU" sz="900" dirty="0">
              <a:latin typeface="Arial"/>
              <a:cs typeface="Arial"/>
            </a:endParaRPr>
          </a:p>
          <a:p>
            <a:pPr marL="184785" marR="5080" indent="-172720">
              <a:lnSpc>
                <a:spcPct val="100000"/>
              </a:lnSpc>
              <a:spcBef>
                <a:spcPts val="470"/>
              </a:spcBef>
              <a:buFont typeface="Microsoft Sans Serif"/>
              <a:buChar char="•"/>
              <a:tabLst>
                <a:tab pos="184785" algn="l"/>
                <a:tab pos="185420" algn="l"/>
              </a:tabLst>
            </a:pPr>
            <a:r>
              <a:rPr lang="ru-RU" sz="900" b="1" spc="-5" dirty="0">
                <a:solidFill>
                  <a:srgbClr val="FFFFFF"/>
                </a:solidFill>
                <a:latin typeface="Arial"/>
                <a:cs typeface="Arial"/>
              </a:rPr>
              <a:t>созданы</a:t>
            </a:r>
            <a:r>
              <a:rPr lang="ru-RU" sz="9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условия</a:t>
            </a:r>
            <a:r>
              <a:rPr lang="ru-RU"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lang="ru-RU" sz="9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занятий</a:t>
            </a:r>
            <a:r>
              <a:rPr lang="ru-RU" sz="9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физической </a:t>
            </a:r>
            <a:r>
              <a:rPr lang="ru-RU" sz="900" b="1" spc="-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культурой</a:t>
            </a:r>
            <a:r>
              <a:rPr lang="ru-RU" sz="9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900" b="1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lang="ru-RU" sz="900" b="1" spc="-10" dirty="0">
                <a:solidFill>
                  <a:srgbClr val="FFFFFF"/>
                </a:solidFill>
                <a:latin typeface="Arial"/>
                <a:cs typeface="Arial"/>
              </a:rPr>
              <a:t>спортом</a:t>
            </a:r>
            <a:endParaRPr lang="ru-RU" sz="900" dirty="0"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795016" y="3107435"/>
            <a:ext cx="2272665" cy="548640"/>
            <a:chOff x="2795016" y="3107435"/>
            <a:chExt cx="2272665" cy="548640"/>
          </a:xfrm>
        </p:grpSpPr>
        <p:sp>
          <p:nvSpPr>
            <p:cNvPr id="32" name="object 32"/>
            <p:cNvSpPr/>
            <p:nvPr/>
          </p:nvSpPr>
          <p:spPr>
            <a:xfrm>
              <a:off x="2795016" y="3107435"/>
              <a:ext cx="695325" cy="548640"/>
            </a:xfrm>
            <a:custGeom>
              <a:avLst/>
              <a:gdLst/>
              <a:ahLst/>
              <a:cxnLst/>
              <a:rect l="l" t="t" r="r" b="b"/>
              <a:pathLst>
                <a:path w="695325" h="548639">
                  <a:moveTo>
                    <a:pt x="88392" y="234696"/>
                  </a:moveTo>
                  <a:lnTo>
                    <a:pt x="0" y="234696"/>
                  </a:lnTo>
                  <a:lnTo>
                    <a:pt x="0" y="313944"/>
                  </a:lnTo>
                  <a:lnTo>
                    <a:pt x="88392" y="313944"/>
                  </a:lnTo>
                  <a:lnTo>
                    <a:pt x="88392" y="234696"/>
                  </a:lnTo>
                  <a:close/>
                </a:path>
                <a:path w="695325" h="548639">
                  <a:moveTo>
                    <a:pt x="108204" y="353568"/>
                  </a:moveTo>
                  <a:lnTo>
                    <a:pt x="0" y="353568"/>
                  </a:lnTo>
                  <a:lnTo>
                    <a:pt x="0" y="431292"/>
                  </a:lnTo>
                  <a:lnTo>
                    <a:pt x="108204" y="431292"/>
                  </a:lnTo>
                  <a:lnTo>
                    <a:pt x="108204" y="353568"/>
                  </a:lnTo>
                  <a:close/>
                </a:path>
                <a:path w="695325" h="548639">
                  <a:moveTo>
                    <a:pt x="409956" y="470916"/>
                  </a:moveTo>
                  <a:lnTo>
                    <a:pt x="0" y="470916"/>
                  </a:lnTo>
                  <a:lnTo>
                    <a:pt x="0" y="548640"/>
                  </a:lnTo>
                  <a:lnTo>
                    <a:pt x="409956" y="548640"/>
                  </a:lnTo>
                  <a:lnTo>
                    <a:pt x="409956" y="470916"/>
                  </a:lnTo>
                  <a:close/>
                </a:path>
                <a:path w="695325" h="548639">
                  <a:moveTo>
                    <a:pt x="455676" y="117348"/>
                  </a:moveTo>
                  <a:lnTo>
                    <a:pt x="0" y="117348"/>
                  </a:lnTo>
                  <a:lnTo>
                    <a:pt x="0" y="196596"/>
                  </a:lnTo>
                  <a:lnTo>
                    <a:pt x="455676" y="196596"/>
                  </a:lnTo>
                  <a:lnTo>
                    <a:pt x="455676" y="117348"/>
                  </a:lnTo>
                  <a:close/>
                </a:path>
                <a:path w="695325" h="548639">
                  <a:moveTo>
                    <a:pt x="694944" y="0"/>
                  </a:moveTo>
                  <a:lnTo>
                    <a:pt x="0" y="0"/>
                  </a:lnTo>
                  <a:lnTo>
                    <a:pt x="0" y="79248"/>
                  </a:lnTo>
                  <a:lnTo>
                    <a:pt x="694944" y="79248"/>
                  </a:lnTo>
                  <a:lnTo>
                    <a:pt x="694944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883408" y="3107435"/>
              <a:ext cx="2184400" cy="548640"/>
            </a:xfrm>
            <a:custGeom>
              <a:avLst/>
              <a:gdLst/>
              <a:ahLst/>
              <a:cxnLst/>
              <a:rect l="l" t="t" r="r" b="b"/>
              <a:pathLst>
                <a:path w="2184400" h="548639">
                  <a:moveTo>
                    <a:pt x="2183892" y="470916"/>
                  </a:moveTo>
                  <a:lnTo>
                    <a:pt x="321564" y="470916"/>
                  </a:lnTo>
                  <a:lnTo>
                    <a:pt x="321564" y="548640"/>
                  </a:lnTo>
                  <a:lnTo>
                    <a:pt x="2183892" y="548640"/>
                  </a:lnTo>
                  <a:lnTo>
                    <a:pt x="2183892" y="470916"/>
                  </a:lnTo>
                  <a:close/>
                </a:path>
                <a:path w="2184400" h="548639">
                  <a:moveTo>
                    <a:pt x="2183892" y="353568"/>
                  </a:moveTo>
                  <a:lnTo>
                    <a:pt x="19812" y="353568"/>
                  </a:lnTo>
                  <a:lnTo>
                    <a:pt x="19812" y="431292"/>
                  </a:lnTo>
                  <a:lnTo>
                    <a:pt x="2183892" y="431292"/>
                  </a:lnTo>
                  <a:lnTo>
                    <a:pt x="2183892" y="353568"/>
                  </a:lnTo>
                  <a:close/>
                </a:path>
                <a:path w="2184400" h="548639">
                  <a:moveTo>
                    <a:pt x="2183892" y="234696"/>
                  </a:moveTo>
                  <a:lnTo>
                    <a:pt x="0" y="234696"/>
                  </a:lnTo>
                  <a:lnTo>
                    <a:pt x="0" y="313944"/>
                  </a:lnTo>
                  <a:lnTo>
                    <a:pt x="2183892" y="313944"/>
                  </a:lnTo>
                  <a:lnTo>
                    <a:pt x="2183892" y="234696"/>
                  </a:lnTo>
                  <a:close/>
                </a:path>
                <a:path w="2184400" h="548639">
                  <a:moveTo>
                    <a:pt x="2183892" y="117348"/>
                  </a:moveTo>
                  <a:lnTo>
                    <a:pt x="367284" y="117348"/>
                  </a:lnTo>
                  <a:lnTo>
                    <a:pt x="367284" y="196596"/>
                  </a:lnTo>
                  <a:lnTo>
                    <a:pt x="2183892" y="196596"/>
                  </a:lnTo>
                  <a:lnTo>
                    <a:pt x="2183892" y="117348"/>
                  </a:lnTo>
                  <a:close/>
                </a:path>
                <a:path w="2184400" h="548639">
                  <a:moveTo>
                    <a:pt x="2183892" y="0"/>
                  </a:moveTo>
                  <a:lnTo>
                    <a:pt x="606552" y="0"/>
                  </a:lnTo>
                  <a:lnTo>
                    <a:pt x="606552" y="79248"/>
                  </a:lnTo>
                  <a:lnTo>
                    <a:pt x="2183892" y="79248"/>
                  </a:lnTo>
                  <a:lnTo>
                    <a:pt x="2183892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3248660" y="3544061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22%</a:t>
            </a:r>
            <a:endParaRPr sz="6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34716" y="3451986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5%</a:t>
            </a:r>
            <a:endParaRPr sz="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888360" y="3321558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4%</a:t>
            </a:r>
            <a:endParaRPr sz="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272154" y="3204209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25%</a:t>
            </a:r>
            <a:endParaRPr sz="6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510534" y="3086480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44%</a:t>
            </a:r>
            <a:endParaRPr sz="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02030" y="3058032"/>
            <a:ext cx="1939289" cy="61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2815" marR="5080" indent="387985" algn="r">
              <a:lnSpc>
                <a:spcPct val="1286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скорее удовлетворены 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 удовлетворены</a:t>
            </a:r>
            <a:endParaRPr sz="6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04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795016" y="1868423"/>
            <a:ext cx="2272665" cy="548640"/>
            <a:chOff x="2795016" y="1868423"/>
            <a:chExt cx="2272665" cy="548640"/>
          </a:xfrm>
        </p:grpSpPr>
        <p:sp>
          <p:nvSpPr>
            <p:cNvPr id="41" name="object 41"/>
            <p:cNvSpPr/>
            <p:nvPr/>
          </p:nvSpPr>
          <p:spPr>
            <a:xfrm>
              <a:off x="2795016" y="1868423"/>
              <a:ext cx="1189862" cy="548640"/>
            </a:xfrm>
            <a:custGeom>
              <a:avLst/>
              <a:gdLst/>
              <a:ahLst/>
              <a:cxnLst/>
              <a:rect l="l" t="t" r="r" b="b"/>
              <a:pathLst>
                <a:path w="817245" h="548639">
                  <a:moveTo>
                    <a:pt x="22860" y="234696"/>
                  </a:moveTo>
                  <a:lnTo>
                    <a:pt x="0" y="234696"/>
                  </a:lnTo>
                  <a:lnTo>
                    <a:pt x="0" y="312420"/>
                  </a:lnTo>
                  <a:lnTo>
                    <a:pt x="22860" y="312420"/>
                  </a:lnTo>
                  <a:lnTo>
                    <a:pt x="22860" y="234696"/>
                  </a:lnTo>
                  <a:close/>
                </a:path>
                <a:path w="817245" h="548639">
                  <a:moveTo>
                    <a:pt x="45720" y="352044"/>
                  </a:moveTo>
                  <a:lnTo>
                    <a:pt x="0" y="352044"/>
                  </a:lnTo>
                  <a:lnTo>
                    <a:pt x="0" y="429768"/>
                  </a:lnTo>
                  <a:lnTo>
                    <a:pt x="45720" y="429768"/>
                  </a:lnTo>
                  <a:lnTo>
                    <a:pt x="45720" y="352044"/>
                  </a:lnTo>
                  <a:close/>
                </a:path>
                <a:path w="817245" h="548639">
                  <a:moveTo>
                    <a:pt x="278892" y="469392"/>
                  </a:moveTo>
                  <a:lnTo>
                    <a:pt x="0" y="469392"/>
                  </a:lnTo>
                  <a:lnTo>
                    <a:pt x="0" y="548640"/>
                  </a:lnTo>
                  <a:lnTo>
                    <a:pt x="278892" y="548640"/>
                  </a:lnTo>
                  <a:lnTo>
                    <a:pt x="278892" y="469392"/>
                  </a:lnTo>
                  <a:close/>
                </a:path>
                <a:path w="817245" h="548639">
                  <a:moveTo>
                    <a:pt x="483108" y="117348"/>
                  </a:moveTo>
                  <a:lnTo>
                    <a:pt x="0" y="117348"/>
                  </a:lnTo>
                  <a:lnTo>
                    <a:pt x="0" y="195072"/>
                  </a:lnTo>
                  <a:lnTo>
                    <a:pt x="483108" y="195072"/>
                  </a:lnTo>
                  <a:lnTo>
                    <a:pt x="483108" y="117348"/>
                  </a:lnTo>
                  <a:close/>
                </a:path>
                <a:path w="817245" h="548639">
                  <a:moveTo>
                    <a:pt x="816864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816864" y="77724"/>
                  </a:lnTo>
                  <a:lnTo>
                    <a:pt x="816864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2817876" y="1868423"/>
              <a:ext cx="2249805" cy="548640"/>
            </a:xfrm>
            <a:custGeom>
              <a:avLst/>
              <a:gdLst/>
              <a:ahLst/>
              <a:cxnLst/>
              <a:rect l="l" t="t" r="r" b="b"/>
              <a:pathLst>
                <a:path w="2249804" h="548639">
                  <a:moveTo>
                    <a:pt x="2249424" y="469392"/>
                  </a:moveTo>
                  <a:lnTo>
                    <a:pt x="256032" y="469392"/>
                  </a:lnTo>
                  <a:lnTo>
                    <a:pt x="256032" y="548640"/>
                  </a:lnTo>
                  <a:lnTo>
                    <a:pt x="2249424" y="548640"/>
                  </a:lnTo>
                  <a:lnTo>
                    <a:pt x="2249424" y="469392"/>
                  </a:lnTo>
                  <a:close/>
                </a:path>
                <a:path w="2249804" h="548639">
                  <a:moveTo>
                    <a:pt x="2249424" y="352044"/>
                  </a:moveTo>
                  <a:lnTo>
                    <a:pt x="22860" y="352044"/>
                  </a:lnTo>
                  <a:lnTo>
                    <a:pt x="22860" y="429768"/>
                  </a:lnTo>
                  <a:lnTo>
                    <a:pt x="2249424" y="429768"/>
                  </a:lnTo>
                  <a:lnTo>
                    <a:pt x="2249424" y="352044"/>
                  </a:lnTo>
                  <a:close/>
                </a:path>
                <a:path w="2249804" h="548639">
                  <a:moveTo>
                    <a:pt x="2249424" y="234696"/>
                  </a:moveTo>
                  <a:lnTo>
                    <a:pt x="0" y="234696"/>
                  </a:lnTo>
                  <a:lnTo>
                    <a:pt x="0" y="312420"/>
                  </a:lnTo>
                  <a:lnTo>
                    <a:pt x="2249424" y="312420"/>
                  </a:lnTo>
                  <a:lnTo>
                    <a:pt x="2249424" y="234696"/>
                  </a:lnTo>
                  <a:close/>
                </a:path>
                <a:path w="2249804" h="548639">
                  <a:moveTo>
                    <a:pt x="2249424" y="117348"/>
                  </a:moveTo>
                  <a:lnTo>
                    <a:pt x="460248" y="117348"/>
                  </a:lnTo>
                  <a:lnTo>
                    <a:pt x="460248" y="195072"/>
                  </a:lnTo>
                  <a:lnTo>
                    <a:pt x="2249424" y="195072"/>
                  </a:lnTo>
                  <a:lnTo>
                    <a:pt x="2249424" y="117348"/>
                  </a:lnTo>
                  <a:close/>
                </a:path>
                <a:path w="2249804" h="548639">
                  <a:moveTo>
                    <a:pt x="2249424" y="0"/>
                  </a:moveTo>
                  <a:lnTo>
                    <a:pt x="794004" y="0"/>
                  </a:lnTo>
                  <a:lnTo>
                    <a:pt x="794004" y="77724"/>
                  </a:lnTo>
                  <a:lnTo>
                    <a:pt x="2249424" y="77724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3081654" y="2316607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14%</a:t>
            </a:r>
            <a:endParaRPr sz="6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839339" y="2199259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2%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86505" y="1964182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27%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647313" y="1859407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56%</a:t>
            </a:r>
            <a:endParaRPr sz="6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02030" y="1818513"/>
            <a:ext cx="2152015" cy="61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2035" marR="217170" indent="278130">
              <a:lnSpc>
                <a:spcPct val="128299"/>
              </a:lnSpc>
              <a:spcBef>
                <a:spcPts val="100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</a:t>
            </a:r>
            <a:endParaRPr sz="600" dirty="0">
              <a:latin typeface="Arial"/>
              <a:cs typeface="Arial"/>
            </a:endParaRPr>
          </a:p>
          <a:p>
            <a:pPr marL="1210945" marR="5080" indent="-278765">
              <a:lnSpc>
                <a:spcPct val="126099"/>
              </a:lnSpc>
              <a:spcBef>
                <a:spcPts val="35"/>
              </a:spcBef>
            </a:pP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  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1%  не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удовлетворены</a:t>
            </a:r>
            <a:endParaRPr sz="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501128" y="1882139"/>
            <a:ext cx="2303145" cy="548640"/>
            <a:chOff x="7501128" y="1882139"/>
            <a:chExt cx="2303145" cy="548640"/>
          </a:xfrm>
        </p:grpSpPr>
        <p:sp>
          <p:nvSpPr>
            <p:cNvPr id="49" name="object 49"/>
            <p:cNvSpPr/>
            <p:nvPr/>
          </p:nvSpPr>
          <p:spPr>
            <a:xfrm>
              <a:off x="7501128" y="1882139"/>
              <a:ext cx="777240" cy="548640"/>
            </a:xfrm>
            <a:custGeom>
              <a:avLst/>
              <a:gdLst/>
              <a:ahLst/>
              <a:cxnLst/>
              <a:rect l="l" t="t" r="r" b="b"/>
              <a:pathLst>
                <a:path w="777240" h="548639">
                  <a:moveTo>
                    <a:pt x="109728" y="234696"/>
                  </a:moveTo>
                  <a:lnTo>
                    <a:pt x="0" y="234696"/>
                  </a:lnTo>
                  <a:lnTo>
                    <a:pt x="0" y="312420"/>
                  </a:lnTo>
                  <a:lnTo>
                    <a:pt x="109728" y="312420"/>
                  </a:lnTo>
                  <a:lnTo>
                    <a:pt x="109728" y="234696"/>
                  </a:lnTo>
                  <a:close/>
                </a:path>
                <a:path w="777240" h="548639">
                  <a:moveTo>
                    <a:pt x="170688" y="352044"/>
                  </a:moveTo>
                  <a:lnTo>
                    <a:pt x="0" y="352044"/>
                  </a:lnTo>
                  <a:lnTo>
                    <a:pt x="0" y="429768"/>
                  </a:lnTo>
                  <a:lnTo>
                    <a:pt x="170688" y="429768"/>
                  </a:lnTo>
                  <a:lnTo>
                    <a:pt x="170688" y="352044"/>
                  </a:lnTo>
                  <a:close/>
                </a:path>
                <a:path w="777240" h="548639">
                  <a:moveTo>
                    <a:pt x="246888" y="469392"/>
                  </a:moveTo>
                  <a:lnTo>
                    <a:pt x="0" y="469392"/>
                  </a:lnTo>
                  <a:lnTo>
                    <a:pt x="0" y="548640"/>
                  </a:lnTo>
                  <a:lnTo>
                    <a:pt x="246888" y="548640"/>
                  </a:lnTo>
                  <a:lnTo>
                    <a:pt x="246888" y="469392"/>
                  </a:lnTo>
                  <a:close/>
                </a:path>
                <a:path w="777240" h="548639">
                  <a:moveTo>
                    <a:pt x="446532" y="117348"/>
                  </a:moveTo>
                  <a:lnTo>
                    <a:pt x="0" y="117348"/>
                  </a:lnTo>
                  <a:lnTo>
                    <a:pt x="0" y="195072"/>
                  </a:lnTo>
                  <a:lnTo>
                    <a:pt x="446532" y="195072"/>
                  </a:lnTo>
                  <a:lnTo>
                    <a:pt x="446532" y="117348"/>
                  </a:lnTo>
                  <a:close/>
                </a:path>
                <a:path w="777240" h="548639">
                  <a:moveTo>
                    <a:pt x="777240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777240" y="77724"/>
                  </a:lnTo>
                  <a:lnTo>
                    <a:pt x="777240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610856" y="1882139"/>
              <a:ext cx="2193290" cy="548640"/>
            </a:xfrm>
            <a:custGeom>
              <a:avLst/>
              <a:gdLst/>
              <a:ahLst/>
              <a:cxnLst/>
              <a:rect l="l" t="t" r="r" b="b"/>
              <a:pathLst>
                <a:path w="2193290" h="548639">
                  <a:moveTo>
                    <a:pt x="2193036" y="469392"/>
                  </a:moveTo>
                  <a:lnTo>
                    <a:pt x="137160" y="469392"/>
                  </a:lnTo>
                  <a:lnTo>
                    <a:pt x="137160" y="548640"/>
                  </a:lnTo>
                  <a:lnTo>
                    <a:pt x="2193036" y="548640"/>
                  </a:lnTo>
                  <a:lnTo>
                    <a:pt x="2193036" y="469392"/>
                  </a:lnTo>
                  <a:close/>
                </a:path>
                <a:path w="2193290" h="548639">
                  <a:moveTo>
                    <a:pt x="2193036" y="352044"/>
                  </a:moveTo>
                  <a:lnTo>
                    <a:pt x="60960" y="352044"/>
                  </a:lnTo>
                  <a:lnTo>
                    <a:pt x="60960" y="429768"/>
                  </a:lnTo>
                  <a:lnTo>
                    <a:pt x="2193036" y="429768"/>
                  </a:lnTo>
                  <a:lnTo>
                    <a:pt x="2193036" y="352044"/>
                  </a:lnTo>
                  <a:close/>
                </a:path>
                <a:path w="2193290" h="548639">
                  <a:moveTo>
                    <a:pt x="2193036" y="234696"/>
                  </a:moveTo>
                  <a:lnTo>
                    <a:pt x="0" y="234696"/>
                  </a:lnTo>
                  <a:lnTo>
                    <a:pt x="0" y="312420"/>
                  </a:lnTo>
                  <a:lnTo>
                    <a:pt x="2193036" y="312420"/>
                  </a:lnTo>
                  <a:lnTo>
                    <a:pt x="2193036" y="234696"/>
                  </a:lnTo>
                  <a:close/>
                </a:path>
                <a:path w="2193290" h="548639">
                  <a:moveTo>
                    <a:pt x="2193036" y="117348"/>
                  </a:moveTo>
                  <a:lnTo>
                    <a:pt x="336804" y="117348"/>
                  </a:lnTo>
                  <a:lnTo>
                    <a:pt x="336804" y="195072"/>
                  </a:lnTo>
                  <a:lnTo>
                    <a:pt x="2193036" y="195072"/>
                  </a:lnTo>
                  <a:lnTo>
                    <a:pt x="2193036" y="117348"/>
                  </a:lnTo>
                  <a:close/>
                </a:path>
                <a:path w="2193290" h="548639">
                  <a:moveTo>
                    <a:pt x="2193036" y="0"/>
                  </a:moveTo>
                  <a:lnTo>
                    <a:pt x="667512" y="0"/>
                  </a:lnTo>
                  <a:lnTo>
                    <a:pt x="667512" y="77724"/>
                  </a:lnTo>
                  <a:lnTo>
                    <a:pt x="2193036" y="77724"/>
                  </a:lnTo>
                  <a:lnTo>
                    <a:pt x="2193036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775193" y="2330577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12%</a:t>
            </a:r>
            <a:endParaRPr sz="6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718806" y="2219325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8%</a:t>
            </a:r>
            <a:endParaRPr sz="6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620127" y="2095246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5%</a:t>
            </a:r>
            <a:endParaRPr sz="6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979409" y="1977897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24%</a:t>
            </a:r>
            <a:endParaRPr sz="6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8341868" y="1873122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51%</a:t>
            </a:r>
            <a:endParaRPr sz="6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510529" y="1831848"/>
            <a:ext cx="1939289" cy="613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0910" marR="5080" indent="389255" algn="r">
              <a:lnSpc>
                <a:spcPct val="1286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скорее удовлетворены 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 удовлетворены</a:t>
            </a:r>
            <a:endParaRPr sz="6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04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7587995" y="4424171"/>
            <a:ext cx="2301240" cy="548640"/>
            <a:chOff x="7587995" y="4424171"/>
            <a:chExt cx="2301240" cy="548640"/>
          </a:xfrm>
        </p:grpSpPr>
        <p:sp>
          <p:nvSpPr>
            <p:cNvPr id="58" name="object 58"/>
            <p:cNvSpPr/>
            <p:nvPr/>
          </p:nvSpPr>
          <p:spPr>
            <a:xfrm>
              <a:off x="7587996" y="4424171"/>
              <a:ext cx="815340" cy="548640"/>
            </a:xfrm>
            <a:custGeom>
              <a:avLst/>
              <a:gdLst/>
              <a:ahLst/>
              <a:cxnLst/>
              <a:rect l="l" t="t" r="r" b="b"/>
              <a:pathLst>
                <a:path w="815340" h="548639">
                  <a:moveTo>
                    <a:pt x="88392" y="236220"/>
                  </a:moveTo>
                  <a:lnTo>
                    <a:pt x="0" y="236220"/>
                  </a:lnTo>
                  <a:lnTo>
                    <a:pt x="0" y="313944"/>
                  </a:lnTo>
                  <a:lnTo>
                    <a:pt x="88392" y="313944"/>
                  </a:lnTo>
                  <a:lnTo>
                    <a:pt x="88392" y="236220"/>
                  </a:lnTo>
                  <a:close/>
                </a:path>
                <a:path w="815340" h="548639">
                  <a:moveTo>
                    <a:pt x="129540" y="353568"/>
                  </a:moveTo>
                  <a:lnTo>
                    <a:pt x="0" y="353568"/>
                  </a:lnTo>
                  <a:lnTo>
                    <a:pt x="0" y="431292"/>
                  </a:lnTo>
                  <a:lnTo>
                    <a:pt x="129540" y="431292"/>
                  </a:lnTo>
                  <a:lnTo>
                    <a:pt x="129540" y="353568"/>
                  </a:lnTo>
                  <a:close/>
                </a:path>
                <a:path w="815340" h="548639">
                  <a:moveTo>
                    <a:pt x="149352" y="470916"/>
                  </a:moveTo>
                  <a:lnTo>
                    <a:pt x="0" y="470916"/>
                  </a:lnTo>
                  <a:lnTo>
                    <a:pt x="0" y="548640"/>
                  </a:lnTo>
                  <a:lnTo>
                    <a:pt x="149352" y="548640"/>
                  </a:lnTo>
                  <a:lnTo>
                    <a:pt x="149352" y="470916"/>
                  </a:lnTo>
                  <a:close/>
                </a:path>
                <a:path w="815340" h="548639">
                  <a:moveTo>
                    <a:pt x="502920" y="117348"/>
                  </a:moveTo>
                  <a:lnTo>
                    <a:pt x="0" y="117348"/>
                  </a:lnTo>
                  <a:lnTo>
                    <a:pt x="0" y="196596"/>
                  </a:lnTo>
                  <a:lnTo>
                    <a:pt x="502920" y="196596"/>
                  </a:lnTo>
                  <a:lnTo>
                    <a:pt x="502920" y="117348"/>
                  </a:lnTo>
                  <a:close/>
                </a:path>
                <a:path w="815340" h="548639">
                  <a:moveTo>
                    <a:pt x="815340" y="0"/>
                  </a:moveTo>
                  <a:lnTo>
                    <a:pt x="0" y="0"/>
                  </a:lnTo>
                  <a:lnTo>
                    <a:pt x="0" y="79248"/>
                  </a:lnTo>
                  <a:lnTo>
                    <a:pt x="815340" y="79248"/>
                  </a:lnTo>
                  <a:lnTo>
                    <a:pt x="815340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676388" y="4424171"/>
              <a:ext cx="2212975" cy="548640"/>
            </a:xfrm>
            <a:custGeom>
              <a:avLst/>
              <a:gdLst/>
              <a:ahLst/>
              <a:cxnLst/>
              <a:rect l="l" t="t" r="r" b="b"/>
              <a:pathLst>
                <a:path w="2212975" h="548639">
                  <a:moveTo>
                    <a:pt x="2212848" y="470916"/>
                  </a:moveTo>
                  <a:lnTo>
                    <a:pt x="60960" y="470916"/>
                  </a:lnTo>
                  <a:lnTo>
                    <a:pt x="60960" y="548640"/>
                  </a:lnTo>
                  <a:lnTo>
                    <a:pt x="2212848" y="548640"/>
                  </a:lnTo>
                  <a:lnTo>
                    <a:pt x="2212848" y="470916"/>
                  </a:lnTo>
                  <a:close/>
                </a:path>
                <a:path w="2212975" h="548639">
                  <a:moveTo>
                    <a:pt x="2212848" y="353568"/>
                  </a:moveTo>
                  <a:lnTo>
                    <a:pt x="41148" y="353568"/>
                  </a:lnTo>
                  <a:lnTo>
                    <a:pt x="41148" y="431292"/>
                  </a:lnTo>
                  <a:lnTo>
                    <a:pt x="2212848" y="431292"/>
                  </a:lnTo>
                  <a:lnTo>
                    <a:pt x="2212848" y="353568"/>
                  </a:lnTo>
                  <a:close/>
                </a:path>
                <a:path w="2212975" h="548639">
                  <a:moveTo>
                    <a:pt x="2212848" y="236220"/>
                  </a:moveTo>
                  <a:lnTo>
                    <a:pt x="0" y="236220"/>
                  </a:lnTo>
                  <a:lnTo>
                    <a:pt x="0" y="313944"/>
                  </a:lnTo>
                  <a:lnTo>
                    <a:pt x="2212848" y="313944"/>
                  </a:lnTo>
                  <a:lnTo>
                    <a:pt x="2212848" y="236220"/>
                  </a:lnTo>
                  <a:close/>
                </a:path>
                <a:path w="2212975" h="548639">
                  <a:moveTo>
                    <a:pt x="2212848" y="117348"/>
                  </a:moveTo>
                  <a:lnTo>
                    <a:pt x="414528" y="117348"/>
                  </a:lnTo>
                  <a:lnTo>
                    <a:pt x="414528" y="196596"/>
                  </a:lnTo>
                  <a:lnTo>
                    <a:pt x="2212848" y="196596"/>
                  </a:lnTo>
                  <a:lnTo>
                    <a:pt x="2212848" y="117348"/>
                  </a:lnTo>
                  <a:close/>
                </a:path>
                <a:path w="2212975" h="548639">
                  <a:moveTo>
                    <a:pt x="2212848" y="0"/>
                  </a:moveTo>
                  <a:lnTo>
                    <a:pt x="726948" y="0"/>
                  </a:lnTo>
                  <a:lnTo>
                    <a:pt x="726948" y="79248"/>
                  </a:lnTo>
                  <a:lnTo>
                    <a:pt x="2212848" y="79248"/>
                  </a:lnTo>
                  <a:lnTo>
                    <a:pt x="2212848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7783448" y="4873879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7%</a:t>
            </a:r>
            <a:endParaRPr sz="6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745983" y="4762627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6%</a:t>
            </a:r>
            <a:endParaRPr sz="6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7695056" y="4638802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4%</a:t>
            </a:r>
            <a:endParaRPr sz="6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132191" y="4521454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28%</a:t>
            </a:r>
            <a:endParaRPr sz="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447278" y="4416679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55%</a:t>
            </a:r>
            <a:endParaRPr sz="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596254" y="4375784"/>
            <a:ext cx="1939289" cy="6127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0910" marR="5080" indent="389255" algn="r">
              <a:lnSpc>
                <a:spcPct val="128499"/>
              </a:lnSpc>
              <a:spcBef>
                <a:spcPts val="95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скорее удовлетворены 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 удовлетворены</a:t>
            </a:r>
            <a:endParaRPr sz="60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09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7551419" y="3171444"/>
            <a:ext cx="2301240" cy="548640"/>
            <a:chOff x="7551419" y="3171444"/>
            <a:chExt cx="2301240" cy="548640"/>
          </a:xfrm>
        </p:grpSpPr>
        <p:sp>
          <p:nvSpPr>
            <p:cNvPr id="67" name="object 67"/>
            <p:cNvSpPr/>
            <p:nvPr/>
          </p:nvSpPr>
          <p:spPr>
            <a:xfrm>
              <a:off x="7551420" y="3171443"/>
              <a:ext cx="745490" cy="548640"/>
            </a:xfrm>
            <a:custGeom>
              <a:avLst/>
              <a:gdLst/>
              <a:ahLst/>
              <a:cxnLst/>
              <a:rect l="l" t="t" r="r" b="b"/>
              <a:pathLst>
                <a:path w="745490" h="548639">
                  <a:moveTo>
                    <a:pt x="149352" y="469392"/>
                  </a:moveTo>
                  <a:lnTo>
                    <a:pt x="0" y="469392"/>
                  </a:lnTo>
                  <a:lnTo>
                    <a:pt x="0" y="548640"/>
                  </a:lnTo>
                  <a:lnTo>
                    <a:pt x="149352" y="548640"/>
                  </a:lnTo>
                  <a:lnTo>
                    <a:pt x="149352" y="469392"/>
                  </a:lnTo>
                  <a:close/>
                </a:path>
                <a:path w="745490" h="548639">
                  <a:moveTo>
                    <a:pt x="149352" y="352044"/>
                  </a:moveTo>
                  <a:lnTo>
                    <a:pt x="0" y="352044"/>
                  </a:lnTo>
                  <a:lnTo>
                    <a:pt x="0" y="429768"/>
                  </a:lnTo>
                  <a:lnTo>
                    <a:pt x="149352" y="429768"/>
                  </a:lnTo>
                  <a:lnTo>
                    <a:pt x="149352" y="352044"/>
                  </a:lnTo>
                  <a:close/>
                </a:path>
                <a:path w="745490" h="548639">
                  <a:moveTo>
                    <a:pt x="350520" y="234696"/>
                  </a:moveTo>
                  <a:lnTo>
                    <a:pt x="0" y="234696"/>
                  </a:lnTo>
                  <a:lnTo>
                    <a:pt x="0" y="312420"/>
                  </a:lnTo>
                  <a:lnTo>
                    <a:pt x="350520" y="312420"/>
                  </a:lnTo>
                  <a:lnTo>
                    <a:pt x="350520" y="234696"/>
                  </a:lnTo>
                  <a:close/>
                </a:path>
                <a:path w="745490" h="548639">
                  <a:moveTo>
                    <a:pt x="382524" y="117348"/>
                  </a:moveTo>
                  <a:lnTo>
                    <a:pt x="0" y="117348"/>
                  </a:lnTo>
                  <a:lnTo>
                    <a:pt x="0" y="195072"/>
                  </a:lnTo>
                  <a:lnTo>
                    <a:pt x="382524" y="195072"/>
                  </a:lnTo>
                  <a:lnTo>
                    <a:pt x="382524" y="117348"/>
                  </a:lnTo>
                  <a:close/>
                </a:path>
                <a:path w="745490" h="548639">
                  <a:moveTo>
                    <a:pt x="745236" y="0"/>
                  </a:moveTo>
                  <a:lnTo>
                    <a:pt x="0" y="0"/>
                  </a:lnTo>
                  <a:lnTo>
                    <a:pt x="0" y="77724"/>
                  </a:lnTo>
                  <a:lnTo>
                    <a:pt x="745236" y="77724"/>
                  </a:lnTo>
                  <a:lnTo>
                    <a:pt x="745236" y="0"/>
                  </a:lnTo>
                  <a:close/>
                </a:path>
              </a:pathLst>
            </a:custGeom>
            <a:solidFill>
              <a:srgbClr val="4655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700772" y="3171443"/>
              <a:ext cx="2152015" cy="548640"/>
            </a:xfrm>
            <a:custGeom>
              <a:avLst/>
              <a:gdLst/>
              <a:ahLst/>
              <a:cxnLst/>
              <a:rect l="l" t="t" r="r" b="b"/>
              <a:pathLst>
                <a:path w="2152015" h="548639">
                  <a:moveTo>
                    <a:pt x="2151888" y="469392"/>
                  </a:moveTo>
                  <a:lnTo>
                    <a:pt x="0" y="469392"/>
                  </a:lnTo>
                  <a:lnTo>
                    <a:pt x="0" y="548640"/>
                  </a:lnTo>
                  <a:lnTo>
                    <a:pt x="2151888" y="548640"/>
                  </a:lnTo>
                  <a:lnTo>
                    <a:pt x="2151888" y="469392"/>
                  </a:lnTo>
                  <a:close/>
                </a:path>
                <a:path w="2152015" h="548639">
                  <a:moveTo>
                    <a:pt x="2151888" y="352044"/>
                  </a:moveTo>
                  <a:lnTo>
                    <a:pt x="0" y="352044"/>
                  </a:lnTo>
                  <a:lnTo>
                    <a:pt x="0" y="429768"/>
                  </a:lnTo>
                  <a:lnTo>
                    <a:pt x="2151888" y="429768"/>
                  </a:lnTo>
                  <a:lnTo>
                    <a:pt x="2151888" y="352044"/>
                  </a:lnTo>
                  <a:close/>
                </a:path>
                <a:path w="2152015" h="548639">
                  <a:moveTo>
                    <a:pt x="2151888" y="234696"/>
                  </a:moveTo>
                  <a:lnTo>
                    <a:pt x="201168" y="234696"/>
                  </a:lnTo>
                  <a:lnTo>
                    <a:pt x="201168" y="312420"/>
                  </a:lnTo>
                  <a:lnTo>
                    <a:pt x="2151888" y="312420"/>
                  </a:lnTo>
                  <a:lnTo>
                    <a:pt x="2151888" y="234696"/>
                  </a:lnTo>
                  <a:close/>
                </a:path>
                <a:path w="2152015" h="548639">
                  <a:moveTo>
                    <a:pt x="2151888" y="117348"/>
                  </a:moveTo>
                  <a:lnTo>
                    <a:pt x="233172" y="117348"/>
                  </a:lnTo>
                  <a:lnTo>
                    <a:pt x="233172" y="195072"/>
                  </a:lnTo>
                  <a:lnTo>
                    <a:pt x="2151888" y="195072"/>
                  </a:lnTo>
                  <a:lnTo>
                    <a:pt x="2151888" y="117348"/>
                  </a:lnTo>
                  <a:close/>
                </a:path>
                <a:path w="2152015" h="548639">
                  <a:moveTo>
                    <a:pt x="2151888" y="0"/>
                  </a:moveTo>
                  <a:lnTo>
                    <a:pt x="595884" y="0"/>
                  </a:lnTo>
                  <a:lnTo>
                    <a:pt x="595884" y="77724"/>
                  </a:lnTo>
                  <a:lnTo>
                    <a:pt x="2151888" y="77724"/>
                  </a:lnTo>
                  <a:lnTo>
                    <a:pt x="2151888" y="0"/>
                  </a:lnTo>
                  <a:close/>
                </a:path>
              </a:pathLst>
            </a:custGeom>
            <a:solidFill>
              <a:srgbClr val="F0F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7746872" y="3619880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7%</a:t>
            </a:r>
            <a:endParaRPr sz="6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719821" y="3509009"/>
            <a:ext cx="136525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7%</a:t>
            </a:r>
            <a:endParaRPr sz="6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7946517" y="3384930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18%</a:t>
            </a:r>
            <a:endParaRPr sz="6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984997" y="3267583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20%</a:t>
            </a:r>
            <a:endParaRPr sz="6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8324850" y="3162680"/>
            <a:ext cx="17907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48%</a:t>
            </a:r>
            <a:endParaRPr sz="6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559678" y="3121913"/>
            <a:ext cx="1939289" cy="612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0910" marR="5080" indent="389255" algn="r">
              <a:lnSpc>
                <a:spcPct val="1284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скорее удовлетворены 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с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к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орее</a:t>
            </a:r>
            <a:r>
              <a:rPr sz="600" b="1" spc="-2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е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у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довле</a:t>
            </a:r>
            <a:r>
              <a:rPr sz="600" b="1" spc="-20" dirty="0">
                <a:solidFill>
                  <a:srgbClr val="46559F"/>
                </a:solidFill>
                <a:latin typeface="Arial"/>
                <a:cs typeface="Arial"/>
              </a:rPr>
              <a:t>т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воре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ы 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 удовлетворены</a:t>
            </a:r>
            <a:endParaRPr sz="600" dirty="0">
              <a:latin typeface="Arial"/>
              <a:cs typeface="Arial"/>
            </a:endParaRPr>
          </a:p>
          <a:p>
            <a:pPr marR="6985" algn="r">
              <a:lnSpc>
                <a:spcPct val="100000"/>
              </a:lnSpc>
              <a:spcBef>
                <a:spcPts val="204"/>
              </a:spcBef>
            </a:pP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затруднились </a:t>
            </a:r>
            <a:r>
              <a:rPr sz="600" b="1" spc="-10" dirty="0">
                <a:solidFill>
                  <a:srgbClr val="46559F"/>
                </a:solidFill>
                <a:latin typeface="Arial"/>
                <a:cs typeface="Arial"/>
              </a:rPr>
              <a:t>ответить,</a:t>
            </a:r>
            <a:r>
              <a:rPr sz="600" b="1" spc="30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не</a:t>
            </a:r>
            <a:r>
              <a:rPr sz="600" b="1" dirty="0">
                <a:solidFill>
                  <a:srgbClr val="46559F"/>
                </a:solidFill>
                <a:latin typeface="Arial"/>
                <a:cs typeface="Arial"/>
              </a:rPr>
              <a:t> пользовались</a:t>
            </a:r>
            <a:r>
              <a:rPr sz="600" b="1" spc="-35" dirty="0">
                <a:solidFill>
                  <a:srgbClr val="46559F"/>
                </a:solidFill>
                <a:latin typeface="Arial"/>
                <a:cs typeface="Arial"/>
              </a:rPr>
              <a:t> </a:t>
            </a:r>
            <a:r>
              <a:rPr sz="600" b="1" spc="-5" dirty="0">
                <a:solidFill>
                  <a:srgbClr val="46559F"/>
                </a:solidFill>
                <a:latin typeface="Arial"/>
                <a:cs typeface="Arial"/>
              </a:rPr>
              <a:t>услугой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14273" y="6335369"/>
            <a:ext cx="756475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*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По</a:t>
            </a:r>
            <a:r>
              <a:rPr sz="600" i="1" spc="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данным</a:t>
            </a:r>
            <a:r>
              <a:rPr sz="600" i="1" spc="-2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социологического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исследования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удовлетворенности</a:t>
            </a: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населения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 деятельностью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руководителей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органов местного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самоуправления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муниципальных</a:t>
            </a:r>
            <a:r>
              <a:rPr sz="600" i="1" spc="-2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образований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Амурской</a:t>
            </a:r>
            <a:r>
              <a:rPr sz="600" i="1" spc="3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>
                <a:solidFill>
                  <a:srgbClr val="A6A6A6"/>
                </a:solidFill>
                <a:latin typeface="Arial"/>
                <a:cs typeface="Arial"/>
              </a:rPr>
              <a:t>области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5" dirty="0" err="1">
                <a:solidFill>
                  <a:srgbClr val="A6A6A6"/>
                </a:solidFill>
                <a:latin typeface="Arial"/>
                <a:cs typeface="Arial"/>
              </a:rPr>
              <a:t>за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202</a:t>
            </a:r>
            <a:r>
              <a:rPr lang="ru-RU" sz="600" i="1" dirty="0">
                <a:solidFill>
                  <a:srgbClr val="A6A6A6"/>
                </a:solidFill>
                <a:latin typeface="Arial"/>
                <a:cs typeface="Arial"/>
              </a:rPr>
              <a:t>5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год.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79" name="Номер слайда 50">
            <a:extLst>
              <a:ext uri="{FF2B5EF4-FFF2-40B4-BE49-F238E27FC236}">
                <a16:creationId xmlns:a16="http://schemas.microsoft.com/office/drawing/2014/main" id="{96D46BCC-52CE-113E-98A7-2CFA709EE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9974" y="6607261"/>
            <a:ext cx="727623" cy="123111"/>
          </a:xfrm>
        </p:spPr>
        <p:txBody>
          <a:bodyPr lIns="0" tIns="0" rIns="0" bIns="0" anchor="b"/>
          <a:lstStyle/>
          <a:p>
            <a:fld id="{F3749720-1430-DF46-8A1E-D768C54B98EF}" type="slidenum">
              <a:rPr lang="x-none" sz="8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x-non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hlinkClick r:id="" action="ppaction://noaction"/>
            <a:extLst>
              <a:ext uri="{FF2B5EF4-FFF2-40B4-BE49-F238E27FC236}">
                <a16:creationId xmlns:a16="http://schemas.microsoft.com/office/drawing/2014/main" id="{D7BE9CA9-5727-5842-39D5-ACBFE391C63F}"/>
              </a:ext>
            </a:extLst>
          </p:cNvPr>
          <p:cNvSpPr txBox="1"/>
          <p:nvPr/>
        </p:nvSpPr>
        <p:spPr>
          <a:xfrm>
            <a:off x="7944898" y="6607261"/>
            <a:ext cx="158618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http://www.magdagachi.ru</a:t>
            </a:r>
            <a:endParaRPr lang="x-non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327B8DF-37F1-A614-442C-D33BA1425CAD}"/>
              </a:ext>
            </a:extLst>
          </p:cNvPr>
          <p:cNvSpPr txBox="1"/>
          <p:nvPr/>
        </p:nvSpPr>
        <p:spPr>
          <a:xfrm>
            <a:off x="627016" y="6607261"/>
            <a:ext cx="7317882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x-none" sz="800" dirty="0">
                <a:latin typeface="Arial" panose="020B0604020202020204" pitchFamily="34" charset="0"/>
                <a:cs typeface="Arial" panose="020B0604020202020204" pitchFamily="34" charset="0"/>
              </a:rPr>
              <a:t>ИНВЕСТИЦИОННЫЙ ПРОФИЛЬ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МАГДАГАЧИНСКОГО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2384722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30465</TotalTime>
  <Words>6284</Words>
  <Application>Microsoft Office PowerPoint</Application>
  <PresentationFormat>Лист A4 (210x297 мм)</PresentationFormat>
  <Paragraphs>1305</Paragraphs>
  <Slides>41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Microsoft Sans Serif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КАЧЕСТВА УСЛУГ, ПРЕДОСТАВЛЯЕМЫХ В СОЦИАЛЬНОЙ СФЕРЕ</vt:lpstr>
      <vt:lpstr>Показатели обеспечения повышения уровня качества жизни по направлению «Потребление услуг»</vt:lpstr>
      <vt:lpstr>Презентация PowerPoint</vt:lpstr>
      <vt:lpstr>Презентация PowerPoint</vt:lpstr>
      <vt:lpstr>ПАМЯТНИКИ МАГДАГАЧИНСКОГО МУНИЦИПАЛЬНОГО ОКРУГА</vt:lpstr>
      <vt:lpstr>Презентация PowerPoint</vt:lpstr>
      <vt:lpstr>Презентация PowerPoint</vt:lpstr>
      <vt:lpstr>Презентация PowerPoint</vt:lpstr>
      <vt:lpstr>Презентация PowerPoint</vt:lpstr>
      <vt:lpstr>УДОВЛЕТВОРЕННОСТЬ НАСЕЛЕНИЯ В 2025 году (% ОТ ЧИСЛА ОПРОШЕННЫХ)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МУНИЦИПАЛЬНЫЕ МЕРЫ ПОДДЕРЖКИ   ИНВЕСТОРОВ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ВЗАИМОДЕЙСТВИЕ С ИНВЕСТОРАМИ</vt:lpstr>
      <vt:lpstr>КОНТАКТЫ ВЗАИМОДЕЙСТВИЕ С ИНВЕСТОРАМИ</vt:lpstr>
      <vt:lpstr>КОНТАКТЫ ВЗАИМОДЕЙСТВИЕ С ИНВЕСТОРАМИ</vt:lpstr>
      <vt:lpstr>Презентация PowerPoint</vt:lpstr>
      <vt:lpstr>ПРИЛОЖЕНИЕ НОРМАТИВНО-ПРАВОВЫЕ АКТЫ</vt:lpstr>
      <vt:lpstr>ПРИЛОЖЕНИЕ «ИНВЕСТИЦИОННЫЕ ПЛОЩАДКИ»</vt:lpstr>
      <vt:lpstr>ПРИЛОЖЕНИЕ «ИНВЕСТИЦИОННЫЕ ПЛОЩАДКИ»</vt:lpstr>
      <vt:lpstr>ПЕРЕЧЕНЬ НЕЗАДЕЙСТВОВАННЫХ ПЛОЩАДЕЙ  НА ПРЕДПРИЯТИЯХ И УЧРЕЖДЕНИЯХ</vt:lpstr>
      <vt:lpstr>ПЕРЕЧЕНЬ НЕЗАДЕЙСТВОВАННЫХ ПЛОЩАДЕЙ  НА ПРЕДПРИЯТИЯХ И УЧРЕЖДЕНИЯХ</vt:lpstr>
      <vt:lpstr>ПРИЛОЖЕНИЕ ПЕРЕЧЕНЬ НЕИСПОЛЬЗУЕМЫХ ЗЕМЕЛЬНЫХ УЧАСТКОВ,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Валерия Гугнина</dc:creator>
  <cp:lastModifiedBy>User</cp:lastModifiedBy>
  <cp:revision>463</cp:revision>
  <cp:lastPrinted>2024-08-13T04:24:56Z</cp:lastPrinted>
  <dcterms:created xsi:type="dcterms:W3CDTF">2023-11-22T14:19:10Z</dcterms:created>
  <dcterms:modified xsi:type="dcterms:W3CDTF">2026-06-22T01:27:16Z</dcterms:modified>
</cp:coreProperties>
</file>