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8" r:id="rId4"/>
    <p:sldId id="266" r:id="rId5"/>
    <p:sldId id="268" r:id="rId6"/>
    <p:sldId id="267" r:id="rId7"/>
    <p:sldId id="269" r:id="rId8"/>
    <p:sldId id="272" r:id="rId9"/>
    <p:sldId id="273" r:id="rId10"/>
    <p:sldId id="274" r:id="rId11"/>
    <p:sldId id="275" r:id="rId12"/>
    <p:sldId id="284" r:id="rId13"/>
    <p:sldId id="285" r:id="rId14"/>
    <p:sldId id="276" r:id="rId15"/>
    <p:sldId id="270" r:id="rId16"/>
    <p:sldId id="277" r:id="rId17"/>
    <p:sldId id="283" r:id="rId18"/>
    <p:sldId id="279" r:id="rId19"/>
    <p:sldId id="280" r:id="rId20"/>
    <p:sldId id="281" r:id="rId21"/>
    <p:sldId id="282" r:id="rId22"/>
    <p:sldId id="278" r:id="rId23"/>
    <p:sldId id="265" r:id="rId2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74B230"/>
    <a:srgbClr val="4B91D1"/>
    <a:srgbClr val="69A4D9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58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9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150812229552386E-2"/>
          <c:y val="7.0746391076115495E-2"/>
          <c:w val="0.55236504220756188"/>
          <c:h val="0.8515627734033245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pattFill prst="pct75">
                <a:fgClr>
                  <a:schemeClr val="accent5">
                    <a:lumMod val="75000"/>
                  </a:schemeClr>
                </a:fgClr>
                <a:bgClr>
                  <a:schemeClr val="bg1"/>
                </a:bgClr>
              </a:pattFill>
            </c:spPr>
          </c:dPt>
          <c:dPt>
            <c:idx val="1"/>
            <c:bubble3D val="0"/>
            <c:spPr>
              <a:pattFill prst="sphere">
                <a:fgClr>
                  <a:srgbClr val="74B230"/>
                </a:fgClr>
                <a:bgClr>
                  <a:schemeClr val="bg1"/>
                </a:bgClr>
              </a:pattFill>
            </c:spPr>
          </c:dPt>
          <c:dPt>
            <c:idx val="2"/>
            <c:bubble3D val="0"/>
            <c:spPr>
              <a:pattFill prst="pct90">
                <a:fgClr>
                  <a:srgbClr val="4B91D1"/>
                </a:fgClr>
                <a:bgClr>
                  <a:schemeClr val="bg1"/>
                </a:bgClr>
              </a:pattFill>
            </c:spPr>
          </c:dPt>
          <c:cat>
            <c:strRef>
              <c:f>Лист1!$A$2:$A$4</c:f>
              <c:strCache>
                <c:ptCount val="3"/>
                <c:pt idx="0">
                  <c:v>трудоспособное население - 57%</c:v>
                </c:pt>
                <c:pt idx="1">
                  <c:v>население старше трудоспособного возраста - 20%</c:v>
                </c:pt>
                <c:pt idx="2">
                  <c:v>население младше трудоспособного возраста - 23%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11875</c:v>
                </c:pt>
                <c:pt idx="1">
                  <c:v>4151</c:v>
                </c:pt>
                <c:pt idx="2">
                  <c:v>4833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7809333087123471"/>
          <c:y val="0.12548637598942902"/>
          <c:w val="0.42190666912876523"/>
          <c:h val="0.72736078543896743"/>
        </c:manualLayout>
      </c:layout>
      <c:overlay val="0"/>
      <c:txPr>
        <a:bodyPr/>
        <a:lstStyle/>
        <a:p>
          <a:pPr>
            <a:defRPr sz="10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150812229552386E-2"/>
          <c:y val="7.0746391076115495E-2"/>
          <c:w val="0.55236504220756188"/>
          <c:h val="0.8515627734033245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pattFill prst="pct75">
                <a:fgClr>
                  <a:schemeClr val="accent5">
                    <a:lumMod val="75000"/>
                  </a:schemeClr>
                </a:fgClr>
                <a:bgClr>
                  <a:schemeClr val="bg1"/>
                </a:bgClr>
              </a:pattFill>
            </c:spPr>
          </c:dPt>
          <c:dPt>
            <c:idx val="1"/>
            <c:bubble3D val="0"/>
            <c:spPr>
              <a:pattFill prst="sphere">
                <a:fgClr>
                  <a:srgbClr val="74B230"/>
                </a:fgClr>
                <a:bgClr>
                  <a:schemeClr val="bg1"/>
                </a:bgClr>
              </a:pattFill>
            </c:spPr>
          </c:dPt>
          <c:dPt>
            <c:idx val="2"/>
            <c:bubble3D val="0"/>
            <c:spPr>
              <a:pattFill prst="pct90">
                <a:fgClr>
                  <a:srgbClr val="4B91D1"/>
                </a:fgClr>
                <a:bgClr>
                  <a:schemeClr val="bg1"/>
                </a:bgClr>
              </a:pattFill>
            </c:spPr>
          </c:dPt>
          <c:cat>
            <c:strRef>
              <c:f>Лист1!$A$2:$A$3</c:f>
              <c:strCache>
                <c:ptCount val="2"/>
                <c:pt idx="0">
                  <c:v>9253 человек - городское население (44%)</c:v>
                </c:pt>
                <c:pt idx="1">
                  <c:v>11471 человек - сельское население (56%)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9253</c:v>
                </c:pt>
                <c:pt idx="1">
                  <c:v>11471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7809333087123471"/>
          <c:y val="0.12548637598942902"/>
          <c:w val="0.42190666912876523"/>
          <c:h val="0.72736078543896743"/>
        </c:manualLayout>
      </c:layout>
      <c:overlay val="0"/>
      <c:txPr>
        <a:bodyPr/>
        <a:lstStyle/>
        <a:p>
          <a:pPr>
            <a:defRPr sz="10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174138574090476"/>
          <c:y val="8.4989658847940269E-2"/>
          <c:w val="0.86912432141854179"/>
          <c:h val="0.5498466579842876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 Серышевского МО, человек</c:v>
                </c:pt>
              </c:strCache>
            </c:strRef>
          </c:tx>
          <c:invertIfNegative val="0"/>
          <c:cat>
            <c:numRef>
              <c:f>Лист1!$A$2:$A$12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24540</c:v>
                </c:pt>
                <c:pt idx="1">
                  <c:v>24465</c:v>
                </c:pt>
                <c:pt idx="2">
                  <c:v>24503</c:v>
                </c:pt>
                <c:pt idx="3">
                  <c:v>24425</c:v>
                </c:pt>
                <c:pt idx="4">
                  <c:v>24005</c:v>
                </c:pt>
                <c:pt idx="5">
                  <c:v>23739</c:v>
                </c:pt>
                <c:pt idx="6">
                  <c:v>23755</c:v>
                </c:pt>
                <c:pt idx="7">
                  <c:v>23604</c:v>
                </c:pt>
                <c:pt idx="8">
                  <c:v>21156</c:v>
                </c:pt>
                <c:pt idx="9">
                  <c:v>20859</c:v>
                </c:pt>
                <c:pt idx="10">
                  <c:v>20724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Численность населения пгт Серышево, человек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numRef>
              <c:f>Лист1!$A$2:$A$12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10100</c:v>
                </c:pt>
                <c:pt idx="1">
                  <c:v>9958</c:v>
                </c:pt>
                <c:pt idx="2">
                  <c:v>9855</c:v>
                </c:pt>
                <c:pt idx="3">
                  <c:v>9773</c:v>
                </c:pt>
                <c:pt idx="4">
                  <c:v>9434</c:v>
                </c:pt>
                <c:pt idx="5">
                  <c:v>9438</c:v>
                </c:pt>
                <c:pt idx="6">
                  <c:v>9757</c:v>
                </c:pt>
                <c:pt idx="7">
                  <c:v>9666</c:v>
                </c:pt>
                <c:pt idx="8">
                  <c:v>9271</c:v>
                </c:pt>
                <c:pt idx="9">
                  <c:v>9240</c:v>
                </c:pt>
                <c:pt idx="10">
                  <c:v>9253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-496899824"/>
        <c:axId val="-496896560"/>
        <c:axId val="0"/>
      </c:bar3DChart>
      <c:catAx>
        <c:axId val="-496899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-496896560"/>
        <c:crosses val="autoZero"/>
        <c:auto val="1"/>
        <c:lblAlgn val="ctr"/>
        <c:lblOffset val="100"/>
        <c:noMultiLvlLbl val="0"/>
      </c:catAx>
      <c:valAx>
        <c:axId val="-496896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-49689982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000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9071913253674214"/>
          <c:y val="5.5183931955881296E-2"/>
          <c:w val="0.53946150340969112"/>
          <c:h val="0.7741859283738634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1.50501632606948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2.00668843475931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1.50501632606948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4547337890944434E-17"/>
                  <c:y val="2.5083605434491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здания и сооружения</c:v>
                </c:pt>
                <c:pt idx="1">
                  <c:v>сооружения</c:v>
                </c:pt>
                <c:pt idx="2">
                  <c:v>транспортные средства</c:v>
                </c:pt>
                <c:pt idx="3">
                  <c:v>телекоммуникационное оборудование</c:v>
                </c:pt>
                <c:pt idx="4">
                  <c:v>транспортные средства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71.045000000000002</c:v>
                </c:pt>
                <c:pt idx="1">
                  <c:v>40.533000000000001</c:v>
                </c:pt>
                <c:pt idx="2">
                  <c:v>159.5</c:v>
                </c:pt>
                <c:pt idx="3">
                  <c:v>0.53900000000000003</c:v>
                </c:pt>
                <c:pt idx="5">
                  <c:v>48.572000000000003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74B230"/>
            </a:solidFill>
          </c:spPr>
          <c:invertIfNegative val="0"/>
          <c:dLbls>
            <c:dLbl>
              <c:idx val="3"/>
              <c:layout>
                <c:manualLayout>
                  <c:x val="0"/>
                  <c:y val="-1.50501632606948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-2.00668843475931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здания и сооружения</c:v>
                </c:pt>
                <c:pt idx="1">
                  <c:v>сооружения</c:v>
                </c:pt>
                <c:pt idx="2">
                  <c:v>транспортные средства</c:v>
                </c:pt>
                <c:pt idx="3">
                  <c:v>телекоммуникационное оборудование</c:v>
                </c:pt>
                <c:pt idx="4">
                  <c:v>транспортные средства</c:v>
                </c:pt>
                <c:pt idx="5">
                  <c:v>прочие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692.15599999999995</c:v>
                </c:pt>
                <c:pt idx="1">
                  <c:v>692.05</c:v>
                </c:pt>
                <c:pt idx="2">
                  <c:v>260.73</c:v>
                </c:pt>
                <c:pt idx="3">
                  <c:v>2.0409999999999999</c:v>
                </c:pt>
                <c:pt idx="4">
                  <c:v>99.86</c:v>
                </c:pt>
                <c:pt idx="5">
                  <c:v>32.700000000000003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-496896016"/>
        <c:axId val="-496895472"/>
        <c:axId val="0"/>
      </c:bar3DChart>
      <c:catAx>
        <c:axId val="-49689601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-496895472"/>
        <c:crosses val="autoZero"/>
        <c:auto val="1"/>
        <c:lblAlgn val="ctr"/>
        <c:lblOffset val="100"/>
        <c:noMultiLvlLbl val="0"/>
      </c:catAx>
      <c:valAx>
        <c:axId val="-49689547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-496896016"/>
        <c:crosses val="autoZero"/>
        <c:crossBetween val="between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41942782715606441"/>
          <c:y val="0.91439854254376995"/>
          <c:w val="0.14606896954907561"/>
          <c:h val="8.5601457456230101E-2"/>
        </c:manualLayout>
      </c:layout>
      <c:overlay val="0"/>
      <c:txPr>
        <a:bodyPr/>
        <a:lstStyle/>
        <a:p>
          <a:pPr>
            <a:defRPr sz="1000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9071913253674214"/>
          <c:y val="5.5183931955881296E-2"/>
          <c:w val="0.53946150340969112"/>
          <c:h val="0.7741859283738634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1.50501632606948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2.00668843475931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1.50501632606948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4547337890944434E-17"/>
                  <c:y val="2.5083605434491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1.00334421737965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объем отгруженных товаров</c:v>
                </c:pt>
                <c:pt idx="1">
                  <c:v>обрабатывающие пр-ва</c:v>
                </c:pt>
                <c:pt idx="2">
                  <c:v>водоснабжение, водоотведение</c:v>
                </c:pt>
                <c:pt idx="3">
                  <c:v>туризм</c:v>
                </c:pt>
                <c:pt idx="4">
                  <c:v>образование</c:v>
                </c:pt>
                <c:pt idx="5">
                  <c:v>прочие услуги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129.49</c:v>
                </c:pt>
                <c:pt idx="1">
                  <c:v>58.97</c:v>
                </c:pt>
                <c:pt idx="2">
                  <c:v>1.84</c:v>
                </c:pt>
                <c:pt idx="3">
                  <c:v>120.87</c:v>
                </c:pt>
                <c:pt idx="4">
                  <c:v>28.92</c:v>
                </c:pt>
                <c:pt idx="5">
                  <c:v>1.69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74B230"/>
            </a:solidFill>
          </c:spPr>
          <c:invertIfNegative val="0"/>
          <c:dLbls>
            <c:dLbl>
              <c:idx val="3"/>
              <c:layout>
                <c:manualLayout>
                  <c:x val="0"/>
                  <c:y val="-1.50501632606948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1.50501632606948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-2.00668843475931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объем отгруженных товаров</c:v>
                </c:pt>
                <c:pt idx="1">
                  <c:v>обрабатывающие пр-ва</c:v>
                </c:pt>
                <c:pt idx="2">
                  <c:v>водоснабжение, водоотведение</c:v>
                </c:pt>
                <c:pt idx="3">
                  <c:v>туризм</c:v>
                </c:pt>
                <c:pt idx="4">
                  <c:v>образование</c:v>
                </c:pt>
                <c:pt idx="5">
                  <c:v>прочие услуги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124.59</c:v>
                </c:pt>
                <c:pt idx="1">
                  <c:v>70.92</c:v>
                </c:pt>
                <c:pt idx="2">
                  <c:v>3.39</c:v>
                </c:pt>
                <c:pt idx="3">
                  <c:v>120.94</c:v>
                </c:pt>
                <c:pt idx="4">
                  <c:v>28.67</c:v>
                </c:pt>
                <c:pt idx="5">
                  <c:v>2.89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-496894928"/>
        <c:axId val="-496892208"/>
        <c:axId val="0"/>
      </c:bar3DChart>
      <c:catAx>
        <c:axId val="-4968949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-496892208"/>
        <c:crosses val="autoZero"/>
        <c:auto val="1"/>
        <c:lblAlgn val="ctr"/>
        <c:lblOffset val="100"/>
        <c:noMultiLvlLbl val="0"/>
      </c:catAx>
      <c:valAx>
        <c:axId val="-49689220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-496894928"/>
        <c:crosses val="autoZero"/>
        <c:crossBetween val="between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49292028583269276"/>
          <c:y val="0.91439854254376995"/>
          <c:w val="0.14606896954907561"/>
          <c:h val="8.5601457456230101E-2"/>
        </c:manualLayout>
      </c:layout>
      <c:overlay val="0"/>
      <c:txPr>
        <a:bodyPr/>
        <a:lstStyle/>
        <a:p>
          <a:pPr>
            <a:defRPr sz="1000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75BC2336-CA45-4E44-9B9F-AD63B1CDC3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70500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535103-9F82-499C-B46A-5DED29F98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5C2F302-676E-4037-8838-39B10B67FD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789EC5-4C89-4CF8-8304-16310BF0A8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B5F4EA-3773-49B4-A3C6-995BDDBAEEC1}" type="datetimeFigureOut">
              <a:rPr lang="x-none" smtClean="0"/>
              <a:t>03.06.2025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32E591-48A5-487C-8136-0DC7EAE9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4077FE-F1E7-44FD-A9EA-73C593D92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C5D1F-0E0A-4805-A8D6-5E2CA537005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566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C3F1107-5AD9-4AA3-BD21-BBAC6BC10A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736E4CB-CD9F-416D-AA9F-E900311AB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06A435-1F04-4252-BCC0-E1F4F7FE1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B5F4EA-3773-49B4-A3C6-995BDDBAEEC1}" type="datetimeFigureOut">
              <a:rPr lang="x-none" smtClean="0"/>
              <a:t>03.06.2025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AA0F4D-7AD1-4475-B551-7460D5C8D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45FFF2-D959-4615-A372-C01AA31F9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C5D1F-0E0A-4805-A8D6-5E2CA537005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5387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="" xmlns:a16="http://schemas.microsoft.com/office/drawing/2014/main" id="{ECF84E41-E468-4629-ADF7-B7BD4CFE86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72321" y="1493088"/>
            <a:ext cx="3871825" cy="3871825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2967845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4876E249-8A83-479C-BE61-FCEA6C8DA5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635851"/>
            <a:ext cx="12192000" cy="2150150"/>
          </a:xfrm>
          <a:custGeom>
            <a:avLst/>
            <a:gdLst>
              <a:gd name="connsiteX0" fmla="*/ 0 w 12192000"/>
              <a:gd name="connsiteY0" fmla="*/ 0 h 2150150"/>
              <a:gd name="connsiteX1" fmla="*/ 12192000 w 12192000"/>
              <a:gd name="connsiteY1" fmla="*/ 0 h 2150150"/>
              <a:gd name="connsiteX2" fmla="*/ 12192000 w 12192000"/>
              <a:gd name="connsiteY2" fmla="*/ 2150150 h 2150150"/>
              <a:gd name="connsiteX3" fmla="*/ 0 w 12192000"/>
              <a:gd name="connsiteY3" fmla="*/ 2150150 h 215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150150">
                <a:moveTo>
                  <a:pt x="0" y="0"/>
                </a:moveTo>
                <a:lnTo>
                  <a:pt x="12192000" y="0"/>
                </a:lnTo>
                <a:lnTo>
                  <a:pt x="12192000" y="2150150"/>
                </a:lnTo>
                <a:lnTo>
                  <a:pt x="0" y="21501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28645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4C2BBB-C4BB-4609-9BBC-ABD0B778B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0822BC-CB92-473C-A9D9-5784D514ED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C94E8E3-E2A7-4374-B96C-D4EFF8CED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38AF7EA-CCCF-4336-8093-41102CD2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B5F4EA-3773-49B4-A3C6-995BDDBAEEC1}" type="datetimeFigureOut">
              <a:rPr lang="x-none" smtClean="0"/>
              <a:t>03.06.2025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DC3FA7E-156F-43A9-8A72-23951BBA1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0CD4EED-016E-4670-8394-4090E480E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C5D1F-0E0A-4805-A8D6-5E2CA537005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6482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9C1D11-DCBB-4C9D-BD59-E6928A74D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101D8F-DE34-4BA5-ACEE-DD41F13A1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5FE4C63-D71B-4B89-B298-CF602C919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3D0BBDC-012E-45AB-BF56-8094866632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63BDAAD-EDA2-467D-BF5C-D5E4C6CCEA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F2B325B-8613-4BE8-AC40-6242BD98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B5F4EA-3773-49B4-A3C6-995BDDBAEEC1}" type="datetimeFigureOut">
              <a:rPr lang="x-none" smtClean="0"/>
              <a:t>03.06.2025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1E5E50E-0439-45D2-8391-6AB6BBAE7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5E1BEDD-93E0-4F65-A5C1-2C968104A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C5D1F-0E0A-4805-A8D6-5E2CA537005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0119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B26FCF-2446-423A-BE30-AC363F474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2A709D-33E2-4EED-94B5-EE82C27E3A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B5F4EA-3773-49B4-A3C6-995BDDBAEEC1}" type="datetimeFigureOut">
              <a:rPr lang="x-none" smtClean="0"/>
              <a:t>03.06.2025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AB097D-565C-464A-8EA5-F2B827DFB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4C43974-17D2-4C2F-8E09-7C91412A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C5D1F-0E0A-4805-A8D6-5E2CA537005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52019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E00E852-8F82-4F4F-A830-4CA12C1BCA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B5F4EA-3773-49B4-A3C6-995BDDBAEEC1}" type="datetimeFigureOut">
              <a:rPr lang="x-none" smtClean="0"/>
              <a:t>03.06.2025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AE8BD9F-A5C7-4B28-9F59-B6303F78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6390F42-E452-4A15-A92B-EF4F86136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C5D1F-0E0A-4805-A8D6-5E2CA537005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08631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0F2545-FF02-4AE9-B133-83F343DB7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23576B6-24E5-429F-A6B0-73D1B193B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623B608-EAAC-4389-9AD6-276FFB1DF4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1A57874-7820-4B80-8BB8-D4870B0A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B5F4EA-3773-49B4-A3C6-995BDDBAEEC1}" type="datetimeFigureOut">
              <a:rPr lang="x-none" smtClean="0"/>
              <a:t>03.06.2025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35341FD-E5A0-49D2-86BA-66029D0F3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0EB3A00-9F45-4EBF-B53E-6B28B9F51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C5D1F-0E0A-4805-A8D6-5E2CA537005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573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BE839A-6F21-42AB-B384-36F08584A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2B5EA16-C352-4AD9-B53A-9394A5BBED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544BDB-FD2B-4255-8433-61718CAC7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12C67C5-20B2-42D5-BBD8-8453E4FD0D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B5F4EA-3773-49B4-A3C6-995BDDBAEEC1}" type="datetimeFigureOut">
              <a:rPr lang="x-none" smtClean="0"/>
              <a:t>03.06.2025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DBAE456-0777-4119-BAE1-3E072138E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A71B30-8EB0-4007-B4A3-85DB46826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C5D1F-0E0A-4805-A8D6-5E2CA537005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285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7310" userDrawn="1">
          <p15:clr>
            <a:srgbClr val="F26B43"/>
          </p15:clr>
        </p15:guide>
        <p15:guide id="4" pos="370" userDrawn="1">
          <p15:clr>
            <a:srgbClr val="F26B43"/>
          </p15:clr>
        </p15:guide>
        <p15:guide id="5" orient="horz" pos="4042" userDrawn="1">
          <p15:clr>
            <a:srgbClr val="F26B43"/>
          </p15:clr>
        </p15:guide>
        <p15:guide id="6" orient="horz" pos="2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admser.amurobl.ru/pages/investoru/informatsionnyy-profil-seryshevskogo-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2" Type="http://schemas.openxmlformats.org/officeDocument/2006/relationships/image" Target="../media/image207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0.png"/><Relationship Id="rId6" Type="http://schemas.openxmlformats.org/officeDocument/2006/relationships/image" Target="../media/image203.svg"/><Relationship Id="rId15" Type="http://schemas.openxmlformats.org/officeDocument/2006/relationships/image" Target="../media/image53.png"/><Relationship Id="rId10" Type="http://schemas.openxmlformats.org/officeDocument/2006/relationships/image" Target="../media/image205.svg"/><Relationship Id="rId4" Type="http://schemas.openxmlformats.org/officeDocument/2006/relationships/image" Target="../media/image201.svg"/><Relationship Id="rId1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1" y="181933"/>
            <a:ext cx="6153699" cy="61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BD6DB9A-B4F9-443F-9233-0A7938482CF5}"/>
              </a:ext>
            </a:extLst>
          </p:cNvPr>
          <p:cNvSpPr txBox="1"/>
          <p:nvPr/>
        </p:nvSpPr>
        <p:spPr>
          <a:xfrm>
            <a:off x="6256550" y="1468299"/>
            <a:ext cx="59224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</a:p>
          <a:p>
            <a:r>
              <a:rPr lang="ru-RU" sz="44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ПАСПОРТ</a:t>
            </a:r>
            <a:endParaRPr lang="x-none" sz="44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89C81FB-5E74-40F6-AB85-8BB10DE58FDC}"/>
              </a:ext>
            </a:extLst>
          </p:cNvPr>
          <p:cNvSpPr txBox="1"/>
          <p:nvPr/>
        </p:nvSpPr>
        <p:spPr>
          <a:xfrm>
            <a:off x="6256550" y="3290790"/>
            <a:ext cx="4517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Серышевский</a:t>
            </a:r>
            <a:r>
              <a:rPr lang="ru-RU" sz="20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округ</a:t>
            </a:r>
            <a:endParaRPr lang="en-GB" sz="2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588" y="181933"/>
            <a:ext cx="989012" cy="12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56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2">
            <a:extLst>
              <a:ext uri="{FF2B5EF4-FFF2-40B4-BE49-F238E27FC236}">
                <a16:creationId xmlns="" xmlns:a16="http://schemas.microsoft.com/office/drawing/2014/main" id="{24FE1721-3792-4C0B-AFC5-E933EA748BFD}"/>
              </a:ext>
            </a:extLst>
          </p:cNvPr>
          <p:cNvSpPr/>
          <p:nvPr/>
        </p:nvSpPr>
        <p:spPr>
          <a:xfrm rot="10800000">
            <a:off x="11533515" y="-3"/>
            <a:ext cx="658481" cy="658481"/>
          </a:xfrm>
          <a:prstGeom prst="rtTriangl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ectangle 22">
            <a:extLst>
              <a:ext uri="{FF2B5EF4-FFF2-40B4-BE49-F238E27FC236}">
                <a16:creationId xmlns="" xmlns:a16="http://schemas.microsoft.com/office/drawing/2014/main" id="{1DD9E92B-CCDA-4A0E-A218-FB03D92837D4}"/>
              </a:ext>
            </a:extLst>
          </p:cNvPr>
          <p:cNvSpPr/>
          <p:nvPr/>
        </p:nvSpPr>
        <p:spPr>
          <a:xfrm>
            <a:off x="1922411" y="264672"/>
            <a:ext cx="83662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cap="all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ЭКОНОМИЧЕСКИЙ ПОТЕНЦИАЛ</a:t>
            </a:r>
            <a:endParaRPr lang="en-GB" sz="4000" b="1" cap="all" dirty="0">
              <a:solidFill>
                <a:srgbClr val="4472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F02C0B1-1D82-4ADC-BC80-676E13042EED}"/>
              </a:ext>
            </a:extLst>
          </p:cNvPr>
          <p:cNvSpPr txBox="1"/>
          <p:nvPr/>
        </p:nvSpPr>
        <p:spPr>
          <a:xfrm>
            <a:off x="4391378" y="972558"/>
            <a:ext cx="4320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Торговля и предпринимательство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39" name="Rectangle 5">
            <a:extLst>
              <a:ext uri="{FF2B5EF4-FFF2-40B4-BE49-F238E27FC236}">
                <a16:creationId xmlns="" xmlns:a16="http://schemas.microsoft.com/office/drawing/2014/main" id="{04BCF6F4-A108-48FB-92CB-D28C6932B1A8}"/>
              </a:ext>
            </a:extLst>
          </p:cNvPr>
          <p:cNvSpPr/>
          <p:nvPr/>
        </p:nvSpPr>
        <p:spPr>
          <a:xfrm>
            <a:off x="4391378" y="1367691"/>
            <a:ext cx="7483017" cy="4997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На территории </a:t>
            </a:r>
            <a:r>
              <a:rPr lang="ru-RU" sz="125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Серышевского</a:t>
            </a: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муниципального округа по состоянию на 01.01.2025 года зарегистрировано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306 субъектов малого и среднего предпринимательства</a:t>
            </a: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, по сравнению с аналогичным периодом прошлого года их количество увеличилось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на 7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%.</a:t>
            </a:r>
          </a:p>
          <a:p>
            <a:pPr>
              <a:lnSpc>
                <a:spcPct val="150000"/>
              </a:lnSpc>
            </a:pPr>
            <a:endParaRPr lang="ru-RU" sz="1250" b="1" dirty="0">
              <a:solidFill>
                <a:srgbClr val="4472C4"/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На территории </a:t>
            </a:r>
            <a:r>
              <a:rPr lang="ru-RU" sz="1250" dirty="0" err="1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Серышевского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муниципального округа на 01.01.2025  года работает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130 объектов стационарной торговли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, в том числе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13 павильонов, 1 киоск, 4 супермаркета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. Общая торговая площадь увеличилась по сравнению с аналогичным периодом прошлого года на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15% 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и составила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8 499,95  м</a:t>
            </a:r>
            <a:r>
              <a:rPr lang="ru-RU" sz="1250" b="1" baseline="30000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2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ru-RU" sz="1250" b="1" dirty="0" smtClean="0">
              <a:solidFill>
                <a:srgbClr val="4472C4"/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По 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состоянию на 01.07.2024 года  оборот розничной торговли в округе достиг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349,5 млн. рублей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, прирост к предыдущему году в сопоставимых ценах составил в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112,1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%</a:t>
            </a: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.</a:t>
            </a:r>
            <a:endParaRPr lang="ru-RU" sz="1250" dirty="0"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1250" dirty="0" smtClean="0"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По 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состоянию на 01.07.2024 года  в округе работает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6 предприятий общественного питания на 310 посадочных мест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, из них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3 кафе, кафетерий, суши-бар и ресторан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в </a:t>
            </a:r>
            <a:r>
              <a:rPr lang="ru-RU" sz="1250" dirty="0" err="1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пгт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Серышево.  </a:t>
            </a:r>
          </a:p>
          <a:p>
            <a:pPr>
              <a:lnSpc>
                <a:spcPct val="150000"/>
              </a:lnSpc>
            </a:pPr>
            <a:endParaRPr lang="ru-RU" sz="1250" dirty="0" smtClean="0"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Оборот 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общественного питания в 1 полугодии 2024 года  составил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73,8 млн. рублей 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и увеличился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на 81,8% 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по сравнению с аналогичным периодом прошлого года. </a:t>
            </a:r>
          </a:p>
        </p:txBody>
      </p:sp>
      <p:sp>
        <p:nvSpPr>
          <p:cNvPr id="16" name="Прямоугольник с двумя скругленными соседними углами 15"/>
          <p:cNvSpPr/>
          <p:nvPr/>
        </p:nvSpPr>
        <p:spPr>
          <a:xfrm>
            <a:off x="364067" y="982667"/>
            <a:ext cx="3674533" cy="5885442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70" y="1241779"/>
            <a:ext cx="3116829" cy="1603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69" y="4876800"/>
            <a:ext cx="3116829" cy="1682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69" y="2968978"/>
            <a:ext cx="3116829" cy="1772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41970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2">
            <a:extLst>
              <a:ext uri="{FF2B5EF4-FFF2-40B4-BE49-F238E27FC236}">
                <a16:creationId xmlns="" xmlns:a16="http://schemas.microsoft.com/office/drawing/2014/main" id="{24FE1721-3792-4C0B-AFC5-E933EA748BFD}"/>
              </a:ext>
            </a:extLst>
          </p:cNvPr>
          <p:cNvSpPr/>
          <p:nvPr/>
        </p:nvSpPr>
        <p:spPr>
          <a:xfrm rot="10800000">
            <a:off x="11533515" y="-3"/>
            <a:ext cx="658481" cy="658481"/>
          </a:xfrm>
          <a:prstGeom prst="rtTriangl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ectangle 22">
            <a:extLst>
              <a:ext uri="{FF2B5EF4-FFF2-40B4-BE49-F238E27FC236}">
                <a16:creationId xmlns="" xmlns:a16="http://schemas.microsoft.com/office/drawing/2014/main" id="{1DD9E92B-CCDA-4A0E-A218-FB03D92837D4}"/>
              </a:ext>
            </a:extLst>
          </p:cNvPr>
          <p:cNvSpPr/>
          <p:nvPr/>
        </p:nvSpPr>
        <p:spPr>
          <a:xfrm>
            <a:off x="1922411" y="264672"/>
            <a:ext cx="83662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cap="all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ЭКОНОМИЧЕСКИЙ ПОТЕНЦИАЛ</a:t>
            </a:r>
            <a:endParaRPr lang="en-GB" sz="4000" b="1" cap="all" dirty="0">
              <a:solidFill>
                <a:srgbClr val="4472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F02C0B1-1D82-4ADC-BC80-676E13042EED}"/>
              </a:ext>
            </a:extLst>
          </p:cNvPr>
          <p:cNvSpPr txBox="1"/>
          <p:nvPr/>
        </p:nvSpPr>
        <p:spPr>
          <a:xfrm>
            <a:off x="4391378" y="972558"/>
            <a:ext cx="4320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Сельское хозяйство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39" name="Rectangle 5">
            <a:extLst>
              <a:ext uri="{FF2B5EF4-FFF2-40B4-BE49-F238E27FC236}">
                <a16:creationId xmlns="" xmlns:a16="http://schemas.microsoft.com/office/drawing/2014/main" id="{04BCF6F4-A108-48FB-92CB-D28C6932B1A8}"/>
              </a:ext>
            </a:extLst>
          </p:cNvPr>
          <p:cNvSpPr/>
          <p:nvPr/>
        </p:nvSpPr>
        <p:spPr>
          <a:xfrm>
            <a:off x="4391378" y="1367691"/>
            <a:ext cx="7483017" cy="922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Сельскохозяйственным производством на территории  муниципального округа занимаются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14 предприятий различных форм собственности, 46 </a:t>
            </a:r>
            <a:r>
              <a:rPr lang="ru-RU" sz="1250" b="1" dirty="0" err="1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крестьянско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– фермерских хозяйств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,  кроме того, функционируют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4 сельскохозяйственных потребительских кооператива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.</a:t>
            </a:r>
          </a:p>
        </p:txBody>
      </p:sp>
      <p:sp>
        <p:nvSpPr>
          <p:cNvPr id="16" name="Прямоугольник с двумя скругленными соседними углами 15"/>
          <p:cNvSpPr/>
          <p:nvPr/>
        </p:nvSpPr>
        <p:spPr>
          <a:xfrm>
            <a:off x="364067" y="972558"/>
            <a:ext cx="3674533" cy="5885442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19" y="1307859"/>
            <a:ext cx="3075427" cy="2617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19" y="4006454"/>
            <a:ext cx="3075427" cy="2638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F02C0B1-1D82-4ADC-BC80-676E13042EED}"/>
              </a:ext>
            </a:extLst>
          </p:cNvPr>
          <p:cNvSpPr txBox="1"/>
          <p:nvPr/>
        </p:nvSpPr>
        <p:spPr>
          <a:xfrm>
            <a:off x="4425245" y="2431958"/>
            <a:ext cx="2280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Растениеводство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F02C0B1-1D82-4ADC-BC80-676E13042EED}"/>
              </a:ext>
            </a:extLst>
          </p:cNvPr>
          <p:cNvSpPr txBox="1"/>
          <p:nvPr/>
        </p:nvSpPr>
        <p:spPr>
          <a:xfrm>
            <a:off x="8211908" y="2431958"/>
            <a:ext cx="2280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Животноводство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="" xmlns:a16="http://schemas.microsoft.com/office/drawing/2014/main" id="{04BCF6F4-A108-48FB-92CB-D28C6932B1A8}"/>
              </a:ext>
            </a:extLst>
          </p:cNvPr>
          <p:cNvSpPr/>
          <p:nvPr/>
        </p:nvSpPr>
        <p:spPr>
          <a:xfrm>
            <a:off x="4425244" y="2801290"/>
            <a:ext cx="3567289" cy="3843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В 2024 году яровой сев проведен на площади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78 590 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гектаров</a:t>
            </a: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. Ранних 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зерновых с кукурузой на зерно и гречихой посеяно 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8 282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гектара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, сои посеяно 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68 926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гектаров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, кормовые культуры размещены на площади 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4 099,5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гектаров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, из которых посевы кукурузы на силос составили 396 гектаров, однолетние травы 965 гектаров, бахча 1,5 га, </a:t>
            </a: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посажено 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16,5 га картофеля и 3 гектара овощей.</a:t>
            </a:r>
          </a:p>
          <a:p>
            <a:pPr>
              <a:lnSpc>
                <a:spcPct val="150000"/>
              </a:lnSpc>
            </a:pP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По 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состоянию на 01.01.2025 года  урожайность  </a:t>
            </a: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зерновых составила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25,4 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ц/га</a:t>
            </a: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урожайность </a:t>
            </a: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сои 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– 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11,6 ц/га</a:t>
            </a: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.</a:t>
            </a:r>
            <a:endParaRPr lang="ru-RU" sz="1250" dirty="0"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="" xmlns:a16="http://schemas.microsoft.com/office/drawing/2014/main" id="{04BCF6F4-A108-48FB-92CB-D28C6932B1A8}"/>
              </a:ext>
            </a:extLst>
          </p:cNvPr>
          <p:cNvSpPr/>
          <p:nvPr/>
        </p:nvSpPr>
        <p:spPr>
          <a:xfrm>
            <a:off x="8211908" y="2801290"/>
            <a:ext cx="3650847" cy="3843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У 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сельскохозяйственных </a:t>
            </a: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товаропроизводителей округа  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имеется </a:t>
            </a: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   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1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520 голов  крупного рогатого скота молочного направления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, в </a:t>
            </a:r>
            <a:r>
              <a:rPr lang="ru-RU" sz="1250" dirty="0" err="1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т.ч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. коров – 796 голов. </a:t>
            </a:r>
            <a:endParaRPr lang="ru-RU" sz="1250" dirty="0" smtClean="0"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Поголовье скота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мясного направления 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(колхоз «</a:t>
            </a:r>
            <a:r>
              <a:rPr lang="ru-RU" sz="1250" dirty="0" err="1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Новосергеевский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» и фермерские хозяйства) </a:t>
            </a: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– 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530 голов</a:t>
            </a: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На 01.01.2025 года  реализовано скота на убой в живой массе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165 тонн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,  произведено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6 768 тонн 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молока.</a:t>
            </a:r>
          </a:p>
          <a:p>
            <a:pPr>
              <a:lnSpc>
                <a:spcPct val="150000"/>
              </a:lnSpc>
            </a:pP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Надой  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на 1 фуражную корову </a:t>
            </a: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составляет 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8 544 кг</a:t>
            </a: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. </a:t>
            </a:r>
            <a:endParaRPr lang="ru-RU" sz="1250" dirty="0"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73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9" grpId="0"/>
      <p:bldP spid="13" grpId="0"/>
      <p:bldP spid="14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2">
            <a:extLst>
              <a:ext uri="{FF2B5EF4-FFF2-40B4-BE49-F238E27FC236}">
                <a16:creationId xmlns="" xmlns:a16="http://schemas.microsoft.com/office/drawing/2014/main" id="{24FE1721-3792-4C0B-AFC5-E933EA748BFD}"/>
              </a:ext>
            </a:extLst>
          </p:cNvPr>
          <p:cNvSpPr/>
          <p:nvPr/>
        </p:nvSpPr>
        <p:spPr>
          <a:xfrm rot="10800000">
            <a:off x="11533515" y="-3"/>
            <a:ext cx="658481" cy="658481"/>
          </a:xfrm>
          <a:prstGeom prst="rtTriangl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ectangle 22">
            <a:extLst>
              <a:ext uri="{FF2B5EF4-FFF2-40B4-BE49-F238E27FC236}">
                <a16:creationId xmlns="" xmlns:a16="http://schemas.microsoft.com/office/drawing/2014/main" id="{1DD9E92B-CCDA-4A0E-A218-FB03D92837D4}"/>
              </a:ext>
            </a:extLst>
          </p:cNvPr>
          <p:cNvSpPr/>
          <p:nvPr/>
        </p:nvSpPr>
        <p:spPr>
          <a:xfrm>
            <a:off x="2809259" y="264672"/>
            <a:ext cx="65925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cap="all" dirty="0" smtClean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Дорожное хозяйство</a:t>
            </a:r>
            <a:endParaRPr lang="en-GB" sz="4000" b="1" cap="all" dirty="0">
              <a:solidFill>
                <a:srgbClr val="4472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5">
            <a:extLst>
              <a:ext uri="{FF2B5EF4-FFF2-40B4-BE49-F238E27FC236}">
                <a16:creationId xmlns="" xmlns:a16="http://schemas.microsoft.com/office/drawing/2014/main" id="{04BCF6F4-A108-48FB-92CB-D28C6932B1A8}"/>
              </a:ext>
            </a:extLst>
          </p:cNvPr>
          <p:cNvSpPr/>
          <p:nvPr/>
        </p:nvSpPr>
        <p:spPr>
          <a:xfrm>
            <a:off x="4230511" y="1062891"/>
            <a:ext cx="7483017" cy="5286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ru-RU" sz="1250" dirty="0" smtClean="0"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1250" dirty="0"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В 2024 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году произведен </a:t>
            </a: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ремонт 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автомобильных </a:t>
            </a: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дорог местного значения на территории </a:t>
            </a:r>
            <a:r>
              <a:rPr lang="ru-RU" sz="1250" dirty="0" err="1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Серышевского</a:t>
            </a: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муниципального 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округа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в </a:t>
            </a:r>
            <a:r>
              <a:rPr lang="ru-RU" sz="1250" b="1" dirty="0" err="1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пгт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Серышево, сёлах 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Поляна, </a:t>
            </a:r>
            <a:r>
              <a:rPr lang="ru-RU" sz="1250" b="1" dirty="0" err="1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Бочкарёвка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и </a:t>
            </a:r>
            <a:r>
              <a:rPr lang="ru-RU" sz="1250" b="1" dirty="0" err="1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Белоногово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</a:t>
            </a: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на общую 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сумму   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17 956,960 тыс. рублей</a:t>
            </a: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ru-RU" sz="1250" dirty="0"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1250" dirty="0" smtClean="0"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1250" dirty="0" smtClean="0"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Выполнены работы по обустройству остановок для школьных маршрутов, а также освещение улично-дорожной сети населенных пунктов округа. Освещена улично-дорожная сеть 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в </a:t>
            </a:r>
            <a:r>
              <a:rPr lang="ru-RU" sz="1250" b="1" dirty="0" err="1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пгт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Серышево, сёлах Добрянка, Тавричанка, Введеновка и ст. </a:t>
            </a:r>
            <a:r>
              <a:rPr lang="ru-RU" sz="1250" b="1" dirty="0" err="1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Арга</a:t>
            </a: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. Оборудовано 6 остановок, их них 2 шт. 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в </a:t>
            </a:r>
            <a:r>
              <a:rPr lang="ru-RU" sz="1250" b="1" dirty="0" err="1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пгт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Серышево</a:t>
            </a: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, по одной – 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в сёлах Лиманное, </a:t>
            </a:r>
            <a:r>
              <a:rPr lang="ru-RU" sz="1250" b="1" dirty="0" err="1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Белоногово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, Поляна, ст. </a:t>
            </a:r>
            <a:r>
              <a:rPr lang="ru-RU" sz="1250" b="1" dirty="0" err="1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Арга</a:t>
            </a: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. Общий объем финансирования работ составил 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5 557,85 тыс. рублей.</a:t>
            </a:r>
          </a:p>
          <a:p>
            <a:pPr algn="just">
              <a:lnSpc>
                <a:spcPct val="150000"/>
              </a:lnSpc>
            </a:pPr>
            <a:endParaRPr lang="ru-RU" sz="1250" b="1" dirty="0" smtClean="0">
              <a:solidFill>
                <a:srgbClr val="4472C4"/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1250" dirty="0" smtClean="0"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За 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счет средств дорожного </a:t>
            </a: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фонда в 2024 году 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выполнены работы по ремонту участков тротуаров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в </a:t>
            </a:r>
            <a:r>
              <a:rPr lang="ru-RU" sz="1250" b="1" dirty="0" err="1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пгт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Серышево по улицам Комсомольская, Пионерская, Св. Иннокентия, Дзержинского 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на сумму 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6 474,906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тысяч рублей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, общей протяженностью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760,3 м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.</a:t>
            </a:r>
          </a:p>
        </p:txBody>
      </p:sp>
      <p:sp>
        <p:nvSpPr>
          <p:cNvPr id="16" name="Прямоугольник с двумя скругленными соседними углами 15"/>
          <p:cNvSpPr/>
          <p:nvPr/>
        </p:nvSpPr>
        <p:spPr>
          <a:xfrm>
            <a:off x="364067" y="972558"/>
            <a:ext cx="3674533" cy="5885442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У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14" y="1459569"/>
            <a:ext cx="3170237" cy="2314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</p:spPr>
      </p:pic>
      <p:pic>
        <p:nvPicPr>
          <p:cNvPr id="20" name="Рисунок 19" descr="Описание: C:\Users\ПТО 2\Downloads\WhatsApp Image 2024-06-26 at 10.59.37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14" y="4224867"/>
            <a:ext cx="3170237" cy="2147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F02C0B1-1D82-4ADC-BC80-676E13042EED}"/>
              </a:ext>
            </a:extLst>
          </p:cNvPr>
          <p:cNvSpPr txBox="1"/>
          <p:nvPr/>
        </p:nvSpPr>
        <p:spPr>
          <a:xfrm>
            <a:off x="4230511" y="1208771"/>
            <a:ext cx="4320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Ремонт дорог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F02C0B1-1D82-4ADC-BC80-676E13042EED}"/>
              </a:ext>
            </a:extLst>
          </p:cNvPr>
          <p:cNvSpPr txBox="1"/>
          <p:nvPr/>
        </p:nvSpPr>
        <p:spPr>
          <a:xfrm>
            <a:off x="4230511" y="2703800"/>
            <a:ext cx="4320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Школьные остановки</a:t>
            </a:r>
          </a:p>
          <a:p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Освещение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F02C0B1-1D82-4ADC-BC80-676E13042EED}"/>
              </a:ext>
            </a:extLst>
          </p:cNvPr>
          <p:cNvSpPr txBox="1"/>
          <p:nvPr/>
        </p:nvSpPr>
        <p:spPr>
          <a:xfrm>
            <a:off x="4230511" y="5001752"/>
            <a:ext cx="4320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Ремонт тротуаров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24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2">
            <a:extLst>
              <a:ext uri="{FF2B5EF4-FFF2-40B4-BE49-F238E27FC236}">
                <a16:creationId xmlns="" xmlns:a16="http://schemas.microsoft.com/office/drawing/2014/main" id="{24FE1721-3792-4C0B-AFC5-E933EA748BFD}"/>
              </a:ext>
            </a:extLst>
          </p:cNvPr>
          <p:cNvSpPr/>
          <p:nvPr/>
        </p:nvSpPr>
        <p:spPr>
          <a:xfrm rot="10800000">
            <a:off x="11533515" y="-3"/>
            <a:ext cx="658481" cy="658481"/>
          </a:xfrm>
          <a:prstGeom prst="rtTriangl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ectangle 22">
            <a:extLst>
              <a:ext uri="{FF2B5EF4-FFF2-40B4-BE49-F238E27FC236}">
                <a16:creationId xmlns="" xmlns:a16="http://schemas.microsoft.com/office/drawing/2014/main" id="{1DD9E92B-CCDA-4A0E-A218-FB03D92837D4}"/>
              </a:ext>
            </a:extLst>
          </p:cNvPr>
          <p:cNvSpPr/>
          <p:nvPr/>
        </p:nvSpPr>
        <p:spPr>
          <a:xfrm>
            <a:off x="1691846" y="264672"/>
            <a:ext cx="88274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cap="all" dirty="0" smtClean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СТРОИТЕЛЬСТВО ПУТЕПРОВОДА</a:t>
            </a:r>
            <a:endParaRPr lang="en-GB" sz="4000" b="1" cap="all" dirty="0">
              <a:solidFill>
                <a:srgbClr val="4472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5">
            <a:extLst>
              <a:ext uri="{FF2B5EF4-FFF2-40B4-BE49-F238E27FC236}">
                <a16:creationId xmlns="" xmlns:a16="http://schemas.microsoft.com/office/drawing/2014/main" id="{04BCF6F4-A108-48FB-92CB-D28C6932B1A8}"/>
              </a:ext>
            </a:extLst>
          </p:cNvPr>
          <p:cNvSpPr/>
          <p:nvPr/>
        </p:nvSpPr>
        <p:spPr>
          <a:xfrm>
            <a:off x="4230511" y="1062891"/>
            <a:ext cx="7483017" cy="922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В 2024 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году в рамках национального проекта «Безопасные качественные дороги</a:t>
            </a: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»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в </a:t>
            </a:r>
            <a:r>
              <a:rPr lang="ru-RU" sz="1250" dirty="0" err="1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пгт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Серышево </a:t>
            </a: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началось 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строительство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путепровода через Транссибирскую железную 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дорогу</a:t>
            </a:r>
            <a:r>
              <a:rPr lang="ru-RU" sz="1250" dirty="0" smtClean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.  </a:t>
            </a:r>
          </a:p>
          <a:p>
            <a:pPr algn="just">
              <a:lnSpc>
                <a:spcPct val="150000"/>
              </a:lnSpc>
            </a:pPr>
            <a:endParaRPr lang="ru-RU" sz="1250" dirty="0"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16" name="Прямоугольник с двумя скругленными соседними углами 15"/>
          <p:cNvSpPr/>
          <p:nvPr/>
        </p:nvSpPr>
        <p:spPr>
          <a:xfrm>
            <a:off x="364067" y="972558"/>
            <a:ext cx="3674533" cy="5885442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232" y="3139171"/>
            <a:ext cx="3006174" cy="1739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</p:spPr>
      </p:pic>
      <p:pic>
        <p:nvPicPr>
          <p:cNvPr id="20" name="Рисунок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233" y="5010219"/>
            <a:ext cx="3006174" cy="1686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</p:spPr>
      </p:pic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232" y="1189011"/>
            <a:ext cx="3006175" cy="177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</p:spPr>
      </p:pic>
      <p:sp>
        <p:nvSpPr>
          <p:cNvPr id="12" name="Скругленный прямоугольник 11"/>
          <p:cNvSpPr/>
          <p:nvPr/>
        </p:nvSpPr>
        <p:spPr>
          <a:xfrm>
            <a:off x="4230512" y="1866344"/>
            <a:ext cx="5184422" cy="661467"/>
          </a:xfrm>
          <a:prstGeom prst="roundRect">
            <a:avLst/>
          </a:prstGeom>
          <a:solidFill>
            <a:schemeClr val="bg1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проекта  - 1 282 169,85 тысяч рублей.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30512" y="2661414"/>
            <a:ext cx="7072770" cy="4035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5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5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году </a:t>
            </a:r>
            <a:r>
              <a:rPr lang="ru-RU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были выполнены </a:t>
            </a:r>
            <a:r>
              <a:rPr lang="ru-RU" sz="1250" dirty="0">
                <a:latin typeface="Arial" panose="020B0604020202020204" pitchFamily="34" charset="0"/>
                <a:cs typeface="Arial" panose="020B0604020202020204" pitchFamily="34" charset="0"/>
              </a:rPr>
              <a:t>следующие работы</a:t>
            </a:r>
            <a:r>
              <a:rPr lang="ru-RU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endParaRPr lang="ru-RU" sz="1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1.сооружение </a:t>
            </a:r>
            <a:r>
              <a:rPr lang="ru-RU" sz="1250" dirty="0">
                <a:latin typeface="Arial" panose="020B0604020202020204" pitchFamily="34" charset="0"/>
                <a:cs typeface="Arial" panose="020B0604020202020204" pitchFamily="34" charset="0"/>
              </a:rPr>
              <a:t>земляного полотна (устройство насыпи) – </a:t>
            </a:r>
            <a:r>
              <a:rPr lang="ru-RU" sz="125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</a:t>
            </a:r>
            <a:r>
              <a:rPr lang="ru-RU" sz="125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%;</a:t>
            </a:r>
          </a:p>
          <a:p>
            <a:pPr>
              <a:lnSpc>
                <a:spcPct val="150000"/>
              </a:lnSpc>
            </a:pPr>
            <a:r>
              <a:rPr lang="ru-RU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2.сооружение путепровода</a:t>
            </a:r>
            <a:r>
              <a:rPr lang="ru-RU" sz="125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опора </a:t>
            </a:r>
            <a:r>
              <a:rPr lang="ru-RU" sz="1250" dirty="0">
                <a:latin typeface="Arial" panose="020B0604020202020204" pitchFamily="34" charset="0"/>
                <a:cs typeface="Arial" panose="020B0604020202020204" pitchFamily="34" charset="0"/>
              </a:rPr>
              <a:t>№1-№4 -</a:t>
            </a:r>
            <a:r>
              <a:rPr lang="ru-RU" sz="125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ru-RU" sz="125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монтаж </a:t>
            </a:r>
            <a:r>
              <a:rPr lang="ru-RU" sz="1250" dirty="0">
                <a:latin typeface="Arial" panose="020B0604020202020204" pitchFamily="34" charset="0"/>
                <a:cs typeface="Arial" panose="020B0604020202020204" pitchFamily="34" charset="0"/>
              </a:rPr>
              <a:t>пролетного строения – </a:t>
            </a:r>
            <a:r>
              <a:rPr lang="ru-RU" sz="125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монтаж </a:t>
            </a:r>
            <a:r>
              <a:rPr lang="ru-RU" sz="1250" dirty="0">
                <a:latin typeface="Arial" panose="020B0604020202020204" pitchFamily="34" charset="0"/>
                <a:cs typeface="Arial" panose="020B0604020202020204" pitchFamily="34" charset="0"/>
              </a:rPr>
              <a:t>металлоконструкций водоотвода ПС– </a:t>
            </a:r>
            <a:r>
              <a:rPr lang="ru-RU" sz="125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  <a:r>
              <a:rPr lang="ru-RU" sz="125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монтаж </a:t>
            </a:r>
            <a:r>
              <a:rPr lang="ru-RU" sz="1250" dirty="0">
                <a:latin typeface="Arial" panose="020B0604020202020204" pitchFamily="34" charset="0"/>
                <a:cs typeface="Arial" panose="020B0604020202020204" pitchFamily="34" charset="0"/>
              </a:rPr>
              <a:t>перильного ограждения ПС – </a:t>
            </a:r>
            <a:r>
              <a:rPr lang="ru-RU" sz="125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монтаж </a:t>
            </a:r>
            <a:r>
              <a:rPr lang="ru-RU" sz="1250" dirty="0">
                <a:latin typeface="Arial" panose="020B0604020202020204" pitchFamily="34" charset="0"/>
                <a:cs typeface="Arial" panose="020B0604020202020204" pitchFamily="34" charset="0"/>
              </a:rPr>
              <a:t>защитного ограждения – </a:t>
            </a:r>
            <a:r>
              <a:rPr lang="ru-RU" sz="125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ru-RU" sz="125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устройство </a:t>
            </a:r>
            <a:r>
              <a:rPr lang="ru-RU" sz="1250" dirty="0">
                <a:latin typeface="Arial" panose="020B0604020202020204" pitchFamily="34" charset="0"/>
                <a:cs typeface="Arial" panose="020B0604020202020204" pitchFamily="34" charset="0"/>
              </a:rPr>
              <a:t>конусов опор №4 - </a:t>
            </a:r>
            <a:r>
              <a:rPr lang="ru-RU" sz="125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96% </a:t>
            </a:r>
            <a:r>
              <a:rPr lang="ru-RU" sz="1250" dirty="0">
                <a:latin typeface="Arial" panose="020B0604020202020204" pitchFamily="34" charset="0"/>
                <a:cs typeface="Arial" panose="020B0604020202020204" pitchFamily="34" charset="0"/>
              </a:rPr>
              <a:t>и №1 - </a:t>
            </a:r>
            <a:r>
              <a:rPr lang="ru-RU" sz="125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</a:t>
            </a:r>
            <a:r>
              <a:rPr lang="ru-RU" sz="125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%.</a:t>
            </a:r>
            <a:endParaRPr lang="ru-RU" sz="1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3.устройство </a:t>
            </a:r>
            <a:r>
              <a:rPr lang="ru-RU" sz="1250" dirty="0">
                <a:latin typeface="Arial" panose="020B0604020202020204" pitchFamily="34" charset="0"/>
                <a:cs typeface="Arial" panose="020B0604020202020204" pitchFamily="34" charset="0"/>
              </a:rPr>
              <a:t>металлической водопропускной трубы (ПК0+60 примыкающая дорога) - </a:t>
            </a:r>
            <a:r>
              <a:rPr lang="ru-RU" sz="125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ru-RU" sz="125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%.</a:t>
            </a:r>
            <a:endParaRPr lang="ru-RU" sz="1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ru-RU" sz="12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Окончание </a:t>
            </a:r>
            <a:r>
              <a:rPr lang="ru-RU" sz="1250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строительства запланировано </a:t>
            </a:r>
            <a:r>
              <a:rPr lang="ru-RU" sz="125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июль 2025 года.</a:t>
            </a:r>
          </a:p>
          <a:p>
            <a:endParaRPr lang="ru-RU" sz="1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31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12201527" cy="6858000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ight Triangle 2">
            <a:extLst>
              <a:ext uri="{FF2B5EF4-FFF2-40B4-BE49-F238E27FC236}">
                <a16:creationId xmlns="" xmlns:a16="http://schemas.microsoft.com/office/drawing/2014/main" id="{24FE1721-3792-4C0B-AFC5-E933EA748BFD}"/>
              </a:ext>
            </a:extLst>
          </p:cNvPr>
          <p:cNvSpPr/>
          <p:nvPr/>
        </p:nvSpPr>
        <p:spPr>
          <a:xfrm rot="10800000">
            <a:off x="11533515" y="-3"/>
            <a:ext cx="658481" cy="658481"/>
          </a:xfrm>
          <a:prstGeom prst="rtTriangl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ectangle 22">
            <a:extLst>
              <a:ext uri="{FF2B5EF4-FFF2-40B4-BE49-F238E27FC236}">
                <a16:creationId xmlns="" xmlns:a16="http://schemas.microsoft.com/office/drawing/2014/main" id="{1DD9E92B-CCDA-4A0E-A218-FB03D92837D4}"/>
              </a:ext>
            </a:extLst>
          </p:cNvPr>
          <p:cNvSpPr/>
          <p:nvPr/>
        </p:nvSpPr>
        <p:spPr>
          <a:xfrm>
            <a:off x="1922411" y="264672"/>
            <a:ext cx="83662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cap="all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ЭКОНОМИЧЕСКИЙ ПОТЕНЦИАЛ</a:t>
            </a:r>
            <a:endParaRPr lang="en-GB" sz="4000" b="1" cap="all" dirty="0">
              <a:solidFill>
                <a:srgbClr val="4472C4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442993"/>
              </p:ext>
            </p:extLst>
          </p:nvPr>
        </p:nvGraphicFramePr>
        <p:xfrm>
          <a:off x="666044" y="1182510"/>
          <a:ext cx="10984092" cy="21336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289778"/>
                <a:gridCol w="1106311"/>
                <a:gridCol w="1162756"/>
                <a:gridCol w="1185333"/>
                <a:gridCol w="1072445"/>
                <a:gridCol w="1117600"/>
                <a:gridCol w="1049869"/>
              </a:tblGrid>
              <a:tr h="449621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effectLst/>
                        </a:rPr>
                        <a:t>Показатель</a:t>
                      </a: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effectLst/>
                        </a:rPr>
                        <a:t>   2019   </a:t>
                      </a: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effectLst/>
                        </a:rPr>
                        <a:t>   2020   </a:t>
                      </a: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effectLst/>
                        </a:rPr>
                        <a:t>   2021   </a:t>
                      </a: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 smtClean="0">
                          <a:effectLst/>
                        </a:rPr>
                        <a:t>2022   </a:t>
                      </a:r>
                      <a:endParaRPr lang="ru-RU" sz="1200" dirty="0">
                        <a:effectLst/>
                      </a:endParaRP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effectLst/>
                        </a:rPr>
                        <a:t>   2023   </a:t>
                      </a: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effectLst/>
                        </a:rPr>
                        <a:t>   </a:t>
                      </a:r>
                      <a:r>
                        <a:rPr lang="ru-RU" sz="1200" dirty="0" smtClean="0">
                          <a:effectLst/>
                        </a:rPr>
                        <a:t>2024</a:t>
                      </a:r>
                      <a:r>
                        <a:rPr lang="ru-RU" sz="1200" dirty="0">
                          <a:effectLst/>
                        </a:rPr>
                        <a:t>  </a:t>
                      </a:r>
                    </a:p>
                  </a:txBody>
                  <a:tcPr marL="152400" marR="152400" marT="152400" marB="152400" anchor="ctr"/>
                </a:tc>
              </a:tr>
              <a:tr h="618228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effectLst/>
                        </a:rPr>
                        <a:t>Объем отгруженных </a:t>
                      </a:r>
                      <a:r>
                        <a:rPr lang="ru-RU" sz="1200" dirty="0" smtClean="0">
                          <a:effectLst/>
                        </a:rPr>
                        <a:t>товаров,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 fontAlgn="base"/>
                      <a:r>
                        <a:rPr lang="ru-RU" sz="1200" dirty="0">
                          <a:effectLst/>
                        </a:rPr>
                        <a:t>млн рублей</a:t>
                      </a: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effectLst/>
                        </a:rPr>
                        <a:t>32,44</a:t>
                      </a: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effectLst/>
                        </a:rPr>
                        <a:t>21,17</a:t>
                      </a: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effectLst/>
                        </a:rPr>
                        <a:t>31,23</a:t>
                      </a: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effectLst/>
                        </a:rPr>
                        <a:t>41,31</a:t>
                      </a: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>
                          <a:effectLst/>
                        </a:rPr>
                        <a:t>42,0</a:t>
                      </a: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>
                          <a:effectLst/>
                        </a:rPr>
                        <a:t>60,44</a:t>
                      </a:r>
                    </a:p>
                  </a:txBody>
                  <a:tcPr marL="152400" marR="152400" marT="152400" marB="152400" anchor="ctr"/>
                </a:tc>
              </a:tr>
              <a:tr h="449621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effectLst/>
                        </a:rPr>
                        <a:t>Продукция сельского хозяйства, млн рублей</a:t>
                      </a: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>
                          <a:effectLst/>
                        </a:rPr>
                        <a:t>2502,9</a:t>
                      </a: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>
                          <a:effectLst/>
                        </a:rPr>
                        <a:t>4218,5</a:t>
                      </a: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effectLst/>
                        </a:rPr>
                        <a:t>4393,3</a:t>
                      </a: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effectLst/>
                        </a:rPr>
                        <a:t>4450,9</a:t>
                      </a: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effectLst/>
                        </a:rPr>
                        <a:t>4167,27</a:t>
                      </a: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effectLst/>
                        </a:rPr>
                        <a:t>4027,49</a:t>
                      </a:r>
                    </a:p>
                  </a:txBody>
                  <a:tcPr marL="152400" marR="152400" marT="152400" marB="152400" anchor="ctr"/>
                </a:tc>
              </a:tr>
              <a:tr h="449621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>
                          <a:effectLst/>
                        </a:rPr>
                        <a:t>Инвестиции в основной капитал, млн рублей</a:t>
                      </a: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>
                          <a:effectLst/>
                        </a:rPr>
                        <a:t>220,14</a:t>
                      </a: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>
                          <a:effectLst/>
                        </a:rPr>
                        <a:t>700,0</a:t>
                      </a: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>
                          <a:effectLst/>
                        </a:rPr>
                        <a:t>327,26</a:t>
                      </a: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effectLst/>
                        </a:rPr>
                        <a:t>250,87</a:t>
                      </a: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effectLst/>
                        </a:rPr>
                        <a:t>381,09</a:t>
                      </a: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effectLst/>
                        </a:rPr>
                        <a:t>413,1</a:t>
                      </a:r>
                    </a:p>
                  </a:txBody>
                  <a:tcPr marL="152400" marR="152400" marT="152400" marB="152400" anchor="ctr"/>
                </a:tc>
              </a:tr>
            </a:tbl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774388033"/>
              </p:ext>
            </p:extLst>
          </p:nvPr>
        </p:nvGraphicFramePr>
        <p:xfrm>
          <a:off x="-214489" y="4004735"/>
          <a:ext cx="6739467" cy="2531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1691587" y="3502434"/>
            <a:ext cx="3793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Структура инвестиций в основной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капитал </a:t>
            </a:r>
          </a:p>
          <a:p>
            <a:pPr algn="ctr">
              <a:lnSpc>
                <a:spcPct val="150000"/>
              </a:lnSpc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в 2023-2024 годах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42135" y="3502432"/>
            <a:ext cx="3793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Объем отгруженных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товаров </a:t>
            </a:r>
          </a:p>
          <a:p>
            <a:pPr algn="ctr">
              <a:lnSpc>
                <a:spcPct val="150000"/>
              </a:lnSpc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в 2023-2024 годах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003405380"/>
              </p:ext>
            </p:extLst>
          </p:nvPr>
        </p:nvGraphicFramePr>
        <p:xfrm>
          <a:off x="5452529" y="3990719"/>
          <a:ext cx="6739467" cy="2531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9163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9" grpId="0"/>
      <p:bldP spid="20" grpId="0"/>
      <p:bldGraphic spid="21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0"/>
          <p:cNvSpPr/>
          <p:nvPr/>
        </p:nvSpPr>
        <p:spPr>
          <a:xfrm>
            <a:off x="124178" y="846667"/>
            <a:ext cx="11921065" cy="6011333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ight Triangle 2">
            <a:extLst>
              <a:ext uri="{FF2B5EF4-FFF2-40B4-BE49-F238E27FC236}">
                <a16:creationId xmlns="" xmlns:a16="http://schemas.microsoft.com/office/drawing/2014/main" id="{24FE1721-3792-4C0B-AFC5-E933EA748BFD}"/>
              </a:ext>
            </a:extLst>
          </p:cNvPr>
          <p:cNvSpPr/>
          <p:nvPr/>
        </p:nvSpPr>
        <p:spPr>
          <a:xfrm rot="10800000">
            <a:off x="11533515" y="-3"/>
            <a:ext cx="658481" cy="658481"/>
          </a:xfrm>
          <a:prstGeom prst="rtTriangl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2">
            <a:extLst>
              <a:ext uri="{FF2B5EF4-FFF2-40B4-BE49-F238E27FC236}">
                <a16:creationId xmlns="" xmlns:a16="http://schemas.microsoft.com/office/drawing/2014/main" id="{1DD9E92B-CCDA-4A0E-A218-FB03D92837D4}"/>
              </a:ext>
            </a:extLst>
          </p:cNvPr>
          <p:cNvSpPr/>
          <p:nvPr/>
        </p:nvSpPr>
        <p:spPr>
          <a:xfrm>
            <a:off x="4968037" y="264672"/>
            <a:ext cx="22749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cap="all" dirty="0" smtClean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туризм</a:t>
            </a:r>
            <a:endParaRPr lang="en-GB" sz="4000" b="1" cap="all" dirty="0">
              <a:solidFill>
                <a:srgbClr val="4472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74935" y="1092896"/>
            <a:ext cx="2687466" cy="178577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/>
              <a:t>01.01.2024  года </a:t>
            </a:r>
            <a:r>
              <a:rPr lang="ru-RU" dirty="0" smtClean="0"/>
              <a:t>со</a:t>
            </a:r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058" y="1106086"/>
            <a:ext cx="1973231" cy="1772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4A7FBB4-FAD5-3479-086F-23409394A391}"/>
              </a:ext>
            </a:extLst>
          </p:cNvPr>
          <p:cNvSpPr txBox="1"/>
          <p:nvPr/>
        </p:nvSpPr>
        <p:spPr>
          <a:xfrm>
            <a:off x="2467398" y="2118488"/>
            <a:ext cx="1343733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ru-RU" sz="1000" b="1" cap="all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Церковь Иннокентия (Вениаминова) </a:t>
            </a:r>
            <a:endParaRPr lang="ru-RU" sz="1000" b="1" cap="all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000" b="1" cap="all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b="1" cap="all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пгт</a:t>
            </a:r>
            <a:r>
              <a:rPr lang="ru-RU" sz="1000" b="1" cap="all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cap="all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серышево</a:t>
            </a:r>
            <a:endParaRPr lang="ru-RU" sz="1000" b="1" cap="all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274935" y="3036267"/>
            <a:ext cx="2687466" cy="178577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/>
              <a:t>01.01.2024  года </a:t>
            </a:r>
            <a:r>
              <a:rPr lang="ru-RU" dirty="0" smtClean="0"/>
              <a:t>со</a:t>
            </a:r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28" name="Рисунок 2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057" y="3036268"/>
            <a:ext cx="1936795" cy="1785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</p:spPr>
      </p:pic>
      <p:sp>
        <p:nvSpPr>
          <p:cNvPr id="31" name="Скругленный прямоугольник 30"/>
          <p:cNvSpPr/>
          <p:nvPr/>
        </p:nvSpPr>
        <p:spPr>
          <a:xfrm>
            <a:off x="1274935" y="4943521"/>
            <a:ext cx="2687466" cy="17857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/>
              <a:t>01.01.2024  года </a:t>
            </a:r>
            <a:r>
              <a:rPr lang="ru-RU" dirty="0" smtClean="0"/>
              <a:t>со</a:t>
            </a:r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32" name="Рисунок 3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058" y="4957822"/>
            <a:ext cx="1973230" cy="1750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</p:spPr>
      </p:pic>
      <p:sp>
        <p:nvSpPr>
          <p:cNvPr id="33" name="Скругленный прямоугольник 32"/>
          <p:cNvSpPr/>
          <p:nvPr/>
        </p:nvSpPr>
        <p:spPr>
          <a:xfrm>
            <a:off x="5088997" y="1092895"/>
            <a:ext cx="2687466" cy="178577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/>
              <a:t>01.01.2024  года </a:t>
            </a:r>
            <a:r>
              <a:rPr lang="ru-RU" dirty="0" smtClean="0"/>
              <a:t>со</a:t>
            </a:r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34" name="Рисунок 33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1120" y="1106086"/>
            <a:ext cx="1973231" cy="1772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</p:spPr>
      </p:pic>
      <p:sp>
        <p:nvSpPr>
          <p:cNvPr id="35" name="Скругленный прямоугольник 34"/>
          <p:cNvSpPr/>
          <p:nvPr/>
        </p:nvSpPr>
        <p:spPr>
          <a:xfrm>
            <a:off x="5088997" y="3036267"/>
            <a:ext cx="2687466" cy="178577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/>
              <a:t>01.01.2024  года </a:t>
            </a:r>
            <a:r>
              <a:rPr lang="ru-RU" dirty="0" smtClean="0"/>
              <a:t>со</a:t>
            </a:r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36" name="Рисунок 3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1120" y="3036268"/>
            <a:ext cx="1973231" cy="1763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</p:spPr>
      </p:pic>
      <p:sp>
        <p:nvSpPr>
          <p:cNvPr id="39" name="Скругленный прямоугольник 38"/>
          <p:cNvSpPr/>
          <p:nvPr/>
        </p:nvSpPr>
        <p:spPr>
          <a:xfrm>
            <a:off x="5088997" y="4943520"/>
            <a:ext cx="2687466" cy="17857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/>
              <a:t>01.01.2024  года </a:t>
            </a:r>
            <a:r>
              <a:rPr lang="ru-RU" dirty="0" smtClean="0"/>
              <a:t>со</a:t>
            </a:r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40" name="Рисунок 3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1120" y="4957823"/>
            <a:ext cx="1973231" cy="1750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/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4A7FBB4-FAD5-3479-086F-23409394A391}"/>
              </a:ext>
            </a:extLst>
          </p:cNvPr>
          <p:cNvSpPr txBox="1"/>
          <p:nvPr/>
        </p:nvSpPr>
        <p:spPr>
          <a:xfrm>
            <a:off x="2467398" y="4566643"/>
            <a:ext cx="1343733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ru-RU" sz="1000" b="1" cap="all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Белая гора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4A7FBB4-FAD5-3479-086F-23409394A391}"/>
              </a:ext>
            </a:extLst>
          </p:cNvPr>
          <p:cNvSpPr txBox="1"/>
          <p:nvPr/>
        </p:nvSpPr>
        <p:spPr>
          <a:xfrm>
            <a:off x="2467398" y="5959610"/>
            <a:ext cx="1343733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ru-RU" sz="1000" b="1" cap="all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Верховая </a:t>
            </a:r>
            <a:endParaRPr lang="ru-RU" sz="1000" b="1" cap="all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000" b="1" cap="all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езда  </a:t>
            </a:r>
            <a:r>
              <a:rPr lang="ru-RU" sz="1000" b="1" cap="all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Поляна </a:t>
            </a:r>
            <a:r>
              <a:rPr lang="ru-RU" sz="1000" b="1" cap="all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Серышевского</a:t>
            </a:r>
            <a:r>
              <a:rPr lang="ru-RU" sz="1000" b="1" cap="all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округа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4A7FBB4-FAD5-3479-086F-23409394A391}"/>
              </a:ext>
            </a:extLst>
          </p:cNvPr>
          <p:cNvSpPr txBox="1"/>
          <p:nvPr/>
        </p:nvSpPr>
        <p:spPr>
          <a:xfrm>
            <a:off x="6292750" y="2272377"/>
            <a:ext cx="1343733" cy="4616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ru-RU" sz="1000" b="1" cap="all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Заказник «</a:t>
            </a:r>
            <a:r>
              <a:rPr lang="ru-RU" sz="1000" b="1" cap="all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Воскресе-</a:t>
            </a:r>
          </a:p>
          <a:p>
            <a:pPr algn="r"/>
            <a:r>
              <a:rPr lang="ru-RU" sz="1000" b="1" cap="all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новский</a:t>
            </a:r>
            <a:r>
              <a:rPr lang="ru-RU" sz="1000" b="1" cap="all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4A7FBB4-FAD5-3479-086F-23409394A391}"/>
              </a:ext>
            </a:extLst>
          </p:cNvPr>
          <p:cNvSpPr txBox="1"/>
          <p:nvPr/>
        </p:nvSpPr>
        <p:spPr>
          <a:xfrm>
            <a:off x="6344747" y="4212699"/>
            <a:ext cx="1343733" cy="4616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ru-RU" sz="1000" b="1" cap="all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Храм-часовня в честь Святителя Луки Крымского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4A7FBB4-FAD5-3479-086F-23409394A391}"/>
              </a:ext>
            </a:extLst>
          </p:cNvPr>
          <p:cNvSpPr txBox="1"/>
          <p:nvPr/>
        </p:nvSpPr>
        <p:spPr>
          <a:xfrm>
            <a:off x="6292750" y="5959610"/>
            <a:ext cx="1343733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ru-RU" sz="1000" b="1" cap="all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Серышевский</a:t>
            </a:r>
            <a:r>
              <a:rPr lang="ru-RU" sz="1000" b="1" cap="all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историко-краеведческий музей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7969956" y="1106085"/>
            <a:ext cx="3563559" cy="79044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ru-RU" sz="1400" b="1" cap="all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ТУРИСТИЧЕСКИЙ </a:t>
            </a:r>
            <a:r>
              <a:rPr lang="ru-RU" sz="1400" b="1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</a:t>
            </a:r>
          </a:p>
          <a:p>
            <a:pPr lvl="0" algn="ctr">
              <a:defRPr/>
            </a:pPr>
            <a:r>
              <a:rPr lang="ru-RU" sz="1400" b="1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Заказник «</a:t>
            </a:r>
            <a:r>
              <a:rPr lang="ru-RU" sz="1400" b="1" cap="all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Воскресеновский</a:t>
            </a:r>
            <a:r>
              <a:rPr lang="ru-RU" sz="1400" b="1" cap="all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02E6E61-8778-3D82-B66B-86675CBE24C0}"/>
              </a:ext>
            </a:extLst>
          </p:cNvPr>
          <p:cNvSpPr txBox="1"/>
          <p:nvPr/>
        </p:nvSpPr>
        <p:spPr>
          <a:xfrm>
            <a:off x="7969957" y="1985780"/>
            <a:ext cx="3563558" cy="46051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Серышевского муниципального округа на левом берегу среднего течения реки Томь, в зоне хвойно-широколиственных лесов находится государственный природный заказник регионального значения «</a:t>
            </a:r>
            <a:r>
              <a:rPr lang="ru-RU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Воскресеновский</a:t>
            </a:r>
            <a:r>
              <a:rPr lang="ru-RU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Здесь </a:t>
            </a:r>
            <a:r>
              <a:rPr lang="ru-RU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хорошие условия для сохранения и восстановления редких и исчезающих видов животных.</a:t>
            </a:r>
          </a:p>
          <a:p>
            <a:pPr algn="ctr">
              <a:lnSpc>
                <a:spcPct val="150000"/>
              </a:lnSpc>
            </a:pPr>
            <a:r>
              <a:rPr lang="ru-RU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Дата создания заказника – 1968 год, а его площадь - 16800 га</a:t>
            </a:r>
            <a:r>
              <a:rPr lang="ru-RU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Заказник имеет особое значение для сохранения уникальной </a:t>
            </a:r>
            <a:r>
              <a:rPr lang="ru-RU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норской</a:t>
            </a:r>
            <a:r>
              <a:rPr lang="ru-RU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популяции косули, так как именно здесь проходит один из её миграционных путей. </a:t>
            </a:r>
            <a:endParaRPr lang="ru-RU" sz="105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Кроме </a:t>
            </a:r>
            <a:r>
              <a:rPr lang="ru-RU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косули, в центре внимания охотоведов и егерей заказника еще один вид копытных - кабан. </a:t>
            </a:r>
            <a:endParaRPr lang="ru-RU" sz="105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 </a:t>
            </a:r>
            <a:r>
              <a:rPr lang="ru-RU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Воскресеновского</a:t>
            </a:r>
            <a:r>
              <a:rPr lang="ru-RU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заказника наблюдается одна из высочайших в Амурской области плотностей населения уссурийского кабана. </a:t>
            </a:r>
            <a:endParaRPr lang="ru-RU" sz="105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 </a:t>
            </a:r>
            <a:r>
              <a:rPr lang="ru-RU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Воскресеновского</a:t>
            </a:r>
            <a:r>
              <a:rPr lang="ru-RU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заказника встречаются черные и </a:t>
            </a:r>
            <a:r>
              <a:rPr lang="ru-RU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Даурские</a:t>
            </a:r>
            <a:r>
              <a:rPr lang="ru-RU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журавли. </a:t>
            </a:r>
            <a:endParaRPr lang="ru-RU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69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15" grpId="0"/>
      <p:bldP spid="27" grpId="0" animBg="1"/>
      <p:bldP spid="31" grpId="0" animBg="1"/>
      <p:bldP spid="33" grpId="0" animBg="1"/>
      <p:bldP spid="35" grpId="0" animBg="1"/>
      <p:bldP spid="39" grpId="0" animBg="1"/>
      <p:bldP spid="41" grpId="0"/>
      <p:bldP spid="42" grpId="0"/>
      <p:bldP spid="43" grpId="0"/>
      <p:bldP spid="44" grpId="0"/>
      <p:bldP spid="45" grpId="0"/>
      <p:bldP spid="46" grpId="0" animBg="1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2">
            <a:extLst>
              <a:ext uri="{FF2B5EF4-FFF2-40B4-BE49-F238E27FC236}">
                <a16:creationId xmlns="" xmlns:a16="http://schemas.microsoft.com/office/drawing/2014/main" id="{24FE1721-3792-4C0B-AFC5-E933EA748BFD}"/>
              </a:ext>
            </a:extLst>
          </p:cNvPr>
          <p:cNvSpPr/>
          <p:nvPr/>
        </p:nvSpPr>
        <p:spPr>
          <a:xfrm rot="10800000">
            <a:off x="11533515" y="-3"/>
            <a:ext cx="658481" cy="658481"/>
          </a:xfrm>
          <a:prstGeom prst="rtTriangl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ectangle 22">
            <a:extLst>
              <a:ext uri="{FF2B5EF4-FFF2-40B4-BE49-F238E27FC236}">
                <a16:creationId xmlns="" xmlns:a16="http://schemas.microsoft.com/office/drawing/2014/main" id="{1DD9E92B-CCDA-4A0E-A218-FB03D92837D4}"/>
              </a:ext>
            </a:extLst>
          </p:cNvPr>
          <p:cNvSpPr/>
          <p:nvPr/>
        </p:nvSpPr>
        <p:spPr>
          <a:xfrm>
            <a:off x="1602174" y="264672"/>
            <a:ext cx="90067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cap="all" dirty="0" smtClean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МЕРЫ ПОДДЕРЖКИ ИНВЕСТОРОВ</a:t>
            </a:r>
            <a:endParaRPr lang="en-GB" sz="4000" b="1" cap="all" dirty="0">
              <a:solidFill>
                <a:srgbClr val="4472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04406" y="972558"/>
            <a:ext cx="3538616" cy="10029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" marR="5080" algn="ctr">
              <a:spcBef>
                <a:spcPts val="105"/>
              </a:spcBef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ФИНАНСОВАЯ ПОДДЕРЖКА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04406" y="2164718"/>
            <a:ext cx="3538616" cy="8183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" marR="5080" algn="ctr">
              <a:spcBef>
                <a:spcPts val="105"/>
              </a:spcBef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ИМУЩЕСТВЕННАЯ ПОДДЕРЖКА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04406" y="3070579"/>
            <a:ext cx="3538616" cy="13955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" marR="5080" algn="ctr">
              <a:spcBef>
                <a:spcPts val="105"/>
              </a:spcBef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НАЛОГОВЫЕ ПРЕФЕРЕНЦИИ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04406" y="4649507"/>
            <a:ext cx="3538616" cy="10029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" marR="5080" algn="ctr">
              <a:spcBef>
                <a:spcPts val="105"/>
              </a:spcBef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ОРГАНИЗАЦИОННЫЕ МЕРЫ ПОДДЕРЖКИ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04406" y="5858933"/>
            <a:ext cx="3538616" cy="8034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" marR="5080" algn="ctr">
              <a:spcBef>
                <a:spcPts val="105"/>
              </a:spcBef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ИНФРАСТРУКТУРА ПОДДЕРЖКИ ИЕВЕСТИЦИОННЫХ ПРОЕКТОВ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422423" y="972558"/>
            <a:ext cx="6776154" cy="10029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" marR="5080" algn="just">
              <a:lnSpc>
                <a:spcPct val="100000"/>
              </a:lnSpc>
              <a:spcBef>
                <a:spcPts val="105"/>
              </a:spcBef>
            </a:pPr>
            <a:endParaRPr lang="ru-RU" b="1" dirty="0">
              <a:solidFill>
                <a:srgbClr val="4472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422422" y="2164719"/>
            <a:ext cx="6776155" cy="818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" marR="5080" algn="just">
              <a:lnSpc>
                <a:spcPct val="100000"/>
              </a:lnSpc>
              <a:spcBef>
                <a:spcPts val="105"/>
              </a:spcBef>
            </a:pPr>
            <a:endParaRPr lang="ru-RU" b="1" dirty="0">
              <a:solidFill>
                <a:srgbClr val="4472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422423" y="3070579"/>
            <a:ext cx="6776154" cy="13955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" marR="5080" algn="just">
              <a:lnSpc>
                <a:spcPct val="100000"/>
              </a:lnSpc>
              <a:spcBef>
                <a:spcPts val="105"/>
              </a:spcBef>
            </a:pPr>
            <a:endParaRPr lang="ru-RU" b="1" dirty="0">
              <a:solidFill>
                <a:srgbClr val="4472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422422" y="4649507"/>
            <a:ext cx="6776155" cy="10029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" marR="5080" algn="just">
              <a:lnSpc>
                <a:spcPct val="100000"/>
              </a:lnSpc>
              <a:spcBef>
                <a:spcPts val="105"/>
              </a:spcBef>
            </a:pPr>
            <a:endParaRPr lang="ru-RU" b="1" dirty="0">
              <a:solidFill>
                <a:srgbClr val="4472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422423" y="5858933"/>
            <a:ext cx="6776155" cy="80347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" marR="5080" algn="just">
              <a:lnSpc>
                <a:spcPct val="100000"/>
              </a:lnSpc>
              <a:spcBef>
                <a:spcPts val="105"/>
              </a:spcBef>
            </a:pPr>
            <a:endParaRPr lang="ru-RU" b="1" dirty="0">
              <a:solidFill>
                <a:srgbClr val="4472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31078" y="1029480"/>
            <a:ext cx="6096000" cy="85408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50" dirty="0">
                <a:latin typeface="Arial" panose="020B0604020202020204" pitchFamily="34" charset="0"/>
                <a:cs typeface="Arial" panose="020B0604020202020204" pitchFamily="34" charset="0"/>
              </a:rPr>
              <a:t>Информация о предоставлении субсидий субъектам малого и среднего предпринимательства</a:t>
            </a:r>
          </a:p>
          <a:p>
            <a:pPr>
              <a:lnSpc>
                <a:spcPct val="150000"/>
              </a:lnSpc>
            </a:pPr>
            <a:r>
              <a:rPr lang="ru-RU" sz="1150" dirty="0">
                <a:latin typeface="Arial" panose="020B0604020202020204" pitchFamily="34" charset="0"/>
                <a:cs typeface="Arial" panose="020B0604020202020204" pitchFamily="34" charset="0"/>
              </a:rPr>
              <a:t>https://admser.amurobl.ru/pages/ekonomika/maloe-i-srednee-predprinimatelstvo/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31078" y="2257027"/>
            <a:ext cx="6096000" cy="5904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50" dirty="0">
                <a:latin typeface="Arial" pitchFamily="34" charset="0"/>
                <a:cs typeface="Arial" pitchFamily="34" charset="0"/>
              </a:rPr>
              <a:t>Информация об имущественной поддержки бизнеса </a:t>
            </a:r>
          </a:p>
          <a:p>
            <a:pPr>
              <a:lnSpc>
                <a:spcPct val="150000"/>
              </a:lnSpc>
            </a:pPr>
            <a:r>
              <a:rPr lang="en-US" sz="1150" dirty="0">
                <a:latin typeface="Arial" pitchFamily="34" charset="0"/>
                <a:cs typeface="Arial" pitchFamily="34" charset="0"/>
              </a:rPr>
              <a:t>https://admser.amurobl.ru/pages/imushch</a:t>
            </a:r>
            <a:r>
              <a:rPr lang="ru-RU" sz="1150" dirty="0" err="1">
                <a:latin typeface="Arial" pitchFamily="34" charset="0"/>
                <a:cs typeface="Arial" pitchFamily="34" charset="0"/>
              </a:rPr>
              <a:t>рпар</a:t>
            </a:r>
            <a:r>
              <a:rPr lang="en-US" sz="1150" dirty="0" err="1">
                <a:latin typeface="Arial" pitchFamily="34" charset="0"/>
                <a:cs typeface="Arial" pitchFamily="34" charset="0"/>
              </a:rPr>
              <a:t>estvennaya</a:t>
            </a:r>
            <a:r>
              <a:rPr lang="en-US" sz="1150" dirty="0">
                <a:latin typeface="Arial" pitchFamily="34" charset="0"/>
                <a:cs typeface="Arial" pitchFamily="34" charset="0"/>
              </a:rPr>
              <a:t>-p</a:t>
            </a:r>
            <a:r>
              <a:rPr lang="ru-RU" sz="1150" dirty="0" err="1">
                <a:latin typeface="Arial" pitchFamily="34" charset="0"/>
                <a:cs typeface="Arial" pitchFamily="34" charset="0"/>
              </a:rPr>
              <a:t>ррпа</a:t>
            </a:r>
            <a:r>
              <a:rPr lang="en-US" sz="1150" dirty="0" err="1">
                <a:latin typeface="Arial" pitchFamily="34" charset="0"/>
                <a:cs typeface="Arial" pitchFamily="34" charset="0"/>
              </a:rPr>
              <a:t>dderzhka-biznesu</a:t>
            </a:r>
            <a:r>
              <a:rPr lang="en-US" sz="1150" dirty="0">
                <a:latin typeface="Arial" pitchFamily="34" charset="0"/>
                <a:cs typeface="Arial" pitchFamily="34" charset="0"/>
              </a:rPr>
              <a:t>/</a:t>
            </a:r>
            <a:endParaRPr lang="x-none" sz="11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31078" y="3050065"/>
            <a:ext cx="79022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50" dirty="0">
                <a:latin typeface="Arial" pitchFamily="34" charset="0"/>
                <a:cs typeface="Arial" pitchFamily="34" charset="0"/>
              </a:rPr>
              <a:t>Инвестиционный налоговый вычет</a:t>
            </a:r>
          </a:p>
          <a:p>
            <a:pPr>
              <a:lnSpc>
                <a:spcPct val="150000"/>
              </a:lnSpc>
            </a:pPr>
            <a:r>
              <a:rPr lang="ru-RU" sz="1150" dirty="0">
                <a:latin typeface="Arial" pitchFamily="34" charset="0"/>
                <a:cs typeface="Arial" pitchFamily="34" charset="0"/>
              </a:rPr>
              <a:t>Налог на прибыль организаций</a:t>
            </a:r>
          </a:p>
          <a:p>
            <a:pPr>
              <a:lnSpc>
                <a:spcPct val="150000"/>
              </a:lnSpc>
            </a:pPr>
            <a:r>
              <a:rPr lang="ru-RU" sz="1150" dirty="0" smtClean="0">
                <a:latin typeface="Arial" pitchFamily="34" charset="0"/>
                <a:cs typeface="Arial" pitchFamily="34" charset="0"/>
              </a:rPr>
              <a:t>Льготы </a:t>
            </a:r>
            <a:r>
              <a:rPr lang="ru-RU" sz="1150" dirty="0">
                <a:latin typeface="Arial" pitchFamily="34" charset="0"/>
                <a:cs typeface="Arial" pitchFamily="34" charset="0"/>
              </a:rPr>
              <a:t>по земельному налогу</a:t>
            </a:r>
          </a:p>
          <a:p>
            <a:pPr>
              <a:lnSpc>
                <a:spcPct val="150000"/>
              </a:lnSpc>
            </a:pPr>
            <a:r>
              <a:rPr lang="en-US" sz="1150" dirty="0">
                <a:latin typeface="Arial" pitchFamily="34" charset="0"/>
                <a:cs typeface="Arial" pitchFamily="34" charset="0"/>
                <a:hlinkClick r:id="rId2"/>
              </a:rPr>
              <a:t>https://</a:t>
            </a:r>
            <a:r>
              <a:rPr lang="en-US" sz="1150" dirty="0" smtClean="0">
                <a:latin typeface="Arial" pitchFamily="34" charset="0"/>
                <a:cs typeface="Arial" pitchFamily="34" charset="0"/>
                <a:hlinkClick r:id="rId2"/>
              </a:rPr>
              <a:t>admser.amurobl.ru/pages/investoru/informatsionnyy-profil-seryshevskogo-</a:t>
            </a:r>
            <a:endParaRPr lang="ru-RU" sz="115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150" dirty="0" err="1" smtClean="0">
                <a:latin typeface="Arial" pitchFamily="34" charset="0"/>
                <a:cs typeface="Arial" pitchFamily="34" charset="0"/>
              </a:rPr>
              <a:t>munitsipalnogo-okruga</a:t>
            </a:r>
            <a:r>
              <a:rPr lang="en-US" sz="115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1150" dirty="0" err="1" smtClean="0">
                <a:latin typeface="Arial" pitchFamily="34" charset="0"/>
                <a:cs typeface="Arial" pitchFamily="34" charset="0"/>
              </a:rPr>
              <a:t>mery-podderzhki-investorov</a:t>
            </a:r>
            <a:r>
              <a:rPr lang="en-US" sz="115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1150" dirty="0" err="1" smtClean="0">
                <a:latin typeface="Arial" pitchFamily="34" charset="0"/>
                <a:cs typeface="Arial" pitchFamily="34" charset="0"/>
              </a:rPr>
              <a:t>finansovaya-podderzhka</a:t>
            </a:r>
            <a:r>
              <a:rPr lang="en-US" sz="1150" dirty="0" smtClean="0">
                <a:latin typeface="Arial" pitchFamily="34" charset="0"/>
                <a:cs typeface="Arial" pitchFamily="34" charset="0"/>
              </a:rPr>
              <a:t>/</a:t>
            </a:r>
            <a:endParaRPr lang="ru-RU" sz="115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x-none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31078" y="4649506"/>
            <a:ext cx="6096000" cy="855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50" dirty="0">
                <a:latin typeface="Arial" panose="020B0604020202020204" pitchFamily="34" charset="0"/>
                <a:cs typeface="Arial" panose="020B0604020202020204" pitchFamily="34" charset="0"/>
              </a:rPr>
              <a:t>Сопровождение инвестиционных проектов по принципу «одного окна» </a:t>
            </a:r>
          </a:p>
          <a:p>
            <a:pPr>
              <a:lnSpc>
                <a:spcPct val="150000"/>
              </a:lnSpc>
            </a:pPr>
            <a:r>
              <a:rPr lang="en-US" sz="1150" dirty="0">
                <a:latin typeface="Arial" panose="020B0604020202020204" pitchFamily="34" charset="0"/>
                <a:cs typeface="Arial" panose="020B0604020202020204" pitchFamily="34" charset="0"/>
              </a:rPr>
              <a:t>https://admser.amurobl.ru/pages/investoru/informatsionnyy-profil-seryshevskogo-munitsipalnogo-okruga/reglament-soprovozhdeniya-investitsionnykh-proektov/</a:t>
            </a:r>
            <a:endParaRPr lang="ru-RU" sz="1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31078" y="5858933"/>
            <a:ext cx="6667500" cy="88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5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Информация размещена на официальном сайте администрации округа </a:t>
            </a:r>
            <a:r>
              <a:rPr lang="en-US" sz="1150" dirty="0" smtClean="0"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en-US" sz="1150" dirty="0">
                <a:latin typeface="Arial" panose="020B0604020202020204" pitchFamily="34" charset="0"/>
                <a:cs typeface="Arial" panose="020B0604020202020204" pitchFamily="34" charset="0"/>
              </a:rPr>
              <a:t>://admser.amurobl.ru/pages/investoru/informatsionnyy-profil-seryshevskogo-munitsipalnogo-okruga/mery-podderzhki-investorov/infrastruktura-podderzhki-investitsionnykh-proektov/</a:t>
            </a:r>
            <a:endParaRPr lang="ru-RU" sz="1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 стрелкой 11"/>
          <p:cNvCxnSpPr>
            <a:stCxn id="18" idx="3"/>
            <a:endCxn id="26" idx="1"/>
          </p:cNvCxnSpPr>
          <p:nvPr/>
        </p:nvCxnSpPr>
        <p:spPr>
          <a:xfrm>
            <a:off x="4143022" y="1474058"/>
            <a:ext cx="27940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4143021" y="2573908"/>
            <a:ext cx="27940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4143019" y="3768333"/>
            <a:ext cx="27940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4143020" y="5151006"/>
            <a:ext cx="27940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4143022" y="6281565"/>
            <a:ext cx="27940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2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2">
            <a:extLst>
              <a:ext uri="{FF2B5EF4-FFF2-40B4-BE49-F238E27FC236}">
                <a16:creationId xmlns="" xmlns:a16="http://schemas.microsoft.com/office/drawing/2014/main" id="{24FE1721-3792-4C0B-AFC5-E933EA748BFD}"/>
              </a:ext>
            </a:extLst>
          </p:cNvPr>
          <p:cNvSpPr/>
          <p:nvPr/>
        </p:nvSpPr>
        <p:spPr>
          <a:xfrm rot="10800000">
            <a:off x="11533515" y="-3"/>
            <a:ext cx="658481" cy="658481"/>
          </a:xfrm>
          <a:prstGeom prst="rtTriangl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364067" y="972558"/>
            <a:ext cx="3674533" cy="5885442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22">
            <a:extLst>
              <a:ext uri="{FF2B5EF4-FFF2-40B4-BE49-F238E27FC236}">
                <a16:creationId xmlns="" xmlns:a16="http://schemas.microsoft.com/office/drawing/2014/main" id="{1DD9E92B-CCDA-4A0E-A218-FB03D92837D4}"/>
              </a:ext>
            </a:extLst>
          </p:cNvPr>
          <p:cNvSpPr/>
          <p:nvPr/>
        </p:nvSpPr>
        <p:spPr>
          <a:xfrm>
            <a:off x="390103" y="264672"/>
            <a:ext cx="114308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cap="all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ТЕРРИТОРИЯ ОПЕРЕЖАЮЩЕГО РАЗВИТИЯ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F02C0B1-1D82-4ADC-BC80-676E13042EED}"/>
              </a:ext>
            </a:extLst>
          </p:cNvPr>
          <p:cNvSpPr txBox="1"/>
          <p:nvPr/>
        </p:nvSpPr>
        <p:spPr>
          <a:xfrm>
            <a:off x="4213838" y="990246"/>
            <a:ext cx="4320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ТОР «АМУРСКАЯ»</a:t>
            </a:r>
          </a:p>
        </p:txBody>
      </p:sp>
      <p:sp>
        <p:nvSpPr>
          <p:cNvPr id="39" name="Rectangle 5">
            <a:extLst>
              <a:ext uri="{FF2B5EF4-FFF2-40B4-BE49-F238E27FC236}">
                <a16:creationId xmlns="" xmlns:a16="http://schemas.microsoft.com/office/drawing/2014/main" id="{04BCF6F4-A108-48FB-92CB-D28C6932B1A8}"/>
              </a:ext>
            </a:extLst>
          </p:cNvPr>
          <p:cNvSpPr/>
          <p:nvPr/>
        </p:nvSpPr>
        <p:spPr>
          <a:xfrm>
            <a:off x="4217718" y="1345973"/>
            <a:ext cx="7656678" cy="633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Кадастровые номера:</a:t>
            </a:r>
          </a:p>
          <a:p>
            <a:pPr>
              <a:lnSpc>
                <a:spcPct val="150000"/>
              </a:lnSpc>
            </a:pPr>
            <a:endParaRPr lang="ru-RU" sz="1250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8" y="1290926"/>
            <a:ext cx="3104444" cy="1768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110" y="3180964"/>
            <a:ext cx="3107267" cy="1684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8" y="4989689"/>
            <a:ext cx="3112909" cy="1665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9" y="1290926"/>
            <a:ext cx="3112908" cy="1768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1B2EC90-8DAE-0957-5D26-BE6AB5E7E7C7}"/>
              </a:ext>
            </a:extLst>
          </p:cNvPr>
          <p:cNvSpPr txBox="1"/>
          <p:nvPr/>
        </p:nvSpPr>
        <p:spPr>
          <a:xfrm>
            <a:off x="6105546" y="1476126"/>
            <a:ext cx="2073254" cy="5770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5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28:23:000000:245</a:t>
            </a:r>
          </a:p>
          <a:p>
            <a:endParaRPr lang="ru-RU" sz="125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5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28:23:020860:5</a:t>
            </a: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xmlns="" id="{C4AB92F1-CEB6-26D4-2A1E-FF237173ABDF}"/>
              </a:ext>
            </a:extLst>
          </p:cNvPr>
          <p:cNvSpPr/>
          <p:nvPr/>
        </p:nvSpPr>
        <p:spPr>
          <a:xfrm>
            <a:off x="4217718" y="1383221"/>
            <a:ext cx="4013994" cy="818381"/>
          </a:xfrm>
          <a:prstGeom prst="roundRect">
            <a:avLst>
              <a:gd name="adj" fmla="val 22705"/>
            </a:avLst>
          </a:prstGeom>
          <a:noFill/>
          <a:ln>
            <a:solidFill>
              <a:srgbClr val="4472C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>
              <a:solidFill>
                <a:srgbClr val="4472C4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728937" y="1383221"/>
            <a:ext cx="2914645" cy="8183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" marR="5080" algn="ctr">
              <a:spcBef>
                <a:spcPts val="105"/>
              </a:spcBef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ГК «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Амурагроцентр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12065" marR="5080" algn="ctr">
              <a:spcBef>
                <a:spcPts val="105"/>
              </a:spcBef>
            </a:pP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" marR="5080" algn="ctr">
              <a:spcBef>
                <a:spcPts val="105"/>
              </a:spcBef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МЭЗ «Амурский»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394200" y="2362200"/>
            <a:ext cx="524933" cy="38692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ОРГАНИЗАЦИОННЫЕ МЕРЫ ПОДДЕРЖКИ</a:t>
            </a:r>
            <a:endParaRPr lang="ru-RU" sz="12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C4AB92F1-CEB6-26D4-2A1E-FF237173ABDF}"/>
              </a:ext>
            </a:extLst>
          </p:cNvPr>
          <p:cNvSpPr/>
          <p:nvPr/>
        </p:nvSpPr>
        <p:spPr>
          <a:xfrm>
            <a:off x="6444934" y="2421262"/>
            <a:ext cx="4013994" cy="506271"/>
          </a:xfrm>
          <a:prstGeom prst="roundRect">
            <a:avLst>
              <a:gd name="adj" fmla="val 22705"/>
            </a:avLst>
          </a:prstGeom>
          <a:noFill/>
          <a:ln>
            <a:solidFill>
              <a:srgbClr val="4472C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>
              <a:solidFill>
                <a:srgbClr val="4472C4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30F9616-4CA9-8FB9-426A-440D5B09B098}"/>
              </a:ext>
            </a:extLst>
          </p:cNvPr>
          <p:cNvSpPr txBox="1"/>
          <p:nvPr/>
        </p:nvSpPr>
        <p:spPr>
          <a:xfrm>
            <a:off x="6557078" y="2481555"/>
            <a:ext cx="1589972" cy="1687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 НА ПРИБЫЛЬ</a:t>
            </a:r>
            <a:endParaRPr lang="ru-RU" sz="11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1B2EC90-8DAE-0957-5D26-BE6AB5E7E7C7}"/>
              </a:ext>
            </a:extLst>
          </p:cNvPr>
          <p:cNvSpPr txBox="1"/>
          <p:nvPr/>
        </p:nvSpPr>
        <p:spPr>
          <a:xfrm>
            <a:off x="8178800" y="2480991"/>
            <a:ext cx="2067427" cy="33855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0% -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первые 5 лет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13%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- последующие 5 лет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C4AB92F1-CEB6-26D4-2A1E-FF237173ABDF}"/>
              </a:ext>
            </a:extLst>
          </p:cNvPr>
          <p:cNvSpPr/>
          <p:nvPr/>
        </p:nvSpPr>
        <p:spPr>
          <a:xfrm>
            <a:off x="6458076" y="3015235"/>
            <a:ext cx="4013994" cy="790754"/>
          </a:xfrm>
          <a:prstGeom prst="roundRect">
            <a:avLst>
              <a:gd name="adj" fmla="val 22705"/>
            </a:avLst>
          </a:prstGeom>
          <a:noFill/>
          <a:ln>
            <a:solidFill>
              <a:srgbClr val="4472C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>
              <a:solidFill>
                <a:srgbClr val="4472C4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30F9616-4CA9-8FB9-426A-440D5B09B098}"/>
              </a:ext>
            </a:extLst>
          </p:cNvPr>
          <p:cNvSpPr txBox="1"/>
          <p:nvPr/>
        </p:nvSpPr>
        <p:spPr>
          <a:xfrm>
            <a:off x="6588828" y="3147819"/>
            <a:ext cx="1589972" cy="33855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 НА ИМУЩЕСТВО</a:t>
            </a:r>
            <a:endParaRPr lang="ru-RU" sz="11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1B2EC90-8DAE-0957-5D26-BE6AB5E7E7C7}"/>
              </a:ext>
            </a:extLst>
          </p:cNvPr>
          <p:cNvSpPr txBox="1"/>
          <p:nvPr/>
        </p:nvSpPr>
        <p:spPr>
          <a:xfrm>
            <a:off x="8178800" y="3078686"/>
            <a:ext cx="2067427" cy="8463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0% -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первые 5 налоговых периодов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1,1%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последующие 5 налоговых периодов</a:t>
            </a: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C4AB92F1-CEB6-26D4-2A1E-FF237173ABDF}"/>
              </a:ext>
            </a:extLst>
          </p:cNvPr>
          <p:cNvSpPr/>
          <p:nvPr/>
        </p:nvSpPr>
        <p:spPr>
          <a:xfrm>
            <a:off x="6444934" y="3904694"/>
            <a:ext cx="4013994" cy="489330"/>
          </a:xfrm>
          <a:prstGeom prst="roundRect">
            <a:avLst>
              <a:gd name="adj" fmla="val 22705"/>
            </a:avLst>
          </a:prstGeom>
          <a:noFill/>
          <a:ln>
            <a:solidFill>
              <a:srgbClr val="4472C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>
              <a:solidFill>
                <a:srgbClr val="4472C4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30F9616-4CA9-8FB9-426A-440D5B09B098}"/>
              </a:ext>
            </a:extLst>
          </p:cNvPr>
          <p:cNvSpPr txBox="1"/>
          <p:nvPr/>
        </p:nvSpPr>
        <p:spPr>
          <a:xfrm>
            <a:off x="6557078" y="3982644"/>
            <a:ext cx="1589972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ЗЕМЕЛЬНЫЙ НАЛОГ</a:t>
            </a:r>
            <a:endParaRPr lang="ru-RU" sz="11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1B2EC90-8DAE-0957-5D26-BE6AB5E7E7C7}"/>
              </a:ext>
            </a:extLst>
          </p:cNvPr>
          <p:cNvSpPr txBox="1"/>
          <p:nvPr/>
        </p:nvSpPr>
        <p:spPr>
          <a:xfrm>
            <a:off x="8178800" y="3977349"/>
            <a:ext cx="2067427" cy="5078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0% -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первые 3 налоговых периодов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C4AB92F1-CEB6-26D4-2A1E-FF237173ABDF}"/>
              </a:ext>
            </a:extLst>
          </p:cNvPr>
          <p:cNvSpPr/>
          <p:nvPr/>
        </p:nvSpPr>
        <p:spPr>
          <a:xfrm>
            <a:off x="6458076" y="4488661"/>
            <a:ext cx="4013994" cy="664487"/>
          </a:xfrm>
          <a:prstGeom prst="roundRect">
            <a:avLst>
              <a:gd name="adj" fmla="val 22705"/>
            </a:avLst>
          </a:prstGeom>
          <a:noFill/>
          <a:ln>
            <a:solidFill>
              <a:srgbClr val="4472C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>
              <a:solidFill>
                <a:srgbClr val="4472C4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30F9616-4CA9-8FB9-426A-440D5B09B098}"/>
              </a:ext>
            </a:extLst>
          </p:cNvPr>
          <p:cNvSpPr txBox="1"/>
          <p:nvPr/>
        </p:nvSpPr>
        <p:spPr>
          <a:xfrm>
            <a:off x="6557078" y="4545484"/>
            <a:ext cx="1589972" cy="5078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 НА ДОБЫЧУ ПОЛЕЗНЫХ ИСКОПАЕМЫХ</a:t>
            </a:r>
            <a:endParaRPr lang="ru-RU" sz="11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1B2EC90-8DAE-0957-5D26-BE6AB5E7E7C7}"/>
              </a:ext>
            </a:extLst>
          </p:cNvPr>
          <p:cNvSpPr txBox="1"/>
          <p:nvPr/>
        </p:nvSpPr>
        <p:spPr>
          <a:xfrm>
            <a:off x="8178800" y="4545728"/>
            <a:ext cx="2067427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Пониженный коэффициент </a:t>
            </a:r>
            <a:r>
              <a:rPr lang="ru-R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Ктд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в течение 120 налоговых периодов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C4AB92F1-CEB6-26D4-2A1E-FF237173ABDF}"/>
              </a:ext>
            </a:extLst>
          </p:cNvPr>
          <p:cNvSpPr/>
          <p:nvPr/>
        </p:nvSpPr>
        <p:spPr>
          <a:xfrm>
            <a:off x="6449450" y="5291171"/>
            <a:ext cx="4013994" cy="957532"/>
          </a:xfrm>
          <a:prstGeom prst="roundRect">
            <a:avLst>
              <a:gd name="adj" fmla="val 22705"/>
            </a:avLst>
          </a:prstGeom>
          <a:noFill/>
          <a:ln>
            <a:solidFill>
              <a:srgbClr val="4472C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>
              <a:solidFill>
                <a:srgbClr val="4472C4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30F9616-4CA9-8FB9-426A-440D5B09B098}"/>
              </a:ext>
            </a:extLst>
          </p:cNvPr>
          <p:cNvSpPr txBox="1"/>
          <p:nvPr/>
        </p:nvSpPr>
        <p:spPr>
          <a:xfrm>
            <a:off x="6557078" y="5436503"/>
            <a:ext cx="1589972" cy="33855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СТРАХОВЫЕ ВЗНОСЫ</a:t>
            </a:r>
            <a:endParaRPr lang="ru-RU" sz="11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1B2EC90-8DAE-0957-5D26-BE6AB5E7E7C7}"/>
              </a:ext>
            </a:extLst>
          </p:cNvPr>
          <p:cNvSpPr txBox="1"/>
          <p:nvPr/>
        </p:nvSpPr>
        <p:spPr>
          <a:xfrm>
            <a:off x="8178800" y="5324622"/>
            <a:ext cx="2067427" cy="11849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7,6% -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на 10 лет в пределах установленной единой предельной величины базы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0%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- свыше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единой предельной величины базы</a:t>
            </a: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 стрелкой 7"/>
          <p:cNvCxnSpPr>
            <a:endCxn id="21" idx="1"/>
          </p:cNvCxnSpPr>
          <p:nvPr/>
        </p:nvCxnSpPr>
        <p:spPr>
          <a:xfrm>
            <a:off x="4919133" y="2674398"/>
            <a:ext cx="1525801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4919133" y="3401077"/>
            <a:ext cx="153894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4919132" y="4148290"/>
            <a:ext cx="1525801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4919132" y="4789864"/>
            <a:ext cx="153894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4925703" y="5743468"/>
            <a:ext cx="1525801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9532" y="0"/>
            <a:ext cx="12191995" cy="6858000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DD9E92B-CCDA-4A0E-A218-FB03D92837D4}"/>
              </a:ext>
            </a:extLst>
          </p:cNvPr>
          <p:cNvSpPr/>
          <p:nvPr/>
        </p:nvSpPr>
        <p:spPr>
          <a:xfrm>
            <a:off x="2041917" y="246630"/>
            <a:ext cx="81272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cap="all" dirty="0" smtClean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ИНВЕСТИЦИОННЫЕ ПРОЕКТЫ</a:t>
            </a:r>
            <a:endParaRPr lang="en-GB" sz="4000" b="1" cap="all" dirty="0">
              <a:solidFill>
                <a:srgbClr val="4472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ight Triangle 27">
            <a:extLst>
              <a:ext uri="{FF2B5EF4-FFF2-40B4-BE49-F238E27FC236}">
                <a16:creationId xmlns="" xmlns:a16="http://schemas.microsoft.com/office/drawing/2014/main" id="{12BEE49A-C8D0-4BC3-AE5F-435B69159829}"/>
              </a:ext>
            </a:extLst>
          </p:cNvPr>
          <p:cNvSpPr/>
          <p:nvPr/>
        </p:nvSpPr>
        <p:spPr>
          <a:xfrm rot="10800000">
            <a:off x="11533515" y="-3"/>
            <a:ext cx="658481" cy="658481"/>
          </a:xfrm>
          <a:prstGeom prst="rtTriangl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Прямоугольник с двумя скругленными соседними углами 13"/>
          <p:cNvSpPr/>
          <p:nvPr/>
        </p:nvSpPr>
        <p:spPr>
          <a:xfrm>
            <a:off x="364067" y="972558"/>
            <a:ext cx="3674533" cy="5885442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150" y="1262867"/>
            <a:ext cx="2988458" cy="1696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149" y="3040595"/>
            <a:ext cx="2988459" cy="1885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150" y="5021260"/>
            <a:ext cx="2988458" cy="1701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063472"/>
              </p:ext>
            </p:extLst>
          </p:nvPr>
        </p:nvGraphicFramePr>
        <p:xfrm>
          <a:off x="4360334" y="1044087"/>
          <a:ext cx="7502422" cy="41910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709333"/>
                <a:gridCol w="4793089"/>
              </a:tblGrid>
              <a:tr h="449621">
                <a:tc>
                  <a:txBody>
                    <a:bodyPr/>
                    <a:lstStyle/>
                    <a:p>
                      <a:pPr algn="l" fontAlgn="base">
                        <a:lnSpc>
                          <a:spcPct val="150000"/>
                        </a:lnSpc>
                      </a:pPr>
                      <a:r>
                        <a:rPr lang="ru-RU" sz="1400" b="1" dirty="0" smtClean="0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проекта</a:t>
                      </a:r>
                      <a:endParaRPr lang="ru-RU" sz="1400" b="1" dirty="0">
                        <a:solidFill>
                          <a:srgbClr val="4472C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50000"/>
                        </a:lnSpc>
                      </a:pPr>
                      <a:r>
                        <a:rPr lang="ru-RU" sz="11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помещений для расширения производственного корпуса молочной продукции </a:t>
                      </a:r>
                      <a:r>
                        <a:rPr lang="ru-RU" sz="11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Серышевского</a:t>
                      </a:r>
                      <a:r>
                        <a:rPr lang="ru-RU" sz="11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Молочного завода «</a:t>
                      </a:r>
                      <a:r>
                        <a:rPr lang="ru-RU" sz="11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Серышевский</a:t>
                      </a:r>
                      <a:r>
                        <a:rPr lang="ru-RU" sz="11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», по адресу: Амурская область </a:t>
                      </a:r>
                      <a:r>
                        <a:rPr lang="ru-RU" sz="11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Серышевский</a:t>
                      </a:r>
                      <a:r>
                        <a:rPr lang="ru-RU" sz="11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муниципальный </a:t>
                      </a:r>
                      <a:r>
                        <a:rPr lang="ru-RU" sz="11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округ,пгт</a:t>
                      </a:r>
                      <a:r>
                        <a:rPr lang="ru-RU" sz="11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Серышево</a:t>
                      </a:r>
                    </a:p>
                  </a:txBody>
                  <a:tcPr marL="152400" marR="152400" marT="152400" marB="152400" anchor="ctr"/>
                </a:tc>
              </a:tr>
              <a:tr h="557806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b="1" dirty="0" smtClean="0">
                          <a:solidFill>
                            <a:srgbClr val="4472C4"/>
                          </a:solidFill>
                          <a:effectLst/>
                        </a:rPr>
                        <a:t>Адрес</a:t>
                      </a:r>
                      <a:endParaRPr lang="ru-RU" sz="1400" b="1" dirty="0">
                        <a:solidFill>
                          <a:srgbClr val="4472C4"/>
                        </a:solidFill>
                        <a:effectLst/>
                      </a:endParaRP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50000"/>
                        </a:lnSpc>
                      </a:pPr>
                      <a:r>
                        <a:rPr lang="ru-RU" sz="11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 область </a:t>
                      </a:r>
                      <a:r>
                        <a:rPr lang="ru-RU" sz="11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Серышевский</a:t>
                      </a:r>
                      <a:r>
                        <a:rPr lang="ru-RU" sz="11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муниципальный </a:t>
                      </a:r>
                      <a:r>
                        <a:rPr lang="ru-RU" sz="11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округ,пгт</a:t>
                      </a:r>
                      <a:r>
                        <a:rPr lang="ru-RU" sz="11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Серышево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 anchor="ctr"/>
                </a:tc>
              </a:tr>
              <a:tr h="399204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b="1" dirty="0" smtClean="0">
                          <a:solidFill>
                            <a:srgbClr val="4472C4"/>
                          </a:solidFill>
                          <a:effectLst/>
                        </a:rPr>
                        <a:t>Инвестор</a:t>
                      </a:r>
                      <a:endParaRPr lang="ru-RU" sz="1400" b="1" dirty="0">
                        <a:solidFill>
                          <a:srgbClr val="4472C4"/>
                        </a:solidFill>
                        <a:effectLst/>
                      </a:endParaRP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200" dirty="0" smtClean="0">
                          <a:effectLst/>
                        </a:rPr>
                        <a:t>АО «Производственный комплекс «</a:t>
                      </a:r>
                      <a:r>
                        <a:rPr lang="ru-RU" sz="1200" dirty="0" err="1" smtClean="0">
                          <a:effectLst/>
                        </a:rPr>
                        <a:t>Серышевский</a:t>
                      </a:r>
                      <a:r>
                        <a:rPr lang="ru-RU" sz="1200" dirty="0" smtClean="0">
                          <a:effectLst/>
                        </a:rPr>
                        <a:t>» </a:t>
                      </a:r>
                    </a:p>
                  </a:txBody>
                  <a:tcPr marL="152400" marR="152400" marT="152400" marB="152400" anchor="ctr"/>
                </a:tc>
              </a:tr>
              <a:tr h="346711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b="1" dirty="0" smtClean="0">
                          <a:solidFill>
                            <a:srgbClr val="4472C4"/>
                          </a:solidFill>
                          <a:effectLst/>
                        </a:rPr>
                        <a:t>Сфера деятельности  </a:t>
                      </a:r>
                      <a:endParaRPr lang="ru-RU" sz="1400" b="1" dirty="0">
                        <a:solidFill>
                          <a:srgbClr val="4472C4"/>
                        </a:solidFill>
                        <a:effectLst/>
                      </a:endParaRP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200" dirty="0" smtClean="0">
                          <a:effectLst/>
                        </a:rPr>
                        <a:t>Производство пищевой продукции</a:t>
                      </a:r>
                    </a:p>
                  </a:txBody>
                  <a:tcPr marL="152400" marR="152400" marT="152400" marB="15240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b="1" dirty="0" smtClean="0">
                          <a:solidFill>
                            <a:srgbClr val="4472C4"/>
                          </a:solidFill>
                          <a:effectLst/>
                        </a:rPr>
                        <a:t>Инвестиции, млн. руб.</a:t>
                      </a:r>
                      <a:endParaRPr lang="ru-RU" sz="1400" b="1" dirty="0">
                        <a:solidFill>
                          <a:srgbClr val="4472C4"/>
                        </a:solidFill>
                        <a:effectLst/>
                      </a:endParaRP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200" dirty="0" smtClean="0">
                          <a:effectLst/>
                        </a:rPr>
                        <a:t>400,0</a:t>
                      </a:r>
                      <a:endParaRPr lang="ru-RU" sz="1200" dirty="0">
                        <a:effectLst/>
                      </a:endParaRPr>
                    </a:p>
                  </a:txBody>
                  <a:tcPr marL="152400" marR="152400" marT="152400" marB="152400" anchor="ctr"/>
                </a:tc>
              </a:tr>
              <a:tr h="449621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b="1" dirty="0" smtClean="0">
                          <a:solidFill>
                            <a:srgbClr val="4472C4"/>
                          </a:solidFill>
                          <a:effectLst/>
                        </a:rPr>
                        <a:t>Сроки реализации проекта</a:t>
                      </a:r>
                      <a:endParaRPr lang="ru-RU" sz="1400" b="1" dirty="0">
                        <a:solidFill>
                          <a:srgbClr val="4472C4"/>
                        </a:solidFill>
                        <a:effectLst/>
                      </a:endParaRP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200" dirty="0" smtClean="0">
                          <a:effectLst/>
                        </a:rPr>
                        <a:t>2022-2026</a:t>
                      </a:r>
                      <a:endParaRPr lang="ru-RU" sz="1200" dirty="0">
                        <a:effectLst/>
                      </a:endParaRPr>
                    </a:p>
                  </a:txBody>
                  <a:tcPr marL="152400" marR="152400" marT="152400" marB="15240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320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12191996" cy="685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" y="-3"/>
            <a:ext cx="12191995" cy="6858000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DD9E92B-CCDA-4A0E-A218-FB03D92837D4}"/>
              </a:ext>
            </a:extLst>
          </p:cNvPr>
          <p:cNvSpPr/>
          <p:nvPr/>
        </p:nvSpPr>
        <p:spPr>
          <a:xfrm>
            <a:off x="2041917" y="246630"/>
            <a:ext cx="81272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cap="all" dirty="0" smtClean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ИНВЕСТИЦИОННЫЕ ПРОЕКТЫ</a:t>
            </a:r>
            <a:endParaRPr lang="en-GB" sz="4000" b="1" cap="all" dirty="0">
              <a:solidFill>
                <a:srgbClr val="4472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ight Triangle 27">
            <a:extLst>
              <a:ext uri="{FF2B5EF4-FFF2-40B4-BE49-F238E27FC236}">
                <a16:creationId xmlns="" xmlns:a16="http://schemas.microsoft.com/office/drawing/2014/main" id="{12BEE49A-C8D0-4BC3-AE5F-435B69159829}"/>
              </a:ext>
            </a:extLst>
          </p:cNvPr>
          <p:cNvSpPr/>
          <p:nvPr/>
        </p:nvSpPr>
        <p:spPr>
          <a:xfrm rot="10800000">
            <a:off x="11533515" y="-3"/>
            <a:ext cx="658481" cy="658481"/>
          </a:xfrm>
          <a:prstGeom prst="rtTriangl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Прямоугольник с двумя скругленными соседними углами 13"/>
          <p:cNvSpPr/>
          <p:nvPr/>
        </p:nvSpPr>
        <p:spPr>
          <a:xfrm>
            <a:off x="364067" y="972558"/>
            <a:ext cx="3674533" cy="5885442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150" y="1262867"/>
            <a:ext cx="2988458" cy="1696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149" y="3158067"/>
            <a:ext cx="2988459" cy="1642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150" y="5021260"/>
            <a:ext cx="2988458" cy="1701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211140"/>
              </p:ext>
            </p:extLst>
          </p:nvPr>
        </p:nvGraphicFramePr>
        <p:xfrm>
          <a:off x="4360334" y="1044087"/>
          <a:ext cx="7502422" cy="41910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709333"/>
                <a:gridCol w="4793089"/>
              </a:tblGrid>
              <a:tr h="449621">
                <a:tc>
                  <a:txBody>
                    <a:bodyPr/>
                    <a:lstStyle/>
                    <a:p>
                      <a:pPr algn="l" fontAlgn="base">
                        <a:lnSpc>
                          <a:spcPct val="150000"/>
                        </a:lnSpc>
                      </a:pPr>
                      <a:r>
                        <a:rPr lang="ru-RU" sz="1400" b="1" dirty="0" smtClean="0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проекта</a:t>
                      </a:r>
                      <a:endParaRPr lang="ru-RU" sz="1400" b="1" dirty="0">
                        <a:solidFill>
                          <a:srgbClr val="4472C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50000"/>
                        </a:lnSpc>
                      </a:pPr>
                      <a:r>
                        <a:rPr lang="ru-RU" sz="11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Реконструкция объекта незавершенного строительства «Спортивный комплекс» под «Цех по производству бетонных и железобетонных конструкций» производительностью 11500 куб. метров продукции в год.</a:t>
                      </a:r>
                    </a:p>
                  </a:txBody>
                  <a:tcPr marL="152400" marR="152400" marT="152400" marB="152400" anchor="ctr"/>
                </a:tc>
              </a:tr>
              <a:tr h="557806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b="1" dirty="0" smtClean="0">
                          <a:solidFill>
                            <a:srgbClr val="4472C4"/>
                          </a:solidFill>
                          <a:effectLst/>
                        </a:rPr>
                        <a:t>Адрес</a:t>
                      </a:r>
                      <a:endParaRPr lang="ru-RU" sz="1400" b="1" dirty="0">
                        <a:solidFill>
                          <a:srgbClr val="4472C4"/>
                        </a:solidFill>
                        <a:effectLst/>
                      </a:endParaRP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50000"/>
                        </a:lnSpc>
                      </a:pPr>
                      <a:r>
                        <a:rPr lang="ru-RU" sz="11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 область </a:t>
                      </a:r>
                      <a:r>
                        <a:rPr lang="ru-RU" sz="11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Серышевский</a:t>
                      </a:r>
                      <a:r>
                        <a:rPr lang="ru-RU" sz="11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муниципальный </a:t>
                      </a:r>
                      <a:r>
                        <a:rPr lang="ru-RU" sz="11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округ,пгт</a:t>
                      </a:r>
                      <a:r>
                        <a:rPr lang="ru-RU" sz="11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Серышево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 anchor="ctr"/>
                </a:tc>
              </a:tr>
              <a:tr h="399204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b="1" dirty="0" smtClean="0">
                          <a:solidFill>
                            <a:srgbClr val="4472C4"/>
                          </a:solidFill>
                          <a:effectLst/>
                        </a:rPr>
                        <a:t>Инвестор</a:t>
                      </a:r>
                      <a:endParaRPr lang="ru-RU" sz="1400" b="1" dirty="0">
                        <a:solidFill>
                          <a:srgbClr val="4472C4"/>
                        </a:solidFill>
                        <a:effectLst/>
                      </a:endParaRP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200" dirty="0" smtClean="0">
                          <a:effectLst/>
                        </a:rPr>
                        <a:t>ООО «СК АЛЬЯНС»</a:t>
                      </a:r>
                    </a:p>
                  </a:txBody>
                  <a:tcPr marL="152400" marR="152400" marT="152400" marB="152400" anchor="ctr"/>
                </a:tc>
              </a:tr>
              <a:tr h="346711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b="1" dirty="0" smtClean="0">
                          <a:solidFill>
                            <a:srgbClr val="4472C4"/>
                          </a:solidFill>
                          <a:effectLst/>
                        </a:rPr>
                        <a:t>Сфера деятельности  </a:t>
                      </a:r>
                      <a:endParaRPr lang="ru-RU" sz="1400" b="1" dirty="0">
                        <a:solidFill>
                          <a:srgbClr val="4472C4"/>
                        </a:solidFill>
                        <a:effectLst/>
                      </a:endParaRP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200" dirty="0" smtClean="0">
                          <a:effectLst/>
                        </a:rPr>
                        <a:t>Строительство</a:t>
                      </a:r>
                    </a:p>
                  </a:txBody>
                  <a:tcPr marL="152400" marR="152400" marT="152400" marB="15240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b="1" dirty="0" smtClean="0">
                          <a:solidFill>
                            <a:srgbClr val="4472C4"/>
                          </a:solidFill>
                          <a:effectLst/>
                        </a:rPr>
                        <a:t>Инвестиции, млн. руб.</a:t>
                      </a:r>
                      <a:endParaRPr lang="ru-RU" sz="1400" b="1" dirty="0">
                        <a:solidFill>
                          <a:srgbClr val="4472C4"/>
                        </a:solidFill>
                        <a:effectLst/>
                      </a:endParaRP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200" dirty="0" smtClean="0">
                          <a:effectLst/>
                        </a:rPr>
                        <a:t>35,0</a:t>
                      </a:r>
                      <a:endParaRPr lang="ru-RU" sz="1200" dirty="0">
                        <a:effectLst/>
                      </a:endParaRPr>
                    </a:p>
                  </a:txBody>
                  <a:tcPr marL="152400" marR="152400" marT="152400" marB="152400" anchor="ctr"/>
                </a:tc>
              </a:tr>
              <a:tr h="449621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b="1" dirty="0" smtClean="0">
                          <a:solidFill>
                            <a:srgbClr val="4472C4"/>
                          </a:solidFill>
                          <a:effectLst/>
                        </a:rPr>
                        <a:t>Сроки реализации проекта</a:t>
                      </a:r>
                      <a:endParaRPr lang="ru-RU" sz="1400" b="1" dirty="0">
                        <a:solidFill>
                          <a:srgbClr val="4472C4"/>
                        </a:solidFill>
                        <a:effectLst/>
                      </a:endParaRP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200" dirty="0" smtClean="0">
                          <a:effectLst/>
                        </a:rPr>
                        <a:t>2024-2025</a:t>
                      </a:r>
                      <a:endParaRPr lang="ru-RU" sz="1200" dirty="0">
                        <a:effectLst/>
                      </a:endParaRPr>
                    </a:p>
                  </a:txBody>
                  <a:tcPr marL="152400" marR="152400" marT="152400" marB="15240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625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3" r="16653"/>
          <a:stretch>
            <a:fillRect/>
          </a:stretch>
        </p:blipFill>
        <p:spPr>
          <a:xfrm>
            <a:off x="1122425" y="1392880"/>
            <a:ext cx="3871825" cy="3871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noFill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252580" y="442479"/>
            <a:ext cx="6406020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/>
              <a:t> </a:t>
            </a:r>
          </a:p>
          <a:p>
            <a:pPr algn="ctr"/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Инвесторы и Предприниматели!</a:t>
            </a:r>
          </a:p>
          <a:p>
            <a:endParaRPr lang="ru-RU" sz="1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Инвестиции </a:t>
            </a:r>
            <a:r>
              <a:rPr lang="ru-RU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неотъемлемой частью современной экономики. Каждому жителю округа, вне зависимости от возраста и социального положения, хотелось бы видеть свой округ процветающим, стабильно развивающимся и комфортным для жизни.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</a:t>
            </a:r>
            <a:r>
              <a:rPr lang="ru-RU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то, что приоритетное место в экономике округа занимает агропромышленный комплекс, мы стремимся акцентировать внимание на таких перспективных направлениях, как промышленность, строительство, развитие сферы услуг, туризм. Мы заинтересованы в развитии наших партнерских отношений и привлечении инвестиций в экономику округа, считая это главным инструментом развития.  Стремимся создать в округе  максимально благоприятные условия для инвесторов. 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Положительными моментами привлекательности </a:t>
            </a:r>
            <a:r>
              <a:rPr lang="ru-RU" sz="1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Серышевского</a:t>
            </a:r>
            <a:r>
              <a:rPr lang="ru-RU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округа являются: его географическое расположение; наличие   железнодорожного узла Транссибирской железнодорожной магистрали, протяженностью 50 км;  богатые природные ресурсы нерудных полезных ископаемых,  реки. Эти условия способствуют  развитию сельского хозяйства, перерабатывающей промышленности, строительства.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округа имеются неиспользуемые земельные участки, пригодные для строительства жилых и производственных помещений, а также для развития сельского хозяйства. Также имеются запасы природных полезных ископаемых, таких как  песчано-гравийная смесь, песок, глина. Существуют благоприятные условия для развития сферы туризма</a:t>
            </a:r>
            <a:r>
              <a:rPr lang="ru-RU" sz="1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вас оценить инвестиционный потенциал нашего округа и оценить возможные перспективы дальнейшего сотрудничества.</a:t>
            </a:r>
          </a:p>
          <a:p>
            <a:endParaRPr lang="ru-RU" sz="1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</a:t>
            </a:r>
            <a:r>
              <a:rPr lang="ru-RU" sz="1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Серышевского</a:t>
            </a:r>
            <a:r>
              <a:rPr lang="ru-RU" sz="1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округа</a:t>
            </a:r>
          </a:p>
          <a:p>
            <a:r>
              <a:rPr lang="ru-RU" sz="1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Олег Владимирович </a:t>
            </a:r>
            <a:r>
              <a:rPr lang="ru-RU" sz="1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Кирдун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58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12191996" cy="685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532" y="0"/>
            <a:ext cx="12191995" cy="6858000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DD9E92B-CCDA-4A0E-A218-FB03D92837D4}"/>
              </a:ext>
            </a:extLst>
          </p:cNvPr>
          <p:cNvSpPr/>
          <p:nvPr/>
        </p:nvSpPr>
        <p:spPr>
          <a:xfrm>
            <a:off x="2041917" y="246630"/>
            <a:ext cx="81272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cap="all" dirty="0" smtClean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ИНВЕСТИЦИОННЫЕ ПРОЕКТЫ</a:t>
            </a:r>
            <a:endParaRPr lang="en-GB" sz="4000" b="1" cap="all" dirty="0">
              <a:solidFill>
                <a:srgbClr val="4472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ight Triangle 27">
            <a:extLst>
              <a:ext uri="{FF2B5EF4-FFF2-40B4-BE49-F238E27FC236}">
                <a16:creationId xmlns="" xmlns:a16="http://schemas.microsoft.com/office/drawing/2014/main" id="{12BEE49A-C8D0-4BC3-AE5F-435B69159829}"/>
              </a:ext>
            </a:extLst>
          </p:cNvPr>
          <p:cNvSpPr/>
          <p:nvPr/>
        </p:nvSpPr>
        <p:spPr>
          <a:xfrm rot="10800000">
            <a:off x="11533515" y="-3"/>
            <a:ext cx="658481" cy="658481"/>
          </a:xfrm>
          <a:prstGeom prst="rtTriangl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Прямоугольник с двумя скругленными соседними углами 13"/>
          <p:cNvSpPr/>
          <p:nvPr/>
        </p:nvSpPr>
        <p:spPr>
          <a:xfrm>
            <a:off x="364067" y="972558"/>
            <a:ext cx="3674533" cy="5885442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150" y="1265153"/>
            <a:ext cx="2988458" cy="1691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151" y="3158067"/>
            <a:ext cx="2988458" cy="1642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150" y="4978400"/>
            <a:ext cx="2988458" cy="1640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066543"/>
              </p:ext>
            </p:extLst>
          </p:nvPr>
        </p:nvGraphicFramePr>
        <p:xfrm>
          <a:off x="4360334" y="1044087"/>
          <a:ext cx="7502422" cy="343816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709333"/>
                <a:gridCol w="4793089"/>
              </a:tblGrid>
              <a:tr h="449621">
                <a:tc>
                  <a:txBody>
                    <a:bodyPr/>
                    <a:lstStyle/>
                    <a:p>
                      <a:pPr algn="l" fontAlgn="base">
                        <a:lnSpc>
                          <a:spcPct val="150000"/>
                        </a:lnSpc>
                      </a:pPr>
                      <a:r>
                        <a:rPr lang="ru-RU" sz="1400" b="1" dirty="0" smtClean="0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проекта</a:t>
                      </a:r>
                      <a:endParaRPr lang="ru-RU" sz="1400" b="1" dirty="0">
                        <a:solidFill>
                          <a:srgbClr val="4472C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50000"/>
                        </a:lnSpc>
                      </a:pPr>
                      <a:r>
                        <a:rPr lang="ru-RU" sz="11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двух коровников на 880 голов каждый с двумя доильными залами на 24 места каждый</a:t>
                      </a:r>
                    </a:p>
                  </a:txBody>
                  <a:tcPr marL="152400" marR="152400" marT="152400" marB="152400" anchor="ctr"/>
                </a:tc>
              </a:tr>
              <a:tr h="557806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b="1" dirty="0" smtClean="0">
                          <a:solidFill>
                            <a:srgbClr val="4472C4"/>
                          </a:solidFill>
                          <a:effectLst/>
                        </a:rPr>
                        <a:t>Адрес</a:t>
                      </a:r>
                      <a:endParaRPr lang="ru-RU" sz="1400" b="1" dirty="0">
                        <a:solidFill>
                          <a:srgbClr val="4472C4"/>
                        </a:solidFill>
                        <a:effectLst/>
                      </a:endParaRP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50000"/>
                        </a:lnSpc>
                      </a:pPr>
                      <a:r>
                        <a:rPr lang="ru-RU" sz="11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 область </a:t>
                      </a:r>
                      <a:r>
                        <a:rPr lang="ru-RU" sz="11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Серышевский</a:t>
                      </a:r>
                      <a:r>
                        <a:rPr lang="ru-RU" sz="11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муниципальный округ, с. Поляна</a:t>
                      </a:r>
                    </a:p>
                  </a:txBody>
                  <a:tcPr marL="152400" marR="152400" marT="152400" marB="152400" anchor="ctr"/>
                </a:tc>
              </a:tr>
              <a:tr h="399204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b="1" dirty="0" smtClean="0">
                          <a:solidFill>
                            <a:srgbClr val="4472C4"/>
                          </a:solidFill>
                          <a:effectLst/>
                        </a:rPr>
                        <a:t>Инвестор</a:t>
                      </a:r>
                      <a:endParaRPr lang="ru-RU" sz="1400" b="1" dirty="0">
                        <a:solidFill>
                          <a:srgbClr val="4472C4"/>
                        </a:solidFill>
                        <a:effectLst/>
                      </a:endParaRP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200" dirty="0" smtClean="0">
                          <a:effectLst/>
                        </a:rPr>
                        <a:t>ООО «</a:t>
                      </a:r>
                      <a:r>
                        <a:rPr lang="ru-RU" sz="1200" dirty="0" err="1" smtClean="0">
                          <a:effectLst/>
                        </a:rPr>
                        <a:t>МиС</a:t>
                      </a:r>
                      <a:r>
                        <a:rPr lang="ru-RU" sz="1200" dirty="0" smtClean="0">
                          <a:effectLst/>
                        </a:rPr>
                        <a:t> Агро»</a:t>
                      </a:r>
                    </a:p>
                  </a:txBody>
                  <a:tcPr marL="152400" marR="152400" marT="152400" marB="152400" anchor="ctr"/>
                </a:tc>
              </a:tr>
              <a:tr h="346711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b="1" dirty="0" smtClean="0">
                          <a:solidFill>
                            <a:srgbClr val="4472C4"/>
                          </a:solidFill>
                          <a:effectLst/>
                        </a:rPr>
                        <a:t>Сфера деятельности  </a:t>
                      </a:r>
                      <a:endParaRPr lang="ru-RU" sz="1400" b="1" dirty="0">
                        <a:solidFill>
                          <a:srgbClr val="4472C4"/>
                        </a:solidFill>
                        <a:effectLst/>
                      </a:endParaRP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200" dirty="0" smtClean="0">
                          <a:effectLst/>
                        </a:rPr>
                        <a:t>Сельское хозяйство</a:t>
                      </a:r>
                    </a:p>
                  </a:txBody>
                  <a:tcPr marL="152400" marR="152400" marT="152400" marB="15240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b="1" dirty="0" smtClean="0">
                          <a:solidFill>
                            <a:srgbClr val="4472C4"/>
                          </a:solidFill>
                          <a:effectLst/>
                        </a:rPr>
                        <a:t>Инвестиции, млн. руб.</a:t>
                      </a:r>
                      <a:endParaRPr lang="ru-RU" sz="1400" b="1" dirty="0">
                        <a:solidFill>
                          <a:srgbClr val="4472C4"/>
                        </a:solidFill>
                        <a:effectLst/>
                      </a:endParaRP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200" dirty="0" smtClean="0">
                          <a:effectLst/>
                        </a:rPr>
                        <a:t>130,0</a:t>
                      </a:r>
                      <a:endParaRPr lang="ru-RU" sz="1200" dirty="0">
                        <a:effectLst/>
                      </a:endParaRPr>
                    </a:p>
                  </a:txBody>
                  <a:tcPr marL="152400" marR="152400" marT="152400" marB="152400" anchor="ctr"/>
                </a:tc>
              </a:tr>
              <a:tr h="449621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b="1" dirty="0" smtClean="0">
                          <a:solidFill>
                            <a:srgbClr val="4472C4"/>
                          </a:solidFill>
                          <a:effectLst/>
                        </a:rPr>
                        <a:t>Сроки реализации проекта</a:t>
                      </a:r>
                      <a:endParaRPr lang="ru-RU" sz="1400" b="1" dirty="0">
                        <a:solidFill>
                          <a:srgbClr val="4472C4"/>
                        </a:solidFill>
                        <a:effectLst/>
                      </a:endParaRP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200" dirty="0" smtClean="0">
                          <a:effectLst/>
                        </a:rPr>
                        <a:t>2022-2028</a:t>
                      </a:r>
                      <a:endParaRPr lang="ru-RU" sz="1200" dirty="0">
                        <a:effectLst/>
                      </a:endParaRPr>
                    </a:p>
                  </a:txBody>
                  <a:tcPr marL="152400" marR="152400" marT="152400" marB="15240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756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"/>
            <a:ext cx="12191996" cy="685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12191995" cy="6858000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DD9E92B-CCDA-4A0E-A218-FB03D92837D4}"/>
              </a:ext>
            </a:extLst>
          </p:cNvPr>
          <p:cNvSpPr/>
          <p:nvPr/>
        </p:nvSpPr>
        <p:spPr>
          <a:xfrm>
            <a:off x="2041917" y="246630"/>
            <a:ext cx="81272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cap="all" dirty="0" smtClean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ИНВЕСТИЦИОННЫЕ ПРОЕКТЫ</a:t>
            </a:r>
            <a:endParaRPr lang="en-GB" sz="4000" b="1" cap="all" dirty="0">
              <a:solidFill>
                <a:srgbClr val="4472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ight Triangle 27">
            <a:extLst>
              <a:ext uri="{FF2B5EF4-FFF2-40B4-BE49-F238E27FC236}">
                <a16:creationId xmlns="" xmlns:a16="http://schemas.microsoft.com/office/drawing/2014/main" id="{12BEE49A-C8D0-4BC3-AE5F-435B69159829}"/>
              </a:ext>
            </a:extLst>
          </p:cNvPr>
          <p:cNvSpPr/>
          <p:nvPr/>
        </p:nvSpPr>
        <p:spPr>
          <a:xfrm rot="10800000">
            <a:off x="11533515" y="-3"/>
            <a:ext cx="658481" cy="658481"/>
          </a:xfrm>
          <a:prstGeom prst="rtTriangl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Прямоугольник с двумя скругленными соседними углами 13"/>
          <p:cNvSpPr/>
          <p:nvPr/>
        </p:nvSpPr>
        <p:spPr>
          <a:xfrm>
            <a:off x="364067" y="972558"/>
            <a:ext cx="3674533" cy="5885442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151" y="1265153"/>
            <a:ext cx="2988457" cy="1691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150" y="3158067"/>
            <a:ext cx="2988458" cy="1642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150" y="4978400"/>
            <a:ext cx="2988458" cy="1640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783408"/>
              </p:ext>
            </p:extLst>
          </p:nvPr>
        </p:nvGraphicFramePr>
        <p:xfrm>
          <a:off x="4360334" y="1044087"/>
          <a:ext cx="7502422" cy="3688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709333"/>
                <a:gridCol w="4793089"/>
              </a:tblGrid>
              <a:tr h="449621">
                <a:tc>
                  <a:txBody>
                    <a:bodyPr/>
                    <a:lstStyle/>
                    <a:p>
                      <a:pPr algn="l" fontAlgn="base">
                        <a:lnSpc>
                          <a:spcPct val="150000"/>
                        </a:lnSpc>
                      </a:pPr>
                      <a:r>
                        <a:rPr lang="ru-RU" sz="1400" b="1" dirty="0" smtClean="0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проекта</a:t>
                      </a:r>
                      <a:endParaRPr lang="ru-RU" sz="1400" b="1" dirty="0">
                        <a:solidFill>
                          <a:srgbClr val="4472C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50000"/>
                        </a:lnSpc>
                      </a:pPr>
                      <a:r>
                        <a:rPr lang="ru-RU" sz="11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Строительство/реконструкция базы отдыха на территории детского оздоровительного лагеря им. Гайдара</a:t>
                      </a:r>
                    </a:p>
                  </a:txBody>
                  <a:tcPr marL="152400" marR="152400" marT="152400" marB="152400" anchor="ctr"/>
                </a:tc>
              </a:tr>
              <a:tr h="557806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b="1" dirty="0" smtClean="0">
                          <a:solidFill>
                            <a:srgbClr val="4472C4"/>
                          </a:solidFill>
                          <a:effectLst/>
                        </a:rPr>
                        <a:t>Адрес</a:t>
                      </a:r>
                      <a:endParaRPr lang="ru-RU" sz="1400" b="1" dirty="0">
                        <a:solidFill>
                          <a:srgbClr val="4472C4"/>
                        </a:solidFill>
                        <a:effectLst/>
                      </a:endParaRP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50000"/>
                        </a:lnSpc>
                      </a:pPr>
                      <a:r>
                        <a:rPr lang="ru-RU" sz="11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 область </a:t>
                      </a:r>
                      <a:r>
                        <a:rPr lang="ru-RU" sz="11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Серышевский</a:t>
                      </a:r>
                      <a:r>
                        <a:rPr lang="ru-RU" sz="11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муниципальный округ, с. </a:t>
                      </a:r>
                      <a:r>
                        <a:rPr lang="ru-RU" sz="11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Паруновка</a:t>
                      </a:r>
                      <a:endParaRPr lang="ru-RU" sz="1100" b="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400" marR="152400" marT="152400" marB="152400" anchor="ctr"/>
                </a:tc>
              </a:tr>
              <a:tr h="399204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b="1" dirty="0" smtClean="0">
                          <a:solidFill>
                            <a:srgbClr val="4472C4"/>
                          </a:solidFill>
                          <a:effectLst/>
                        </a:rPr>
                        <a:t>Инвестор</a:t>
                      </a:r>
                      <a:endParaRPr lang="ru-RU" sz="1400" b="1" dirty="0">
                        <a:solidFill>
                          <a:srgbClr val="4472C4"/>
                        </a:solidFill>
                        <a:effectLst/>
                      </a:endParaRP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200" dirty="0" smtClean="0">
                          <a:effectLst/>
                        </a:rPr>
                        <a:t>Поиск инвестора</a:t>
                      </a:r>
                    </a:p>
                  </a:txBody>
                  <a:tcPr marL="152400" marR="152400" marT="152400" marB="152400" anchor="ctr"/>
                </a:tc>
              </a:tr>
              <a:tr h="346711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b="1" dirty="0" smtClean="0">
                          <a:solidFill>
                            <a:srgbClr val="4472C4"/>
                          </a:solidFill>
                          <a:effectLst/>
                        </a:rPr>
                        <a:t>Сфера деятельности  </a:t>
                      </a:r>
                      <a:endParaRPr lang="ru-RU" sz="1400" b="1" dirty="0">
                        <a:solidFill>
                          <a:srgbClr val="4472C4"/>
                        </a:solidFill>
                        <a:effectLst/>
                      </a:endParaRP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200" dirty="0" smtClean="0">
                          <a:effectLst/>
                        </a:rPr>
                        <a:t>Строительство</a:t>
                      </a:r>
                    </a:p>
                  </a:txBody>
                  <a:tcPr marL="152400" marR="152400" marT="152400" marB="15240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b="1" dirty="0" smtClean="0">
                          <a:solidFill>
                            <a:srgbClr val="4472C4"/>
                          </a:solidFill>
                          <a:effectLst/>
                        </a:rPr>
                        <a:t>Инвестиции, млн. руб.</a:t>
                      </a:r>
                      <a:endParaRPr lang="ru-RU" sz="1400" b="1" dirty="0">
                        <a:solidFill>
                          <a:srgbClr val="4472C4"/>
                        </a:solidFill>
                        <a:effectLst/>
                      </a:endParaRP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200" dirty="0" smtClean="0">
                          <a:effectLst/>
                        </a:rPr>
                        <a:t>130,0</a:t>
                      </a:r>
                      <a:endParaRPr lang="ru-RU" sz="1200" dirty="0">
                        <a:effectLst/>
                      </a:endParaRPr>
                    </a:p>
                  </a:txBody>
                  <a:tcPr marL="152400" marR="152400" marT="152400" marB="152400" anchor="ctr"/>
                </a:tc>
              </a:tr>
              <a:tr h="449621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b="1" dirty="0" smtClean="0">
                          <a:solidFill>
                            <a:srgbClr val="4472C4"/>
                          </a:solidFill>
                          <a:effectLst/>
                        </a:rPr>
                        <a:t>Сроки реализации проекта</a:t>
                      </a:r>
                      <a:endParaRPr lang="ru-RU" sz="1400" b="1" dirty="0">
                        <a:solidFill>
                          <a:srgbClr val="4472C4"/>
                        </a:solidFill>
                        <a:effectLst/>
                      </a:endParaRPr>
                    </a:p>
                  </a:txBody>
                  <a:tcPr marL="152400" marR="152400" marT="152400" marB="152400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200" dirty="0" smtClean="0">
                          <a:effectLst/>
                        </a:rPr>
                        <a:t>2025-2027</a:t>
                      </a:r>
                      <a:endParaRPr lang="ru-RU" sz="1200" dirty="0">
                        <a:effectLst/>
                      </a:endParaRPr>
                    </a:p>
                  </a:txBody>
                  <a:tcPr marL="152400" marR="152400" marT="152400" marB="15240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488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DD9E92B-CCDA-4A0E-A218-FB03D92837D4}"/>
              </a:ext>
            </a:extLst>
          </p:cNvPr>
          <p:cNvSpPr/>
          <p:nvPr/>
        </p:nvSpPr>
        <p:spPr>
          <a:xfrm>
            <a:off x="2291345" y="246630"/>
            <a:ext cx="76283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cap="all" dirty="0" smtClean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Контактная информация</a:t>
            </a:r>
            <a:endParaRPr lang="en-GB" sz="4000" b="1" cap="all" dirty="0">
              <a:solidFill>
                <a:srgbClr val="4472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3A00C3DC-04AA-4AB0-A87F-4FFA2A619F69}"/>
              </a:ext>
            </a:extLst>
          </p:cNvPr>
          <p:cNvSpPr/>
          <p:nvPr/>
        </p:nvSpPr>
        <p:spPr>
          <a:xfrm>
            <a:off x="0" y="6797704"/>
            <a:ext cx="12192000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Right Triangle 27">
            <a:extLst>
              <a:ext uri="{FF2B5EF4-FFF2-40B4-BE49-F238E27FC236}">
                <a16:creationId xmlns="" xmlns:a16="http://schemas.microsoft.com/office/drawing/2014/main" id="{12BEE49A-C8D0-4BC3-AE5F-435B69159829}"/>
              </a:ext>
            </a:extLst>
          </p:cNvPr>
          <p:cNvSpPr/>
          <p:nvPr/>
        </p:nvSpPr>
        <p:spPr>
          <a:xfrm rot="10800000">
            <a:off x="11533515" y="-3"/>
            <a:ext cx="658481" cy="658481"/>
          </a:xfrm>
          <a:prstGeom prst="rtTriangl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Rectangle 5">
            <a:extLst>
              <a:ext uri="{FF2B5EF4-FFF2-40B4-BE49-F238E27FC236}">
                <a16:creationId xmlns="" xmlns:a16="http://schemas.microsoft.com/office/drawing/2014/main" id="{04BCF6F4-A108-48FB-92CB-D28C6932B1A8}"/>
              </a:ext>
            </a:extLst>
          </p:cNvPr>
          <p:cNvSpPr/>
          <p:nvPr/>
        </p:nvSpPr>
        <p:spPr>
          <a:xfrm>
            <a:off x="5502626" y="1105589"/>
            <a:ext cx="6360129" cy="2112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Для решения срочных вопросов, касающихся инвестиционной деятельности в </a:t>
            </a:r>
            <a:r>
              <a:rPr lang="ru-RU" sz="125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Серышевском</a:t>
            </a: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муниципальном округе, предусмотрена интернет-приемная для оперативной связи с главой </a:t>
            </a:r>
            <a:r>
              <a:rPr lang="ru-RU" sz="125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Серышевского</a:t>
            </a: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муниципального округа Амурской области.</a:t>
            </a:r>
          </a:p>
          <a:p>
            <a:pPr>
              <a:lnSpc>
                <a:spcPct val="150000"/>
              </a:lnSpc>
            </a:pPr>
            <a:endParaRPr lang="ru-RU" sz="1250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Задать вопрос, а также направить информацию вы можете, пройдя по </a:t>
            </a:r>
            <a:r>
              <a:rPr lang="ru-RU" sz="12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ссылке: </a:t>
            </a:r>
            <a:r>
              <a:rPr lang="en-US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https://or28.amurobl.ru/</a:t>
            </a:r>
            <a:r>
              <a:rPr lang="ru-RU" sz="12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.</a:t>
            </a:r>
            <a:endParaRPr lang="en-GB" sz="1250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04406" y="1143487"/>
            <a:ext cx="4475594" cy="19738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" marR="5080" algn="ctr">
              <a:spcBef>
                <a:spcPts val="105"/>
              </a:spcBef>
            </a:pPr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04406" y="3759013"/>
            <a:ext cx="4475594" cy="19738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" marR="5080" algn="ctr">
              <a:spcBef>
                <a:spcPts val="105"/>
              </a:spcBef>
            </a:pP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0BA712A-5970-64F3-6AB3-A9390803029C}"/>
              </a:ext>
            </a:extLst>
          </p:cNvPr>
          <p:cNvSpPr txBox="1"/>
          <p:nvPr/>
        </p:nvSpPr>
        <p:spPr>
          <a:xfrm>
            <a:off x="974850" y="1406523"/>
            <a:ext cx="380034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  <a:endParaRPr lang="x-none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B320D37-28CA-43E4-D047-5092F341CFB8}"/>
              </a:ext>
            </a:extLst>
          </p:cNvPr>
          <p:cNvSpPr txBox="1"/>
          <p:nvPr/>
        </p:nvSpPr>
        <p:spPr>
          <a:xfrm>
            <a:off x="974850" y="1832929"/>
            <a:ext cx="324719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КИРДУН ОЛЕГ ВЛАДИМИРОВИЧ</a:t>
            </a:r>
            <a:endParaRPr lang="x-non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43498F8-1200-3A46-00DC-87A80C8555DD}"/>
              </a:ext>
            </a:extLst>
          </p:cNvPr>
          <p:cNvSpPr txBox="1"/>
          <p:nvPr/>
        </p:nvSpPr>
        <p:spPr>
          <a:xfrm>
            <a:off x="974850" y="2120180"/>
            <a:ext cx="36084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Серышевского муниципального округа </a:t>
            </a:r>
            <a:endParaRPr lang="x-none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5FA2E06-ACD5-D4CA-CA5A-18E45EE13D6C}"/>
              </a:ext>
            </a:extLst>
          </p:cNvPr>
          <p:cNvSpPr txBox="1"/>
          <p:nvPr/>
        </p:nvSpPr>
        <p:spPr>
          <a:xfrm>
            <a:off x="1225127" y="2422984"/>
            <a:ext cx="155394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(41642) 21-2-31</a:t>
            </a:r>
            <a:endParaRPr lang="x-non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348A606-ACF8-6089-0C2B-37D064DE94AB}"/>
              </a:ext>
            </a:extLst>
          </p:cNvPr>
          <p:cNvSpPr txBox="1"/>
          <p:nvPr/>
        </p:nvSpPr>
        <p:spPr>
          <a:xfrm>
            <a:off x="1225127" y="2713564"/>
            <a:ext cx="158537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admser28@mail.ru</a:t>
            </a:r>
            <a:endParaRPr lang="x-non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5FD3091E-30D1-1898-AF91-772644E19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74850" y="2405157"/>
            <a:ext cx="180000" cy="180000"/>
          </a:xfrm>
          <a:prstGeom prst="rect">
            <a:avLst/>
          </a:prstGeom>
        </p:spPr>
      </p:pic>
      <p:pic>
        <p:nvPicPr>
          <p:cNvPr id="34" name="Рисунок 33" descr="Конверт со сплошной заливкой">
            <a:extLst>
              <a:ext uri="{FF2B5EF4-FFF2-40B4-BE49-F238E27FC236}">
                <a16:creationId xmlns:a16="http://schemas.microsoft.com/office/drawing/2014/main" xmlns="" id="{4731CE34-B72C-34A9-AE0D-CFCA7D786F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74850" y="2728327"/>
            <a:ext cx="180000" cy="180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D6D9819-4A1F-9F5A-6D0B-B65AE8044B91}"/>
              </a:ext>
            </a:extLst>
          </p:cNvPr>
          <p:cNvSpPr txBox="1"/>
          <p:nvPr/>
        </p:nvSpPr>
        <p:spPr>
          <a:xfrm>
            <a:off x="756729" y="3809532"/>
            <a:ext cx="423659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 ЭКОНОМИКИ</a:t>
            </a:r>
            <a:r>
              <a:rPr lang="en-US" sz="14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АДМИНИСТРАЦИИ СЕРЫШЕВСКОГО МУНИЦИПАЛЬНОГО ОКРУГА</a:t>
            </a:r>
            <a:endParaRPr lang="x-none" sz="14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2995F26-C3E4-A72C-CBC3-F8FE39CEAEA6}"/>
              </a:ext>
            </a:extLst>
          </p:cNvPr>
          <p:cNvSpPr txBox="1"/>
          <p:nvPr/>
        </p:nvSpPr>
        <p:spPr>
          <a:xfrm>
            <a:off x="756729" y="4610013"/>
            <a:ext cx="314922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ЖДАНОВА ВИКТОРИЯ ВАЛЕРЬЕВНА</a:t>
            </a:r>
            <a:endParaRPr lang="x-none" sz="12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767AB82-D77A-356C-0B07-87E9FCF120D0}"/>
              </a:ext>
            </a:extLst>
          </p:cNvPr>
          <p:cNvSpPr txBox="1"/>
          <p:nvPr/>
        </p:nvSpPr>
        <p:spPr>
          <a:xfrm>
            <a:off x="756729" y="4926084"/>
            <a:ext cx="209572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отдела экономики</a:t>
            </a:r>
            <a:endParaRPr lang="x-none" sz="1000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B2D7B61-649A-1419-25DD-524D69E49D41}"/>
              </a:ext>
            </a:extLst>
          </p:cNvPr>
          <p:cNvSpPr txBox="1"/>
          <p:nvPr/>
        </p:nvSpPr>
        <p:spPr>
          <a:xfrm>
            <a:off x="1225127" y="5187204"/>
            <a:ext cx="158537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 </a:t>
            </a:r>
            <a:r>
              <a:rPr lang="en-US" sz="12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(41642) 21-4-22</a:t>
            </a:r>
            <a:endParaRPr lang="x-none" sz="12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8B959E2-D59B-C8AE-5076-93CE546FF814}"/>
              </a:ext>
            </a:extLst>
          </p:cNvPr>
          <p:cNvSpPr txBox="1"/>
          <p:nvPr/>
        </p:nvSpPr>
        <p:spPr>
          <a:xfrm>
            <a:off x="1225127" y="5464203"/>
            <a:ext cx="201478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zhdanova_vv83@mail.ru</a:t>
            </a:r>
            <a:endParaRPr lang="x-none" sz="12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6E463AA3-4DC9-E904-A89C-90569C2A2F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6251" y="5178435"/>
            <a:ext cx="180000" cy="180000"/>
          </a:xfrm>
          <a:prstGeom prst="rect">
            <a:avLst/>
          </a:prstGeom>
        </p:spPr>
      </p:pic>
      <p:pic>
        <p:nvPicPr>
          <p:cNvPr id="41" name="Рисунок 40" descr="Конверт со сплошной заливкой">
            <a:extLst>
              <a:ext uri="{FF2B5EF4-FFF2-40B4-BE49-F238E27FC236}">
                <a16:creationId xmlns:a16="http://schemas.microsoft.com/office/drawing/2014/main" xmlns="" id="{CC37DAF8-D2ED-1E08-BC5E-D17357E7DA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74850" y="5464203"/>
            <a:ext cx="180000" cy="180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643" y="3265980"/>
            <a:ext cx="3831872" cy="2872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4472C4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28413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4" grpId="0" animBg="1"/>
      <p:bldP spid="16" grpId="0" animBg="1"/>
      <p:bldP spid="17" grpId="0"/>
      <p:bldP spid="18" grpId="0"/>
      <p:bldP spid="19" grpId="0"/>
      <p:bldP spid="20" grpId="0"/>
      <p:bldP spid="31" grpId="0"/>
      <p:bldP spid="35" grpId="0"/>
      <p:bldP spid="36" grpId="0"/>
      <p:bldP spid="37" grpId="0"/>
      <p:bldP spid="38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3" b="124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6">
            <a:extLst>
              <a:ext uri="{FF2B5EF4-FFF2-40B4-BE49-F238E27FC236}">
                <a16:creationId xmlns="" xmlns:a16="http://schemas.microsoft.com/office/drawing/2014/main" id="{2B4DF9EE-763F-4E2B-9F4D-1ADD031491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4000">
                <a:schemeClr val="accent1">
                  <a:lumMod val="75000"/>
                  <a:alpha val="60000"/>
                </a:schemeClr>
              </a:gs>
              <a:gs pos="22000">
                <a:schemeClr val="tx1">
                  <a:alpha val="68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 Box 7">
            <a:extLst>
              <a:ext uri="{FF2B5EF4-FFF2-40B4-BE49-F238E27FC236}">
                <a16:creationId xmlns="" xmlns:a16="http://schemas.microsoft.com/office/drawing/2014/main" id="{0FEF7BD6-1161-4EC5-93F5-ED2C516A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7725" y="2568119"/>
            <a:ext cx="2176558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/>
          <a:p>
            <a:pPr algn="ctr" defTabSz="1450904"/>
            <a:r>
              <a:rPr lang="ru-RU" sz="3600" b="1" dirty="0" smtClean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Спасибо </a:t>
            </a:r>
          </a:p>
          <a:p>
            <a:pPr algn="ctr" defTabSz="1450904"/>
            <a:r>
              <a:rPr lang="ru-RU" sz="3600" b="1" dirty="0" smtClean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за </a:t>
            </a:r>
          </a:p>
          <a:p>
            <a:pPr algn="ctr" defTabSz="1450904"/>
            <a:r>
              <a:rPr lang="ru-RU" sz="3600" b="1" dirty="0" smtClean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внимание!</a:t>
            </a:r>
            <a:endParaRPr lang="en-CA" sz="3600" b="1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Freeform 50">
            <a:extLst>
              <a:ext uri="{FF2B5EF4-FFF2-40B4-BE49-F238E27FC236}">
                <a16:creationId xmlns="" xmlns:a16="http://schemas.microsoft.com/office/drawing/2014/main" id="{BA832EBC-233C-4C26-B7F2-16975B3EE3BB}"/>
              </a:ext>
            </a:extLst>
          </p:cNvPr>
          <p:cNvSpPr>
            <a:spLocks noEditPoints="1"/>
          </p:cNvSpPr>
          <p:nvPr/>
        </p:nvSpPr>
        <p:spPr bwMode="auto">
          <a:xfrm>
            <a:off x="4831209" y="1995057"/>
            <a:ext cx="2529583" cy="2867886"/>
          </a:xfrm>
          <a:custGeom>
            <a:avLst/>
            <a:gdLst>
              <a:gd name="T0" fmla="*/ 797 w 1479"/>
              <a:gd name="T1" fmla="*/ 32 h 1675"/>
              <a:gd name="T2" fmla="*/ 823 w 1479"/>
              <a:gd name="T3" fmla="*/ 61 h 1675"/>
              <a:gd name="T4" fmla="*/ 655 w 1479"/>
              <a:gd name="T5" fmla="*/ 61 h 1675"/>
              <a:gd name="T6" fmla="*/ 595 w 1479"/>
              <a:gd name="T7" fmla="*/ 82 h 1675"/>
              <a:gd name="T8" fmla="*/ 927 w 1479"/>
              <a:gd name="T9" fmla="*/ 106 h 1675"/>
              <a:gd name="T10" fmla="*/ 953 w 1479"/>
              <a:gd name="T11" fmla="*/ 136 h 1675"/>
              <a:gd name="T12" fmla="*/ 526 w 1479"/>
              <a:gd name="T13" fmla="*/ 136 h 1675"/>
              <a:gd name="T14" fmla="*/ 465 w 1479"/>
              <a:gd name="T15" fmla="*/ 156 h 1675"/>
              <a:gd name="T16" fmla="*/ 1056 w 1479"/>
              <a:gd name="T17" fmla="*/ 181 h 1675"/>
              <a:gd name="T18" fmla="*/ 1082 w 1479"/>
              <a:gd name="T19" fmla="*/ 210 h 1675"/>
              <a:gd name="T20" fmla="*/ 396 w 1479"/>
              <a:gd name="T21" fmla="*/ 211 h 1675"/>
              <a:gd name="T22" fmla="*/ 336 w 1479"/>
              <a:gd name="T23" fmla="*/ 231 h 1675"/>
              <a:gd name="T24" fmla="*/ 1185 w 1479"/>
              <a:gd name="T25" fmla="*/ 256 h 1675"/>
              <a:gd name="T26" fmla="*/ 1211 w 1479"/>
              <a:gd name="T27" fmla="*/ 285 h 1675"/>
              <a:gd name="T28" fmla="*/ 267 w 1479"/>
              <a:gd name="T29" fmla="*/ 285 h 1675"/>
              <a:gd name="T30" fmla="*/ 207 w 1479"/>
              <a:gd name="T31" fmla="*/ 305 h 1675"/>
              <a:gd name="T32" fmla="*/ 1314 w 1479"/>
              <a:gd name="T33" fmla="*/ 330 h 1675"/>
              <a:gd name="T34" fmla="*/ 1340 w 1479"/>
              <a:gd name="T35" fmla="*/ 360 h 1675"/>
              <a:gd name="T36" fmla="*/ 138 w 1479"/>
              <a:gd name="T37" fmla="*/ 360 h 1675"/>
              <a:gd name="T38" fmla="*/ 78 w 1479"/>
              <a:gd name="T39" fmla="*/ 380 h 1675"/>
              <a:gd name="T40" fmla="*/ 1442 w 1479"/>
              <a:gd name="T41" fmla="*/ 408 h 1675"/>
              <a:gd name="T42" fmla="*/ 1449 w 1479"/>
              <a:gd name="T43" fmla="*/ 444 h 1675"/>
              <a:gd name="T44" fmla="*/ 30 w 1479"/>
              <a:gd name="T45" fmla="*/ 445 h 1675"/>
              <a:gd name="T46" fmla="*/ 12 w 1479"/>
              <a:gd name="T47" fmla="*/ 477 h 1675"/>
              <a:gd name="T48" fmla="*/ 0 w 1479"/>
              <a:gd name="T49" fmla="*/ 539 h 1675"/>
              <a:gd name="T50" fmla="*/ 1454 w 1479"/>
              <a:gd name="T51" fmla="*/ 588 h 1675"/>
              <a:gd name="T52" fmla="*/ 1466 w 1479"/>
              <a:gd name="T53" fmla="*/ 651 h 1675"/>
              <a:gd name="T54" fmla="*/ 1479 w 1479"/>
              <a:gd name="T55" fmla="*/ 688 h 1675"/>
              <a:gd name="T56" fmla="*/ 1466 w 1479"/>
              <a:gd name="T57" fmla="*/ 725 h 1675"/>
              <a:gd name="T58" fmla="*/ 1454 w 1479"/>
              <a:gd name="T59" fmla="*/ 787 h 1675"/>
              <a:gd name="T60" fmla="*/ 0 w 1479"/>
              <a:gd name="T61" fmla="*/ 788 h 1675"/>
              <a:gd name="T62" fmla="*/ 12 w 1479"/>
              <a:gd name="T63" fmla="*/ 850 h 1675"/>
              <a:gd name="T64" fmla="*/ 25 w 1479"/>
              <a:gd name="T65" fmla="*/ 887 h 1675"/>
              <a:gd name="T66" fmla="*/ 12 w 1479"/>
              <a:gd name="T67" fmla="*/ 925 h 1675"/>
              <a:gd name="T68" fmla="*/ 0 w 1479"/>
              <a:gd name="T69" fmla="*/ 987 h 1675"/>
              <a:gd name="T70" fmla="*/ 1454 w 1479"/>
              <a:gd name="T71" fmla="*/ 1036 h 1675"/>
              <a:gd name="T72" fmla="*/ 1466 w 1479"/>
              <a:gd name="T73" fmla="*/ 1098 h 1675"/>
              <a:gd name="T74" fmla="*/ 1479 w 1479"/>
              <a:gd name="T75" fmla="*/ 1136 h 1675"/>
              <a:gd name="T76" fmla="*/ 1466 w 1479"/>
              <a:gd name="T77" fmla="*/ 1173 h 1675"/>
              <a:gd name="T78" fmla="*/ 1456 w 1479"/>
              <a:gd name="T79" fmla="*/ 1246 h 1675"/>
              <a:gd name="T80" fmla="*/ 30 w 1479"/>
              <a:gd name="T81" fmla="*/ 1231 h 1675"/>
              <a:gd name="T82" fmla="*/ 1423 w 1479"/>
              <a:gd name="T83" fmla="*/ 1283 h 1675"/>
              <a:gd name="T84" fmla="*/ 1401 w 1479"/>
              <a:gd name="T85" fmla="*/ 1295 h 1675"/>
              <a:gd name="T86" fmla="*/ 83 w 1479"/>
              <a:gd name="T87" fmla="*/ 1312 h 1675"/>
              <a:gd name="T88" fmla="*/ 138 w 1479"/>
              <a:gd name="T89" fmla="*/ 1315 h 1675"/>
              <a:gd name="T90" fmla="*/ 1293 w 1479"/>
              <a:gd name="T91" fmla="*/ 1357 h 1675"/>
              <a:gd name="T92" fmla="*/ 1272 w 1479"/>
              <a:gd name="T93" fmla="*/ 1369 h 1675"/>
              <a:gd name="T94" fmla="*/ 212 w 1479"/>
              <a:gd name="T95" fmla="*/ 1387 h 1675"/>
              <a:gd name="T96" fmla="*/ 267 w 1479"/>
              <a:gd name="T97" fmla="*/ 1390 h 1675"/>
              <a:gd name="T98" fmla="*/ 1164 w 1479"/>
              <a:gd name="T99" fmla="*/ 1432 h 1675"/>
              <a:gd name="T100" fmla="*/ 1143 w 1479"/>
              <a:gd name="T101" fmla="*/ 1444 h 1675"/>
              <a:gd name="T102" fmla="*/ 341 w 1479"/>
              <a:gd name="T103" fmla="*/ 1461 h 1675"/>
              <a:gd name="T104" fmla="*/ 397 w 1479"/>
              <a:gd name="T105" fmla="*/ 1464 h 1675"/>
              <a:gd name="T106" fmla="*/ 1035 w 1479"/>
              <a:gd name="T107" fmla="*/ 1506 h 1675"/>
              <a:gd name="T108" fmla="*/ 1013 w 1479"/>
              <a:gd name="T109" fmla="*/ 1519 h 1675"/>
              <a:gd name="T110" fmla="*/ 470 w 1479"/>
              <a:gd name="T111" fmla="*/ 1536 h 1675"/>
              <a:gd name="T112" fmla="*/ 526 w 1479"/>
              <a:gd name="T113" fmla="*/ 1539 h 1675"/>
              <a:gd name="T114" fmla="*/ 906 w 1479"/>
              <a:gd name="T115" fmla="*/ 1581 h 1675"/>
              <a:gd name="T116" fmla="*/ 884 w 1479"/>
              <a:gd name="T117" fmla="*/ 1593 h 1675"/>
              <a:gd name="T118" fmla="*/ 599 w 1479"/>
              <a:gd name="T119" fmla="*/ 1610 h 1675"/>
              <a:gd name="T120" fmla="*/ 655 w 1479"/>
              <a:gd name="T121" fmla="*/ 1614 h 1675"/>
              <a:gd name="T122" fmla="*/ 776 w 1479"/>
              <a:gd name="T123" fmla="*/ 1655 h 1675"/>
              <a:gd name="T124" fmla="*/ 739 w 1479"/>
              <a:gd name="T125" fmla="*/ 1675 h 1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79" h="1675">
                <a:moveTo>
                  <a:pt x="727" y="13"/>
                </a:moveTo>
                <a:cubicBezTo>
                  <a:pt x="727" y="6"/>
                  <a:pt x="732" y="0"/>
                  <a:pt x="739" y="0"/>
                </a:cubicBezTo>
                <a:cubicBezTo>
                  <a:pt x="746" y="0"/>
                  <a:pt x="752" y="6"/>
                  <a:pt x="752" y="13"/>
                </a:cubicBezTo>
                <a:cubicBezTo>
                  <a:pt x="752" y="20"/>
                  <a:pt x="746" y="25"/>
                  <a:pt x="739" y="25"/>
                </a:cubicBezTo>
                <a:cubicBezTo>
                  <a:pt x="732" y="25"/>
                  <a:pt x="727" y="20"/>
                  <a:pt x="727" y="13"/>
                </a:cubicBezTo>
                <a:close/>
                <a:moveTo>
                  <a:pt x="780" y="36"/>
                </a:moveTo>
                <a:cubicBezTo>
                  <a:pt x="774" y="33"/>
                  <a:pt x="772" y="25"/>
                  <a:pt x="776" y="19"/>
                </a:cubicBezTo>
                <a:cubicBezTo>
                  <a:pt x="779" y="13"/>
                  <a:pt x="787" y="11"/>
                  <a:pt x="793" y="15"/>
                </a:cubicBezTo>
                <a:cubicBezTo>
                  <a:pt x="799" y="18"/>
                  <a:pt x="801" y="26"/>
                  <a:pt x="797" y="32"/>
                </a:cubicBezTo>
                <a:cubicBezTo>
                  <a:pt x="795" y="36"/>
                  <a:pt x="791" y="38"/>
                  <a:pt x="787" y="38"/>
                </a:cubicBezTo>
                <a:cubicBezTo>
                  <a:pt x="784" y="38"/>
                  <a:pt x="782" y="37"/>
                  <a:pt x="780" y="36"/>
                </a:cubicBezTo>
                <a:close/>
                <a:moveTo>
                  <a:pt x="681" y="32"/>
                </a:moveTo>
                <a:cubicBezTo>
                  <a:pt x="677" y="26"/>
                  <a:pt x="679" y="18"/>
                  <a:pt x="685" y="15"/>
                </a:cubicBezTo>
                <a:cubicBezTo>
                  <a:pt x="691" y="11"/>
                  <a:pt x="699" y="14"/>
                  <a:pt x="702" y="19"/>
                </a:cubicBezTo>
                <a:cubicBezTo>
                  <a:pt x="706" y="25"/>
                  <a:pt x="704" y="33"/>
                  <a:pt x="698" y="36"/>
                </a:cubicBezTo>
                <a:cubicBezTo>
                  <a:pt x="696" y="38"/>
                  <a:pt x="694" y="38"/>
                  <a:pt x="692" y="38"/>
                </a:cubicBezTo>
                <a:cubicBezTo>
                  <a:pt x="687" y="38"/>
                  <a:pt x="683" y="36"/>
                  <a:pt x="681" y="32"/>
                </a:cubicBezTo>
                <a:close/>
                <a:moveTo>
                  <a:pt x="823" y="61"/>
                </a:moveTo>
                <a:cubicBezTo>
                  <a:pt x="817" y="58"/>
                  <a:pt x="815" y="50"/>
                  <a:pt x="819" y="44"/>
                </a:cubicBezTo>
                <a:cubicBezTo>
                  <a:pt x="822" y="38"/>
                  <a:pt x="830" y="36"/>
                  <a:pt x="836" y="40"/>
                </a:cubicBezTo>
                <a:cubicBezTo>
                  <a:pt x="842" y="43"/>
                  <a:pt x="844" y="51"/>
                  <a:pt x="840" y="57"/>
                </a:cubicBezTo>
                <a:cubicBezTo>
                  <a:pt x="838" y="61"/>
                  <a:pt x="834" y="63"/>
                  <a:pt x="830" y="63"/>
                </a:cubicBezTo>
                <a:cubicBezTo>
                  <a:pt x="828" y="63"/>
                  <a:pt x="825" y="62"/>
                  <a:pt x="823" y="61"/>
                </a:cubicBezTo>
                <a:close/>
                <a:moveTo>
                  <a:pt x="638" y="57"/>
                </a:moveTo>
                <a:cubicBezTo>
                  <a:pt x="634" y="51"/>
                  <a:pt x="636" y="43"/>
                  <a:pt x="642" y="40"/>
                </a:cubicBezTo>
                <a:cubicBezTo>
                  <a:pt x="648" y="36"/>
                  <a:pt x="656" y="38"/>
                  <a:pt x="659" y="44"/>
                </a:cubicBezTo>
                <a:cubicBezTo>
                  <a:pt x="663" y="50"/>
                  <a:pt x="661" y="58"/>
                  <a:pt x="655" y="61"/>
                </a:cubicBezTo>
                <a:cubicBezTo>
                  <a:pt x="653" y="63"/>
                  <a:pt x="651" y="63"/>
                  <a:pt x="649" y="63"/>
                </a:cubicBezTo>
                <a:cubicBezTo>
                  <a:pt x="644" y="63"/>
                  <a:pt x="640" y="61"/>
                  <a:pt x="638" y="57"/>
                </a:cubicBezTo>
                <a:close/>
                <a:moveTo>
                  <a:pt x="866" y="86"/>
                </a:moveTo>
                <a:cubicBezTo>
                  <a:pt x="861" y="83"/>
                  <a:pt x="858" y="75"/>
                  <a:pt x="862" y="69"/>
                </a:cubicBezTo>
                <a:cubicBezTo>
                  <a:pt x="865" y="63"/>
                  <a:pt x="873" y="61"/>
                  <a:pt x="879" y="64"/>
                </a:cubicBezTo>
                <a:cubicBezTo>
                  <a:pt x="885" y="68"/>
                  <a:pt x="887" y="75"/>
                  <a:pt x="884" y="81"/>
                </a:cubicBezTo>
                <a:cubicBezTo>
                  <a:pt x="881" y="85"/>
                  <a:pt x="877" y="88"/>
                  <a:pt x="873" y="88"/>
                </a:cubicBezTo>
                <a:cubicBezTo>
                  <a:pt x="871" y="88"/>
                  <a:pt x="868" y="87"/>
                  <a:pt x="866" y="86"/>
                </a:cubicBezTo>
                <a:close/>
                <a:moveTo>
                  <a:pt x="595" y="82"/>
                </a:moveTo>
                <a:cubicBezTo>
                  <a:pt x="591" y="76"/>
                  <a:pt x="593" y="68"/>
                  <a:pt x="599" y="65"/>
                </a:cubicBezTo>
                <a:cubicBezTo>
                  <a:pt x="605" y="61"/>
                  <a:pt x="613" y="63"/>
                  <a:pt x="616" y="69"/>
                </a:cubicBezTo>
                <a:cubicBezTo>
                  <a:pt x="620" y="75"/>
                  <a:pt x="618" y="83"/>
                  <a:pt x="612" y="86"/>
                </a:cubicBezTo>
                <a:cubicBezTo>
                  <a:pt x="610" y="87"/>
                  <a:pt x="608" y="88"/>
                  <a:pt x="605" y="88"/>
                </a:cubicBezTo>
                <a:cubicBezTo>
                  <a:pt x="601" y="88"/>
                  <a:pt x="597" y="86"/>
                  <a:pt x="595" y="82"/>
                </a:cubicBezTo>
                <a:close/>
                <a:moveTo>
                  <a:pt x="910" y="111"/>
                </a:moveTo>
                <a:cubicBezTo>
                  <a:pt x="904" y="107"/>
                  <a:pt x="902" y="100"/>
                  <a:pt x="905" y="94"/>
                </a:cubicBezTo>
                <a:cubicBezTo>
                  <a:pt x="908" y="88"/>
                  <a:pt x="916" y="86"/>
                  <a:pt x="922" y="89"/>
                </a:cubicBezTo>
                <a:cubicBezTo>
                  <a:pt x="928" y="93"/>
                  <a:pt x="930" y="100"/>
                  <a:pt x="927" y="106"/>
                </a:cubicBezTo>
                <a:cubicBezTo>
                  <a:pt x="924" y="110"/>
                  <a:pt x="920" y="113"/>
                  <a:pt x="916" y="113"/>
                </a:cubicBezTo>
                <a:cubicBezTo>
                  <a:pt x="914" y="113"/>
                  <a:pt x="912" y="112"/>
                  <a:pt x="910" y="111"/>
                </a:cubicBezTo>
                <a:close/>
                <a:moveTo>
                  <a:pt x="552" y="107"/>
                </a:moveTo>
                <a:cubicBezTo>
                  <a:pt x="548" y="101"/>
                  <a:pt x="550" y="93"/>
                  <a:pt x="556" y="89"/>
                </a:cubicBezTo>
                <a:cubicBezTo>
                  <a:pt x="562" y="86"/>
                  <a:pt x="570" y="88"/>
                  <a:pt x="573" y="94"/>
                </a:cubicBezTo>
                <a:cubicBezTo>
                  <a:pt x="577" y="100"/>
                  <a:pt x="575" y="108"/>
                  <a:pt x="569" y="111"/>
                </a:cubicBezTo>
                <a:cubicBezTo>
                  <a:pt x="567" y="112"/>
                  <a:pt x="565" y="113"/>
                  <a:pt x="562" y="113"/>
                </a:cubicBezTo>
                <a:cubicBezTo>
                  <a:pt x="558" y="113"/>
                  <a:pt x="554" y="111"/>
                  <a:pt x="552" y="107"/>
                </a:cubicBezTo>
                <a:close/>
                <a:moveTo>
                  <a:pt x="953" y="136"/>
                </a:moveTo>
                <a:cubicBezTo>
                  <a:pt x="947" y="132"/>
                  <a:pt x="945" y="125"/>
                  <a:pt x="948" y="119"/>
                </a:cubicBezTo>
                <a:cubicBezTo>
                  <a:pt x="952" y="113"/>
                  <a:pt x="959" y="111"/>
                  <a:pt x="965" y="114"/>
                </a:cubicBezTo>
                <a:cubicBezTo>
                  <a:pt x="971" y="118"/>
                  <a:pt x="973" y="125"/>
                  <a:pt x="970" y="131"/>
                </a:cubicBezTo>
                <a:cubicBezTo>
                  <a:pt x="967" y="135"/>
                  <a:pt x="963" y="137"/>
                  <a:pt x="959" y="137"/>
                </a:cubicBezTo>
                <a:cubicBezTo>
                  <a:pt x="957" y="137"/>
                  <a:pt x="955" y="137"/>
                  <a:pt x="953" y="136"/>
                </a:cubicBezTo>
                <a:close/>
                <a:moveTo>
                  <a:pt x="508" y="131"/>
                </a:moveTo>
                <a:cubicBezTo>
                  <a:pt x="505" y="125"/>
                  <a:pt x="507" y="118"/>
                  <a:pt x="513" y="114"/>
                </a:cubicBezTo>
                <a:cubicBezTo>
                  <a:pt x="519" y="111"/>
                  <a:pt x="527" y="113"/>
                  <a:pt x="530" y="119"/>
                </a:cubicBezTo>
                <a:cubicBezTo>
                  <a:pt x="534" y="125"/>
                  <a:pt x="532" y="133"/>
                  <a:pt x="526" y="136"/>
                </a:cubicBezTo>
                <a:cubicBezTo>
                  <a:pt x="524" y="137"/>
                  <a:pt x="521" y="138"/>
                  <a:pt x="519" y="138"/>
                </a:cubicBezTo>
                <a:cubicBezTo>
                  <a:pt x="515" y="138"/>
                  <a:pt x="511" y="135"/>
                  <a:pt x="508" y="131"/>
                </a:cubicBezTo>
                <a:close/>
                <a:moveTo>
                  <a:pt x="996" y="161"/>
                </a:moveTo>
                <a:cubicBezTo>
                  <a:pt x="990" y="157"/>
                  <a:pt x="988" y="150"/>
                  <a:pt x="991" y="144"/>
                </a:cubicBezTo>
                <a:cubicBezTo>
                  <a:pt x="995" y="138"/>
                  <a:pt x="1002" y="136"/>
                  <a:pt x="1008" y="139"/>
                </a:cubicBezTo>
                <a:cubicBezTo>
                  <a:pt x="1014" y="142"/>
                  <a:pt x="1016" y="150"/>
                  <a:pt x="1013" y="156"/>
                </a:cubicBezTo>
                <a:cubicBezTo>
                  <a:pt x="1010" y="160"/>
                  <a:pt x="1006" y="162"/>
                  <a:pt x="1002" y="162"/>
                </a:cubicBezTo>
                <a:cubicBezTo>
                  <a:pt x="1000" y="162"/>
                  <a:pt x="998" y="162"/>
                  <a:pt x="996" y="161"/>
                </a:cubicBezTo>
                <a:close/>
                <a:moveTo>
                  <a:pt x="465" y="156"/>
                </a:moveTo>
                <a:cubicBezTo>
                  <a:pt x="462" y="150"/>
                  <a:pt x="464" y="143"/>
                  <a:pt x="470" y="139"/>
                </a:cubicBezTo>
                <a:cubicBezTo>
                  <a:pt x="476" y="136"/>
                  <a:pt x="484" y="138"/>
                  <a:pt x="487" y="144"/>
                </a:cubicBezTo>
                <a:cubicBezTo>
                  <a:pt x="490" y="150"/>
                  <a:pt x="488" y="157"/>
                  <a:pt x="482" y="161"/>
                </a:cubicBezTo>
                <a:cubicBezTo>
                  <a:pt x="480" y="162"/>
                  <a:pt x="478" y="162"/>
                  <a:pt x="476" y="162"/>
                </a:cubicBezTo>
                <a:cubicBezTo>
                  <a:pt x="472" y="162"/>
                  <a:pt x="468" y="160"/>
                  <a:pt x="465" y="156"/>
                </a:cubicBezTo>
                <a:close/>
                <a:moveTo>
                  <a:pt x="1039" y="185"/>
                </a:moveTo>
                <a:cubicBezTo>
                  <a:pt x="1033" y="182"/>
                  <a:pt x="1031" y="174"/>
                  <a:pt x="1034" y="168"/>
                </a:cubicBezTo>
                <a:cubicBezTo>
                  <a:pt x="1038" y="162"/>
                  <a:pt x="1045" y="160"/>
                  <a:pt x="1051" y="164"/>
                </a:cubicBezTo>
                <a:cubicBezTo>
                  <a:pt x="1057" y="167"/>
                  <a:pt x="1059" y="175"/>
                  <a:pt x="1056" y="181"/>
                </a:cubicBezTo>
                <a:cubicBezTo>
                  <a:pt x="1054" y="185"/>
                  <a:pt x="1049" y="187"/>
                  <a:pt x="1045" y="187"/>
                </a:cubicBezTo>
                <a:cubicBezTo>
                  <a:pt x="1043" y="187"/>
                  <a:pt x="1041" y="187"/>
                  <a:pt x="1039" y="185"/>
                </a:cubicBezTo>
                <a:close/>
                <a:moveTo>
                  <a:pt x="422" y="181"/>
                </a:moveTo>
                <a:cubicBezTo>
                  <a:pt x="419" y="175"/>
                  <a:pt x="421" y="168"/>
                  <a:pt x="427" y="164"/>
                </a:cubicBezTo>
                <a:cubicBezTo>
                  <a:pt x="433" y="161"/>
                  <a:pt x="441" y="163"/>
                  <a:pt x="444" y="169"/>
                </a:cubicBezTo>
                <a:cubicBezTo>
                  <a:pt x="447" y="175"/>
                  <a:pt x="445" y="182"/>
                  <a:pt x="439" y="186"/>
                </a:cubicBezTo>
                <a:cubicBezTo>
                  <a:pt x="437" y="187"/>
                  <a:pt x="435" y="187"/>
                  <a:pt x="433" y="187"/>
                </a:cubicBezTo>
                <a:cubicBezTo>
                  <a:pt x="429" y="187"/>
                  <a:pt x="425" y="185"/>
                  <a:pt x="422" y="181"/>
                </a:cubicBezTo>
                <a:close/>
                <a:moveTo>
                  <a:pt x="1082" y="210"/>
                </a:moveTo>
                <a:cubicBezTo>
                  <a:pt x="1076" y="207"/>
                  <a:pt x="1074" y="199"/>
                  <a:pt x="1077" y="193"/>
                </a:cubicBezTo>
                <a:cubicBezTo>
                  <a:pt x="1081" y="187"/>
                  <a:pt x="1088" y="185"/>
                  <a:pt x="1094" y="189"/>
                </a:cubicBezTo>
                <a:cubicBezTo>
                  <a:pt x="1100" y="192"/>
                  <a:pt x="1102" y="200"/>
                  <a:pt x="1099" y="206"/>
                </a:cubicBezTo>
                <a:cubicBezTo>
                  <a:pt x="1097" y="210"/>
                  <a:pt x="1092" y="212"/>
                  <a:pt x="1088" y="212"/>
                </a:cubicBezTo>
                <a:cubicBezTo>
                  <a:pt x="1086" y="212"/>
                  <a:pt x="1084" y="211"/>
                  <a:pt x="1082" y="210"/>
                </a:cubicBezTo>
                <a:close/>
                <a:moveTo>
                  <a:pt x="379" y="206"/>
                </a:moveTo>
                <a:cubicBezTo>
                  <a:pt x="376" y="200"/>
                  <a:pt x="378" y="192"/>
                  <a:pt x="384" y="189"/>
                </a:cubicBezTo>
                <a:cubicBezTo>
                  <a:pt x="390" y="186"/>
                  <a:pt x="397" y="188"/>
                  <a:pt x="401" y="194"/>
                </a:cubicBezTo>
                <a:cubicBezTo>
                  <a:pt x="404" y="200"/>
                  <a:pt x="402" y="207"/>
                  <a:pt x="396" y="211"/>
                </a:cubicBezTo>
                <a:cubicBezTo>
                  <a:pt x="394" y="212"/>
                  <a:pt x="392" y="212"/>
                  <a:pt x="390" y="212"/>
                </a:cubicBezTo>
                <a:cubicBezTo>
                  <a:pt x="386" y="212"/>
                  <a:pt x="382" y="210"/>
                  <a:pt x="379" y="206"/>
                </a:cubicBezTo>
                <a:close/>
                <a:moveTo>
                  <a:pt x="1125" y="235"/>
                </a:moveTo>
                <a:cubicBezTo>
                  <a:pt x="1119" y="232"/>
                  <a:pt x="1117" y="224"/>
                  <a:pt x="1120" y="218"/>
                </a:cubicBezTo>
                <a:cubicBezTo>
                  <a:pt x="1124" y="212"/>
                  <a:pt x="1131" y="210"/>
                  <a:pt x="1137" y="214"/>
                </a:cubicBezTo>
                <a:cubicBezTo>
                  <a:pt x="1143" y="217"/>
                  <a:pt x="1145" y="225"/>
                  <a:pt x="1142" y="231"/>
                </a:cubicBezTo>
                <a:cubicBezTo>
                  <a:pt x="1140" y="235"/>
                  <a:pt x="1135" y="237"/>
                  <a:pt x="1131" y="237"/>
                </a:cubicBezTo>
                <a:cubicBezTo>
                  <a:pt x="1129" y="237"/>
                  <a:pt x="1127" y="236"/>
                  <a:pt x="1125" y="235"/>
                </a:cubicBezTo>
                <a:close/>
                <a:moveTo>
                  <a:pt x="336" y="231"/>
                </a:moveTo>
                <a:cubicBezTo>
                  <a:pt x="333" y="225"/>
                  <a:pt x="335" y="217"/>
                  <a:pt x="341" y="214"/>
                </a:cubicBezTo>
                <a:cubicBezTo>
                  <a:pt x="347" y="210"/>
                  <a:pt x="354" y="212"/>
                  <a:pt x="358" y="218"/>
                </a:cubicBezTo>
                <a:cubicBezTo>
                  <a:pt x="361" y="224"/>
                  <a:pt x="359" y="232"/>
                  <a:pt x="353" y="235"/>
                </a:cubicBezTo>
                <a:cubicBezTo>
                  <a:pt x="351" y="237"/>
                  <a:pt x="349" y="237"/>
                  <a:pt x="347" y="237"/>
                </a:cubicBezTo>
                <a:cubicBezTo>
                  <a:pt x="343" y="237"/>
                  <a:pt x="338" y="235"/>
                  <a:pt x="336" y="231"/>
                </a:cubicBezTo>
                <a:close/>
                <a:moveTo>
                  <a:pt x="1168" y="260"/>
                </a:moveTo>
                <a:cubicBezTo>
                  <a:pt x="1162" y="257"/>
                  <a:pt x="1160" y="249"/>
                  <a:pt x="1164" y="243"/>
                </a:cubicBezTo>
                <a:cubicBezTo>
                  <a:pt x="1167" y="237"/>
                  <a:pt x="1175" y="235"/>
                  <a:pt x="1181" y="238"/>
                </a:cubicBezTo>
                <a:cubicBezTo>
                  <a:pt x="1186" y="242"/>
                  <a:pt x="1189" y="250"/>
                  <a:pt x="1185" y="256"/>
                </a:cubicBezTo>
                <a:cubicBezTo>
                  <a:pt x="1183" y="260"/>
                  <a:pt x="1179" y="262"/>
                  <a:pt x="1174" y="262"/>
                </a:cubicBezTo>
                <a:cubicBezTo>
                  <a:pt x="1172" y="262"/>
                  <a:pt x="1170" y="261"/>
                  <a:pt x="1168" y="260"/>
                </a:cubicBezTo>
                <a:close/>
                <a:moveTo>
                  <a:pt x="293" y="256"/>
                </a:moveTo>
                <a:cubicBezTo>
                  <a:pt x="290" y="250"/>
                  <a:pt x="292" y="242"/>
                  <a:pt x="298" y="239"/>
                </a:cubicBezTo>
                <a:cubicBezTo>
                  <a:pt x="304" y="235"/>
                  <a:pt x="311" y="237"/>
                  <a:pt x="315" y="243"/>
                </a:cubicBezTo>
                <a:cubicBezTo>
                  <a:pt x="318" y="249"/>
                  <a:pt x="316" y="257"/>
                  <a:pt x="310" y="260"/>
                </a:cubicBezTo>
                <a:cubicBezTo>
                  <a:pt x="308" y="261"/>
                  <a:pt x="306" y="262"/>
                  <a:pt x="304" y="262"/>
                </a:cubicBezTo>
                <a:cubicBezTo>
                  <a:pt x="300" y="262"/>
                  <a:pt x="295" y="260"/>
                  <a:pt x="293" y="256"/>
                </a:cubicBezTo>
                <a:close/>
                <a:moveTo>
                  <a:pt x="1211" y="285"/>
                </a:moveTo>
                <a:cubicBezTo>
                  <a:pt x="1205" y="282"/>
                  <a:pt x="1203" y="274"/>
                  <a:pt x="1207" y="268"/>
                </a:cubicBezTo>
                <a:cubicBezTo>
                  <a:pt x="1210" y="262"/>
                  <a:pt x="1218" y="260"/>
                  <a:pt x="1224" y="263"/>
                </a:cubicBezTo>
                <a:cubicBezTo>
                  <a:pt x="1230" y="267"/>
                  <a:pt x="1232" y="274"/>
                  <a:pt x="1228" y="280"/>
                </a:cubicBezTo>
                <a:cubicBezTo>
                  <a:pt x="1226" y="284"/>
                  <a:pt x="1222" y="287"/>
                  <a:pt x="1217" y="287"/>
                </a:cubicBezTo>
                <a:cubicBezTo>
                  <a:pt x="1215" y="287"/>
                  <a:pt x="1213" y="286"/>
                  <a:pt x="1211" y="285"/>
                </a:cubicBezTo>
                <a:close/>
                <a:moveTo>
                  <a:pt x="250" y="281"/>
                </a:moveTo>
                <a:cubicBezTo>
                  <a:pt x="247" y="275"/>
                  <a:pt x="249" y="267"/>
                  <a:pt x="255" y="264"/>
                </a:cubicBezTo>
                <a:cubicBezTo>
                  <a:pt x="261" y="260"/>
                  <a:pt x="268" y="262"/>
                  <a:pt x="272" y="268"/>
                </a:cubicBezTo>
                <a:cubicBezTo>
                  <a:pt x="275" y="274"/>
                  <a:pt x="273" y="282"/>
                  <a:pt x="267" y="285"/>
                </a:cubicBezTo>
                <a:cubicBezTo>
                  <a:pt x="265" y="286"/>
                  <a:pt x="263" y="287"/>
                  <a:pt x="261" y="287"/>
                </a:cubicBezTo>
                <a:cubicBezTo>
                  <a:pt x="257" y="287"/>
                  <a:pt x="252" y="285"/>
                  <a:pt x="250" y="281"/>
                </a:cubicBezTo>
                <a:close/>
                <a:moveTo>
                  <a:pt x="1254" y="310"/>
                </a:moveTo>
                <a:cubicBezTo>
                  <a:pt x="1248" y="306"/>
                  <a:pt x="1246" y="299"/>
                  <a:pt x="1250" y="293"/>
                </a:cubicBezTo>
                <a:cubicBezTo>
                  <a:pt x="1253" y="287"/>
                  <a:pt x="1261" y="285"/>
                  <a:pt x="1267" y="288"/>
                </a:cubicBezTo>
                <a:cubicBezTo>
                  <a:pt x="1273" y="292"/>
                  <a:pt x="1275" y="299"/>
                  <a:pt x="1271" y="305"/>
                </a:cubicBezTo>
                <a:cubicBezTo>
                  <a:pt x="1269" y="309"/>
                  <a:pt x="1265" y="312"/>
                  <a:pt x="1260" y="312"/>
                </a:cubicBezTo>
                <a:cubicBezTo>
                  <a:pt x="1258" y="312"/>
                  <a:pt x="1256" y="311"/>
                  <a:pt x="1254" y="310"/>
                </a:cubicBezTo>
                <a:close/>
                <a:moveTo>
                  <a:pt x="207" y="305"/>
                </a:moveTo>
                <a:cubicBezTo>
                  <a:pt x="203" y="300"/>
                  <a:pt x="206" y="292"/>
                  <a:pt x="212" y="288"/>
                </a:cubicBezTo>
                <a:cubicBezTo>
                  <a:pt x="218" y="285"/>
                  <a:pt x="225" y="287"/>
                  <a:pt x="229" y="293"/>
                </a:cubicBezTo>
                <a:cubicBezTo>
                  <a:pt x="232" y="299"/>
                  <a:pt x="230" y="307"/>
                  <a:pt x="224" y="310"/>
                </a:cubicBezTo>
                <a:cubicBezTo>
                  <a:pt x="222" y="311"/>
                  <a:pt x="220" y="312"/>
                  <a:pt x="218" y="312"/>
                </a:cubicBezTo>
                <a:cubicBezTo>
                  <a:pt x="213" y="312"/>
                  <a:pt x="209" y="309"/>
                  <a:pt x="207" y="305"/>
                </a:cubicBezTo>
                <a:close/>
                <a:moveTo>
                  <a:pt x="1297" y="335"/>
                </a:moveTo>
                <a:cubicBezTo>
                  <a:pt x="1291" y="331"/>
                  <a:pt x="1289" y="324"/>
                  <a:pt x="1293" y="318"/>
                </a:cubicBezTo>
                <a:cubicBezTo>
                  <a:pt x="1296" y="312"/>
                  <a:pt x="1304" y="310"/>
                  <a:pt x="1310" y="313"/>
                </a:cubicBezTo>
                <a:cubicBezTo>
                  <a:pt x="1316" y="317"/>
                  <a:pt x="1318" y="324"/>
                  <a:pt x="1314" y="330"/>
                </a:cubicBezTo>
                <a:cubicBezTo>
                  <a:pt x="1312" y="334"/>
                  <a:pt x="1308" y="336"/>
                  <a:pt x="1304" y="336"/>
                </a:cubicBezTo>
                <a:cubicBezTo>
                  <a:pt x="1301" y="336"/>
                  <a:pt x="1299" y="336"/>
                  <a:pt x="1297" y="335"/>
                </a:cubicBezTo>
                <a:close/>
                <a:moveTo>
                  <a:pt x="164" y="330"/>
                </a:moveTo>
                <a:cubicBezTo>
                  <a:pt x="160" y="324"/>
                  <a:pt x="162" y="317"/>
                  <a:pt x="168" y="313"/>
                </a:cubicBezTo>
                <a:cubicBezTo>
                  <a:pt x="174" y="310"/>
                  <a:pt x="182" y="312"/>
                  <a:pt x="186" y="318"/>
                </a:cubicBezTo>
                <a:cubicBezTo>
                  <a:pt x="189" y="324"/>
                  <a:pt x="187" y="332"/>
                  <a:pt x="181" y="335"/>
                </a:cubicBezTo>
                <a:cubicBezTo>
                  <a:pt x="179" y="336"/>
                  <a:pt x="177" y="337"/>
                  <a:pt x="175" y="337"/>
                </a:cubicBezTo>
                <a:cubicBezTo>
                  <a:pt x="170" y="337"/>
                  <a:pt x="166" y="334"/>
                  <a:pt x="164" y="330"/>
                </a:cubicBezTo>
                <a:close/>
                <a:moveTo>
                  <a:pt x="1340" y="360"/>
                </a:moveTo>
                <a:cubicBezTo>
                  <a:pt x="1334" y="356"/>
                  <a:pt x="1332" y="348"/>
                  <a:pt x="1336" y="343"/>
                </a:cubicBezTo>
                <a:cubicBezTo>
                  <a:pt x="1339" y="337"/>
                  <a:pt x="1347" y="335"/>
                  <a:pt x="1353" y="338"/>
                </a:cubicBezTo>
                <a:cubicBezTo>
                  <a:pt x="1359" y="341"/>
                  <a:pt x="1361" y="349"/>
                  <a:pt x="1357" y="355"/>
                </a:cubicBezTo>
                <a:cubicBezTo>
                  <a:pt x="1355" y="359"/>
                  <a:pt x="1351" y="361"/>
                  <a:pt x="1347" y="361"/>
                </a:cubicBezTo>
                <a:cubicBezTo>
                  <a:pt x="1344" y="361"/>
                  <a:pt x="1342" y="361"/>
                  <a:pt x="1340" y="360"/>
                </a:cubicBezTo>
                <a:close/>
                <a:moveTo>
                  <a:pt x="121" y="355"/>
                </a:moveTo>
                <a:cubicBezTo>
                  <a:pt x="117" y="349"/>
                  <a:pt x="119" y="342"/>
                  <a:pt x="125" y="338"/>
                </a:cubicBezTo>
                <a:cubicBezTo>
                  <a:pt x="131" y="335"/>
                  <a:pt x="139" y="337"/>
                  <a:pt x="142" y="343"/>
                </a:cubicBezTo>
                <a:cubicBezTo>
                  <a:pt x="146" y="349"/>
                  <a:pt x="144" y="356"/>
                  <a:pt x="138" y="360"/>
                </a:cubicBezTo>
                <a:cubicBezTo>
                  <a:pt x="136" y="361"/>
                  <a:pt x="134" y="361"/>
                  <a:pt x="132" y="361"/>
                </a:cubicBezTo>
                <a:cubicBezTo>
                  <a:pt x="127" y="361"/>
                  <a:pt x="123" y="359"/>
                  <a:pt x="121" y="355"/>
                </a:cubicBezTo>
                <a:close/>
                <a:moveTo>
                  <a:pt x="1383" y="384"/>
                </a:moveTo>
                <a:cubicBezTo>
                  <a:pt x="1377" y="381"/>
                  <a:pt x="1375" y="373"/>
                  <a:pt x="1379" y="367"/>
                </a:cubicBezTo>
                <a:cubicBezTo>
                  <a:pt x="1382" y="361"/>
                  <a:pt x="1390" y="359"/>
                  <a:pt x="1396" y="363"/>
                </a:cubicBezTo>
                <a:cubicBezTo>
                  <a:pt x="1402" y="366"/>
                  <a:pt x="1404" y="374"/>
                  <a:pt x="1400" y="380"/>
                </a:cubicBezTo>
                <a:cubicBezTo>
                  <a:pt x="1398" y="384"/>
                  <a:pt x="1394" y="386"/>
                  <a:pt x="1390" y="386"/>
                </a:cubicBezTo>
                <a:cubicBezTo>
                  <a:pt x="1388" y="386"/>
                  <a:pt x="1385" y="386"/>
                  <a:pt x="1383" y="384"/>
                </a:cubicBezTo>
                <a:close/>
                <a:moveTo>
                  <a:pt x="78" y="380"/>
                </a:moveTo>
                <a:cubicBezTo>
                  <a:pt x="74" y="374"/>
                  <a:pt x="76" y="367"/>
                  <a:pt x="82" y="363"/>
                </a:cubicBezTo>
                <a:cubicBezTo>
                  <a:pt x="88" y="360"/>
                  <a:pt x="96" y="362"/>
                  <a:pt x="99" y="368"/>
                </a:cubicBezTo>
                <a:cubicBezTo>
                  <a:pt x="103" y="374"/>
                  <a:pt x="101" y="381"/>
                  <a:pt x="95" y="385"/>
                </a:cubicBezTo>
                <a:cubicBezTo>
                  <a:pt x="93" y="386"/>
                  <a:pt x="91" y="386"/>
                  <a:pt x="89" y="386"/>
                </a:cubicBezTo>
                <a:cubicBezTo>
                  <a:pt x="84" y="386"/>
                  <a:pt x="80" y="384"/>
                  <a:pt x="78" y="380"/>
                </a:cubicBezTo>
                <a:close/>
                <a:moveTo>
                  <a:pt x="1424" y="409"/>
                </a:moveTo>
                <a:cubicBezTo>
                  <a:pt x="1419" y="405"/>
                  <a:pt x="1418" y="397"/>
                  <a:pt x="1422" y="392"/>
                </a:cubicBezTo>
                <a:cubicBezTo>
                  <a:pt x="1427" y="386"/>
                  <a:pt x="1435" y="386"/>
                  <a:pt x="1440" y="390"/>
                </a:cubicBezTo>
                <a:cubicBezTo>
                  <a:pt x="1445" y="394"/>
                  <a:pt x="1446" y="402"/>
                  <a:pt x="1442" y="408"/>
                </a:cubicBezTo>
                <a:cubicBezTo>
                  <a:pt x="1439" y="411"/>
                  <a:pt x="1436" y="412"/>
                  <a:pt x="1432" y="412"/>
                </a:cubicBezTo>
                <a:cubicBezTo>
                  <a:pt x="1429" y="412"/>
                  <a:pt x="1426" y="411"/>
                  <a:pt x="1424" y="409"/>
                </a:cubicBezTo>
                <a:close/>
                <a:moveTo>
                  <a:pt x="37" y="408"/>
                </a:moveTo>
                <a:cubicBezTo>
                  <a:pt x="32" y="403"/>
                  <a:pt x="33" y="395"/>
                  <a:pt x="38" y="390"/>
                </a:cubicBezTo>
                <a:cubicBezTo>
                  <a:pt x="44" y="386"/>
                  <a:pt x="51" y="387"/>
                  <a:pt x="56" y="392"/>
                </a:cubicBezTo>
                <a:cubicBezTo>
                  <a:pt x="60" y="397"/>
                  <a:pt x="60" y="405"/>
                  <a:pt x="54" y="410"/>
                </a:cubicBezTo>
                <a:cubicBezTo>
                  <a:pt x="52" y="411"/>
                  <a:pt x="49" y="412"/>
                  <a:pt x="46" y="412"/>
                </a:cubicBezTo>
                <a:cubicBezTo>
                  <a:pt x="43" y="412"/>
                  <a:pt x="39" y="411"/>
                  <a:pt x="37" y="408"/>
                </a:cubicBezTo>
                <a:close/>
                <a:moveTo>
                  <a:pt x="1449" y="444"/>
                </a:moveTo>
                <a:cubicBezTo>
                  <a:pt x="1446" y="438"/>
                  <a:pt x="1450" y="431"/>
                  <a:pt x="1456" y="428"/>
                </a:cubicBezTo>
                <a:cubicBezTo>
                  <a:pt x="1462" y="426"/>
                  <a:pt x="1470" y="429"/>
                  <a:pt x="1472" y="436"/>
                </a:cubicBezTo>
                <a:cubicBezTo>
                  <a:pt x="1474" y="442"/>
                  <a:pt x="1471" y="449"/>
                  <a:pt x="1465" y="452"/>
                </a:cubicBezTo>
                <a:cubicBezTo>
                  <a:pt x="1463" y="452"/>
                  <a:pt x="1462" y="452"/>
                  <a:pt x="1460" y="452"/>
                </a:cubicBezTo>
                <a:cubicBezTo>
                  <a:pt x="1455" y="452"/>
                  <a:pt x="1450" y="449"/>
                  <a:pt x="1449" y="444"/>
                </a:cubicBezTo>
                <a:close/>
                <a:moveTo>
                  <a:pt x="14" y="452"/>
                </a:moveTo>
                <a:cubicBezTo>
                  <a:pt x="7" y="450"/>
                  <a:pt x="4" y="443"/>
                  <a:pt x="6" y="436"/>
                </a:cubicBezTo>
                <a:cubicBezTo>
                  <a:pt x="9" y="430"/>
                  <a:pt x="16" y="426"/>
                  <a:pt x="22" y="429"/>
                </a:cubicBezTo>
                <a:cubicBezTo>
                  <a:pt x="29" y="431"/>
                  <a:pt x="32" y="438"/>
                  <a:pt x="30" y="445"/>
                </a:cubicBezTo>
                <a:cubicBezTo>
                  <a:pt x="28" y="450"/>
                  <a:pt x="23" y="453"/>
                  <a:pt x="18" y="453"/>
                </a:cubicBezTo>
                <a:cubicBezTo>
                  <a:pt x="17" y="453"/>
                  <a:pt x="15" y="453"/>
                  <a:pt x="14" y="452"/>
                </a:cubicBezTo>
                <a:close/>
                <a:moveTo>
                  <a:pt x="1454" y="489"/>
                </a:moveTo>
                <a:cubicBezTo>
                  <a:pt x="1454" y="482"/>
                  <a:pt x="1459" y="476"/>
                  <a:pt x="1466" y="476"/>
                </a:cubicBezTo>
                <a:cubicBezTo>
                  <a:pt x="1473" y="476"/>
                  <a:pt x="1479" y="482"/>
                  <a:pt x="1479" y="489"/>
                </a:cubicBezTo>
                <a:cubicBezTo>
                  <a:pt x="1479" y="496"/>
                  <a:pt x="1473" y="501"/>
                  <a:pt x="1466" y="501"/>
                </a:cubicBezTo>
                <a:cubicBezTo>
                  <a:pt x="1459" y="501"/>
                  <a:pt x="1454" y="496"/>
                  <a:pt x="1454" y="489"/>
                </a:cubicBezTo>
                <a:close/>
                <a:moveTo>
                  <a:pt x="0" y="489"/>
                </a:moveTo>
                <a:cubicBezTo>
                  <a:pt x="0" y="482"/>
                  <a:pt x="6" y="477"/>
                  <a:pt x="12" y="477"/>
                </a:cubicBezTo>
                <a:cubicBezTo>
                  <a:pt x="19" y="477"/>
                  <a:pt x="25" y="482"/>
                  <a:pt x="25" y="489"/>
                </a:cubicBezTo>
                <a:cubicBezTo>
                  <a:pt x="25" y="496"/>
                  <a:pt x="19" y="502"/>
                  <a:pt x="12" y="502"/>
                </a:cubicBezTo>
                <a:cubicBezTo>
                  <a:pt x="6" y="502"/>
                  <a:pt x="0" y="496"/>
                  <a:pt x="0" y="489"/>
                </a:cubicBezTo>
                <a:close/>
                <a:moveTo>
                  <a:pt x="1454" y="539"/>
                </a:moveTo>
                <a:cubicBezTo>
                  <a:pt x="1454" y="532"/>
                  <a:pt x="1459" y="526"/>
                  <a:pt x="1466" y="526"/>
                </a:cubicBezTo>
                <a:cubicBezTo>
                  <a:pt x="1473" y="526"/>
                  <a:pt x="1479" y="532"/>
                  <a:pt x="1479" y="539"/>
                </a:cubicBezTo>
                <a:cubicBezTo>
                  <a:pt x="1479" y="546"/>
                  <a:pt x="1473" y="551"/>
                  <a:pt x="1466" y="551"/>
                </a:cubicBezTo>
                <a:cubicBezTo>
                  <a:pt x="1459" y="551"/>
                  <a:pt x="1454" y="546"/>
                  <a:pt x="1454" y="539"/>
                </a:cubicBezTo>
                <a:close/>
                <a:moveTo>
                  <a:pt x="0" y="539"/>
                </a:moveTo>
                <a:cubicBezTo>
                  <a:pt x="0" y="532"/>
                  <a:pt x="6" y="527"/>
                  <a:pt x="12" y="527"/>
                </a:cubicBezTo>
                <a:cubicBezTo>
                  <a:pt x="19" y="527"/>
                  <a:pt x="25" y="532"/>
                  <a:pt x="25" y="539"/>
                </a:cubicBezTo>
                <a:cubicBezTo>
                  <a:pt x="25" y="546"/>
                  <a:pt x="19" y="552"/>
                  <a:pt x="12" y="552"/>
                </a:cubicBezTo>
                <a:cubicBezTo>
                  <a:pt x="6" y="552"/>
                  <a:pt x="0" y="546"/>
                  <a:pt x="0" y="539"/>
                </a:cubicBezTo>
                <a:close/>
                <a:moveTo>
                  <a:pt x="1454" y="588"/>
                </a:moveTo>
                <a:cubicBezTo>
                  <a:pt x="1454" y="582"/>
                  <a:pt x="1459" y="576"/>
                  <a:pt x="1466" y="576"/>
                </a:cubicBezTo>
                <a:cubicBezTo>
                  <a:pt x="1473" y="576"/>
                  <a:pt x="1479" y="582"/>
                  <a:pt x="1479" y="588"/>
                </a:cubicBezTo>
                <a:cubicBezTo>
                  <a:pt x="1479" y="595"/>
                  <a:pt x="1473" y="601"/>
                  <a:pt x="1466" y="601"/>
                </a:cubicBezTo>
                <a:cubicBezTo>
                  <a:pt x="1459" y="601"/>
                  <a:pt x="1454" y="595"/>
                  <a:pt x="1454" y="588"/>
                </a:cubicBezTo>
                <a:close/>
                <a:moveTo>
                  <a:pt x="0" y="589"/>
                </a:moveTo>
                <a:cubicBezTo>
                  <a:pt x="0" y="582"/>
                  <a:pt x="6" y="576"/>
                  <a:pt x="12" y="576"/>
                </a:cubicBezTo>
                <a:cubicBezTo>
                  <a:pt x="19" y="576"/>
                  <a:pt x="25" y="582"/>
                  <a:pt x="25" y="589"/>
                </a:cubicBezTo>
                <a:cubicBezTo>
                  <a:pt x="25" y="596"/>
                  <a:pt x="19" y="601"/>
                  <a:pt x="12" y="601"/>
                </a:cubicBezTo>
                <a:cubicBezTo>
                  <a:pt x="6" y="601"/>
                  <a:pt x="0" y="596"/>
                  <a:pt x="0" y="589"/>
                </a:cubicBezTo>
                <a:close/>
                <a:moveTo>
                  <a:pt x="1454" y="638"/>
                </a:moveTo>
                <a:cubicBezTo>
                  <a:pt x="1454" y="631"/>
                  <a:pt x="1459" y="626"/>
                  <a:pt x="1466" y="626"/>
                </a:cubicBezTo>
                <a:cubicBezTo>
                  <a:pt x="1473" y="626"/>
                  <a:pt x="1479" y="631"/>
                  <a:pt x="1479" y="638"/>
                </a:cubicBezTo>
                <a:cubicBezTo>
                  <a:pt x="1479" y="645"/>
                  <a:pt x="1473" y="651"/>
                  <a:pt x="1466" y="651"/>
                </a:cubicBezTo>
                <a:cubicBezTo>
                  <a:pt x="1459" y="651"/>
                  <a:pt x="1454" y="645"/>
                  <a:pt x="1454" y="638"/>
                </a:cubicBezTo>
                <a:close/>
                <a:moveTo>
                  <a:pt x="0" y="639"/>
                </a:moveTo>
                <a:cubicBezTo>
                  <a:pt x="0" y="632"/>
                  <a:pt x="6" y="626"/>
                  <a:pt x="12" y="626"/>
                </a:cubicBezTo>
                <a:cubicBezTo>
                  <a:pt x="19" y="626"/>
                  <a:pt x="25" y="632"/>
                  <a:pt x="25" y="639"/>
                </a:cubicBezTo>
                <a:cubicBezTo>
                  <a:pt x="25" y="646"/>
                  <a:pt x="19" y="651"/>
                  <a:pt x="12" y="651"/>
                </a:cubicBezTo>
                <a:cubicBezTo>
                  <a:pt x="6" y="651"/>
                  <a:pt x="0" y="646"/>
                  <a:pt x="0" y="639"/>
                </a:cubicBezTo>
                <a:close/>
                <a:moveTo>
                  <a:pt x="1454" y="688"/>
                </a:moveTo>
                <a:cubicBezTo>
                  <a:pt x="1454" y="681"/>
                  <a:pt x="1459" y="675"/>
                  <a:pt x="1466" y="675"/>
                </a:cubicBezTo>
                <a:cubicBezTo>
                  <a:pt x="1473" y="675"/>
                  <a:pt x="1479" y="681"/>
                  <a:pt x="1479" y="688"/>
                </a:cubicBezTo>
                <a:cubicBezTo>
                  <a:pt x="1479" y="695"/>
                  <a:pt x="1473" y="700"/>
                  <a:pt x="1466" y="700"/>
                </a:cubicBezTo>
                <a:cubicBezTo>
                  <a:pt x="1459" y="700"/>
                  <a:pt x="1454" y="695"/>
                  <a:pt x="1454" y="688"/>
                </a:cubicBezTo>
                <a:close/>
                <a:moveTo>
                  <a:pt x="0" y="688"/>
                </a:moveTo>
                <a:cubicBezTo>
                  <a:pt x="0" y="681"/>
                  <a:pt x="6" y="676"/>
                  <a:pt x="12" y="676"/>
                </a:cubicBezTo>
                <a:cubicBezTo>
                  <a:pt x="19" y="676"/>
                  <a:pt x="25" y="681"/>
                  <a:pt x="25" y="688"/>
                </a:cubicBezTo>
                <a:cubicBezTo>
                  <a:pt x="25" y="695"/>
                  <a:pt x="19" y="701"/>
                  <a:pt x="12" y="701"/>
                </a:cubicBezTo>
                <a:cubicBezTo>
                  <a:pt x="6" y="701"/>
                  <a:pt x="0" y="695"/>
                  <a:pt x="0" y="688"/>
                </a:cubicBezTo>
                <a:close/>
                <a:moveTo>
                  <a:pt x="1454" y="738"/>
                </a:moveTo>
                <a:cubicBezTo>
                  <a:pt x="1454" y="731"/>
                  <a:pt x="1459" y="725"/>
                  <a:pt x="1466" y="725"/>
                </a:cubicBezTo>
                <a:cubicBezTo>
                  <a:pt x="1473" y="725"/>
                  <a:pt x="1479" y="731"/>
                  <a:pt x="1479" y="738"/>
                </a:cubicBezTo>
                <a:cubicBezTo>
                  <a:pt x="1479" y="744"/>
                  <a:pt x="1473" y="750"/>
                  <a:pt x="1466" y="750"/>
                </a:cubicBezTo>
                <a:cubicBezTo>
                  <a:pt x="1459" y="750"/>
                  <a:pt x="1454" y="744"/>
                  <a:pt x="1454" y="738"/>
                </a:cubicBezTo>
                <a:close/>
                <a:moveTo>
                  <a:pt x="0" y="738"/>
                </a:moveTo>
                <a:cubicBezTo>
                  <a:pt x="0" y="731"/>
                  <a:pt x="6" y="726"/>
                  <a:pt x="12" y="726"/>
                </a:cubicBezTo>
                <a:cubicBezTo>
                  <a:pt x="19" y="726"/>
                  <a:pt x="25" y="731"/>
                  <a:pt x="25" y="738"/>
                </a:cubicBezTo>
                <a:cubicBezTo>
                  <a:pt x="25" y="745"/>
                  <a:pt x="19" y="751"/>
                  <a:pt x="12" y="751"/>
                </a:cubicBezTo>
                <a:cubicBezTo>
                  <a:pt x="6" y="751"/>
                  <a:pt x="0" y="745"/>
                  <a:pt x="0" y="738"/>
                </a:cubicBezTo>
                <a:close/>
                <a:moveTo>
                  <a:pt x="1454" y="787"/>
                </a:moveTo>
                <a:cubicBezTo>
                  <a:pt x="1454" y="781"/>
                  <a:pt x="1459" y="775"/>
                  <a:pt x="1466" y="775"/>
                </a:cubicBezTo>
                <a:cubicBezTo>
                  <a:pt x="1473" y="775"/>
                  <a:pt x="1479" y="781"/>
                  <a:pt x="1479" y="787"/>
                </a:cubicBezTo>
                <a:cubicBezTo>
                  <a:pt x="1479" y="794"/>
                  <a:pt x="1473" y="800"/>
                  <a:pt x="1466" y="800"/>
                </a:cubicBezTo>
                <a:cubicBezTo>
                  <a:pt x="1459" y="800"/>
                  <a:pt x="1454" y="794"/>
                  <a:pt x="1454" y="787"/>
                </a:cubicBezTo>
                <a:close/>
                <a:moveTo>
                  <a:pt x="0" y="788"/>
                </a:moveTo>
                <a:cubicBezTo>
                  <a:pt x="0" y="781"/>
                  <a:pt x="6" y="775"/>
                  <a:pt x="12" y="775"/>
                </a:cubicBezTo>
                <a:cubicBezTo>
                  <a:pt x="19" y="775"/>
                  <a:pt x="25" y="781"/>
                  <a:pt x="25" y="788"/>
                </a:cubicBezTo>
                <a:cubicBezTo>
                  <a:pt x="25" y="795"/>
                  <a:pt x="19" y="800"/>
                  <a:pt x="12" y="800"/>
                </a:cubicBezTo>
                <a:cubicBezTo>
                  <a:pt x="6" y="800"/>
                  <a:pt x="0" y="795"/>
                  <a:pt x="0" y="788"/>
                </a:cubicBezTo>
                <a:close/>
                <a:moveTo>
                  <a:pt x="1454" y="837"/>
                </a:moveTo>
                <a:cubicBezTo>
                  <a:pt x="1454" y="830"/>
                  <a:pt x="1459" y="825"/>
                  <a:pt x="1466" y="825"/>
                </a:cubicBezTo>
                <a:cubicBezTo>
                  <a:pt x="1473" y="825"/>
                  <a:pt x="1479" y="830"/>
                  <a:pt x="1479" y="837"/>
                </a:cubicBezTo>
                <a:cubicBezTo>
                  <a:pt x="1479" y="844"/>
                  <a:pt x="1473" y="850"/>
                  <a:pt x="1466" y="850"/>
                </a:cubicBezTo>
                <a:cubicBezTo>
                  <a:pt x="1459" y="850"/>
                  <a:pt x="1454" y="844"/>
                  <a:pt x="1454" y="837"/>
                </a:cubicBezTo>
                <a:close/>
                <a:moveTo>
                  <a:pt x="0" y="838"/>
                </a:moveTo>
                <a:cubicBezTo>
                  <a:pt x="0" y="831"/>
                  <a:pt x="6" y="825"/>
                  <a:pt x="12" y="825"/>
                </a:cubicBezTo>
                <a:cubicBezTo>
                  <a:pt x="19" y="825"/>
                  <a:pt x="25" y="831"/>
                  <a:pt x="25" y="838"/>
                </a:cubicBezTo>
                <a:cubicBezTo>
                  <a:pt x="25" y="844"/>
                  <a:pt x="19" y="850"/>
                  <a:pt x="12" y="850"/>
                </a:cubicBezTo>
                <a:cubicBezTo>
                  <a:pt x="6" y="850"/>
                  <a:pt x="0" y="844"/>
                  <a:pt x="0" y="838"/>
                </a:cubicBezTo>
                <a:close/>
                <a:moveTo>
                  <a:pt x="1454" y="887"/>
                </a:moveTo>
                <a:cubicBezTo>
                  <a:pt x="1454" y="880"/>
                  <a:pt x="1459" y="874"/>
                  <a:pt x="1466" y="874"/>
                </a:cubicBezTo>
                <a:cubicBezTo>
                  <a:pt x="1473" y="874"/>
                  <a:pt x="1479" y="880"/>
                  <a:pt x="1479" y="887"/>
                </a:cubicBezTo>
                <a:cubicBezTo>
                  <a:pt x="1479" y="894"/>
                  <a:pt x="1473" y="899"/>
                  <a:pt x="1466" y="899"/>
                </a:cubicBezTo>
                <a:cubicBezTo>
                  <a:pt x="1459" y="899"/>
                  <a:pt x="1454" y="894"/>
                  <a:pt x="1454" y="887"/>
                </a:cubicBezTo>
                <a:close/>
                <a:moveTo>
                  <a:pt x="0" y="887"/>
                </a:moveTo>
                <a:cubicBezTo>
                  <a:pt x="0" y="880"/>
                  <a:pt x="6" y="875"/>
                  <a:pt x="12" y="875"/>
                </a:cubicBezTo>
                <a:cubicBezTo>
                  <a:pt x="19" y="875"/>
                  <a:pt x="25" y="880"/>
                  <a:pt x="25" y="887"/>
                </a:cubicBezTo>
                <a:cubicBezTo>
                  <a:pt x="25" y="894"/>
                  <a:pt x="19" y="900"/>
                  <a:pt x="12" y="900"/>
                </a:cubicBezTo>
                <a:cubicBezTo>
                  <a:pt x="6" y="900"/>
                  <a:pt x="0" y="894"/>
                  <a:pt x="0" y="887"/>
                </a:cubicBezTo>
                <a:close/>
                <a:moveTo>
                  <a:pt x="1454" y="937"/>
                </a:moveTo>
                <a:cubicBezTo>
                  <a:pt x="1454" y="930"/>
                  <a:pt x="1459" y="924"/>
                  <a:pt x="1466" y="924"/>
                </a:cubicBezTo>
                <a:cubicBezTo>
                  <a:pt x="1473" y="924"/>
                  <a:pt x="1479" y="930"/>
                  <a:pt x="1479" y="937"/>
                </a:cubicBezTo>
                <a:cubicBezTo>
                  <a:pt x="1479" y="943"/>
                  <a:pt x="1473" y="949"/>
                  <a:pt x="1466" y="949"/>
                </a:cubicBezTo>
                <a:cubicBezTo>
                  <a:pt x="1459" y="949"/>
                  <a:pt x="1454" y="943"/>
                  <a:pt x="1454" y="937"/>
                </a:cubicBezTo>
                <a:close/>
                <a:moveTo>
                  <a:pt x="0" y="937"/>
                </a:moveTo>
                <a:cubicBezTo>
                  <a:pt x="0" y="930"/>
                  <a:pt x="6" y="925"/>
                  <a:pt x="12" y="925"/>
                </a:cubicBezTo>
                <a:cubicBezTo>
                  <a:pt x="19" y="925"/>
                  <a:pt x="25" y="930"/>
                  <a:pt x="25" y="937"/>
                </a:cubicBezTo>
                <a:cubicBezTo>
                  <a:pt x="25" y="944"/>
                  <a:pt x="19" y="950"/>
                  <a:pt x="12" y="950"/>
                </a:cubicBezTo>
                <a:cubicBezTo>
                  <a:pt x="6" y="950"/>
                  <a:pt x="0" y="944"/>
                  <a:pt x="0" y="937"/>
                </a:cubicBezTo>
                <a:close/>
                <a:moveTo>
                  <a:pt x="1454" y="986"/>
                </a:moveTo>
                <a:cubicBezTo>
                  <a:pt x="1454" y="979"/>
                  <a:pt x="1459" y="974"/>
                  <a:pt x="1466" y="974"/>
                </a:cubicBezTo>
                <a:cubicBezTo>
                  <a:pt x="1473" y="974"/>
                  <a:pt x="1479" y="979"/>
                  <a:pt x="1479" y="986"/>
                </a:cubicBezTo>
                <a:cubicBezTo>
                  <a:pt x="1479" y="993"/>
                  <a:pt x="1473" y="999"/>
                  <a:pt x="1466" y="999"/>
                </a:cubicBezTo>
                <a:cubicBezTo>
                  <a:pt x="1459" y="999"/>
                  <a:pt x="1454" y="993"/>
                  <a:pt x="1454" y="986"/>
                </a:cubicBezTo>
                <a:close/>
                <a:moveTo>
                  <a:pt x="0" y="987"/>
                </a:moveTo>
                <a:cubicBezTo>
                  <a:pt x="0" y="980"/>
                  <a:pt x="6" y="974"/>
                  <a:pt x="12" y="974"/>
                </a:cubicBezTo>
                <a:cubicBezTo>
                  <a:pt x="19" y="974"/>
                  <a:pt x="25" y="980"/>
                  <a:pt x="25" y="987"/>
                </a:cubicBezTo>
                <a:cubicBezTo>
                  <a:pt x="25" y="994"/>
                  <a:pt x="19" y="999"/>
                  <a:pt x="12" y="999"/>
                </a:cubicBezTo>
                <a:cubicBezTo>
                  <a:pt x="6" y="999"/>
                  <a:pt x="0" y="994"/>
                  <a:pt x="0" y="987"/>
                </a:cubicBezTo>
                <a:close/>
                <a:moveTo>
                  <a:pt x="1454" y="1036"/>
                </a:moveTo>
                <a:cubicBezTo>
                  <a:pt x="1454" y="1029"/>
                  <a:pt x="1459" y="1024"/>
                  <a:pt x="1466" y="1024"/>
                </a:cubicBezTo>
                <a:cubicBezTo>
                  <a:pt x="1473" y="1024"/>
                  <a:pt x="1479" y="1029"/>
                  <a:pt x="1479" y="1036"/>
                </a:cubicBezTo>
                <a:cubicBezTo>
                  <a:pt x="1479" y="1043"/>
                  <a:pt x="1473" y="1049"/>
                  <a:pt x="1466" y="1049"/>
                </a:cubicBezTo>
                <a:cubicBezTo>
                  <a:pt x="1459" y="1049"/>
                  <a:pt x="1454" y="1043"/>
                  <a:pt x="1454" y="1036"/>
                </a:cubicBezTo>
                <a:close/>
                <a:moveTo>
                  <a:pt x="0" y="1037"/>
                </a:moveTo>
                <a:cubicBezTo>
                  <a:pt x="0" y="1030"/>
                  <a:pt x="6" y="1024"/>
                  <a:pt x="12" y="1024"/>
                </a:cubicBezTo>
                <a:cubicBezTo>
                  <a:pt x="19" y="1024"/>
                  <a:pt x="25" y="1030"/>
                  <a:pt x="25" y="1037"/>
                </a:cubicBezTo>
                <a:cubicBezTo>
                  <a:pt x="25" y="1043"/>
                  <a:pt x="19" y="1049"/>
                  <a:pt x="12" y="1049"/>
                </a:cubicBezTo>
                <a:cubicBezTo>
                  <a:pt x="6" y="1049"/>
                  <a:pt x="0" y="1043"/>
                  <a:pt x="0" y="1037"/>
                </a:cubicBezTo>
                <a:close/>
                <a:moveTo>
                  <a:pt x="1454" y="1086"/>
                </a:moveTo>
                <a:cubicBezTo>
                  <a:pt x="1454" y="1079"/>
                  <a:pt x="1459" y="1073"/>
                  <a:pt x="1466" y="1073"/>
                </a:cubicBezTo>
                <a:cubicBezTo>
                  <a:pt x="1473" y="1073"/>
                  <a:pt x="1479" y="1079"/>
                  <a:pt x="1479" y="1086"/>
                </a:cubicBezTo>
                <a:cubicBezTo>
                  <a:pt x="1479" y="1093"/>
                  <a:pt x="1473" y="1098"/>
                  <a:pt x="1466" y="1098"/>
                </a:cubicBezTo>
                <a:cubicBezTo>
                  <a:pt x="1459" y="1098"/>
                  <a:pt x="1454" y="1093"/>
                  <a:pt x="1454" y="1086"/>
                </a:cubicBezTo>
                <a:close/>
                <a:moveTo>
                  <a:pt x="0" y="1086"/>
                </a:moveTo>
                <a:cubicBezTo>
                  <a:pt x="0" y="1079"/>
                  <a:pt x="6" y="1074"/>
                  <a:pt x="12" y="1074"/>
                </a:cubicBezTo>
                <a:cubicBezTo>
                  <a:pt x="19" y="1074"/>
                  <a:pt x="25" y="1079"/>
                  <a:pt x="25" y="1086"/>
                </a:cubicBezTo>
                <a:cubicBezTo>
                  <a:pt x="25" y="1093"/>
                  <a:pt x="19" y="1099"/>
                  <a:pt x="12" y="1099"/>
                </a:cubicBezTo>
                <a:cubicBezTo>
                  <a:pt x="6" y="1099"/>
                  <a:pt x="0" y="1093"/>
                  <a:pt x="0" y="1086"/>
                </a:cubicBezTo>
                <a:close/>
                <a:moveTo>
                  <a:pt x="1454" y="1136"/>
                </a:moveTo>
                <a:cubicBezTo>
                  <a:pt x="1454" y="1129"/>
                  <a:pt x="1459" y="1123"/>
                  <a:pt x="1466" y="1123"/>
                </a:cubicBezTo>
                <a:cubicBezTo>
                  <a:pt x="1473" y="1123"/>
                  <a:pt x="1479" y="1129"/>
                  <a:pt x="1479" y="1136"/>
                </a:cubicBezTo>
                <a:cubicBezTo>
                  <a:pt x="1479" y="1142"/>
                  <a:pt x="1473" y="1148"/>
                  <a:pt x="1466" y="1148"/>
                </a:cubicBezTo>
                <a:cubicBezTo>
                  <a:pt x="1459" y="1148"/>
                  <a:pt x="1454" y="1142"/>
                  <a:pt x="1454" y="1136"/>
                </a:cubicBezTo>
                <a:close/>
                <a:moveTo>
                  <a:pt x="0" y="1136"/>
                </a:moveTo>
                <a:cubicBezTo>
                  <a:pt x="0" y="1129"/>
                  <a:pt x="6" y="1124"/>
                  <a:pt x="12" y="1124"/>
                </a:cubicBezTo>
                <a:cubicBezTo>
                  <a:pt x="19" y="1124"/>
                  <a:pt x="25" y="1129"/>
                  <a:pt x="25" y="1136"/>
                </a:cubicBezTo>
                <a:cubicBezTo>
                  <a:pt x="25" y="1143"/>
                  <a:pt x="19" y="1148"/>
                  <a:pt x="12" y="1148"/>
                </a:cubicBezTo>
                <a:cubicBezTo>
                  <a:pt x="6" y="1148"/>
                  <a:pt x="0" y="1143"/>
                  <a:pt x="0" y="1136"/>
                </a:cubicBezTo>
                <a:close/>
                <a:moveTo>
                  <a:pt x="1454" y="1185"/>
                </a:moveTo>
                <a:cubicBezTo>
                  <a:pt x="1454" y="1178"/>
                  <a:pt x="1459" y="1173"/>
                  <a:pt x="1466" y="1173"/>
                </a:cubicBezTo>
                <a:cubicBezTo>
                  <a:pt x="1473" y="1173"/>
                  <a:pt x="1479" y="1178"/>
                  <a:pt x="1479" y="1185"/>
                </a:cubicBezTo>
                <a:cubicBezTo>
                  <a:pt x="1479" y="1192"/>
                  <a:pt x="1473" y="1198"/>
                  <a:pt x="1466" y="1198"/>
                </a:cubicBezTo>
                <a:cubicBezTo>
                  <a:pt x="1459" y="1198"/>
                  <a:pt x="1454" y="1192"/>
                  <a:pt x="1454" y="1185"/>
                </a:cubicBezTo>
                <a:close/>
                <a:moveTo>
                  <a:pt x="0" y="1186"/>
                </a:moveTo>
                <a:cubicBezTo>
                  <a:pt x="0" y="1179"/>
                  <a:pt x="6" y="1173"/>
                  <a:pt x="12" y="1173"/>
                </a:cubicBezTo>
                <a:cubicBezTo>
                  <a:pt x="19" y="1173"/>
                  <a:pt x="25" y="1179"/>
                  <a:pt x="25" y="1186"/>
                </a:cubicBezTo>
                <a:cubicBezTo>
                  <a:pt x="25" y="1193"/>
                  <a:pt x="19" y="1198"/>
                  <a:pt x="12" y="1198"/>
                </a:cubicBezTo>
                <a:cubicBezTo>
                  <a:pt x="6" y="1198"/>
                  <a:pt x="0" y="1193"/>
                  <a:pt x="0" y="1186"/>
                </a:cubicBezTo>
                <a:close/>
                <a:moveTo>
                  <a:pt x="1456" y="1246"/>
                </a:moveTo>
                <a:cubicBezTo>
                  <a:pt x="1450" y="1244"/>
                  <a:pt x="1446" y="1237"/>
                  <a:pt x="1449" y="1230"/>
                </a:cubicBezTo>
                <a:cubicBezTo>
                  <a:pt x="1451" y="1224"/>
                  <a:pt x="1458" y="1220"/>
                  <a:pt x="1465" y="1223"/>
                </a:cubicBezTo>
                <a:cubicBezTo>
                  <a:pt x="1471" y="1225"/>
                  <a:pt x="1475" y="1232"/>
                  <a:pt x="1472" y="1239"/>
                </a:cubicBezTo>
                <a:cubicBezTo>
                  <a:pt x="1470" y="1244"/>
                  <a:pt x="1466" y="1247"/>
                  <a:pt x="1461" y="1247"/>
                </a:cubicBezTo>
                <a:cubicBezTo>
                  <a:pt x="1459" y="1247"/>
                  <a:pt x="1458" y="1247"/>
                  <a:pt x="1456" y="1246"/>
                </a:cubicBezTo>
                <a:close/>
                <a:moveTo>
                  <a:pt x="7" y="1239"/>
                </a:moveTo>
                <a:lnTo>
                  <a:pt x="7" y="1239"/>
                </a:lnTo>
                <a:cubicBezTo>
                  <a:pt x="4" y="1233"/>
                  <a:pt x="8" y="1226"/>
                  <a:pt x="14" y="1223"/>
                </a:cubicBezTo>
                <a:cubicBezTo>
                  <a:pt x="20" y="1221"/>
                  <a:pt x="28" y="1224"/>
                  <a:pt x="30" y="1231"/>
                </a:cubicBezTo>
                <a:cubicBezTo>
                  <a:pt x="32" y="1237"/>
                  <a:pt x="29" y="1244"/>
                  <a:pt x="22" y="1247"/>
                </a:cubicBezTo>
                <a:cubicBezTo>
                  <a:pt x="21" y="1247"/>
                  <a:pt x="20" y="1247"/>
                  <a:pt x="18" y="1247"/>
                </a:cubicBezTo>
                <a:cubicBezTo>
                  <a:pt x="13" y="1247"/>
                  <a:pt x="8" y="1244"/>
                  <a:pt x="7" y="1239"/>
                </a:cubicBezTo>
                <a:close/>
                <a:moveTo>
                  <a:pt x="1423" y="1283"/>
                </a:moveTo>
                <a:cubicBezTo>
                  <a:pt x="1419" y="1278"/>
                  <a:pt x="1419" y="1270"/>
                  <a:pt x="1424" y="1265"/>
                </a:cubicBezTo>
                <a:cubicBezTo>
                  <a:pt x="1430" y="1261"/>
                  <a:pt x="1438" y="1261"/>
                  <a:pt x="1442" y="1267"/>
                </a:cubicBezTo>
                <a:cubicBezTo>
                  <a:pt x="1446" y="1272"/>
                  <a:pt x="1446" y="1280"/>
                  <a:pt x="1441" y="1284"/>
                </a:cubicBezTo>
                <a:cubicBezTo>
                  <a:pt x="1438" y="1286"/>
                  <a:pt x="1435" y="1287"/>
                  <a:pt x="1433" y="1287"/>
                </a:cubicBezTo>
                <a:cubicBezTo>
                  <a:pt x="1429" y="1287"/>
                  <a:pt x="1425" y="1286"/>
                  <a:pt x="1423" y="1283"/>
                </a:cubicBezTo>
                <a:close/>
                <a:moveTo>
                  <a:pt x="38" y="1285"/>
                </a:moveTo>
                <a:cubicBezTo>
                  <a:pt x="33" y="1280"/>
                  <a:pt x="32" y="1272"/>
                  <a:pt x="37" y="1267"/>
                </a:cubicBezTo>
                <a:cubicBezTo>
                  <a:pt x="41" y="1262"/>
                  <a:pt x="49" y="1261"/>
                  <a:pt x="55" y="1266"/>
                </a:cubicBezTo>
                <a:cubicBezTo>
                  <a:pt x="60" y="1270"/>
                  <a:pt x="60" y="1278"/>
                  <a:pt x="56" y="1283"/>
                </a:cubicBezTo>
                <a:cubicBezTo>
                  <a:pt x="54" y="1286"/>
                  <a:pt x="50" y="1288"/>
                  <a:pt x="46" y="1288"/>
                </a:cubicBezTo>
                <a:cubicBezTo>
                  <a:pt x="44" y="1288"/>
                  <a:pt x="41" y="1287"/>
                  <a:pt x="38" y="1285"/>
                </a:cubicBezTo>
                <a:close/>
                <a:moveTo>
                  <a:pt x="1379" y="1307"/>
                </a:moveTo>
                <a:cubicBezTo>
                  <a:pt x="1376" y="1301"/>
                  <a:pt x="1378" y="1294"/>
                  <a:pt x="1384" y="1290"/>
                </a:cubicBezTo>
                <a:cubicBezTo>
                  <a:pt x="1390" y="1287"/>
                  <a:pt x="1398" y="1289"/>
                  <a:pt x="1401" y="1295"/>
                </a:cubicBezTo>
                <a:cubicBezTo>
                  <a:pt x="1405" y="1301"/>
                  <a:pt x="1402" y="1308"/>
                  <a:pt x="1396" y="1312"/>
                </a:cubicBezTo>
                <a:cubicBezTo>
                  <a:pt x="1395" y="1313"/>
                  <a:pt x="1392" y="1313"/>
                  <a:pt x="1390" y="1313"/>
                </a:cubicBezTo>
                <a:cubicBezTo>
                  <a:pt x="1386" y="1313"/>
                  <a:pt x="1382" y="1311"/>
                  <a:pt x="1379" y="1307"/>
                </a:cubicBezTo>
                <a:close/>
                <a:moveTo>
                  <a:pt x="83" y="1312"/>
                </a:moveTo>
                <a:cubicBezTo>
                  <a:pt x="77" y="1309"/>
                  <a:pt x="74" y="1301"/>
                  <a:pt x="78" y="1295"/>
                </a:cubicBezTo>
                <a:cubicBezTo>
                  <a:pt x="81" y="1289"/>
                  <a:pt x="89" y="1287"/>
                  <a:pt x="95" y="1290"/>
                </a:cubicBezTo>
                <a:cubicBezTo>
                  <a:pt x="101" y="1294"/>
                  <a:pt x="103" y="1301"/>
                  <a:pt x="100" y="1307"/>
                </a:cubicBezTo>
                <a:cubicBezTo>
                  <a:pt x="97" y="1311"/>
                  <a:pt x="93" y="1314"/>
                  <a:pt x="89" y="1314"/>
                </a:cubicBezTo>
                <a:cubicBezTo>
                  <a:pt x="87" y="1314"/>
                  <a:pt x="84" y="1313"/>
                  <a:pt x="83" y="1312"/>
                </a:cubicBezTo>
                <a:close/>
                <a:moveTo>
                  <a:pt x="1336" y="1332"/>
                </a:moveTo>
                <a:cubicBezTo>
                  <a:pt x="1333" y="1326"/>
                  <a:pt x="1335" y="1318"/>
                  <a:pt x="1341" y="1315"/>
                </a:cubicBezTo>
                <a:cubicBezTo>
                  <a:pt x="1347" y="1312"/>
                  <a:pt x="1355" y="1314"/>
                  <a:pt x="1358" y="1320"/>
                </a:cubicBezTo>
                <a:cubicBezTo>
                  <a:pt x="1361" y="1325"/>
                  <a:pt x="1359" y="1333"/>
                  <a:pt x="1353" y="1337"/>
                </a:cubicBezTo>
                <a:cubicBezTo>
                  <a:pt x="1351" y="1338"/>
                  <a:pt x="1349" y="1338"/>
                  <a:pt x="1347" y="1338"/>
                </a:cubicBezTo>
                <a:cubicBezTo>
                  <a:pt x="1343" y="1338"/>
                  <a:pt x="1339" y="1336"/>
                  <a:pt x="1336" y="1332"/>
                </a:cubicBezTo>
                <a:close/>
                <a:moveTo>
                  <a:pt x="126" y="1337"/>
                </a:moveTo>
                <a:cubicBezTo>
                  <a:pt x="120" y="1333"/>
                  <a:pt x="118" y="1326"/>
                  <a:pt x="121" y="1320"/>
                </a:cubicBezTo>
                <a:cubicBezTo>
                  <a:pt x="124" y="1314"/>
                  <a:pt x="132" y="1312"/>
                  <a:pt x="138" y="1315"/>
                </a:cubicBezTo>
                <a:cubicBezTo>
                  <a:pt x="144" y="1319"/>
                  <a:pt x="146" y="1326"/>
                  <a:pt x="143" y="1332"/>
                </a:cubicBezTo>
                <a:cubicBezTo>
                  <a:pt x="140" y="1336"/>
                  <a:pt x="136" y="1338"/>
                  <a:pt x="132" y="1338"/>
                </a:cubicBezTo>
                <a:cubicBezTo>
                  <a:pt x="130" y="1338"/>
                  <a:pt x="128" y="1338"/>
                  <a:pt x="126" y="1337"/>
                </a:cubicBezTo>
                <a:close/>
                <a:moveTo>
                  <a:pt x="1293" y="1357"/>
                </a:moveTo>
                <a:cubicBezTo>
                  <a:pt x="1290" y="1351"/>
                  <a:pt x="1292" y="1343"/>
                  <a:pt x="1298" y="1340"/>
                </a:cubicBezTo>
                <a:cubicBezTo>
                  <a:pt x="1304" y="1336"/>
                  <a:pt x="1311" y="1338"/>
                  <a:pt x="1315" y="1344"/>
                </a:cubicBezTo>
                <a:cubicBezTo>
                  <a:pt x="1318" y="1350"/>
                  <a:pt x="1316" y="1358"/>
                  <a:pt x="1310" y="1362"/>
                </a:cubicBezTo>
                <a:cubicBezTo>
                  <a:pt x="1308" y="1363"/>
                  <a:pt x="1306" y="1363"/>
                  <a:pt x="1304" y="1363"/>
                </a:cubicBezTo>
                <a:cubicBezTo>
                  <a:pt x="1300" y="1363"/>
                  <a:pt x="1296" y="1361"/>
                  <a:pt x="1293" y="1357"/>
                </a:cubicBezTo>
                <a:close/>
                <a:moveTo>
                  <a:pt x="169" y="1362"/>
                </a:moveTo>
                <a:cubicBezTo>
                  <a:pt x="163" y="1358"/>
                  <a:pt x="161" y="1351"/>
                  <a:pt x="164" y="1345"/>
                </a:cubicBezTo>
                <a:cubicBezTo>
                  <a:pt x="168" y="1339"/>
                  <a:pt x="175" y="1337"/>
                  <a:pt x="181" y="1340"/>
                </a:cubicBezTo>
                <a:cubicBezTo>
                  <a:pt x="187" y="1344"/>
                  <a:pt x="189" y="1351"/>
                  <a:pt x="186" y="1357"/>
                </a:cubicBezTo>
                <a:cubicBezTo>
                  <a:pt x="183" y="1361"/>
                  <a:pt x="179" y="1363"/>
                  <a:pt x="175" y="1363"/>
                </a:cubicBezTo>
                <a:cubicBezTo>
                  <a:pt x="173" y="1363"/>
                  <a:pt x="171" y="1363"/>
                  <a:pt x="169" y="1362"/>
                </a:cubicBezTo>
                <a:close/>
                <a:moveTo>
                  <a:pt x="1250" y="1382"/>
                </a:moveTo>
                <a:cubicBezTo>
                  <a:pt x="1247" y="1376"/>
                  <a:pt x="1249" y="1368"/>
                  <a:pt x="1255" y="1365"/>
                </a:cubicBezTo>
                <a:cubicBezTo>
                  <a:pt x="1261" y="1361"/>
                  <a:pt x="1268" y="1363"/>
                  <a:pt x="1272" y="1369"/>
                </a:cubicBezTo>
                <a:cubicBezTo>
                  <a:pt x="1275" y="1375"/>
                  <a:pt x="1273" y="1383"/>
                  <a:pt x="1267" y="1386"/>
                </a:cubicBezTo>
                <a:cubicBezTo>
                  <a:pt x="1265" y="1387"/>
                  <a:pt x="1263" y="1388"/>
                  <a:pt x="1261" y="1388"/>
                </a:cubicBezTo>
                <a:cubicBezTo>
                  <a:pt x="1257" y="1388"/>
                  <a:pt x="1253" y="1386"/>
                  <a:pt x="1250" y="1382"/>
                </a:cubicBezTo>
                <a:close/>
                <a:moveTo>
                  <a:pt x="212" y="1387"/>
                </a:moveTo>
                <a:cubicBezTo>
                  <a:pt x="206" y="1383"/>
                  <a:pt x="204" y="1375"/>
                  <a:pt x="207" y="1370"/>
                </a:cubicBezTo>
                <a:cubicBezTo>
                  <a:pt x="211" y="1364"/>
                  <a:pt x="218" y="1362"/>
                  <a:pt x="224" y="1365"/>
                </a:cubicBezTo>
                <a:cubicBezTo>
                  <a:pt x="230" y="1368"/>
                  <a:pt x="232" y="1376"/>
                  <a:pt x="229" y="1382"/>
                </a:cubicBezTo>
                <a:cubicBezTo>
                  <a:pt x="226" y="1386"/>
                  <a:pt x="222" y="1388"/>
                  <a:pt x="218" y="1388"/>
                </a:cubicBezTo>
                <a:cubicBezTo>
                  <a:pt x="216" y="1388"/>
                  <a:pt x="214" y="1388"/>
                  <a:pt x="212" y="1387"/>
                </a:cubicBezTo>
                <a:close/>
                <a:moveTo>
                  <a:pt x="1207" y="1407"/>
                </a:moveTo>
                <a:cubicBezTo>
                  <a:pt x="1204" y="1401"/>
                  <a:pt x="1206" y="1393"/>
                  <a:pt x="1212" y="1390"/>
                </a:cubicBezTo>
                <a:cubicBezTo>
                  <a:pt x="1218" y="1386"/>
                  <a:pt x="1225" y="1388"/>
                  <a:pt x="1229" y="1394"/>
                </a:cubicBezTo>
                <a:cubicBezTo>
                  <a:pt x="1232" y="1400"/>
                  <a:pt x="1230" y="1408"/>
                  <a:pt x="1224" y="1411"/>
                </a:cubicBezTo>
                <a:cubicBezTo>
                  <a:pt x="1222" y="1412"/>
                  <a:pt x="1220" y="1413"/>
                  <a:pt x="1218" y="1413"/>
                </a:cubicBezTo>
                <a:cubicBezTo>
                  <a:pt x="1214" y="1413"/>
                  <a:pt x="1210" y="1411"/>
                  <a:pt x="1207" y="1407"/>
                </a:cubicBezTo>
                <a:close/>
                <a:moveTo>
                  <a:pt x="255" y="1411"/>
                </a:moveTo>
                <a:cubicBezTo>
                  <a:pt x="249" y="1408"/>
                  <a:pt x="247" y="1400"/>
                  <a:pt x="250" y="1394"/>
                </a:cubicBezTo>
                <a:cubicBezTo>
                  <a:pt x="254" y="1388"/>
                  <a:pt x="261" y="1386"/>
                  <a:pt x="267" y="1390"/>
                </a:cubicBezTo>
                <a:cubicBezTo>
                  <a:pt x="273" y="1393"/>
                  <a:pt x="275" y="1401"/>
                  <a:pt x="272" y="1407"/>
                </a:cubicBezTo>
                <a:cubicBezTo>
                  <a:pt x="270" y="1411"/>
                  <a:pt x="265" y="1413"/>
                  <a:pt x="261" y="1413"/>
                </a:cubicBezTo>
                <a:cubicBezTo>
                  <a:pt x="259" y="1413"/>
                  <a:pt x="257" y="1413"/>
                  <a:pt x="255" y="1411"/>
                </a:cubicBezTo>
                <a:close/>
                <a:moveTo>
                  <a:pt x="1164" y="1432"/>
                </a:moveTo>
                <a:cubicBezTo>
                  <a:pt x="1161" y="1426"/>
                  <a:pt x="1163" y="1418"/>
                  <a:pt x="1169" y="1415"/>
                </a:cubicBezTo>
                <a:cubicBezTo>
                  <a:pt x="1175" y="1411"/>
                  <a:pt x="1182" y="1413"/>
                  <a:pt x="1186" y="1419"/>
                </a:cubicBezTo>
                <a:cubicBezTo>
                  <a:pt x="1189" y="1425"/>
                  <a:pt x="1187" y="1433"/>
                  <a:pt x="1181" y="1436"/>
                </a:cubicBezTo>
                <a:cubicBezTo>
                  <a:pt x="1179" y="1437"/>
                  <a:pt x="1177" y="1438"/>
                  <a:pt x="1175" y="1438"/>
                </a:cubicBezTo>
                <a:cubicBezTo>
                  <a:pt x="1171" y="1438"/>
                  <a:pt x="1166" y="1436"/>
                  <a:pt x="1164" y="1432"/>
                </a:cubicBezTo>
                <a:close/>
                <a:moveTo>
                  <a:pt x="298" y="1436"/>
                </a:moveTo>
                <a:cubicBezTo>
                  <a:pt x="292" y="1433"/>
                  <a:pt x="290" y="1425"/>
                  <a:pt x="293" y="1419"/>
                </a:cubicBezTo>
                <a:cubicBezTo>
                  <a:pt x="297" y="1413"/>
                  <a:pt x="304" y="1411"/>
                  <a:pt x="310" y="1415"/>
                </a:cubicBezTo>
                <a:cubicBezTo>
                  <a:pt x="316" y="1418"/>
                  <a:pt x="318" y="1426"/>
                  <a:pt x="315" y="1432"/>
                </a:cubicBezTo>
                <a:cubicBezTo>
                  <a:pt x="313" y="1436"/>
                  <a:pt x="308" y="1438"/>
                  <a:pt x="304" y="1438"/>
                </a:cubicBezTo>
                <a:cubicBezTo>
                  <a:pt x="302" y="1438"/>
                  <a:pt x="300" y="1437"/>
                  <a:pt x="298" y="1436"/>
                </a:cubicBezTo>
                <a:close/>
                <a:moveTo>
                  <a:pt x="1121" y="1456"/>
                </a:moveTo>
                <a:cubicBezTo>
                  <a:pt x="1118" y="1450"/>
                  <a:pt x="1120" y="1443"/>
                  <a:pt x="1126" y="1439"/>
                </a:cubicBezTo>
                <a:cubicBezTo>
                  <a:pt x="1132" y="1436"/>
                  <a:pt x="1139" y="1438"/>
                  <a:pt x="1143" y="1444"/>
                </a:cubicBezTo>
                <a:cubicBezTo>
                  <a:pt x="1146" y="1450"/>
                  <a:pt x="1144" y="1458"/>
                  <a:pt x="1138" y="1461"/>
                </a:cubicBezTo>
                <a:cubicBezTo>
                  <a:pt x="1136" y="1462"/>
                  <a:pt x="1134" y="1463"/>
                  <a:pt x="1132" y="1463"/>
                </a:cubicBezTo>
                <a:cubicBezTo>
                  <a:pt x="1127" y="1463"/>
                  <a:pt x="1123" y="1460"/>
                  <a:pt x="1121" y="1456"/>
                </a:cubicBezTo>
                <a:close/>
                <a:moveTo>
                  <a:pt x="341" y="1461"/>
                </a:moveTo>
                <a:cubicBezTo>
                  <a:pt x="335" y="1458"/>
                  <a:pt x="333" y="1450"/>
                  <a:pt x="336" y="1444"/>
                </a:cubicBezTo>
                <a:cubicBezTo>
                  <a:pt x="340" y="1438"/>
                  <a:pt x="347" y="1436"/>
                  <a:pt x="353" y="1440"/>
                </a:cubicBezTo>
                <a:cubicBezTo>
                  <a:pt x="359" y="1443"/>
                  <a:pt x="361" y="1451"/>
                  <a:pt x="358" y="1457"/>
                </a:cubicBezTo>
                <a:cubicBezTo>
                  <a:pt x="356" y="1461"/>
                  <a:pt x="352" y="1463"/>
                  <a:pt x="347" y="1463"/>
                </a:cubicBezTo>
                <a:cubicBezTo>
                  <a:pt x="345" y="1463"/>
                  <a:pt x="343" y="1462"/>
                  <a:pt x="341" y="1461"/>
                </a:cubicBezTo>
                <a:close/>
                <a:moveTo>
                  <a:pt x="1078" y="1481"/>
                </a:moveTo>
                <a:cubicBezTo>
                  <a:pt x="1075" y="1475"/>
                  <a:pt x="1077" y="1468"/>
                  <a:pt x="1082" y="1464"/>
                </a:cubicBezTo>
                <a:cubicBezTo>
                  <a:pt x="1088" y="1461"/>
                  <a:pt x="1096" y="1463"/>
                  <a:pt x="1100" y="1469"/>
                </a:cubicBezTo>
                <a:cubicBezTo>
                  <a:pt x="1103" y="1475"/>
                  <a:pt x="1101" y="1482"/>
                  <a:pt x="1095" y="1486"/>
                </a:cubicBezTo>
                <a:cubicBezTo>
                  <a:pt x="1093" y="1487"/>
                  <a:pt x="1091" y="1488"/>
                  <a:pt x="1089" y="1488"/>
                </a:cubicBezTo>
                <a:cubicBezTo>
                  <a:pt x="1084" y="1488"/>
                  <a:pt x="1080" y="1485"/>
                  <a:pt x="1078" y="1481"/>
                </a:cubicBezTo>
                <a:close/>
                <a:moveTo>
                  <a:pt x="384" y="1486"/>
                </a:moveTo>
                <a:cubicBezTo>
                  <a:pt x="378" y="1483"/>
                  <a:pt x="376" y="1475"/>
                  <a:pt x="379" y="1469"/>
                </a:cubicBezTo>
                <a:cubicBezTo>
                  <a:pt x="383" y="1463"/>
                  <a:pt x="391" y="1461"/>
                  <a:pt x="397" y="1464"/>
                </a:cubicBezTo>
                <a:cubicBezTo>
                  <a:pt x="403" y="1468"/>
                  <a:pt x="405" y="1476"/>
                  <a:pt x="401" y="1481"/>
                </a:cubicBezTo>
                <a:cubicBezTo>
                  <a:pt x="399" y="1485"/>
                  <a:pt x="395" y="1488"/>
                  <a:pt x="390" y="1488"/>
                </a:cubicBezTo>
                <a:cubicBezTo>
                  <a:pt x="388" y="1488"/>
                  <a:pt x="386" y="1487"/>
                  <a:pt x="384" y="1486"/>
                </a:cubicBezTo>
                <a:close/>
                <a:moveTo>
                  <a:pt x="1035" y="1506"/>
                </a:moveTo>
                <a:cubicBezTo>
                  <a:pt x="1031" y="1500"/>
                  <a:pt x="1033" y="1493"/>
                  <a:pt x="1039" y="1489"/>
                </a:cubicBezTo>
                <a:cubicBezTo>
                  <a:pt x="1045" y="1486"/>
                  <a:pt x="1053" y="1488"/>
                  <a:pt x="1056" y="1494"/>
                </a:cubicBezTo>
                <a:cubicBezTo>
                  <a:pt x="1060" y="1500"/>
                  <a:pt x="1058" y="1507"/>
                  <a:pt x="1052" y="1511"/>
                </a:cubicBezTo>
                <a:cubicBezTo>
                  <a:pt x="1050" y="1512"/>
                  <a:pt x="1048" y="1512"/>
                  <a:pt x="1046" y="1512"/>
                </a:cubicBezTo>
                <a:cubicBezTo>
                  <a:pt x="1041" y="1512"/>
                  <a:pt x="1037" y="1510"/>
                  <a:pt x="1035" y="1506"/>
                </a:cubicBezTo>
                <a:close/>
                <a:moveTo>
                  <a:pt x="427" y="1511"/>
                </a:moveTo>
                <a:cubicBezTo>
                  <a:pt x="421" y="1508"/>
                  <a:pt x="419" y="1500"/>
                  <a:pt x="423" y="1494"/>
                </a:cubicBezTo>
                <a:cubicBezTo>
                  <a:pt x="426" y="1488"/>
                  <a:pt x="434" y="1486"/>
                  <a:pt x="440" y="1489"/>
                </a:cubicBezTo>
                <a:cubicBezTo>
                  <a:pt x="446" y="1493"/>
                  <a:pt x="448" y="1500"/>
                  <a:pt x="444" y="1506"/>
                </a:cubicBezTo>
                <a:cubicBezTo>
                  <a:pt x="442" y="1510"/>
                  <a:pt x="438" y="1513"/>
                  <a:pt x="433" y="1513"/>
                </a:cubicBezTo>
                <a:cubicBezTo>
                  <a:pt x="431" y="1513"/>
                  <a:pt x="429" y="1512"/>
                  <a:pt x="427" y="1511"/>
                </a:cubicBezTo>
                <a:close/>
                <a:moveTo>
                  <a:pt x="992" y="1531"/>
                </a:moveTo>
                <a:cubicBezTo>
                  <a:pt x="988" y="1525"/>
                  <a:pt x="990" y="1517"/>
                  <a:pt x="996" y="1514"/>
                </a:cubicBezTo>
                <a:cubicBezTo>
                  <a:pt x="1002" y="1510"/>
                  <a:pt x="1010" y="1513"/>
                  <a:pt x="1013" y="1519"/>
                </a:cubicBezTo>
                <a:cubicBezTo>
                  <a:pt x="1017" y="1524"/>
                  <a:pt x="1015" y="1532"/>
                  <a:pt x="1009" y="1536"/>
                </a:cubicBezTo>
                <a:cubicBezTo>
                  <a:pt x="1007" y="1537"/>
                  <a:pt x="1005" y="1537"/>
                  <a:pt x="1003" y="1537"/>
                </a:cubicBezTo>
                <a:cubicBezTo>
                  <a:pt x="998" y="1537"/>
                  <a:pt x="994" y="1535"/>
                  <a:pt x="992" y="1531"/>
                </a:cubicBezTo>
                <a:close/>
                <a:moveTo>
                  <a:pt x="470" y="1536"/>
                </a:moveTo>
                <a:cubicBezTo>
                  <a:pt x="464" y="1532"/>
                  <a:pt x="462" y="1525"/>
                  <a:pt x="466" y="1519"/>
                </a:cubicBezTo>
                <a:cubicBezTo>
                  <a:pt x="469" y="1513"/>
                  <a:pt x="477" y="1511"/>
                  <a:pt x="483" y="1514"/>
                </a:cubicBezTo>
                <a:cubicBezTo>
                  <a:pt x="489" y="1518"/>
                  <a:pt x="491" y="1525"/>
                  <a:pt x="487" y="1531"/>
                </a:cubicBezTo>
                <a:cubicBezTo>
                  <a:pt x="485" y="1535"/>
                  <a:pt x="481" y="1537"/>
                  <a:pt x="476" y="1537"/>
                </a:cubicBezTo>
                <a:cubicBezTo>
                  <a:pt x="474" y="1537"/>
                  <a:pt x="472" y="1537"/>
                  <a:pt x="470" y="1536"/>
                </a:cubicBezTo>
                <a:close/>
                <a:moveTo>
                  <a:pt x="949" y="1556"/>
                </a:moveTo>
                <a:cubicBezTo>
                  <a:pt x="945" y="1550"/>
                  <a:pt x="947" y="1542"/>
                  <a:pt x="953" y="1539"/>
                </a:cubicBezTo>
                <a:cubicBezTo>
                  <a:pt x="959" y="1535"/>
                  <a:pt x="967" y="1537"/>
                  <a:pt x="970" y="1543"/>
                </a:cubicBezTo>
                <a:cubicBezTo>
                  <a:pt x="974" y="1549"/>
                  <a:pt x="972" y="1557"/>
                  <a:pt x="966" y="1560"/>
                </a:cubicBezTo>
                <a:cubicBezTo>
                  <a:pt x="964" y="1562"/>
                  <a:pt x="962" y="1562"/>
                  <a:pt x="959" y="1562"/>
                </a:cubicBezTo>
                <a:cubicBezTo>
                  <a:pt x="955" y="1562"/>
                  <a:pt x="951" y="1560"/>
                  <a:pt x="949" y="1556"/>
                </a:cubicBezTo>
                <a:close/>
                <a:moveTo>
                  <a:pt x="513" y="1561"/>
                </a:moveTo>
                <a:cubicBezTo>
                  <a:pt x="507" y="1557"/>
                  <a:pt x="505" y="1550"/>
                  <a:pt x="509" y="1544"/>
                </a:cubicBezTo>
                <a:cubicBezTo>
                  <a:pt x="512" y="1538"/>
                  <a:pt x="520" y="1536"/>
                  <a:pt x="526" y="1539"/>
                </a:cubicBezTo>
                <a:cubicBezTo>
                  <a:pt x="532" y="1543"/>
                  <a:pt x="534" y="1550"/>
                  <a:pt x="530" y="1556"/>
                </a:cubicBezTo>
                <a:cubicBezTo>
                  <a:pt x="528" y="1560"/>
                  <a:pt x="524" y="1562"/>
                  <a:pt x="519" y="1562"/>
                </a:cubicBezTo>
                <a:cubicBezTo>
                  <a:pt x="517" y="1562"/>
                  <a:pt x="515" y="1562"/>
                  <a:pt x="513" y="1561"/>
                </a:cubicBezTo>
                <a:close/>
                <a:moveTo>
                  <a:pt x="906" y="1581"/>
                </a:moveTo>
                <a:cubicBezTo>
                  <a:pt x="902" y="1575"/>
                  <a:pt x="904" y="1567"/>
                  <a:pt x="910" y="1564"/>
                </a:cubicBezTo>
                <a:cubicBezTo>
                  <a:pt x="916" y="1560"/>
                  <a:pt x="924" y="1562"/>
                  <a:pt x="927" y="1568"/>
                </a:cubicBezTo>
                <a:cubicBezTo>
                  <a:pt x="931" y="1574"/>
                  <a:pt x="929" y="1582"/>
                  <a:pt x="923" y="1585"/>
                </a:cubicBezTo>
                <a:cubicBezTo>
                  <a:pt x="921" y="1586"/>
                  <a:pt x="919" y="1587"/>
                  <a:pt x="916" y="1587"/>
                </a:cubicBezTo>
                <a:cubicBezTo>
                  <a:pt x="912" y="1587"/>
                  <a:pt x="908" y="1585"/>
                  <a:pt x="906" y="1581"/>
                </a:cubicBezTo>
                <a:close/>
                <a:moveTo>
                  <a:pt x="556" y="1585"/>
                </a:moveTo>
                <a:cubicBezTo>
                  <a:pt x="550" y="1582"/>
                  <a:pt x="548" y="1574"/>
                  <a:pt x="552" y="1568"/>
                </a:cubicBezTo>
                <a:cubicBezTo>
                  <a:pt x="555" y="1563"/>
                  <a:pt x="563" y="1560"/>
                  <a:pt x="569" y="1564"/>
                </a:cubicBezTo>
                <a:cubicBezTo>
                  <a:pt x="575" y="1567"/>
                  <a:pt x="577" y="1575"/>
                  <a:pt x="573" y="1581"/>
                </a:cubicBezTo>
                <a:cubicBezTo>
                  <a:pt x="571" y="1585"/>
                  <a:pt x="567" y="1587"/>
                  <a:pt x="563" y="1587"/>
                </a:cubicBezTo>
                <a:cubicBezTo>
                  <a:pt x="560" y="1587"/>
                  <a:pt x="558" y="1587"/>
                  <a:pt x="556" y="1585"/>
                </a:cubicBezTo>
                <a:close/>
                <a:moveTo>
                  <a:pt x="863" y="1606"/>
                </a:moveTo>
                <a:cubicBezTo>
                  <a:pt x="859" y="1600"/>
                  <a:pt x="861" y="1592"/>
                  <a:pt x="867" y="1589"/>
                </a:cubicBezTo>
                <a:cubicBezTo>
                  <a:pt x="873" y="1585"/>
                  <a:pt x="881" y="1587"/>
                  <a:pt x="884" y="1593"/>
                </a:cubicBezTo>
                <a:cubicBezTo>
                  <a:pt x="888" y="1599"/>
                  <a:pt x="886" y="1607"/>
                  <a:pt x="880" y="1610"/>
                </a:cubicBezTo>
                <a:cubicBezTo>
                  <a:pt x="878" y="1611"/>
                  <a:pt x="875" y="1612"/>
                  <a:pt x="873" y="1612"/>
                </a:cubicBezTo>
                <a:cubicBezTo>
                  <a:pt x="869" y="1612"/>
                  <a:pt x="865" y="1610"/>
                  <a:pt x="863" y="1606"/>
                </a:cubicBezTo>
                <a:close/>
                <a:moveTo>
                  <a:pt x="599" y="1610"/>
                </a:moveTo>
                <a:cubicBezTo>
                  <a:pt x="593" y="1607"/>
                  <a:pt x="591" y="1599"/>
                  <a:pt x="595" y="1593"/>
                </a:cubicBezTo>
                <a:cubicBezTo>
                  <a:pt x="598" y="1587"/>
                  <a:pt x="606" y="1585"/>
                  <a:pt x="612" y="1589"/>
                </a:cubicBezTo>
                <a:cubicBezTo>
                  <a:pt x="618" y="1592"/>
                  <a:pt x="620" y="1600"/>
                  <a:pt x="616" y="1606"/>
                </a:cubicBezTo>
                <a:cubicBezTo>
                  <a:pt x="614" y="1610"/>
                  <a:pt x="610" y="1612"/>
                  <a:pt x="606" y="1612"/>
                </a:cubicBezTo>
                <a:cubicBezTo>
                  <a:pt x="604" y="1612"/>
                  <a:pt x="601" y="1612"/>
                  <a:pt x="599" y="1610"/>
                </a:cubicBezTo>
                <a:close/>
                <a:moveTo>
                  <a:pt x="819" y="1631"/>
                </a:moveTo>
                <a:cubicBezTo>
                  <a:pt x="816" y="1625"/>
                  <a:pt x="818" y="1617"/>
                  <a:pt x="824" y="1613"/>
                </a:cubicBezTo>
                <a:cubicBezTo>
                  <a:pt x="830" y="1610"/>
                  <a:pt x="838" y="1612"/>
                  <a:pt x="841" y="1618"/>
                </a:cubicBezTo>
                <a:cubicBezTo>
                  <a:pt x="845" y="1624"/>
                  <a:pt x="842" y="1632"/>
                  <a:pt x="837" y="1635"/>
                </a:cubicBezTo>
                <a:cubicBezTo>
                  <a:pt x="835" y="1636"/>
                  <a:pt x="832" y="1637"/>
                  <a:pt x="830" y="1637"/>
                </a:cubicBezTo>
                <a:cubicBezTo>
                  <a:pt x="826" y="1637"/>
                  <a:pt x="822" y="1634"/>
                  <a:pt x="819" y="1631"/>
                </a:cubicBezTo>
                <a:close/>
                <a:moveTo>
                  <a:pt x="642" y="1635"/>
                </a:moveTo>
                <a:cubicBezTo>
                  <a:pt x="637" y="1632"/>
                  <a:pt x="635" y="1624"/>
                  <a:pt x="638" y="1618"/>
                </a:cubicBezTo>
                <a:cubicBezTo>
                  <a:pt x="641" y="1612"/>
                  <a:pt x="649" y="1610"/>
                  <a:pt x="655" y="1614"/>
                </a:cubicBezTo>
                <a:cubicBezTo>
                  <a:pt x="661" y="1617"/>
                  <a:pt x="663" y="1625"/>
                  <a:pt x="660" y="1631"/>
                </a:cubicBezTo>
                <a:cubicBezTo>
                  <a:pt x="657" y="1635"/>
                  <a:pt x="653" y="1637"/>
                  <a:pt x="649" y="1637"/>
                </a:cubicBezTo>
                <a:cubicBezTo>
                  <a:pt x="647" y="1637"/>
                  <a:pt x="644" y="1636"/>
                  <a:pt x="642" y="1635"/>
                </a:cubicBezTo>
                <a:close/>
                <a:moveTo>
                  <a:pt x="776" y="1655"/>
                </a:moveTo>
                <a:cubicBezTo>
                  <a:pt x="773" y="1649"/>
                  <a:pt x="775" y="1642"/>
                  <a:pt x="781" y="1638"/>
                </a:cubicBezTo>
                <a:cubicBezTo>
                  <a:pt x="787" y="1635"/>
                  <a:pt x="795" y="1637"/>
                  <a:pt x="798" y="1643"/>
                </a:cubicBezTo>
                <a:cubicBezTo>
                  <a:pt x="801" y="1649"/>
                  <a:pt x="799" y="1656"/>
                  <a:pt x="793" y="1660"/>
                </a:cubicBezTo>
                <a:cubicBezTo>
                  <a:pt x="791" y="1661"/>
                  <a:pt x="789" y="1662"/>
                  <a:pt x="787" y="1662"/>
                </a:cubicBezTo>
                <a:cubicBezTo>
                  <a:pt x="783" y="1662"/>
                  <a:pt x="779" y="1659"/>
                  <a:pt x="776" y="1655"/>
                </a:cubicBezTo>
                <a:close/>
                <a:moveTo>
                  <a:pt x="686" y="1660"/>
                </a:moveTo>
                <a:lnTo>
                  <a:pt x="686" y="1660"/>
                </a:lnTo>
                <a:cubicBezTo>
                  <a:pt x="680" y="1657"/>
                  <a:pt x="678" y="1649"/>
                  <a:pt x="681" y="1643"/>
                </a:cubicBezTo>
                <a:cubicBezTo>
                  <a:pt x="684" y="1637"/>
                  <a:pt x="692" y="1635"/>
                  <a:pt x="698" y="1639"/>
                </a:cubicBezTo>
                <a:cubicBezTo>
                  <a:pt x="704" y="1642"/>
                  <a:pt x="706" y="1650"/>
                  <a:pt x="703" y="1656"/>
                </a:cubicBezTo>
                <a:cubicBezTo>
                  <a:pt x="700" y="1660"/>
                  <a:pt x="696" y="1662"/>
                  <a:pt x="692" y="1662"/>
                </a:cubicBezTo>
                <a:cubicBezTo>
                  <a:pt x="690" y="1662"/>
                  <a:pt x="688" y="1661"/>
                  <a:pt x="686" y="1660"/>
                </a:cubicBezTo>
                <a:close/>
                <a:moveTo>
                  <a:pt x="740" y="1675"/>
                </a:moveTo>
                <a:lnTo>
                  <a:pt x="739" y="1675"/>
                </a:lnTo>
                <a:cubicBezTo>
                  <a:pt x="732" y="1675"/>
                  <a:pt x="727" y="1669"/>
                  <a:pt x="727" y="1662"/>
                </a:cubicBezTo>
                <a:cubicBezTo>
                  <a:pt x="727" y="1655"/>
                  <a:pt x="732" y="1650"/>
                  <a:pt x="739" y="1650"/>
                </a:cubicBezTo>
                <a:lnTo>
                  <a:pt x="739" y="1650"/>
                </a:lnTo>
                <a:lnTo>
                  <a:pt x="740" y="1650"/>
                </a:lnTo>
                <a:cubicBezTo>
                  <a:pt x="747" y="1650"/>
                  <a:pt x="752" y="1655"/>
                  <a:pt x="752" y="1662"/>
                </a:cubicBezTo>
                <a:cubicBezTo>
                  <a:pt x="752" y="1669"/>
                  <a:pt x="747" y="1675"/>
                  <a:pt x="740" y="16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2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F02C0B1-1D82-4ADC-BC80-676E13042EED}"/>
              </a:ext>
            </a:extLst>
          </p:cNvPr>
          <p:cNvSpPr txBox="1"/>
          <p:nvPr/>
        </p:nvSpPr>
        <p:spPr>
          <a:xfrm>
            <a:off x="8515925" y="1559874"/>
            <a:ext cx="2033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Площадь 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4BCF6F4-A108-48FB-92CB-D28C6932B1A8}"/>
              </a:ext>
            </a:extLst>
          </p:cNvPr>
          <p:cNvSpPr/>
          <p:nvPr/>
        </p:nvSpPr>
        <p:spPr>
          <a:xfrm>
            <a:off x="8515925" y="1909553"/>
            <a:ext cx="3346830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территории Серышевского муниципального округа</a:t>
            </a:r>
            <a:endParaRPr lang="en-GB" sz="1250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20C991B-E1FD-4C7A-B22D-20E338C16D4C}"/>
              </a:ext>
            </a:extLst>
          </p:cNvPr>
          <p:cNvSpPr txBox="1"/>
          <p:nvPr/>
        </p:nvSpPr>
        <p:spPr>
          <a:xfrm>
            <a:off x="6189133" y="1615446"/>
            <a:ext cx="21805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 Black" pitchFamily="34" charset="0"/>
                <a:ea typeface="Open Sans" panose="020B0606030504020204" pitchFamily="34" charset="0"/>
                <a:cs typeface="Arial" pitchFamily="34" charset="0"/>
              </a:rPr>
              <a:t>3,8</a:t>
            </a:r>
            <a:endParaRPr lang="en-US" sz="6000" b="1" dirty="0">
              <a:solidFill>
                <a:srgbClr val="4472C4"/>
              </a:solidFill>
              <a:latin typeface="Arial Black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DFC895D-0F66-4E83-8187-02513C1E757B}"/>
              </a:ext>
            </a:extLst>
          </p:cNvPr>
          <p:cNvSpPr txBox="1"/>
          <p:nvPr/>
        </p:nvSpPr>
        <p:spPr>
          <a:xfrm>
            <a:off x="8515925" y="3018968"/>
            <a:ext cx="2033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Протяженность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0D80F7C-1782-4314-B9B5-FF3DF19DB8C3}"/>
              </a:ext>
            </a:extLst>
          </p:cNvPr>
          <p:cNvSpPr/>
          <p:nvPr/>
        </p:nvSpPr>
        <p:spPr>
          <a:xfrm>
            <a:off x="8515923" y="3391120"/>
            <a:ext cx="3200359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территории Серышевского муниципального </a:t>
            </a:r>
            <a:r>
              <a:rPr lang="ru-RU" sz="12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округа  с </a:t>
            </a: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севера на юг</a:t>
            </a:r>
            <a:endParaRPr lang="en-GB" sz="1250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448C634-6C5E-427A-B4C1-F27989651F17}"/>
              </a:ext>
            </a:extLst>
          </p:cNvPr>
          <p:cNvSpPr txBox="1"/>
          <p:nvPr/>
        </p:nvSpPr>
        <p:spPr>
          <a:xfrm>
            <a:off x="6096000" y="3160288"/>
            <a:ext cx="25484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 Black" pitchFamily="34" charset="0"/>
                <a:ea typeface="Open Sans" panose="020B0606030504020204" pitchFamily="34" charset="0"/>
                <a:cs typeface="Arial" pitchFamily="34" charset="0"/>
              </a:rPr>
              <a:t>62,7</a:t>
            </a:r>
            <a:r>
              <a:rPr lang="ru-RU" sz="200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км</a:t>
            </a:r>
            <a:endParaRPr lang="en-US" sz="2000" b="1" dirty="0">
              <a:solidFill>
                <a:srgbClr val="4472C4"/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E73A654-C0BB-490B-9B80-7587B127CFCF}"/>
              </a:ext>
            </a:extLst>
          </p:cNvPr>
          <p:cNvSpPr txBox="1"/>
          <p:nvPr/>
        </p:nvSpPr>
        <p:spPr>
          <a:xfrm>
            <a:off x="8515925" y="4405647"/>
            <a:ext cx="2033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Протяженность</a:t>
            </a:r>
          </a:p>
          <a:p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10D9E38-6DE0-4098-83E1-F6A38A92400D}"/>
              </a:ext>
            </a:extLst>
          </p:cNvPr>
          <p:cNvSpPr/>
          <p:nvPr/>
        </p:nvSpPr>
        <p:spPr>
          <a:xfrm>
            <a:off x="8515925" y="4728812"/>
            <a:ext cx="3346830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территории </a:t>
            </a:r>
            <a:r>
              <a:rPr lang="ru-RU" sz="12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Серышевского муниципального округа с запада на восток</a:t>
            </a:r>
            <a:endParaRPr lang="en-GB" sz="1250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190B543-2D46-4CD6-9191-BF04E6F444FB}"/>
              </a:ext>
            </a:extLst>
          </p:cNvPr>
          <p:cNvSpPr txBox="1"/>
          <p:nvPr/>
        </p:nvSpPr>
        <p:spPr>
          <a:xfrm>
            <a:off x="6189133" y="4497980"/>
            <a:ext cx="23267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4472C4"/>
                </a:solidFill>
                <a:latin typeface="Arial Black" pitchFamily="34" charset="0"/>
                <a:ea typeface="Open Sans" panose="020B0606030504020204" pitchFamily="34" charset="0"/>
                <a:cs typeface="Arial" pitchFamily="34" charset="0"/>
              </a:rPr>
              <a:t>107</a:t>
            </a:r>
            <a:r>
              <a:rPr lang="ru-RU" sz="200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км</a:t>
            </a:r>
            <a:endParaRPr lang="en-US" sz="2000" b="1" dirty="0">
              <a:solidFill>
                <a:srgbClr val="4472C4"/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DD9E92B-CCDA-4A0E-A218-FB03D92837D4}"/>
              </a:ext>
            </a:extLst>
          </p:cNvPr>
          <p:cNvSpPr/>
          <p:nvPr/>
        </p:nvSpPr>
        <p:spPr>
          <a:xfrm>
            <a:off x="2416923" y="382799"/>
            <a:ext cx="737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cap="all" dirty="0" smtClean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ОБЩАЯ ИНФОРМАЦИЯ</a:t>
            </a:r>
            <a:endParaRPr lang="en-GB" sz="4800" b="1" cap="all" dirty="0">
              <a:solidFill>
                <a:srgbClr val="4472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3A00C3DC-04AA-4AB0-A87F-4FFA2A619F69}"/>
              </a:ext>
            </a:extLst>
          </p:cNvPr>
          <p:cNvSpPr/>
          <p:nvPr/>
        </p:nvSpPr>
        <p:spPr>
          <a:xfrm>
            <a:off x="0" y="6797704"/>
            <a:ext cx="12192000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Right Triangle 27">
            <a:extLst>
              <a:ext uri="{FF2B5EF4-FFF2-40B4-BE49-F238E27FC236}">
                <a16:creationId xmlns="" xmlns:a16="http://schemas.microsoft.com/office/drawing/2014/main" id="{12BEE49A-C8D0-4BC3-AE5F-435B69159829}"/>
              </a:ext>
            </a:extLst>
          </p:cNvPr>
          <p:cNvSpPr/>
          <p:nvPr/>
        </p:nvSpPr>
        <p:spPr>
          <a:xfrm rot="10800000">
            <a:off x="11533515" y="-3"/>
            <a:ext cx="658481" cy="658481"/>
          </a:xfrm>
          <a:prstGeom prst="rtTriangl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20C991B-E1FD-4C7A-B22D-20E338C16D4C}"/>
              </a:ext>
            </a:extLst>
          </p:cNvPr>
          <p:cNvSpPr txBox="1"/>
          <p:nvPr/>
        </p:nvSpPr>
        <p:spPr>
          <a:xfrm>
            <a:off x="7702945" y="1769334"/>
            <a:ext cx="812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тыс. </a:t>
            </a:r>
          </a:p>
          <a:p>
            <a:r>
              <a:rPr lang="ru-RU" sz="200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км</a:t>
            </a:r>
            <a:endParaRPr lang="en-US" sz="2000" b="1" dirty="0">
              <a:solidFill>
                <a:srgbClr val="4472C4"/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6533" y="1213796"/>
            <a:ext cx="4267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 err="1">
                <a:latin typeface="Arial" pitchFamily="34" charset="0"/>
                <a:cs typeface="Arial" pitchFamily="34" charset="0"/>
              </a:rPr>
              <a:t>Серышевский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 муниципальный округ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расположен на западе 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Зейско-Буреинской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равнины,  в центральной части Амурской области и граничит с пятью районами и округами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12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с севера на протяжении 105 км со 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Свободненским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районом по судоходной реке 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Зея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12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с северо-восточной на протяжении 115 км с 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Мазановским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районом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12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с юго-восточной 30 км  с 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Ромненским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районом по реке Томь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12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с юга 95 км с Белогорским муниципальным округом;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с юга-запада 15 км с Ивановским муниципальным округом.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361268" y="4973194"/>
            <a:ext cx="2379134" cy="144195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" marR="5080" algn="just">
              <a:lnSpc>
                <a:spcPct val="100000"/>
              </a:lnSpc>
              <a:spcBef>
                <a:spcPts val="105"/>
              </a:spcBef>
            </a:pPr>
            <a:r>
              <a:rPr lang="ru-RU" b="1" dirty="0" smtClean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Телефонный код: +7 41642</a:t>
            </a:r>
            <a:endParaRPr lang="ru-RU" b="1" dirty="0">
              <a:solidFill>
                <a:srgbClr val="4472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26533" y="4973195"/>
            <a:ext cx="2379134" cy="1441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" marR="5080" algn="just">
              <a:lnSpc>
                <a:spcPct val="100000"/>
              </a:lnSpc>
              <a:spcBef>
                <a:spcPts val="105"/>
              </a:spcBef>
            </a:pP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Часовой пояс: UTC+9/MSK+6 </a:t>
            </a:r>
          </a:p>
        </p:txBody>
      </p:sp>
    </p:spTree>
    <p:extLst>
      <p:ext uri="{BB962C8B-B14F-4D97-AF65-F5344CB8AC3E}">
        <p14:creationId xmlns:p14="http://schemas.microsoft.com/office/powerpoint/2010/main" val="165448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DD9E92B-CCDA-4A0E-A218-FB03D92837D4}"/>
              </a:ext>
            </a:extLst>
          </p:cNvPr>
          <p:cNvSpPr/>
          <p:nvPr/>
        </p:nvSpPr>
        <p:spPr>
          <a:xfrm>
            <a:off x="1580824" y="246630"/>
            <a:ext cx="90494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cap="all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Конкурентные преимущества</a:t>
            </a:r>
            <a:endParaRPr lang="en-GB" sz="4000" b="1" cap="all" dirty="0">
              <a:solidFill>
                <a:srgbClr val="4472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3A00C3DC-04AA-4AB0-A87F-4FFA2A619F69}"/>
              </a:ext>
            </a:extLst>
          </p:cNvPr>
          <p:cNvSpPr/>
          <p:nvPr/>
        </p:nvSpPr>
        <p:spPr>
          <a:xfrm>
            <a:off x="0" y="6797704"/>
            <a:ext cx="12192000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Right Triangle 27">
            <a:extLst>
              <a:ext uri="{FF2B5EF4-FFF2-40B4-BE49-F238E27FC236}">
                <a16:creationId xmlns="" xmlns:a16="http://schemas.microsoft.com/office/drawing/2014/main" id="{12BEE49A-C8D0-4BC3-AE5F-435B69159829}"/>
              </a:ext>
            </a:extLst>
          </p:cNvPr>
          <p:cNvSpPr/>
          <p:nvPr/>
        </p:nvSpPr>
        <p:spPr>
          <a:xfrm rot="10800000">
            <a:off x="11533515" y="-3"/>
            <a:ext cx="658481" cy="658481"/>
          </a:xfrm>
          <a:prstGeom prst="rtTriangl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F02C0B1-1D82-4ADC-BC80-676E13042EED}"/>
              </a:ext>
            </a:extLst>
          </p:cNvPr>
          <p:cNvSpPr txBox="1"/>
          <p:nvPr/>
        </p:nvSpPr>
        <p:spPr>
          <a:xfrm>
            <a:off x="525900" y="972078"/>
            <a:ext cx="4012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Транспортная инфраструктура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22" name="Rectangle 5">
            <a:extLst>
              <a:ext uri="{FF2B5EF4-FFF2-40B4-BE49-F238E27FC236}">
                <a16:creationId xmlns="" xmlns:a16="http://schemas.microsoft.com/office/drawing/2014/main" id="{04BCF6F4-A108-48FB-92CB-D28C6932B1A8}"/>
              </a:ext>
            </a:extLst>
          </p:cNvPr>
          <p:cNvSpPr/>
          <p:nvPr/>
        </p:nvSpPr>
        <p:spPr>
          <a:xfrm>
            <a:off x="525900" y="1491162"/>
            <a:ext cx="469120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Развитая транспортная сеть (Транссибирская железнодорожная магистраль </a:t>
            </a: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(Москва-Владивосток) протяженностью 50 км, 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федеральная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автомагистраль Чита — Хабаровск (трасса M58 «Амур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» Р-297).</a:t>
            </a:r>
            <a:endParaRPr lang="ru-RU" sz="1250" b="1" dirty="0">
              <a:solidFill>
                <a:srgbClr val="4472C4"/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F02C0B1-1D82-4ADC-BC80-676E13042EED}"/>
              </a:ext>
            </a:extLst>
          </p:cNvPr>
          <p:cNvSpPr txBox="1"/>
          <p:nvPr/>
        </p:nvSpPr>
        <p:spPr>
          <a:xfrm>
            <a:off x="5572943" y="992688"/>
            <a:ext cx="30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Благоприятный климат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26" name="Rectangle 5">
            <a:extLst>
              <a:ext uri="{FF2B5EF4-FFF2-40B4-BE49-F238E27FC236}">
                <a16:creationId xmlns="" xmlns:a16="http://schemas.microsoft.com/office/drawing/2014/main" id="{04BCF6F4-A108-48FB-92CB-D28C6932B1A8}"/>
              </a:ext>
            </a:extLst>
          </p:cNvPr>
          <p:cNvSpPr/>
          <p:nvPr/>
        </p:nvSpPr>
        <p:spPr>
          <a:xfrm>
            <a:off x="5572942" y="1491162"/>
            <a:ext cx="6360130" cy="1535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50" dirty="0" err="1">
                <a:latin typeface="Arial" panose="020B0604020202020204" pitchFamily="34" charset="0"/>
                <a:cs typeface="Arial" panose="020B0604020202020204" pitchFamily="34" charset="0"/>
              </a:rPr>
              <a:t>Серышевский</a:t>
            </a:r>
            <a:r>
              <a:rPr lang="ru-RU" sz="125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муниципальный округ является сельскохозяйственной территорией Амурской области. Сельскохозяйственное производство представлено </a:t>
            </a:r>
            <a:r>
              <a:rPr lang="ru-RU" sz="125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крупными предприятиями, КФХ и личными подсобными хозяйствами</a:t>
            </a:r>
            <a:r>
              <a:rPr lang="ru-RU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12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Благоприятные </a:t>
            </a: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климатические условия, а также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плодородные почвы </a:t>
            </a: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способствуют развитию сельского хозяйства.</a:t>
            </a:r>
            <a:endParaRPr lang="en-GB" sz="1250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30" name="Rectangle 5">
            <a:extLst>
              <a:ext uri="{FF2B5EF4-FFF2-40B4-BE49-F238E27FC236}">
                <a16:creationId xmlns="" xmlns:a16="http://schemas.microsoft.com/office/drawing/2014/main" id="{04BCF6F4-A108-48FB-92CB-D28C6932B1A8}"/>
              </a:ext>
            </a:extLst>
          </p:cNvPr>
          <p:cNvSpPr/>
          <p:nvPr/>
        </p:nvSpPr>
        <p:spPr>
          <a:xfrm>
            <a:off x="5572943" y="3796928"/>
            <a:ext cx="6360129" cy="2689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Полезные ископаемые на территории Серышевского муниципального округа представлены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месторождением глин и строительных песков</a:t>
            </a:r>
            <a:r>
              <a:rPr lang="ru-RU" sz="12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.</a:t>
            </a:r>
            <a:endParaRPr lang="ru-RU" sz="1250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Запасы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нерудных полезных ископаемых </a:t>
            </a: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позволяют полностью удовлетворить потребности округа в песчано-гравийной смеси</a:t>
            </a:r>
            <a:r>
              <a:rPr lang="ru-RU" sz="12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.</a:t>
            </a:r>
            <a:endParaRPr lang="ru-RU" sz="1250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Рельеф территории округа в целом благоприятен для ведения сельскохозяйственного производства, организации всех видов производственно-гражданского строительства</a:t>
            </a:r>
            <a:r>
              <a:rPr lang="ru-RU" sz="12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.</a:t>
            </a:r>
            <a:endParaRPr lang="ru-RU" sz="1250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Выгодное местоположение округа, богатый природный мир создают благоприятные условия для развития сферы туризма.</a:t>
            </a:r>
            <a:endParaRPr lang="en-GB" sz="1250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5F02C0B1-1D82-4ADC-BC80-676E13042EED}"/>
              </a:ext>
            </a:extLst>
          </p:cNvPr>
          <p:cNvSpPr txBox="1"/>
          <p:nvPr/>
        </p:nvSpPr>
        <p:spPr>
          <a:xfrm>
            <a:off x="5572943" y="3411000"/>
            <a:ext cx="3787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Природные ресурсы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25901" y="3411000"/>
            <a:ext cx="3674533" cy="6614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690 км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до Хабаровска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25901" y="4301913"/>
            <a:ext cx="4123266" cy="6614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1400 км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Владивостока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25901" y="5186494"/>
            <a:ext cx="4691209" cy="6614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4472C4"/>
                </a:solidFill>
                <a:latin typeface="Arial Black" pitchFamily="34" charset="0"/>
                <a:cs typeface="Arial" pitchFamily="34" charset="0"/>
              </a:rPr>
              <a:t>7700 км </a:t>
            </a:r>
            <a:r>
              <a:rPr lang="ru-RU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до </a:t>
            </a:r>
            <a:r>
              <a:rPr lang="ru-RU" b="1" dirty="0" smtClean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Москвы</a:t>
            </a:r>
            <a:endParaRPr lang="ru-RU" b="1" dirty="0">
              <a:solidFill>
                <a:srgbClr val="4472C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80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6" grpId="0"/>
      <p:bldP spid="30" grpId="0"/>
      <p:bldP spid="32" grpId="0"/>
      <p:bldP spid="3" grpId="0" animBg="1"/>
      <p:bldP spid="25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"/>
            <a:ext cx="12192000" cy="685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532" y="0"/>
            <a:ext cx="12191995" cy="6858000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ight Triangle 2">
            <a:extLst>
              <a:ext uri="{FF2B5EF4-FFF2-40B4-BE49-F238E27FC236}">
                <a16:creationId xmlns="" xmlns:a16="http://schemas.microsoft.com/office/drawing/2014/main" id="{24FE1721-3792-4C0B-AFC5-E933EA748BFD}"/>
              </a:ext>
            </a:extLst>
          </p:cNvPr>
          <p:cNvSpPr/>
          <p:nvPr/>
        </p:nvSpPr>
        <p:spPr>
          <a:xfrm rot="10800000">
            <a:off x="11533515" y="-3"/>
            <a:ext cx="658481" cy="658481"/>
          </a:xfrm>
          <a:prstGeom prst="rtTriangl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2">
            <a:extLst>
              <a:ext uri="{FF2B5EF4-FFF2-40B4-BE49-F238E27FC236}">
                <a16:creationId xmlns="" xmlns:a16="http://schemas.microsoft.com/office/drawing/2014/main" id="{1DD9E92B-CCDA-4A0E-A218-FB03D92837D4}"/>
              </a:ext>
            </a:extLst>
          </p:cNvPr>
          <p:cNvSpPr/>
          <p:nvPr/>
        </p:nvSpPr>
        <p:spPr>
          <a:xfrm>
            <a:off x="4949541" y="264672"/>
            <a:ext cx="23119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cap="all" dirty="0" smtClean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климат</a:t>
            </a:r>
            <a:endParaRPr lang="en-GB" sz="4000" b="1" cap="all" dirty="0">
              <a:solidFill>
                <a:srgbClr val="4472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04BCF6F4-A108-48FB-92CB-D28C6932B1A8}"/>
              </a:ext>
            </a:extLst>
          </p:cNvPr>
          <p:cNvSpPr/>
          <p:nvPr/>
        </p:nvSpPr>
        <p:spPr>
          <a:xfrm>
            <a:off x="886628" y="882429"/>
            <a:ext cx="10646887" cy="2112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Для Серышевского муниципального округа характерна переменная облачность в течение всего года.</a:t>
            </a:r>
          </a:p>
          <a:p>
            <a:pPr>
              <a:lnSpc>
                <a:spcPct val="150000"/>
              </a:lnSpc>
            </a:pPr>
            <a:endParaRPr lang="ru-RU" sz="1250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Четко выражены времена года. Лето преимущественно </a:t>
            </a:r>
            <a:r>
              <a:rPr lang="ru-RU" sz="12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теплое. </a:t>
            </a: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Зима холодная, </a:t>
            </a:r>
            <a:r>
              <a:rPr lang="ru-RU" sz="12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снежная.</a:t>
            </a:r>
          </a:p>
          <a:p>
            <a:pPr>
              <a:lnSpc>
                <a:spcPct val="150000"/>
              </a:lnSpc>
            </a:pPr>
            <a:endParaRPr lang="ru-RU" sz="1250" dirty="0" smtClean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В течение года осадки распределяются неравномерно. В холодный период года выпадает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90-100 мм осадков </a:t>
            </a: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(до 20-25 % годовой суммы), в теплый –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480-580 мм </a:t>
            </a: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(75-80 % годовой суммы). </a:t>
            </a:r>
            <a:endParaRPr lang="ru-RU" sz="1250" dirty="0" smtClean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Июль </a:t>
            </a: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и август - самые влажные месяцы года. </a:t>
            </a:r>
            <a:endParaRPr lang="ru-RU" sz="1250" dirty="0" smtClean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86628" y="3279727"/>
            <a:ext cx="2379134" cy="1441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" marR="5080" algn="ctr">
              <a:spcBef>
                <a:spcPts val="105"/>
              </a:spcBef>
            </a:pPr>
            <a:r>
              <a:rPr lang="ru-RU" sz="3600" b="1" dirty="0">
                <a:latin typeface="Arial Black" pitchFamily="34" charset="0"/>
                <a:ea typeface="Open Sans" panose="020B0606030504020204" pitchFamily="34" charset="0"/>
                <a:cs typeface="Arial" pitchFamily="34" charset="0"/>
              </a:rPr>
              <a:t>- 30 °С</a:t>
            </a:r>
            <a:endParaRPr lang="en-US" sz="3600" b="1" dirty="0">
              <a:latin typeface="Arial Black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средняя </a:t>
            </a:r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температура января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915963" y="3279727"/>
            <a:ext cx="2379134" cy="1441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" marR="5080" algn="ctr">
              <a:spcBef>
                <a:spcPts val="105"/>
              </a:spcBef>
            </a:pPr>
            <a:r>
              <a:rPr lang="ru-RU" sz="3600" b="1" dirty="0">
                <a:latin typeface="Arial Black" pitchFamily="34" charset="0"/>
                <a:ea typeface="Open Sans" panose="020B0606030504020204" pitchFamily="34" charset="0"/>
                <a:cs typeface="Arial" pitchFamily="34" charset="0"/>
              </a:rPr>
              <a:t>+ 26 °С</a:t>
            </a:r>
          </a:p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средняя температура июля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8961966" y="3279727"/>
            <a:ext cx="2379134" cy="144195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" marR="5080" algn="ctr">
              <a:spcBef>
                <a:spcPts val="105"/>
              </a:spcBef>
            </a:pPr>
            <a:r>
              <a:rPr lang="ru-RU" sz="3600" b="1" dirty="0">
                <a:solidFill>
                  <a:srgbClr val="4472C4"/>
                </a:solidFill>
                <a:latin typeface="Arial Black" pitchFamily="34" charset="0"/>
                <a:ea typeface="Open Sans" panose="020B0606030504020204" pitchFamily="34" charset="0"/>
                <a:cs typeface="Arial" pitchFamily="34" charset="0"/>
              </a:rPr>
              <a:t>640 мм</a:t>
            </a:r>
          </a:p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ru-RU" b="1" dirty="0" smtClean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годовое количество осадков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825498" y="5014184"/>
            <a:ext cx="2379134" cy="1441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" marR="5080" algn="ctr">
              <a:spcBef>
                <a:spcPts val="105"/>
              </a:spcBef>
            </a:pPr>
            <a:r>
              <a:rPr lang="ru-RU" sz="3600" b="1" dirty="0">
                <a:latin typeface="Arial Black" pitchFamily="34" charset="0"/>
                <a:ea typeface="Open Sans" panose="020B0606030504020204" pitchFamily="34" charset="0"/>
                <a:cs typeface="Arial" pitchFamily="34" charset="0"/>
              </a:rPr>
              <a:t>3,1 м</a:t>
            </a:r>
          </a:p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сезонное промерзание грунтов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8961966" y="5013226"/>
            <a:ext cx="2379134" cy="144195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" marR="5080" algn="ctr">
              <a:spcBef>
                <a:spcPts val="105"/>
              </a:spcBef>
            </a:pPr>
            <a:r>
              <a:rPr lang="ru-RU" sz="3600" b="1" dirty="0">
                <a:solidFill>
                  <a:srgbClr val="4472C4"/>
                </a:solidFill>
                <a:latin typeface="Arial Black" pitchFamily="34" charset="0"/>
                <a:ea typeface="Open Sans" panose="020B0606030504020204" pitchFamily="34" charset="0"/>
                <a:cs typeface="Arial" pitchFamily="34" charset="0"/>
              </a:rPr>
              <a:t>144 дня </a:t>
            </a:r>
            <a:r>
              <a:rPr lang="ru-RU" b="1" dirty="0">
                <a:solidFill>
                  <a:srgbClr val="4472C4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продолжительность</a:t>
            </a:r>
            <a:endParaRPr lang="ru-RU" sz="1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4915963" y="5013226"/>
            <a:ext cx="2379134" cy="1441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" marR="5080" algn="ctr">
              <a:spcBef>
                <a:spcPts val="105"/>
              </a:spcBef>
            </a:pPr>
            <a:r>
              <a:rPr lang="ru-RU" sz="2400" b="1" dirty="0">
                <a:latin typeface="Arial Black" pitchFamily="34" charset="0"/>
                <a:ea typeface="Open Sans" panose="020B0606030504020204" pitchFamily="34" charset="0"/>
                <a:cs typeface="Arial" pitchFamily="34" charset="0"/>
              </a:rPr>
              <a:t>136-142 </a:t>
            </a:r>
            <a:r>
              <a:rPr lang="ru-RU" sz="2400" b="1" dirty="0" smtClean="0">
                <a:latin typeface="Arial Black" pitchFamily="34" charset="0"/>
                <a:ea typeface="Open Sans" panose="020B0606030504020204" pitchFamily="34" charset="0"/>
                <a:cs typeface="Arial" pitchFamily="34" charset="0"/>
              </a:rPr>
              <a:t>дня</a:t>
            </a:r>
          </a:p>
          <a:p>
            <a:pPr marL="12065" marR="5080" algn="ctr">
              <a:spcBef>
                <a:spcPts val="105"/>
              </a:spcBef>
            </a:pPr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средняя продолжительность  безморозного периода года </a:t>
            </a:r>
          </a:p>
        </p:txBody>
      </p:sp>
    </p:spTree>
    <p:extLst>
      <p:ext uri="{BB962C8B-B14F-4D97-AF65-F5344CB8AC3E}">
        <p14:creationId xmlns:p14="http://schemas.microsoft.com/office/powerpoint/2010/main" val="391778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2">
            <a:extLst>
              <a:ext uri="{FF2B5EF4-FFF2-40B4-BE49-F238E27FC236}">
                <a16:creationId xmlns="" xmlns:a16="http://schemas.microsoft.com/office/drawing/2014/main" id="{24FE1721-3792-4C0B-AFC5-E933EA748BFD}"/>
              </a:ext>
            </a:extLst>
          </p:cNvPr>
          <p:cNvSpPr/>
          <p:nvPr/>
        </p:nvSpPr>
        <p:spPr>
          <a:xfrm rot="10800000">
            <a:off x="11533515" y="-3"/>
            <a:ext cx="658481" cy="658481"/>
          </a:xfrm>
          <a:prstGeom prst="rtTriangl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2">
            <a:extLst>
              <a:ext uri="{FF2B5EF4-FFF2-40B4-BE49-F238E27FC236}">
                <a16:creationId xmlns="" xmlns:a16="http://schemas.microsoft.com/office/drawing/2014/main" id="{1DD9E92B-CCDA-4A0E-A218-FB03D92837D4}"/>
              </a:ext>
            </a:extLst>
          </p:cNvPr>
          <p:cNvSpPr/>
          <p:nvPr/>
        </p:nvSpPr>
        <p:spPr>
          <a:xfrm>
            <a:off x="1196623" y="264672"/>
            <a:ext cx="99342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cap="all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НАСЕЛЕНИЕ И ТРУДОВЫЕ РЕСУРСЫ</a:t>
            </a:r>
            <a:endParaRPr lang="en-GB" sz="4000" b="1" cap="all" dirty="0">
              <a:solidFill>
                <a:srgbClr val="4472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6534" y="1090124"/>
            <a:ext cx="5735077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50" b="1" dirty="0">
                <a:latin typeface="Arial" pitchFamily="34" charset="0"/>
                <a:cs typeface="Arial" pitchFamily="34" charset="0"/>
              </a:rPr>
              <a:t>Численность постоянного населения </a:t>
            </a:r>
            <a:r>
              <a:rPr lang="ru-RU" sz="1250" dirty="0">
                <a:latin typeface="Arial" pitchFamily="34" charset="0"/>
                <a:cs typeface="Arial" pitchFamily="34" charset="0"/>
              </a:rPr>
              <a:t>муниципального образования  на </a:t>
            </a:r>
            <a:r>
              <a:rPr lang="ru-RU" sz="1250" dirty="0" smtClean="0">
                <a:latin typeface="Arial" pitchFamily="34" charset="0"/>
                <a:cs typeface="Arial" pitchFamily="34" charset="0"/>
              </a:rPr>
              <a:t>01.01.2025  </a:t>
            </a:r>
            <a:r>
              <a:rPr lang="ru-RU" sz="1250" dirty="0">
                <a:latin typeface="Arial" pitchFamily="34" charset="0"/>
                <a:cs typeface="Arial" pitchFamily="34" charset="0"/>
              </a:rPr>
              <a:t>года составила  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20 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724 человека</a:t>
            </a:r>
            <a:r>
              <a:rPr lang="ru-RU" sz="125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125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50" dirty="0" smtClean="0">
                <a:latin typeface="Arial" pitchFamily="34" charset="0"/>
                <a:cs typeface="Arial" pitchFamily="34" charset="0"/>
              </a:rPr>
              <a:t>Удельный </a:t>
            </a:r>
            <a:r>
              <a:rPr lang="ru-RU" sz="1250" dirty="0">
                <a:latin typeface="Arial" pitchFamily="34" charset="0"/>
                <a:cs typeface="Arial" pitchFamily="34" charset="0"/>
              </a:rPr>
              <a:t>вес муниципального образования  в общей численности населения Амурской области </a:t>
            </a:r>
            <a:r>
              <a:rPr lang="ru-RU" sz="1250" dirty="0" smtClean="0">
                <a:latin typeface="Arial" pitchFamily="34" charset="0"/>
                <a:cs typeface="Arial" pitchFamily="34" charset="0"/>
              </a:rPr>
              <a:t>(753 046 человек) </a:t>
            </a:r>
            <a:r>
              <a:rPr lang="ru-RU" sz="1250" dirty="0">
                <a:latin typeface="Arial" pitchFamily="34" charset="0"/>
                <a:cs typeface="Arial" pitchFamily="34" charset="0"/>
              </a:rPr>
              <a:t>составляет 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2,7%. </a:t>
            </a:r>
            <a:r>
              <a:rPr lang="ru-RU" sz="1250" dirty="0">
                <a:latin typeface="Arial" pitchFamily="34" charset="0"/>
                <a:cs typeface="Arial" pitchFamily="34" charset="0"/>
              </a:rPr>
              <a:t>Данный показатель остается неизменным на протяжении последних </a:t>
            </a:r>
            <a:r>
              <a:rPr lang="ru-RU" sz="1250" dirty="0" smtClean="0">
                <a:latin typeface="Arial" pitchFamily="34" charset="0"/>
                <a:cs typeface="Arial" pitchFamily="34" charset="0"/>
              </a:rPr>
              <a:t>10-ти </a:t>
            </a:r>
            <a:r>
              <a:rPr lang="ru-RU" sz="1250" dirty="0">
                <a:latin typeface="Arial" pitchFamily="34" charset="0"/>
                <a:cs typeface="Arial" pitchFamily="34" charset="0"/>
              </a:rPr>
              <a:t>лет. </a:t>
            </a:r>
            <a:endParaRPr lang="ru-RU" sz="125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250" b="1" dirty="0" smtClean="0">
                <a:latin typeface="Arial" pitchFamily="34" charset="0"/>
                <a:cs typeface="Arial" pitchFamily="34" charset="0"/>
              </a:rPr>
              <a:t>Плотность </a:t>
            </a:r>
            <a:r>
              <a:rPr lang="ru-RU" sz="1250" b="1" dirty="0">
                <a:latin typeface="Arial" pitchFamily="34" charset="0"/>
                <a:cs typeface="Arial" pitchFamily="34" charset="0"/>
              </a:rPr>
              <a:t>населения </a:t>
            </a:r>
            <a:r>
              <a:rPr lang="ru-RU" sz="1250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5,45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чел/км</a:t>
            </a:r>
            <a:r>
              <a:rPr lang="ru-RU" sz="1250" b="1" baseline="30000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2926303"/>
              </p:ext>
            </p:extLst>
          </p:nvPr>
        </p:nvGraphicFramePr>
        <p:xfrm>
          <a:off x="6426926" y="1087369"/>
          <a:ext cx="4732141" cy="2539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475196842"/>
              </p:ext>
            </p:extLst>
          </p:nvPr>
        </p:nvGraphicFramePr>
        <p:xfrm>
          <a:off x="6374674" y="3855968"/>
          <a:ext cx="4885993" cy="2544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487310" y="3215242"/>
            <a:ext cx="3793067" cy="634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Динамика численности населения </a:t>
            </a:r>
            <a:r>
              <a:rPr lang="ru-RU" sz="1250" b="1" dirty="0" smtClean="0">
                <a:latin typeface="Arial" pitchFamily="34" charset="0"/>
                <a:cs typeface="Arial" pitchFamily="34" charset="0"/>
              </a:rPr>
              <a:t>Серышевского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муниципального округа 2013-2023 гг., человек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189289158"/>
              </p:ext>
            </p:extLst>
          </p:nvPr>
        </p:nvGraphicFramePr>
        <p:xfrm>
          <a:off x="576458" y="3801292"/>
          <a:ext cx="5230949" cy="2689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3221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7" grpId="0">
        <p:bldAsOne/>
      </p:bldGraphic>
      <p:bldGraphic spid="9" grpId="0">
        <p:bldAsOne/>
      </p:bldGraphic>
      <p:bldP spid="10" grpId="0"/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2">
            <a:extLst>
              <a:ext uri="{FF2B5EF4-FFF2-40B4-BE49-F238E27FC236}">
                <a16:creationId xmlns="" xmlns:a16="http://schemas.microsoft.com/office/drawing/2014/main" id="{24FE1721-3792-4C0B-AFC5-E933EA748BFD}"/>
              </a:ext>
            </a:extLst>
          </p:cNvPr>
          <p:cNvSpPr/>
          <p:nvPr/>
        </p:nvSpPr>
        <p:spPr>
          <a:xfrm rot="10800000">
            <a:off x="11533515" y="-3"/>
            <a:ext cx="658481" cy="658481"/>
          </a:xfrm>
          <a:prstGeom prst="rtTriangl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364067" y="972558"/>
            <a:ext cx="3674533" cy="5885442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22">
            <a:extLst>
              <a:ext uri="{FF2B5EF4-FFF2-40B4-BE49-F238E27FC236}">
                <a16:creationId xmlns="" xmlns:a16="http://schemas.microsoft.com/office/drawing/2014/main" id="{1DD9E92B-CCDA-4A0E-A218-FB03D92837D4}"/>
              </a:ext>
            </a:extLst>
          </p:cNvPr>
          <p:cNvSpPr/>
          <p:nvPr/>
        </p:nvSpPr>
        <p:spPr>
          <a:xfrm>
            <a:off x="210885" y="264672"/>
            <a:ext cx="117893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cap="all" dirty="0" smtClean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Транспортная ИНФРАСТРУКТУРА и связь</a:t>
            </a:r>
            <a:endParaRPr lang="en-GB" sz="4000" b="1" cap="all" dirty="0">
              <a:solidFill>
                <a:srgbClr val="4472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F02C0B1-1D82-4ADC-BC80-676E13042EED}"/>
              </a:ext>
            </a:extLst>
          </p:cNvPr>
          <p:cNvSpPr txBox="1"/>
          <p:nvPr/>
        </p:nvSpPr>
        <p:spPr>
          <a:xfrm>
            <a:off x="4213838" y="990246"/>
            <a:ext cx="1765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Транспорт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F02C0B1-1D82-4ADC-BC80-676E13042EED}"/>
              </a:ext>
            </a:extLst>
          </p:cNvPr>
          <p:cNvSpPr txBox="1"/>
          <p:nvPr/>
        </p:nvSpPr>
        <p:spPr>
          <a:xfrm>
            <a:off x="8042177" y="3267653"/>
            <a:ext cx="265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Электроснабжение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F02C0B1-1D82-4ADC-BC80-676E13042EED}"/>
              </a:ext>
            </a:extLst>
          </p:cNvPr>
          <p:cNvSpPr txBox="1"/>
          <p:nvPr/>
        </p:nvSpPr>
        <p:spPr>
          <a:xfrm>
            <a:off x="4213838" y="3267653"/>
            <a:ext cx="2913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Газоснабжение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61" y="1262867"/>
            <a:ext cx="2988460" cy="1696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49" y="3040595"/>
            <a:ext cx="2988460" cy="1885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49" y="5021260"/>
            <a:ext cx="2988460" cy="1616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sp>
        <p:nvSpPr>
          <p:cNvPr id="39" name="Rectangle 5">
            <a:extLst>
              <a:ext uri="{FF2B5EF4-FFF2-40B4-BE49-F238E27FC236}">
                <a16:creationId xmlns="" xmlns:a16="http://schemas.microsoft.com/office/drawing/2014/main" id="{04BCF6F4-A108-48FB-92CB-D28C6932B1A8}"/>
              </a:ext>
            </a:extLst>
          </p:cNvPr>
          <p:cNvSpPr/>
          <p:nvPr/>
        </p:nvSpPr>
        <p:spPr>
          <a:xfrm>
            <a:off x="4206077" y="1357388"/>
            <a:ext cx="7656678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По </a:t>
            </a: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территории района проходит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федеральная автодорога «Амур» М-58 (Чита-Хабаровск). </a:t>
            </a:r>
            <a:endParaRPr lang="ru-RU" sz="1250" b="1" dirty="0" smtClean="0">
              <a:solidFill>
                <a:srgbClr val="4472C4"/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Протяженность </a:t>
            </a: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автомобильной дороги в пределах района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48,4 км. </a:t>
            </a:r>
            <a:endParaRPr lang="ru-RU" sz="1250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Территорию округа в широтном направлении пересекает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Транссибирская железнодорожная магистраль</a:t>
            </a: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, протяженностью в границах района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50 км</a:t>
            </a: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. Железнодорожный транспорт осуществляет в основном дальние межрайонные связи.</a:t>
            </a:r>
          </a:p>
          <a:p>
            <a:pPr>
              <a:lnSpc>
                <a:spcPct val="150000"/>
              </a:lnSpc>
            </a:pP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Наиболее крупные железнодорожные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станции Серышево и </a:t>
            </a:r>
            <a:r>
              <a:rPr lang="ru-RU" sz="1250" b="1" dirty="0" err="1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Арга</a:t>
            </a: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. </a:t>
            </a:r>
          </a:p>
        </p:txBody>
      </p:sp>
      <p:sp>
        <p:nvSpPr>
          <p:cNvPr id="40" name="Rectangle 5">
            <a:extLst>
              <a:ext uri="{FF2B5EF4-FFF2-40B4-BE49-F238E27FC236}">
                <a16:creationId xmlns="" xmlns:a16="http://schemas.microsoft.com/office/drawing/2014/main" id="{04BCF6F4-A108-48FB-92CB-D28C6932B1A8}"/>
              </a:ext>
            </a:extLst>
          </p:cNvPr>
          <p:cNvSpPr/>
          <p:nvPr/>
        </p:nvSpPr>
        <p:spPr>
          <a:xfrm>
            <a:off x="4206077" y="3677069"/>
            <a:ext cx="3828339" cy="1535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Газификация </a:t>
            </a:r>
            <a:r>
              <a:rPr lang="ru-RU" sz="125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Серышевского</a:t>
            </a: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муниципального округа будет производиться после строительства второго этапа магистрального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газопровода «Сила Сибири»</a:t>
            </a: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ориентировочно с 2026 года.</a:t>
            </a:r>
          </a:p>
        </p:txBody>
      </p:sp>
      <p:sp>
        <p:nvSpPr>
          <p:cNvPr id="41" name="Rectangle 5">
            <a:extLst>
              <a:ext uri="{FF2B5EF4-FFF2-40B4-BE49-F238E27FC236}">
                <a16:creationId xmlns="" xmlns:a16="http://schemas.microsoft.com/office/drawing/2014/main" id="{04BCF6F4-A108-48FB-92CB-D28C6932B1A8}"/>
              </a:ext>
            </a:extLst>
          </p:cNvPr>
          <p:cNvSpPr/>
          <p:nvPr/>
        </p:nvSpPr>
        <p:spPr>
          <a:xfrm>
            <a:off x="7899660" y="3636985"/>
            <a:ext cx="3828339" cy="2076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Электроснабжение населенных  пунктов </a:t>
            </a:r>
            <a:r>
              <a:rPr lang="ru-RU" sz="125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Серышевского</a:t>
            </a: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муниципального округа производит 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ФАО «ДРСК» (Дальневосточная распределительная сетевая компания), ЭУ «</a:t>
            </a:r>
            <a:r>
              <a:rPr lang="ru-RU" sz="1250" b="1" dirty="0" err="1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Серышевский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РЭС» Филиал Дальневосточный ОАО «</a:t>
            </a:r>
            <a:r>
              <a:rPr lang="ru-RU" sz="1250" b="1" dirty="0" err="1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Оборонэнерго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», ОАО ДЭК «</a:t>
            </a:r>
            <a:r>
              <a:rPr lang="ru-RU" sz="1250" b="1" dirty="0" err="1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Амурэнергосбыт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».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5F02C0B1-1D82-4ADC-BC80-676E13042EED}"/>
              </a:ext>
            </a:extLst>
          </p:cNvPr>
          <p:cNvSpPr txBox="1"/>
          <p:nvPr/>
        </p:nvSpPr>
        <p:spPr>
          <a:xfrm>
            <a:off x="4217718" y="5405776"/>
            <a:ext cx="2913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Связь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43" name="Rectangle 5">
            <a:extLst>
              <a:ext uri="{FF2B5EF4-FFF2-40B4-BE49-F238E27FC236}">
                <a16:creationId xmlns="" xmlns:a16="http://schemas.microsoft.com/office/drawing/2014/main" id="{04BCF6F4-A108-48FB-92CB-D28C6932B1A8}"/>
              </a:ext>
            </a:extLst>
          </p:cNvPr>
          <p:cNvSpPr/>
          <p:nvPr/>
        </p:nvSpPr>
        <p:spPr>
          <a:xfrm>
            <a:off x="4217718" y="5775108"/>
            <a:ext cx="7648917" cy="95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Связь представлена в округе </a:t>
            </a:r>
            <a:r>
              <a:rPr lang="ru-RU" sz="1250" b="1" dirty="0" err="1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Серышевским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ЛТЦ Белогорским МЦТЭТ Амурского филиала «Ростелеком», Белогорским почтамтом УФПС Амурской области филиала ФГУП Почта России</a:t>
            </a: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, сотовую связь обеспечивают операторы: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«МТС», «Билайн», «Мегафон», «</a:t>
            </a:r>
            <a:r>
              <a:rPr lang="ru-RU" sz="1250" b="1" dirty="0" err="1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Yota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», </a:t>
            </a:r>
            <a:r>
              <a:rPr lang="en-US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«Tele2</a:t>
            </a:r>
            <a:r>
              <a:rPr lang="en-US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»</a:t>
            </a:r>
            <a:r>
              <a:rPr lang="ru-RU" sz="12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.</a:t>
            </a:r>
            <a:endParaRPr lang="ru-RU" sz="1250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6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7" grpId="0"/>
      <p:bldP spid="39" grpId="0"/>
      <p:bldP spid="40" grpId="0"/>
      <p:bldP spid="41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2">
            <a:extLst>
              <a:ext uri="{FF2B5EF4-FFF2-40B4-BE49-F238E27FC236}">
                <a16:creationId xmlns="" xmlns:a16="http://schemas.microsoft.com/office/drawing/2014/main" id="{24FE1721-3792-4C0B-AFC5-E933EA748BFD}"/>
              </a:ext>
            </a:extLst>
          </p:cNvPr>
          <p:cNvSpPr/>
          <p:nvPr/>
        </p:nvSpPr>
        <p:spPr>
          <a:xfrm rot="10800000">
            <a:off x="11533515" y="-3"/>
            <a:ext cx="658481" cy="658481"/>
          </a:xfrm>
          <a:prstGeom prst="rtTriangl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364067" y="972558"/>
            <a:ext cx="3674533" cy="5885442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22">
            <a:extLst>
              <a:ext uri="{FF2B5EF4-FFF2-40B4-BE49-F238E27FC236}">
                <a16:creationId xmlns="" xmlns:a16="http://schemas.microsoft.com/office/drawing/2014/main" id="{1DD9E92B-CCDA-4A0E-A218-FB03D92837D4}"/>
              </a:ext>
            </a:extLst>
          </p:cNvPr>
          <p:cNvSpPr/>
          <p:nvPr/>
        </p:nvSpPr>
        <p:spPr>
          <a:xfrm>
            <a:off x="1695067" y="264672"/>
            <a:ext cx="88209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cap="all" dirty="0" smtClean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СОЦИАЛЬНАЯ ИНФРАСТРУКТУРА</a:t>
            </a:r>
            <a:endParaRPr lang="en-GB" sz="4000" b="1" cap="all" dirty="0">
              <a:solidFill>
                <a:srgbClr val="4472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F02C0B1-1D82-4ADC-BC80-676E13042EED}"/>
              </a:ext>
            </a:extLst>
          </p:cNvPr>
          <p:cNvSpPr txBox="1"/>
          <p:nvPr/>
        </p:nvSpPr>
        <p:spPr>
          <a:xfrm>
            <a:off x="4213839" y="977928"/>
            <a:ext cx="1765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Образование 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4432243" y="1471077"/>
            <a:ext cx="13284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220"/>
              </a:lnSpc>
            </a:pPr>
            <a:r>
              <a:rPr lang="ru-RU" sz="125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дошкольных образовательных учреждения</a:t>
            </a:r>
            <a:endParaRPr lang="ru-RU" sz="1250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4432240" y="2267240"/>
            <a:ext cx="132847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algn="ctr">
              <a:lnSpc>
                <a:spcPts val="1220"/>
              </a:lnSpc>
            </a:pPr>
            <a:r>
              <a:rPr lang="ru-RU" sz="125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дошкольных отделений</a:t>
            </a:r>
            <a:endParaRPr lang="ru-RU" sz="1250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4340802" y="2916699"/>
            <a:ext cx="1511357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220"/>
              </a:lnSpc>
            </a:pPr>
            <a:r>
              <a:rPr lang="ru-RU" sz="125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структурных подразделения при общеобразовательных организациях</a:t>
            </a:r>
            <a:endParaRPr lang="ru-RU" sz="1250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4432243" y="3814487"/>
            <a:ext cx="13284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220"/>
              </a:lnSpc>
            </a:pPr>
            <a:r>
              <a:rPr lang="ru-RU" sz="125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дошкольных образовательных учреждения</a:t>
            </a:r>
            <a:endParaRPr lang="ru-RU" sz="1250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4432238" y="4614871"/>
            <a:ext cx="1328477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220"/>
              </a:lnSpc>
            </a:pPr>
            <a:r>
              <a:rPr lang="ru-RU" sz="125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групп кратковременного пребывания детей дошкольного возраста</a:t>
            </a:r>
            <a:endParaRPr lang="ru-RU" sz="1250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4432243" y="5881969"/>
            <a:ext cx="132847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 algn="ctr">
              <a:lnSpc>
                <a:spcPts val="1220"/>
              </a:lnSpc>
            </a:pPr>
            <a:r>
              <a:rPr lang="ru-RU" sz="125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общеобразовательных организаций</a:t>
            </a:r>
            <a:endParaRPr lang="ru-RU" sz="1250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F02C0B1-1D82-4ADC-BC80-676E13042EED}"/>
              </a:ext>
            </a:extLst>
          </p:cNvPr>
          <p:cNvSpPr txBox="1"/>
          <p:nvPr/>
        </p:nvSpPr>
        <p:spPr>
          <a:xfrm>
            <a:off x="6353589" y="977928"/>
            <a:ext cx="2320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Здравоохранение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F02C0B1-1D82-4ADC-BC80-676E13042EED}"/>
              </a:ext>
            </a:extLst>
          </p:cNvPr>
          <p:cNvSpPr txBox="1"/>
          <p:nvPr/>
        </p:nvSpPr>
        <p:spPr>
          <a:xfrm>
            <a:off x="8843556" y="97255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Культура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F02C0B1-1D82-4ADC-BC80-676E13042EED}"/>
              </a:ext>
            </a:extLst>
          </p:cNvPr>
          <p:cNvSpPr txBox="1"/>
          <p:nvPr/>
        </p:nvSpPr>
        <p:spPr>
          <a:xfrm>
            <a:off x="10477221" y="977928"/>
            <a:ext cx="1056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Спорт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6849421" y="1548020"/>
            <a:ext cx="132847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220"/>
              </a:lnSpc>
            </a:pPr>
            <a:r>
              <a:rPr lang="ru-RU" sz="125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стационарных койки</a:t>
            </a:r>
            <a:endParaRPr lang="ru-RU" sz="1250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6784383" y="2190294"/>
            <a:ext cx="145855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  <a:p>
            <a:pPr algn="ctr">
              <a:lnSpc>
                <a:spcPts val="1220"/>
              </a:lnSpc>
            </a:pPr>
            <a:r>
              <a:rPr lang="ru-RU" sz="125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лечебно-профилактических учреждения</a:t>
            </a:r>
            <a:endParaRPr lang="ru-RU" sz="1250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6849423" y="2993642"/>
            <a:ext cx="13284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dirty="0" smtClean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220"/>
              </a:lnSpc>
            </a:pPr>
            <a:r>
              <a:rPr lang="ru-RU" sz="125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амбулаторно-поликлинических учреждения</a:t>
            </a:r>
            <a:endParaRPr lang="ru-RU" sz="1250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6849423" y="3814486"/>
            <a:ext cx="132847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 smtClean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220"/>
              </a:lnSpc>
            </a:pPr>
            <a:r>
              <a:rPr lang="ru-RU" sz="125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стационарных учреждения</a:t>
            </a:r>
            <a:endParaRPr lang="ru-RU" sz="1250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8865117" y="1471077"/>
            <a:ext cx="132847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220"/>
              </a:lnSpc>
            </a:pPr>
            <a:r>
              <a:rPr lang="ru-RU" sz="125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клубных учреждения</a:t>
            </a:r>
            <a:endParaRPr lang="ru-RU" sz="1250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8886679" y="2267240"/>
            <a:ext cx="13284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220"/>
              </a:lnSpc>
            </a:pPr>
            <a:r>
              <a:rPr lang="ru-RU" sz="125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библиотеки</a:t>
            </a:r>
            <a:endParaRPr lang="ru-RU" sz="1250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8865116" y="2993641"/>
            <a:ext cx="13284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220"/>
              </a:lnSpc>
            </a:pPr>
            <a:r>
              <a:rPr lang="ru-RU" sz="125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  <a:endParaRPr lang="ru-RU" sz="1250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8886679" y="3814486"/>
            <a:ext cx="13284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220"/>
              </a:lnSpc>
            </a:pPr>
            <a:r>
              <a:rPr lang="ru-RU" sz="125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памятников</a:t>
            </a:r>
            <a:endParaRPr lang="ru-RU" sz="1250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8886678" y="4609174"/>
            <a:ext cx="132847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220"/>
              </a:lnSpc>
            </a:pPr>
            <a:r>
              <a:rPr lang="ru-RU" sz="125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детская школа искусств</a:t>
            </a:r>
            <a:endParaRPr lang="ru-RU" sz="1250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8886679" y="5410618"/>
            <a:ext cx="13284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220"/>
              </a:lnSpc>
            </a:pPr>
            <a:r>
              <a:rPr lang="ru-RU" sz="125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автоклуб</a:t>
            </a:r>
            <a:endParaRPr lang="ru-RU" sz="1250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10341129" y="1471077"/>
            <a:ext cx="13284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220"/>
              </a:lnSpc>
            </a:pPr>
            <a:r>
              <a:rPr lang="ru-RU" sz="125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стадион</a:t>
            </a:r>
            <a:endParaRPr lang="ru-RU" sz="1250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10341129" y="2267237"/>
            <a:ext cx="13284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</a:p>
          <a:p>
            <a:pPr algn="ctr">
              <a:lnSpc>
                <a:spcPts val="1220"/>
              </a:lnSpc>
            </a:pPr>
            <a:r>
              <a:rPr lang="ru-RU" sz="125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  <a:endParaRPr lang="ru-RU" sz="1250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10341128" y="3070585"/>
            <a:ext cx="13284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220"/>
              </a:lnSpc>
            </a:pPr>
            <a:r>
              <a:rPr lang="ru-RU" sz="125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плоскостных спортивных сооружений</a:t>
            </a:r>
            <a:endParaRPr lang="ru-RU" sz="1250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10341129" y="3961842"/>
            <a:ext cx="132847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ru-RU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220"/>
              </a:lnSpc>
            </a:pPr>
            <a:r>
              <a:rPr lang="ru-RU" sz="125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футбольных полей</a:t>
            </a:r>
            <a:endParaRPr lang="ru-RU" sz="1250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10341127" y="4614871"/>
            <a:ext cx="13284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220"/>
              </a:lnSpc>
            </a:pPr>
            <a:r>
              <a:rPr lang="ru-RU" sz="125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сооружения для стрелковых видов спорта</a:t>
            </a:r>
            <a:endParaRPr lang="ru-RU" sz="1250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" y="1306021"/>
            <a:ext cx="3114726" cy="1737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1" y="3140038"/>
            <a:ext cx="3114726" cy="1699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" y="4963296"/>
            <a:ext cx="3114726" cy="1683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80110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2">
            <a:extLst>
              <a:ext uri="{FF2B5EF4-FFF2-40B4-BE49-F238E27FC236}">
                <a16:creationId xmlns="" xmlns:a16="http://schemas.microsoft.com/office/drawing/2014/main" id="{24FE1721-3792-4C0B-AFC5-E933EA748BFD}"/>
              </a:ext>
            </a:extLst>
          </p:cNvPr>
          <p:cNvSpPr/>
          <p:nvPr/>
        </p:nvSpPr>
        <p:spPr>
          <a:xfrm rot="10800000">
            <a:off x="11533515" y="-3"/>
            <a:ext cx="658481" cy="658481"/>
          </a:xfrm>
          <a:prstGeom prst="rtTriangl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364067" y="972558"/>
            <a:ext cx="3674533" cy="5885442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22">
            <a:extLst>
              <a:ext uri="{FF2B5EF4-FFF2-40B4-BE49-F238E27FC236}">
                <a16:creationId xmlns="" xmlns:a16="http://schemas.microsoft.com/office/drawing/2014/main" id="{1DD9E92B-CCDA-4A0E-A218-FB03D92837D4}"/>
              </a:ext>
            </a:extLst>
          </p:cNvPr>
          <p:cNvSpPr/>
          <p:nvPr/>
        </p:nvSpPr>
        <p:spPr>
          <a:xfrm>
            <a:off x="1922411" y="264672"/>
            <a:ext cx="83662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cap="all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ЭКОНОМИЧЕСКИЙ ПОТЕНЦИАЛ</a:t>
            </a:r>
            <a:endParaRPr lang="en-GB" sz="4000" b="1" cap="all" dirty="0">
              <a:solidFill>
                <a:srgbClr val="4472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F02C0B1-1D82-4ADC-BC80-676E13042EED}"/>
              </a:ext>
            </a:extLst>
          </p:cNvPr>
          <p:cNvSpPr txBox="1"/>
          <p:nvPr/>
        </p:nvSpPr>
        <p:spPr>
          <a:xfrm>
            <a:off x="4213838" y="990246"/>
            <a:ext cx="4320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Природно-ресурсный потенциал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F02C0B1-1D82-4ADC-BC80-676E13042EED}"/>
              </a:ext>
            </a:extLst>
          </p:cNvPr>
          <p:cNvSpPr txBox="1"/>
          <p:nvPr/>
        </p:nvSpPr>
        <p:spPr>
          <a:xfrm>
            <a:off x="8046057" y="2903485"/>
            <a:ext cx="323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Жилье и строительство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F02C0B1-1D82-4ADC-BC80-676E13042EED}"/>
              </a:ext>
            </a:extLst>
          </p:cNvPr>
          <p:cNvSpPr txBox="1"/>
          <p:nvPr/>
        </p:nvSpPr>
        <p:spPr>
          <a:xfrm>
            <a:off x="4217718" y="2903485"/>
            <a:ext cx="2913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Промышленность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39" name="Rectangle 5">
            <a:extLst>
              <a:ext uri="{FF2B5EF4-FFF2-40B4-BE49-F238E27FC236}">
                <a16:creationId xmlns="" xmlns:a16="http://schemas.microsoft.com/office/drawing/2014/main" id="{04BCF6F4-A108-48FB-92CB-D28C6932B1A8}"/>
              </a:ext>
            </a:extLst>
          </p:cNvPr>
          <p:cNvSpPr/>
          <p:nvPr/>
        </p:nvSpPr>
        <p:spPr>
          <a:xfrm>
            <a:off x="4217718" y="1345973"/>
            <a:ext cx="7656678" cy="1535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По состоянию на 01.01.2025 на территории округа имеется 1 неиспользуемый земельный участок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общей площадью 2,66 га</a:t>
            </a: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, пригодных для строительства производственных помещений, с возможностью подключения объектов инженерным сетям электроснабжения</a:t>
            </a:r>
            <a:r>
              <a:rPr lang="ru-RU" sz="12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.</a:t>
            </a:r>
            <a:endParaRPr lang="ru-RU" sz="1250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Также на территории округа имеется 2 земельных участка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общей площадью 9,1 га</a:t>
            </a: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, пригодных для строительства </a:t>
            </a:r>
            <a:r>
              <a:rPr lang="ru-RU" sz="12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жилых помещений.</a:t>
            </a:r>
            <a:endParaRPr lang="ru-RU" sz="1250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40" name="Rectangle 5">
            <a:extLst>
              <a:ext uri="{FF2B5EF4-FFF2-40B4-BE49-F238E27FC236}">
                <a16:creationId xmlns="" xmlns:a16="http://schemas.microsoft.com/office/drawing/2014/main" id="{04BCF6F4-A108-48FB-92CB-D28C6932B1A8}"/>
              </a:ext>
            </a:extLst>
          </p:cNvPr>
          <p:cNvSpPr/>
          <p:nvPr/>
        </p:nvSpPr>
        <p:spPr>
          <a:xfrm>
            <a:off x="4217718" y="3319439"/>
            <a:ext cx="3828339" cy="3266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Основные виды продукции пищевой и перерабатывающей промышленности: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мясные полуфабрикаты; цельномолочная продукция; масло животное; рыбные пресервы; сельдь соленая</a:t>
            </a:r>
            <a:r>
              <a:rPr lang="ru-RU" sz="1250" b="1" dirty="0" smtClean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Основными производителями пищевой  продукции в округе являются: «Молочный завод «</a:t>
            </a:r>
            <a:r>
              <a:rPr lang="ru-RU" sz="1250" dirty="0" err="1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Серышевский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» (ИП Мельниченко Д.В.), цех полуфабрикатов «</a:t>
            </a:r>
            <a:r>
              <a:rPr lang="ru-RU" sz="1250" dirty="0" err="1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Серышевский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» (ИП Мельниченко Д.В.), а также индивидуальный предприниматель </a:t>
            </a:r>
            <a:r>
              <a:rPr lang="ru-RU" sz="1250" dirty="0" err="1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Гладштейн</a:t>
            </a:r>
            <a:r>
              <a:rPr lang="ru-RU" sz="1250" dirty="0"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С.П.</a:t>
            </a:r>
          </a:p>
        </p:txBody>
      </p:sp>
      <p:sp>
        <p:nvSpPr>
          <p:cNvPr id="41" name="Rectangle 5">
            <a:extLst>
              <a:ext uri="{FF2B5EF4-FFF2-40B4-BE49-F238E27FC236}">
                <a16:creationId xmlns="" xmlns:a16="http://schemas.microsoft.com/office/drawing/2014/main" id="{04BCF6F4-A108-48FB-92CB-D28C6932B1A8}"/>
              </a:ext>
            </a:extLst>
          </p:cNvPr>
          <p:cNvSpPr/>
          <p:nvPr/>
        </p:nvSpPr>
        <p:spPr>
          <a:xfrm>
            <a:off x="8046057" y="3310619"/>
            <a:ext cx="3828339" cy="297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5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Серышевский</a:t>
            </a: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муниципальный округ является участником программы «Переселение граждан из аварийного жилищного фонда». </a:t>
            </a:r>
            <a:endParaRPr lang="ru-RU" sz="1250" dirty="0" smtClean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В </a:t>
            </a: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2025-2030 годах в рамках данной программы запланировано переселение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209 семей</a:t>
            </a:r>
            <a:r>
              <a:rPr lang="ru-RU" sz="12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.</a:t>
            </a:r>
            <a:endParaRPr lang="ru-RU" sz="1250" dirty="0">
              <a:solidFill>
                <a:schemeClr val="tx1">
                  <a:lumMod val="90000"/>
                  <a:lumOff val="10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5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В </a:t>
            </a:r>
            <a:r>
              <a:rPr lang="ru-RU" sz="12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2023-2024 годах  в ходе реализации социальных программ  «Молодая семья» и «Обеспечение жильем ветеранов боевых действий»  было выдано </a:t>
            </a:r>
            <a:r>
              <a:rPr lang="ru-RU" sz="1250" b="1" dirty="0">
                <a:solidFill>
                  <a:srgbClr val="4472C4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3 сертификата на приобретение жилья.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8" y="1290926"/>
            <a:ext cx="3104444" cy="1768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11" y="3180964"/>
            <a:ext cx="3104443" cy="1684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10" y="4989689"/>
            <a:ext cx="3098801" cy="1561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47588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7" grpId="0"/>
      <p:bldP spid="39" grpId="0"/>
      <p:bldP spid="40" grpId="0"/>
      <p:bldP spid="4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1758</TotalTime>
  <Words>2191</Words>
  <Application>Microsoft Office PowerPoint</Application>
  <PresentationFormat>Широкоэкранный</PresentationFormat>
  <Paragraphs>378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Open Sans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Shaheer Khan</dc:creator>
  <cp:lastModifiedBy>Zhdanova</cp:lastModifiedBy>
  <cp:revision>422</cp:revision>
  <dcterms:created xsi:type="dcterms:W3CDTF">2019-07-03T06:32:44Z</dcterms:created>
  <dcterms:modified xsi:type="dcterms:W3CDTF">2025-06-03T00:21:34Z</dcterms:modified>
</cp:coreProperties>
</file>