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</p:sldMasterIdLst>
  <p:sldIdLst>
    <p:sldId id="257" r:id="rId3"/>
    <p:sldId id="259" r:id="rId4"/>
    <p:sldId id="267" r:id="rId5"/>
    <p:sldId id="297" r:id="rId6"/>
    <p:sldId id="268" r:id="rId7"/>
    <p:sldId id="266" r:id="rId8"/>
    <p:sldId id="269" r:id="rId9"/>
    <p:sldId id="270" r:id="rId10"/>
    <p:sldId id="271" r:id="rId11"/>
    <p:sldId id="280" r:id="rId12"/>
    <p:sldId id="276" r:id="rId13"/>
    <p:sldId id="282" r:id="rId14"/>
    <p:sldId id="273" r:id="rId15"/>
    <p:sldId id="274" r:id="rId16"/>
    <p:sldId id="275" r:id="rId17"/>
    <p:sldId id="277" r:id="rId18"/>
    <p:sldId id="279" r:id="rId19"/>
    <p:sldId id="281" r:id="rId20"/>
    <p:sldId id="286" r:id="rId21"/>
    <p:sldId id="285" r:id="rId22"/>
    <p:sldId id="290" r:id="rId23"/>
    <p:sldId id="284" r:id="rId24"/>
    <p:sldId id="283" r:id="rId25"/>
    <p:sldId id="287" r:id="rId26"/>
    <p:sldId id="288" r:id="rId27"/>
    <p:sldId id="291" r:id="rId28"/>
    <p:sldId id="289" r:id="rId29"/>
    <p:sldId id="293" r:id="rId30"/>
    <p:sldId id="294" r:id="rId31"/>
    <p:sldId id="295" r:id="rId32"/>
    <p:sldId id="292" r:id="rId33"/>
    <p:sldId id="29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ександровна Прибыткова" initials="НАП" lastIdx="1" clrIdx="0">
    <p:extLst>
      <p:ext uri="{19B8F6BF-5375-455C-9EA6-DF929625EA0E}">
        <p15:presenceInfo xmlns:p15="http://schemas.microsoft.com/office/powerpoint/2012/main" userId="Наталья Александровна Прибыткова" providerId="None"/>
      </p:ext>
    </p:extLst>
  </p:cmAuthor>
  <p:cmAuthor id="2" name="Наталья Александровна Воложанина" initials="НАВ" lastIdx="1" clrIdx="1">
    <p:extLst>
      <p:ext uri="{19B8F6BF-5375-455C-9EA6-DF929625EA0E}">
        <p15:presenceInfo xmlns:p15="http://schemas.microsoft.com/office/powerpoint/2012/main" userId="S-1-5-21-1264475024-2906069759-4263974263-11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5D4"/>
    <a:srgbClr val="819672"/>
    <a:srgbClr val="8A9B7D"/>
    <a:srgbClr val="E8EEE4"/>
    <a:srgbClr val="D7F7F5"/>
    <a:srgbClr val="809173"/>
    <a:srgbClr val="6C9E58"/>
    <a:srgbClr val="8AB886"/>
    <a:srgbClr val="009541"/>
    <a:srgbClr val="3A7E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162" autoAdjust="0"/>
  </p:normalViewPr>
  <p:slideViewPr>
    <p:cSldViewPr>
      <p:cViewPr varScale="1">
        <p:scale>
          <a:sx n="71" d="100"/>
          <a:sy n="71" d="100"/>
        </p:scale>
        <p:origin x="142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человек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9.9203300980951883E-2"/>
                  <c:y val="0.1180386914100549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51-4647-ADEE-E64C3274F276}"/>
                </c:ext>
              </c:extLst>
            </c:dLbl>
            <c:dLbl>
              <c:idx val="1"/>
              <c:layout>
                <c:manualLayout>
                  <c:x val="-8.3991959148963347E-2"/>
                  <c:y val="9.44309531280439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51-4647-ADEE-E64C3274F276}"/>
                </c:ext>
              </c:extLst>
            </c:dLbl>
            <c:dLbl>
              <c:idx val="2"/>
              <c:layout>
                <c:manualLayout>
                  <c:x val="-7.8921511871633931E-2"/>
                  <c:y val="0.10859559609725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51-4647-ADEE-E64C3274F276}"/>
                </c:ext>
              </c:extLst>
            </c:dLbl>
            <c:dLbl>
              <c:idx val="3"/>
              <c:layout>
                <c:manualLayout>
                  <c:x val="-6.8780617316974824E-2"/>
                  <c:y val="0.118038691410054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7158673059955E-2"/>
                      <c:h val="8.31464542292426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151-4647-ADEE-E64C3274F2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5735</c:v>
                </c:pt>
                <c:pt idx="1">
                  <c:v>5143</c:v>
                </c:pt>
                <c:pt idx="2">
                  <c:v>5005</c:v>
                </c:pt>
                <c:pt idx="3">
                  <c:v>4828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51-4647-ADEE-E64C3274F2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5611840"/>
        <c:axId val="305602328"/>
      </c:lineChart>
      <c:catAx>
        <c:axId val="305611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602328"/>
        <c:crosses val="autoZero"/>
        <c:auto val="1"/>
        <c:lblAlgn val="ctr"/>
        <c:lblOffset val="100"/>
        <c:noMultiLvlLbl val="0"/>
      </c:catAx>
      <c:valAx>
        <c:axId val="305602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61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288115456145483E-2"/>
          <c:y val="8.7125764420969323E-2"/>
          <c:w val="0.418899438943514"/>
          <c:h val="0.705789335784277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explosion val="12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50-4809-9F88-956CEBF5384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950-4809-9F88-956CEBF53848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50-4809-9F88-956CEBF53848}"/>
              </c:ext>
            </c:extLst>
          </c:dPt>
          <c:dLbls>
            <c:dLbl>
              <c:idx val="0"/>
              <c:layout>
                <c:manualLayout>
                  <c:x val="-0.12784660701140199"/>
                  <c:y val="-0.1412469889606568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50-4809-9F88-956CEBF53848}"/>
                </c:ext>
              </c:extLst>
            </c:dLbl>
            <c:dLbl>
              <c:idx val="1"/>
              <c:layout>
                <c:manualLayout>
                  <c:x val="8.9973010484787591E-2"/>
                  <c:y val="-4.867048901273366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50-4809-9F88-956CEBF53848}"/>
                </c:ext>
              </c:extLst>
            </c:dLbl>
            <c:dLbl>
              <c:idx val="2"/>
              <c:layout>
                <c:manualLayout>
                  <c:x val="5.2691503910436047E-2"/>
                  <c:y val="0.102006367622063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50-4809-9F88-956CEBF538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Трудоспособное население</c:v>
                </c:pt>
                <c:pt idx="1">
                  <c:v>Свыше трудоспособного</c:v>
                </c:pt>
                <c:pt idx="2">
                  <c:v>Моложе трудоспособного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3034</c:v>
                </c:pt>
                <c:pt idx="1">
                  <c:v>1175</c:v>
                </c:pt>
                <c:pt idx="2">
                  <c:v>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0-4809-9F88-956CEBF5384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0683702710896837E-2"/>
          <c:y val="0.83385859287062492"/>
          <c:w val="0.52170945910191535"/>
          <c:h val="0.15941342897701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868583001429179E-2"/>
          <c:y val="0.18101504715367003"/>
          <c:w val="0.85839362829256283"/>
          <c:h val="0.7969284757531871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179-4464-A3A4-E71819EBDB0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179-4464-A3A4-E71819EBDB0C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179-4464-A3A4-E71819EBDB0C}"/>
              </c:ext>
            </c:extLst>
          </c:dPt>
          <c:dPt>
            <c:idx val="3"/>
            <c:bubble3D val="0"/>
            <c:spPr>
              <a:solidFill>
                <a:schemeClr val="accent1">
                  <a:tint val="3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179-4464-A3A4-E71819EBDB0C}"/>
              </c:ext>
            </c:extLst>
          </c:dPt>
          <c:dLbls>
            <c:dLbl>
              <c:idx val="1"/>
              <c:layout>
                <c:manualLayout>
                  <c:x val="-3.0442673223604805E-2"/>
                  <c:y val="5.845163460916629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40882086444407"/>
                      <c:h val="0.136864502437364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179-4464-A3A4-E71819EBDB0C}"/>
                </c:ext>
              </c:extLst>
            </c:dLbl>
            <c:dLbl>
              <c:idx val="2"/>
              <c:layout>
                <c:manualLayout>
                  <c:x val="2.3677634729470372E-2"/>
                  <c:y val="-0.16074199517520876"/>
                </c:manualLayout>
              </c:layout>
              <c:tx>
                <c:rich>
                  <a:bodyPr/>
                  <a:lstStyle/>
                  <a:p>
                    <a:fld id="{008607B3-1444-4F1B-930D-A372F79EE752}" type="CATEGORYNAME">
                      <a:rPr lang="ru-RU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/>
                      <a:t>[ИМЯ КАТЕГОРИИ]</a:t>
                    </a:fld>
                    <a:r>
                      <a:rPr lang="ru-RU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
</a:t>
                    </a:r>
                    <a:fld id="{2A841D5B-8087-41E2-8E61-546EBF96A514}" type="PERCENTAGE">
                      <a:rPr lang="ru-RU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/>
                      <a:t>[ПРОЦЕНТ]</a:t>
                    </a:fld>
                    <a:endParaRPr lang="ru-RU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79-4464-A3A4-E71819EBD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Камень</c:v>
                </c:pt>
                <c:pt idx="1">
                  <c:v>Песок, суспесь</c:v>
                </c:pt>
                <c:pt idx="2">
                  <c:v>Известняк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730</c:v>
                </c:pt>
                <c:pt idx="1">
                  <c:v>126.33</c:v>
                </c:pt>
                <c:pt idx="2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D-4C15-98D5-4FD858B9F0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6137583837204407E-2"/>
          <c:y val="4.0916144226416776E-2"/>
          <c:w val="0.82772483232559113"/>
          <c:h val="5.98075284324629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Золото, кг</a:t>
            </a:r>
          </a:p>
          <a:p>
            <a: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«Артель Восход»</a:t>
            </a:r>
          </a:p>
        </c:rich>
      </c:tx>
      <c:layout>
        <c:manualLayout>
          <c:xMode val="edge"/>
          <c:yMode val="edge"/>
          <c:x val="0.31959532156326542"/>
          <c:y val="5.14785902948944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0944341874760955E-2"/>
          <c:y val="0.27962180118110236"/>
          <c:w val="0.93020861931612364"/>
          <c:h val="0.6306697834645669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Золото, кг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795869166204035E-2"/>
                  <c:y val="5.9375000000000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950-41B8-AC4C-297D001F7638}"/>
                </c:ext>
              </c:extLst>
            </c:dLbl>
            <c:dLbl>
              <c:idx val="1"/>
              <c:layout>
                <c:manualLayout>
                  <c:x val="-3.0095361699228575E-2"/>
                  <c:y val="0.103124999999999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50-41B8-AC4C-297D001F7638}"/>
                </c:ext>
              </c:extLst>
            </c:dLbl>
            <c:dLbl>
              <c:idx val="2"/>
              <c:layout>
                <c:manualLayout>
                  <c:x val="-9.6811990332292051E-4"/>
                  <c:y val="6.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50-41B8-AC4C-297D001F76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</c:v>
                </c:pt>
                <c:pt idx="1">
                  <c:v>80</c:v>
                </c:pt>
                <c:pt idx="2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50-41B8-AC4C-297D001F763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4235128"/>
        <c:axId val="324232504"/>
      </c:lineChart>
      <c:catAx>
        <c:axId val="324235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232504"/>
        <c:crosses val="autoZero"/>
        <c:auto val="1"/>
        <c:lblAlgn val="ctr"/>
        <c:lblOffset val="100"/>
        <c:noMultiLvlLbl val="0"/>
      </c:catAx>
      <c:valAx>
        <c:axId val="324232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235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382889667923819"/>
          <c:y val="0.24909374999999997"/>
          <c:w val="0.15363763363757968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786049073146877E-2"/>
          <c:y val="8.7437551886545388E-3"/>
          <c:w val="0.74264045316605354"/>
          <c:h val="0.98129834405672045"/>
        </c:manualLayout>
      </c:layout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5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A03-41F3-A4F2-7AA366348FB4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A03-41F3-A4F2-7AA366348FB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A03-41F3-A4F2-7AA366348FB4}"/>
              </c:ext>
            </c:extLst>
          </c:dPt>
          <c:dPt>
            <c:idx val="3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A03-41F3-A4F2-7AA366348FB4}"/>
              </c:ext>
            </c:extLst>
          </c:dPt>
          <c:dPt>
            <c:idx val="4"/>
            <c:bubble3D val="0"/>
            <c:explosion val="16"/>
            <c:spPr>
              <a:solidFill>
                <a:schemeClr val="accent5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A03-41F3-A4F2-7AA366348FB4}"/>
              </c:ext>
            </c:extLst>
          </c:dPt>
          <c:dLbls>
            <c:dLbl>
              <c:idx val="0"/>
              <c:layout>
                <c:manualLayout>
                  <c:x val="-0.20100835925878716"/>
                  <c:y val="1.64479438258884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03-41F3-A4F2-7AA366348FB4}"/>
                </c:ext>
              </c:extLst>
            </c:dLbl>
            <c:dLbl>
              <c:idx val="1"/>
              <c:layout>
                <c:manualLayout>
                  <c:x val="0.10904815671934601"/>
                  <c:y val="-0.143569576082392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03-41F3-A4F2-7AA366348FB4}"/>
                </c:ext>
              </c:extLst>
            </c:dLbl>
            <c:dLbl>
              <c:idx val="2"/>
              <c:layout>
                <c:manualLayout>
                  <c:x val="3.4532188897665517E-2"/>
                  <c:y val="3.24314962270792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03-41F3-A4F2-7AA366348FB4}"/>
                </c:ext>
              </c:extLst>
            </c:dLbl>
            <c:dLbl>
              <c:idx val="3"/>
              <c:layout>
                <c:manualLayout>
                  <c:x val="5.5311595785404446E-3"/>
                  <c:y val="-2.90951990106783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03-41F3-A4F2-7AA366348FB4}"/>
                </c:ext>
              </c:extLst>
            </c:dLbl>
            <c:dLbl>
              <c:idx val="4"/>
              <c:layout>
                <c:manualLayout>
                  <c:x val="0.17774523132545073"/>
                  <c:y val="2.1830882167748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03-41F3-A4F2-7AA366348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Торговля </c:v>
                </c:pt>
                <c:pt idx="1">
                  <c:v>КФХ</c:v>
                </c:pt>
                <c:pt idx="2">
                  <c:v>Пассажирские первозки</c:v>
                </c:pt>
                <c:pt idx="3">
                  <c:v>Лесозаготовки</c:v>
                </c:pt>
                <c:pt idx="4">
                  <c:v>Прочие услуги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0.40300000000000002</c:v>
                </c:pt>
                <c:pt idx="1">
                  <c:v>0.23599999999999999</c:v>
                </c:pt>
                <c:pt idx="2">
                  <c:v>3.2000000000000001E-2</c:v>
                </c:pt>
                <c:pt idx="3">
                  <c:v>1.6E-2</c:v>
                </c:pt>
                <c:pt idx="4">
                  <c:v>0.313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A-5A03-41F3-A4F2-7AA366348FB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488131892332283E-2"/>
          <c:y val="0.66648465538238533"/>
          <c:w val="0.86180321850895802"/>
          <c:h val="0.14829978356234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Сельскохозяйственные угодья</a:t>
            </a:r>
          </a:p>
        </c:rich>
      </c:tx>
      <c:layout>
        <c:manualLayout>
          <c:xMode val="edge"/>
          <c:yMode val="edge"/>
          <c:x val="0.1729413674839300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Сельскохозяйственные угодья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C6C-4124-893D-1DC30C8B41E5}"/>
              </c:ext>
            </c:extLst>
          </c:dPt>
          <c:dPt>
            <c:idx val="1"/>
            <c:bubble3D val="0"/>
            <c:explosion val="12"/>
            <c:spPr>
              <a:solidFill>
                <a:schemeClr val="accent5">
                  <a:shade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CC6C-4124-893D-1DC30C8B41E5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CC6C-4124-893D-1DC30C8B41E5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C6C-4124-893D-1DC30C8B41E5}"/>
              </c:ext>
            </c:extLst>
          </c:dPt>
          <c:dPt>
            <c:idx val="4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0C5-457A-9230-F432F410DB5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shade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C6C-4124-893D-1DC30C8B41E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shade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CC6C-4124-893D-1DC30C8B41E5}"/>
                </c:ext>
              </c:extLst>
            </c:dLbl>
            <c:dLbl>
              <c:idx val="2"/>
              <c:layout>
                <c:manualLayout>
                  <c:x val="8.8553299787335425E-3"/>
                  <c:y val="-0.216246805910454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tint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18677148293034"/>
                      <c:h val="0.171823161772882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C6C-4124-893D-1DC30C8B41E5}"/>
                </c:ext>
              </c:extLst>
            </c:dLbl>
            <c:dLbl>
              <c:idx val="3"/>
              <c:layout>
                <c:manualLayout>
                  <c:x val="3.365724678950943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tint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63783079839493"/>
                      <c:h val="0.198408293723841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C6C-4124-893D-1DC30C8B41E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0C5-457A-9230-F432F410DB5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Пашни</c:v>
                </c:pt>
                <c:pt idx="1">
                  <c:v>Залежей</c:v>
                </c:pt>
                <c:pt idx="2">
                  <c:v>Сенокосы</c:v>
                </c:pt>
                <c:pt idx="3">
                  <c:v>Пастбища</c:v>
                </c:pt>
                <c:pt idx="4">
                  <c:v>Многолетние насаждения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12.6</c:v>
                </c:pt>
                <c:pt idx="1">
                  <c:v>27.4</c:v>
                </c:pt>
                <c:pt idx="2">
                  <c:v>11.6</c:v>
                </c:pt>
                <c:pt idx="3">
                  <c:v>10.4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6C-4124-893D-1DC30C8B41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54397919590652"/>
          <c:y val="8.5505995833264986E-2"/>
          <c:w val="0.70377528467617689"/>
          <c:h val="0.56521189003690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Выручка от реализации, млн.руб</c:v>
                </c:pt>
                <c:pt idx="1">
                  <c:v>Заготовлено древесины, тыс.м3</c:v>
                </c:pt>
                <c:pt idx="2">
                  <c:v>Произведено пиломатериалов, тыс. м3</c:v>
                </c:pt>
                <c:pt idx="3">
                  <c:v>Среднесписочная численность, чел.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73.5</c:v>
                </c:pt>
                <c:pt idx="1">
                  <c:v>10.4</c:v>
                </c:pt>
                <c:pt idx="2">
                  <c:v>3.2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A-4997-9137-279483D656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90A-4997-9137-279483D65607}"/>
              </c:ext>
            </c:extLst>
          </c:dPt>
          <c:dLbls>
            <c:dLbl>
              <c:idx val="0"/>
              <c:layout>
                <c:manualLayout>
                  <c:x val="0"/>
                  <c:y val="3.86572363302533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0A-4997-9137-279483D656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Выручка от реализации, млн.руб</c:v>
                </c:pt>
                <c:pt idx="1">
                  <c:v>Заготовлено древесины, тыс.м3</c:v>
                </c:pt>
                <c:pt idx="2">
                  <c:v>Произведено пиломатериалов, тыс. м3</c:v>
                </c:pt>
                <c:pt idx="3">
                  <c:v>Среднесписочная численность, чел.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76.900000000000006</c:v>
                </c:pt>
                <c:pt idx="1">
                  <c:v>6.4</c:v>
                </c:pt>
                <c:pt idx="2">
                  <c:v>2.9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0A-4997-9137-279483D656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Выручка от реализации, млн.руб</c:v>
                </c:pt>
                <c:pt idx="1">
                  <c:v>Заготовлено древесины, тыс.м3</c:v>
                </c:pt>
                <c:pt idx="2">
                  <c:v>Произведено пиломатериалов, тыс. м3</c:v>
                </c:pt>
                <c:pt idx="3">
                  <c:v>Среднесписочная численность, чел.</c:v>
                </c:pt>
              </c:strCache>
            </c:strRef>
          </c:cat>
          <c:val>
            <c:numRef>
              <c:f>Лист1!$D$2:$D$5</c:f>
            </c:numRef>
          </c:val>
          <c:extLst>
            <c:ext xmlns:c16="http://schemas.microsoft.com/office/drawing/2014/chart" uri="{C3380CC4-5D6E-409C-BE32-E72D297353CC}">
              <c16:uniqueId val="{00000004-C90A-4997-9137-279483D65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614976"/>
        <c:axId val="183758208"/>
      </c:barChart>
      <c:catAx>
        <c:axId val="15161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758208"/>
        <c:crosses val="autoZero"/>
        <c:auto val="1"/>
        <c:lblAlgn val="ctr"/>
        <c:lblOffset val="100"/>
        <c:noMultiLvlLbl val="0"/>
      </c:catAx>
      <c:valAx>
        <c:axId val="18375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61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180211098654862"/>
          <c:y val="0.35415520657268601"/>
          <c:w val="0.2015819549269087"/>
          <c:h val="0.24716359387144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165763997722534E-2"/>
          <c:y val="2.5942480053697311E-2"/>
          <c:w val="0.75427355385804984"/>
          <c:h val="0.665284961768043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4194190817723E-2"/>
                  <c:y val="-4.845055832592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B6-4C0E-AA4F-A3331764C819}"/>
                </c:ext>
              </c:extLst>
            </c:dLbl>
            <c:dLbl>
              <c:idx val="1"/>
              <c:layout>
                <c:manualLayout>
                  <c:x val="2.1050764664882503E-2"/>
                  <c:y val="-2.2800262741610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B6-4C0E-AA4F-A3331764C8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Производство хлеба , тонн </c:v>
                </c:pt>
                <c:pt idx="1">
                  <c:v>Количество хлебопекарен на 01.01.2024, ед.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74.900000000000006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6-4C0E-AA4F-A3331764C8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050764664882551E-2"/>
                  <c:y val="-2.5650295584311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B6-4C0E-AA4F-A3331764C819}"/>
                </c:ext>
              </c:extLst>
            </c:dLbl>
            <c:dLbl>
              <c:idx val="1"/>
              <c:layout>
                <c:manualLayout>
                  <c:x val="2.6313455831103252E-2"/>
                  <c:y val="-2.2800262741610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B6-4C0E-AA4F-A3331764C8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Производство хлеба , тонн </c:v>
                </c:pt>
                <c:pt idx="1">
                  <c:v>Количество хлебопекарен на 01.01.2024, ед.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90.3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B6-4C0E-AA4F-A3331764C81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Производство хлеба , тонн </c:v>
                </c:pt>
                <c:pt idx="1">
                  <c:v>Количество хлебопекарен на 01.01.2024, ед.</c:v>
                </c:pt>
              </c:strCache>
            </c:strRef>
          </c:cat>
          <c:val>
            <c:numRef>
              <c:f>Лист1!$D$2:$D$3</c:f>
            </c:numRef>
          </c:val>
          <c:extLst>
            <c:ext xmlns:c16="http://schemas.microsoft.com/office/drawing/2014/chart" uri="{C3380CC4-5D6E-409C-BE32-E72D297353CC}">
              <c16:uniqueId val="{00000002-CEB6-4C0E-AA4F-A3331764C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3614976"/>
        <c:axId val="48792704"/>
        <c:axId val="0"/>
      </c:bar3DChart>
      <c:catAx>
        <c:axId val="183614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792704"/>
        <c:crosses val="autoZero"/>
        <c:auto val="1"/>
        <c:lblAlgn val="ctr"/>
        <c:lblOffset val="100"/>
        <c:noMultiLvlLbl val="0"/>
      </c:catAx>
      <c:valAx>
        <c:axId val="4879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61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37913090177667"/>
          <c:y val="0.84192595794204295"/>
          <c:w val="0.45493271628624732"/>
          <c:h val="0.140973845001749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9A650A-8BD1-4FDE-9899-1C20DF4B770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65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A3262D-6073-4A30-973C-53BE1D29884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6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AB0AF-EEE9-4421-9298-EB11A547E63F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7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3" b="14351"/>
          <a:stretch>
            <a:fillRect/>
          </a:stretch>
        </p:blipFill>
        <p:spPr bwMode="auto">
          <a:xfrm>
            <a:off x="236538" y="6308725"/>
            <a:ext cx="11525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710136" y="2490465"/>
            <a:ext cx="4966320" cy="1802631"/>
          </a:xfrm>
          <a:prstGeom prst="rect">
            <a:avLst/>
          </a:prstGeom>
        </p:spPr>
        <p:txBody>
          <a:bodyPr/>
          <a:lstStyle>
            <a:lvl1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3600" baseline="0">
                <a:latin typeface="TT Norms Regular" pitchFamily="50" charset="-52"/>
              </a:defRPr>
            </a:lvl1pPr>
          </a:lstStyle>
          <a:p>
            <a:pPr lvl="0"/>
            <a:r>
              <a:rPr lang="ru-RU" noProof="0" dirty="0"/>
              <a:t>Образец заголовка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6941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8219256" cy="451418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78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8219256" cy="451418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2221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8219256" cy="451418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332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3" b="14351"/>
          <a:stretch>
            <a:fillRect/>
          </a:stretch>
        </p:blipFill>
        <p:spPr bwMode="auto">
          <a:xfrm>
            <a:off x="236538" y="6308725"/>
            <a:ext cx="11525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1 CuadroTexto"/>
          <p:cNvSpPr txBox="1">
            <a:spLocks noChangeArrowheads="1"/>
          </p:cNvSpPr>
          <p:nvPr userDrawn="1"/>
        </p:nvSpPr>
        <p:spPr bwMode="auto">
          <a:xfrm>
            <a:off x="1681163" y="2924175"/>
            <a:ext cx="6540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T Norms Regular"/>
                <a:ea typeface="+mn-ea"/>
                <a:cs typeface="Arial" panose="020B0604020202020204" pitchFamily="34" charset="0"/>
              </a:rPr>
              <a:t>Спасибо за </a:t>
            </a:r>
            <a:r>
              <a:rPr kumimoji="0" lang="ru-RU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T Norms Regular"/>
                <a:ea typeface="+mn-ea"/>
                <a:cs typeface="Arial" panose="020B0604020202020204" pitchFamily="34" charset="0"/>
              </a:rPr>
              <a:t>внимание!</a:t>
            </a:r>
            <a:endParaRPr kumimoji="0" lang="es-ES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T Norms Regular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5682" y="4149080"/>
            <a:ext cx="8208912" cy="360040"/>
          </a:xfrm>
        </p:spPr>
        <p:txBody>
          <a:bodyPr anchor="ctr"/>
          <a:lstStyle>
            <a:lvl1pPr marL="0" indent="0" algn="ctr">
              <a:buNone/>
              <a:defRPr sz="1800" b="1" u="sng">
                <a:solidFill>
                  <a:schemeClr val="accent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half" idx="10"/>
          </p:nvPr>
        </p:nvSpPr>
        <p:spPr>
          <a:xfrm>
            <a:off x="2411760" y="6309320"/>
            <a:ext cx="4320480" cy="360040"/>
          </a:xfrm>
        </p:spPr>
        <p:txBody>
          <a:bodyPr anchor="ctr"/>
          <a:lstStyle>
            <a:lvl1pPr marL="0" indent="0" algn="ctr">
              <a:buNone/>
              <a:defRPr sz="1800" b="1" u="none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90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Объект 20"/>
          <p:cNvSpPr>
            <a:spLocks noGrp="1"/>
          </p:cNvSpPr>
          <p:nvPr>
            <p:ph sz="quarter" idx="13"/>
          </p:nvPr>
        </p:nvSpPr>
        <p:spPr>
          <a:xfrm>
            <a:off x="468313" y="1412875"/>
            <a:ext cx="8207375" cy="4537075"/>
          </a:xfr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8087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864096"/>
          </a:xfrm>
        </p:spPr>
        <p:txBody>
          <a:bodyPr anchor="b">
            <a:noAutofit/>
          </a:bodyPr>
          <a:lstStyle>
            <a:lvl1pPr algn="ctr"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484783"/>
            <a:ext cx="8208912" cy="3242791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869160"/>
            <a:ext cx="8208912" cy="115212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4684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4 Recortar rectángulo de esquina del mismo lado"/>
          <p:cNvSpPr/>
          <p:nvPr userDrawn="1"/>
        </p:nvSpPr>
        <p:spPr>
          <a:xfrm>
            <a:off x="8388350" y="0"/>
            <a:ext cx="504825" cy="431800"/>
          </a:xfrm>
          <a:prstGeom prst="snip2Same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8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Regular" pitchFamily="50" charset="-52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96975"/>
            <a:ext cx="9124950" cy="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330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11"/>
          </p:nvPr>
        </p:nvSpPr>
        <p:spPr>
          <a:xfrm>
            <a:off x="323528" y="6165304"/>
            <a:ext cx="1584176" cy="504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864096"/>
          </a:xfrm>
        </p:spPr>
        <p:txBody>
          <a:bodyPr anchor="b">
            <a:noAutofit/>
          </a:bodyPr>
          <a:lstStyle>
            <a:lvl1pPr algn="ctr"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77072"/>
            <a:ext cx="3600400" cy="194421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0"/>
          </p:nvPr>
        </p:nvSpPr>
        <p:spPr>
          <a:xfrm>
            <a:off x="8388424" y="44624"/>
            <a:ext cx="504056" cy="396038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half" idx="12"/>
          </p:nvPr>
        </p:nvSpPr>
        <p:spPr>
          <a:xfrm>
            <a:off x="323528" y="6453336"/>
            <a:ext cx="1584176" cy="288032"/>
          </a:xfrm>
        </p:spPr>
        <p:txBody>
          <a:bodyPr>
            <a:normAutofit/>
          </a:bodyPr>
          <a:lstStyle>
            <a:lvl1pPr marL="0" indent="0" algn="ctr">
              <a:buNone/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TT Norms Regular" pitchFamily="50" charset="-5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72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107E61-D2F8-452B-B53A-91FE1E439E2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45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90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87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45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8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977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49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07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46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77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1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0D44C-5E2F-400D-88F9-B60B318A44C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621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6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543A57-F65A-4C42-9156-7629C10666E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5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FBF0B-319E-4F95-BA43-902EB3DC978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7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158B3-6703-4BBB-A09E-33FD65E7DB2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0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FE9955-2DD3-491E-92B6-7018343227CE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2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88A28-1D79-4F41-9521-CF26BB2C7EE3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9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D9950-AF07-4F2A-A949-E1C816A93B3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54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43A2E-6632-4F9D-8728-2CF59ACBBE6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092825"/>
            <a:ext cx="91249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7"/>
          <p:cNvGrpSpPr>
            <a:grpSpLocks/>
          </p:cNvGrpSpPr>
          <p:nvPr userDrawn="1"/>
        </p:nvGrpSpPr>
        <p:grpSpPr bwMode="auto">
          <a:xfrm>
            <a:off x="6804025" y="6165850"/>
            <a:ext cx="2232025" cy="584200"/>
            <a:chOff x="6876256" y="6165304"/>
            <a:chExt cx="2232248" cy="584857"/>
          </a:xfrm>
        </p:grpSpPr>
        <p:pic>
          <p:nvPicPr>
            <p:cNvPr id="10" name="Рисунок 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6165304"/>
              <a:ext cx="536119" cy="584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3 CuadroTexto"/>
            <p:cNvSpPr txBox="1">
              <a:spLocks noChangeArrowheads="1"/>
            </p:cNvSpPr>
            <p:nvPr/>
          </p:nvSpPr>
          <p:spPr bwMode="auto">
            <a:xfrm>
              <a:off x="7379544" y="6309929"/>
              <a:ext cx="1728960" cy="338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T Norms Regular"/>
                  <a:ea typeface="+mn-ea"/>
                  <a:cs typeface="Arial" panose="020B0604020202020204" pitchFamily="34" charset="0"/>
                </a:rPr>
                <a:t>ПРАВИТЕЛЬСТВО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TT Norms Regular"/>
                  <a:ea typeface="+mn-ea"/>
                  <a:cs typeface="Arial" panose="020B0604020202020204" pitchFamily="34" charset="0"/>
                </a:rPr>
                <a:t>АМУРСКОЙ ОБЛАСТИ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10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43A2E-6632-4F9D-8728-2CF59ACBBE60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4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econom3@shimraion.ru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092825"/>
            <a:ext cx="91249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19" y="6165850"/>
            <a:ext cx="5360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адпись 1"/>
          <p:cNvSpPr txBox="1"/>
          <p:nvPr/>
        </p:nvSpPr>
        <p:spPr>
          <a:xfrm>
            <a:off x="7308188" y="6273800"/>
            <a:ext cx="1665477" cy="476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ШИМАНОВСКОГО ОКРУГА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51919" y="404665"/>
            <a:ext cx="5121745" cy="3312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 descr="Шимановский МР_ПП-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99" y="6258683"/>
            <a:ext cx="489585" cy="56885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05027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3707904" y="-313029"/>
            <a:ext cx="7893545" cy="7218056"/>
            <a:chOff x="3707904" y="-216033"/>
            <a:chExt cx="7893545" cy="7218056"/>
          </a:xfrm>
        </p:grpSpPr>
        <p:sp>
          <p:nvSpPr>
            <p:cNvPr id="26" name="Полилиния 25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rgbClr val="70AD47">
                <a:lumMod val="50000"/>
                <a:alpha val="58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rgbClr val="70AD47">
                <a:lumMod val="75000"/>
                <a:alpha val="13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rgbClr val="70AD47">
                <a:lumMod val="75000"/>
                <a:alpha val="13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rgbClr val="70AD47">
                <a:lumMod val="50000"/>
                <a:alpha val="58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rgbClr val="70AD47">
                <a:lumMod val="50000"/>
                <a:alpha val="58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rgbClr val="70AD47">
                <a:lumMod val="75000"/>
                <a:alpha val="13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Шестиугольник 6"/>
          <p:cNvSpPr/>
          <p:nvPr/>
        </p:nvSpPr>
        <p:spPr>
          <a:xfrm rot="5400000">
            <a:off x="448143" y="2258449"/>
            <a:ext cx="3375029" cy="3600517"/>
          </a:xfrm>
          <a:prstGeom prst="hexagon">
            <a:avLst/>
          </a:prstGeom>
          <a:solidFill>
            <a:srgbClr val="809173">
              <a:alpha val="31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en-US" sz="3200" i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3200" i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i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spc="50" dirty="0">
                <a:ln w="952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430378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204864" y="0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5522" y="1669482"/>
            <a:ext cx="7463024" cy="5268243"/>
          </a:xfrm>
        </p:spPr>
        <p:txBody>
          <a:bodyPr>
            <a:normAutofit/>
          </a:bodyPr>
          <a:lstStyle/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9345" y="-73996"/>
            <a:ext cx="6993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(интеллектуальный потенциал)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0858" y="1346598"/>
            <a:ext cx="80093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Уровень доступности дошкольного образования в округе составляет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100 %.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Актуальная очередь в детские сады отсутствует, потребность в местах для детей от 1,5 до 7 лет удовлетворяется на 100%. Средняя наполняемость групп составляет 7 чел., что соответствует нормативам требований СанПиН. Показатель посещаемости детей составляет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72%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от общей списочной численности.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Обучающихся во вторую, третью смену в школах Шимановского района нет. Данный показатель не меняется в течение ряда лет. В образовательных организациях округа созданы благоприятные условия для развития и обучения детей.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96" y="4404805"/>
            <a:ext cx="5310193" cy="21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5166"/>
            <a:ext cx="8702066" cy="6329223"/>
          </a:xfrm>
          <a:effectLst>
            <a:softEdge rad="1270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6" name="Полилиния 5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Стрелка вправо 14"/>
          <p:cNvSpPr/>
          <p:nvPr/>
        </p:nvSpPr>
        <p:spPr>
          <a:xfrm>
            <a:off x="5413290" y="2492233"/>
            <a:ext cx="864096" cy="1728192"/>
          </a:xfrm>
          <a:prstGeom prst="rightArrow">
            <a:avLst>
              <a:gd name="adj1" fmla="val 50000"/>
              <a:gd name="adj2" fmla="val 52832"/>
            </a:avLst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4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52051" y="4787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730310" y="1185414"/>
            <a:ext cx="8368832" cy="5737469"/>
          </a:xfrm>
        </p:spPr>
        <p:txBody>
          <a:bodyPr>
            <a:normAutofit lnSpcReduction="10000"/>
          </a:bodyPr>
          <a:lstStyle/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Интегральным показателем здоровья населения может служить средняя продолжительность жизни. Четверть населения округа пенсионеры. 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	Средняя продолжительность жизни в Шимановском округе составляет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62 года у мужчин 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и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71 год у женщин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общая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66 лет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что ниже средней по Амурской области на 3 года. 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	На территории Шимановского округа осуществляют свою деятельность учреждения здравоохранения: </a:t>
            </a:r>
          </a:p>
          <a:p>
            <a:pPr algn="just">
              <a:buFontTx/>
              <a:buChar char="-"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4  врачебных амбулатории 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(с. Мухино, с. Новогеоргиевка, с. Нововоскресеновка,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Саскаль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);</a:t>
            </a:r>
          </a:p>
          <a:p>
            <a:pPr algn="just">
              <a:buFontTx/>
              <a:buChar char="-"/>
            </a:pP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11 ФАП 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(с. Петруши, с. Светильное,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Селеткан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Свободный Труд, с. Базисное,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Чагоян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Берея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Актай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Малиновка,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Аносово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Ушаково,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Симоново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, с. </a:t>
            </a:r>
            <a:r>
              <a:rPr lang="ru-RU" sz="2300" dirty="0" err="1">
                <a:solidFill>
                  <a:prstClr val="black"/>
                </a:solidFill>
                <a:latin typeface="Calibri" panose="020F0502020204030204"/>
              </a:rPr>
              <a:t>Ураловка</a:t>
            </a: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). </a:t>
            </a:r>
          </a:p>
          <a:p>
            <a:pPr marL="0" lvl="0" indent="0" algn="just">
              <a:buNone/>
            </a:pPr>
            <a:r>
              <a:rPr lang="ru-RU" sz="2300" dirty="0">
                <a:solidFill>
                  <a:prstClr val="black"/>
                </a:solidFill>
                <a:latin typeface="Calibri" panose="020F0502020204030204"/>
              </a:rPr>
              <a:t>	Во врачебных  амбулаториях округа развернуто 5 коек дневного пребывания. Коек круглосуточного пребывания в обособленных структурных подразделениях нет. Круглосуточное  лечение оказывают в ГБУЗ АО «Шимановская больница». 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6812" y="208691"/>
            <a:ext cx="8622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Здравоохранение</a:t>
            </a:r>
            <a:r>
              <a:rPr kumimoji="0" lang="ru-RU" sz="3200" b="1" i="1" u="none" strike="noStrike" kern="1200" cap="none" spc="50" normalizeH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Шимановского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09625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52051" y="4787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695744" y="1120531"/>
            <a:ext cx="5303940" cy="3186108"/>
          </a:xfrm>
        </p:spPr>
        <p:txBody>
          <a:bodyPr>
            <a:normAutofit fontScale="55000" lnSpcReduction="20000"/>
          </a:bodyPr>
          <a:lstStyle/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r>
              <a:rPr lang="ru-RU" sz="2900" dirty="0"/>
              <a:t>Культурная жизнь в 2024 году была интересной и разнообразной. Были проведены окружные мероприятия: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фотоконкурс «Семьи счастливые моменты»;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акция «На спортивной волне»;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конкурс елочных украшений «Ёлки Приамурья»;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</a:t>
            </a:r>
            <a:r>
              <a:rPr lang="ru-RU" sz="2900" dirty="0" err="1"/>
              <a:t>челлендж</a:t>
            </a:r>
            <a:r>
              <a:rPr lang="ru-RU" sz="2900" dirty="0"/>
              <a:t> «День рождения Деда Мороза»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«Покупайте Амурское» окружной творческий конкурс;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- фестиваль-конкурс в рамках закрытия Года семьи «Моя семья – моя Россия».</a:t>
            </a:r>
          </a:p>
          <a:p>
            <a:pPr marL="0" indent="0" algn="just" defTabSz="914400">
              <a:spcBef>
                <a:spcPts val="0"/>
              </a:spcBef>
              <a:buClr>
                <a:srgbClr val="1CADE4"/>
              </a:buClr>
              <a:buSzPct val="100000"/>
              <a:buNone/>
            </a:pPr>
            <a:r>
              <a:rPr lang="ru-RU" sz="2900" dirty="0"/>
              <a:t>	Специалисты учреждений культуры сел </a:t>
            </a:r>
            <a:r>
              <a:rPr lang="ru-RU" sz="2900" dirty="0" err="1"/>
              <a:t>Селеткан</a:t>
            </a:r>
            <a:r>
              <a:rPr lang="ru-RU" sz="2900" dirty="0"/>
              <a:t>, Петруши, Новогеоргиевка, Базисное на собственном примере пропагандируют активный и здоровый образ жизни, участвуют во Всероссийской спортивной акции «Лыжня России» и во всех этапах сдачи норм ГТО. Золотая медаль ГТО вручена специалисту МБУ </a:t>
            </a:r>
            <a:r>
              <a:rPr lang="ru-RU" sz="2900" dirty="0" err="1"/>
              <a:t>Губской</a:t>
            </a:r>
            <a:r>
              <a:rPr lang="ru-RU" sz="2900" dirty="0"/>
              <a:t> А.А.</a:t>
            </a:r>
          </a:p>
          <a:p>
            <a:pPr algn="just" defTabSz="914400">
              <a:spcBef>
                <a:spcPts val="0"/>
              </a:spcBef>
              <a:buClr>
                <a:srgbClr val="1CADE4"/>
              </a:buClr>
              <a:buSzPct val="100000"/>
              <a:buFontTx/>
              <a:buChar char="-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04460" y="195926"/>
            <a:ext cx="6993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Культура Шимановского</a:t>
            </a:r>
            <a:r>
              <a:rPr kumimoji="0" lang="ru-RU" sz="3200" b="1" i="1" u="none" strike="noStrike" kern="1200" cap="none" spc="50" normalizeH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округа</a:t>
            </a:r>
            <a:endParaRPr kumimoji="0" lang="ru-RU" sz="3200" b="1" i="1" u="none" strike="noStrike" kern="1200" cap="none" spc="50" normalizeH="0" baseline="0" noProof="0" dirty="0">
              <a:ln w="9525" cmpd="sng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5402" y="1024124"/>
            <a:ext cx="74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87606"/>
            <a:ext cx="4688681" cy="2852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5" y="940200"/>
            <a:ext cx="3012691" cy="2095043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5" y="3071742"/>
            <a:ext cx="2644697" cy="1762443"/>
          </a:xfrm>
          <a:prstGeom prst="hexagon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4" y="4856974"/>
            <a:ext cx="3035194" cy="2022673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57382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52051" y="4787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794662" y="951717"/>
            <a:ext cx="5202464" cy="2696285"/>
          </a:xfrm>
        </p:spPr>
        <p:txBody>
          <a:bodyPr>
            <a:normAutofit lnSpcReduction="10000"/>
          </a:bodyPr>
          <a:lstStyle/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	В целом по округу уровень фактической обеспеченности учреждениями культуры клубного типа от нормативной потребности составляет 145,0 %, библиотеками – 92,0%. Причем обеспеченность клубными учреждениями выше норматива во всех селах, кроме </a:t>
            </a:r>
            <a:r>
              <a:rPr lang="ru-RU" sz="1800" kern="50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Актая</a:t>
            </a:r>
            <a:r>
              <a:rPr lang="ru-RU" sz="1800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, </a:t>
            </a:r>
            <a:r>
              <a:rPr lang="ru-RU" sz="1800" kern="50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Береи</a:t>
            </a:r>
            <a:r>
              <a:rPr lang="ru-RU" sz="1800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, Раздольного, Ключевого, Светильного. Серьезной проблемой продолжает оставаться состояние материально-технической базы клубных учреждений. Большинство зданий имеют износ более 70%.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04460" y="195926"/>
            <a:ext cx="6993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Культура Шимановского округа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39" y="3294663"/>
            <a:ext cx="67361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Положительной тенденции в развитии культуры на территории округа является участие в отборе муниципальных образований для предоставления субсидии из областного бюджета бюджетам муниципальных образований на со финансирование расходных обязательств муниципальных образований на обеспечение развития и укрепления материально-технической базы муниципальных домов культуры в населенных пунктах с числом жителей до 50 тысяч человек. Благодаря этой субсидии отремонтированы кровли и сделан частичный текущий ремонт в Домах культуры сел </a:t>
            </a:r>
            <a:r>
              <a:rPr lang="ru-RU" kern="50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Нововоскресеновка</a:t>
            </a:r>
            <a:r>
              <a:rPr lang="ru-RU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, Петруши, </a:t>
            </a:r>
            <a:r>
              <a:rPr lang="ru-RU" kern="50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Саскаль</a:t>
            </a:r>
            <a:r>
              <a:rPr lang="ru-RU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, </a:t>
            </a:r>
            <a:r>
              <a:rPr lang="ru-RU" kern="50" dirty="0" err="1">
                <a:latin typeface="Times New Roman" panose="02020603050405020304" pitchFamily="18" charset="0"/>
                <a:ea typeface="Arial Unicode MS" panose="020B0604020202020204" pitchFamily="34" charset="-128"/>
              </a:rPr>
              <a:t>Селеткан</a:t>
            </a:r>
            <a:r>
              <a:rPr lang="ru-RU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, Базисное, Новогеоргиевка. . В дальнейшем район будет продолжать участвовать в проекте «Культура малой Родины».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742"/>
            <a:ext cx="3794662" cy="2528787"/>
          </a:xfrm>
          <a:prstGeom prst="pentagon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03" y="3057494"/>
            <a:ext cx="2278855" cy="15186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03" y="4849661"/>
            <a:ext cx="2272033" cy="15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9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355976" y="-314365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4970" y="1296782"/>
            <a:ext cx="5801650" cy="5386448"/>
          </a:xfrm>
        </p:spPr>
        <p:txBody>
          <a:bodyPr>
            <a:normAutofit fontScale="92500"/>
          </a:bodyPr>
          <a:lstStyle/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	</a:t>
            </a:r>
            <a:r>
              <a:rPr lang="ru-RU" dirty="0"/>
              <a:t>Общественные и ведомственные физкультурно-спортивные организации на территории округа отсутствуют. Физкультурное движение осуществляется на базе семи общеобразовательных организаций (школ). Организацией физического воспитания в общеобразовательных учреждениях занимаются 8 учителей (из которых высшее образование имеют 4 человека, среднее специальное – 4). 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dirty="0"/>
              <a:t>	В образовательных учреждениях существует восемь спортивных клубов: «Амур» с. Нововоскресеновка; «Атлант» с. </a:t>
            </a:r>
            <a:r>
              <a:rPr lang="ru-RU" dirty="0" err="1"/>
              <a:t>Чагоян</a:t>
            </a:r>
            <a:r>
              <a:rPr lang="ru-RU" dirty="0"/>
              <a:t> и с. </a:t>
            </a:r>
            <a:r>
              <a:rPr lang="ru-RU" dirty="0" err="1"/>
              <a:t>Селеткан</a:t>
            </a:r>
            <a:r>
              <a:rPr lang="ru-RU" dirty="0"/>
              <a:t>; «Надежды спорта» с. Петруши; «Старт» с. Мухино; «Альтаир», с. Ушаково; «Сильные, смелые, ловкие» с. Новогеоргиевка; «Луч» с. </a:t>
            </a:r>
            <a:r>
              <a:rPr lang="ru-RU" dirty="0" err="1"/>
              <a:t>Саскаль</a:t>
            </a:r>
            <a:r>
              <a:rPr lang="ru-RU" dirty="0"/>
              <a:t>. 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dirty="0"/>
              <a:t>	В районе всего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24</a:t>
            </a:r>
            <a:r>
              <a:rPr lang="ru-RU" dirty="0"/>
              <a:t> спортивных сооружений: Из них 10 плоскостных сооружений (в том числе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3- </a:t>
            </a:r>
            <a:r>
              <a:rPr lang="ru-RU" dirty="0"/>
              <a:t>футбольное поле),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dirty="0"/>
              <a:t> катков - сезонных 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8 </a:t>
            </a:r>
            <a:r>
              <a:rPr lang="ru-RU" dirty="0"/>
              <a:t>спортивных залов.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dirty="0"/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dirty="0"/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dirty="0">
              <a:solidFill>
                <a:srgbClr val="44ADAF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Физическая культура и спорт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08" y="1098658"/>
            <a:ext cx="2008299" cy="1283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59" y="2531168"/>
            <a:ext cx="1979456" cy="1298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78" y="3932115"/>
            <a:ext cx="2159306" cy="1296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85" y="5376124"/>
            <a:ext cx="2063638" cy="13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6077"/>
            <a:ext cx="8792189" cy="6597153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4355976" y="-314365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Стрелка вправо 32"/>
          <p:cNvSpPr/>
          <p:nvPr/>
        </p:nvSpPr>
        <p:spPr>
          <a:xfrm>
            <a:off x="5484719" y="2472923"/>
            <a:ext cx="864096" cy="1728192"/>
          </a:xfrm>
          <a:prstGeom prst="rightArrow">
            <a:avLst>
              <a:gd name="adj1" fmla="val 50000"/>
              <a:gd name="adj2" fmla="val 52832"/>
            </a:avLst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8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427984" y="-526062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4970" y="1296782"/>
            <a:ext cx="5801650" cy="5386448"/>
          </a:xfrm>
        </p:spPr>
        <p:txBody>
          <a:bodyPr>
            <a:normAutofit/>
          </a:bodyPr>
          <a:lstStyle/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kern="5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	</a:t>
            </a:r>
            <a:endParaRPr lang="ru-RU" dirty="0"/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dirty="0"/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dirty="0">
              <a:solidFill>
                <a:srgbClr val="44ADAF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Транспортная инфраструктура и связь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9536" y="1149405"/>
            <a:ext cx="51379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АВТОМОБИЛЬНЫЙ ТРАНСПОРТ</a:t>
            </a:r>
          </a:p>
          <a:p>
            <a:pPr algn="just"/>
            <a:r>
              <a:rPr lang="ru-RU" dirty="0"/>
              <a:t>Протяженность дорог по Шимановскому округу составляет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618,9 км</a:t>
            </a:r>
            <a:r>
              <a:rPr lang="ru-RU" dirty="0"/>
              <a:t>, в том числе: </a:t>
            </a:r>
          </a:p>
          <a:p>
            <a:pPr algn="just"/>
            <a:r>
              <a:rPr lang="ru-RU" dirty="0"/>
              <a:t>- федерального значения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112 км </a:t>
            </a:r>
            <a:r>
              <a:rPr lang="ru-RU" dirty="0"/>
              <a:t>(асфальтобетонное покрытие); </a:t>
            </a:r>
          </a:p>
          <a:p>
            <a:pPr algn="just"/>
            <a:r>
              <a:rPr lang="ru-RU" dirty="0"/>
              <a:t>- регионального значения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335,3 км</a:t>
            </a:r>
            <a:r>
              <a:rPr lang="ru-RU" dirty="0"/>
              <a:t>, из них 106,5 км имеют 5 категорию (грунтовое покрытие), т.е. 31,8 %; </a:t>
            </a:r>
          </a:p>
          <a:p>
            <a:pPr algn="just"/>
            <a:r>
              <a:rPr lang="ru-RU" dirty="0"/>
              <a:t>- общего числа дорог пользования местного значения (автомобильные дороги, которые стоят на балансе муниципального образования Шимановский округ)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171,6 км</a:t>
            </a:r>
            <a:r>
              <a:rPr lang="ru-RU" dirty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	Федеральная автодорога «Амур» Р-297 (Чита – Хабаровск) связывает Амурскую область с регионами Сибирского федерального округа, обеспечивает выход на федеральную сеть дорог остальной территории РФ. Протяженность автомобильной дороги в пределах Шимановского округа составляет 112 км.</a:t>
            </a:r>
          </a:p>
          <a:p>
            <a:pPr algn="just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78745" y="1149404"/>
            <a:ext cx="36296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ЖЕЛЕЗНОДОРОЖНЫЙ ТРАНСПОРТ</a:t>
            </a:r>
          </a:p>
          <a:p>
            <a:endParaRPr lang="ru-RU" dirty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Главной транспортной планировочной осью территории района является транссибирская железнодорожная магистраль протяженностью 113 км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СВЯЗЬ</a:t>
            </a:r>
          </a:p>
          <a:p>
            <a:endParaRPr lang="ru-RU" dirty="0"/>
          </a:p>
          <a:p>
            <a:pPr algn="just"/>
            <a:r>
              <a:rPr lang="ru-RU" dirty="0"/>
              <a:t>Мобильная связь на территории округа осуществляется операторами сети «МегаФон», «МТС», «</a:t>
            </a:r>
            <a:r>
              <a:rPr lang="ru-RU" dirty="0" err="1"/>
              <a:t>БиЛайн</a:t>
            </a:r>
            <a:r>
              <a:rPr lang="ru-RU" dirty="0"/>
              <a:t>», «Теле-2». Услуги местной телефонной связи на территории округа оказывает оператор связи ПАО «Ростелеком».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995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60848" y="-24340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</a:t>
              </a:r>
              <a:r>
                <a:rPr kumimoji="0" lang="ru-RU" sz="3200" b="1" i="1" u="none" strike="noStrike" kern="1200" cap="none" spc="50" normalizeH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потенциал</a:t>
              </a: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905" y="1048539"/>
            <a:ext cx="864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000" dirty="0"/>
              <a:t>В настоящее время конкурентные преимущества округа, а именно: выгодное расположение территории, обеспеченность нерудными полезными ископаемыми - используются не в полной мере. Несмотря на то, что экономические показатели округа имеют положительную динамику, удельный вес Шимановского округа в экономике Амурской области пока незначителен.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4708" y="2663872"/>
            <a:ext cx="52178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000" dirty="0"/>
              <a:t>За 2024 год  компаниями «</a:t>
            </a:r>
            <a:r>
              <a:rPr lang="ru-RU" sz="2000" dirty="0" err="1"/>
              <a:t>СтройИнвест</a:t>
            </a:r>
            <a:r>
              <a:rPr lang="ru-RU" sz="2000" dirty="0"/>
              <a:t>», ООО «Гео-Партер», ООО «Амурская импортно-экспортная компания», Группа компаний Терра, ООО «</a:t>
            </a:r>
            <a:r>
              <a:rPr lang="ru-RU" sz="2000" dirty="0" err="1"/>
              <a:t>Техмострой</a:t>
            </a:r>
            <a:r>
              <a:rPr lang="ru-RU" sz="2000" dirty="0"/>
              <a:t>+» уровень добычи камня составил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730 тыс. м3</a:t>
            </a:r>
            <a:r>
              <a:rPr lang="ru-RU" sz="2000" dirty="0"/>
              <a:t>, что больше уровня прошлого года 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126%</a:t>
            </a:r>
            <a:r>
              <a:rPr lang="ru-RU" sz="2000" dirty="0"/>
              <a:t>. Добычу песка осуществляли ПАО «ГАЗПРОМ», «ДЭП № 190», «</a:t>
            </a:r>
            <a:r>
              <a:rPr lang="ru-RU" sz="2000" dirty="0" err="1"/>
              <a:t>Транснефть</a:t>
            </a:r>
            <a:r>
              <a:rPr lang="ru-RU" sz="2000" dirty="0"/>
              <a:t>-Дальний Восток»  в объёме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126,33 тыс. м3 </a:t>
            </a:r>
            <a:r>
              <a:rPr lang="ru-RU" sz="2000" dirty="0"/>
              <a:t>, что больше уровня 2023 года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11 раз</a:t>
            </a:r>
            <a:r>
              <a:rPr lang="ru-RU" sz="2000" dirty="0"/>
              <a:t>. Компания АО «Асфальт» продолжила вести добычу известняка с сохранением объемов прошлого периода в 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8,8 тыс. м3.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61664206"/>
              </p:ext>
            </p:extLst>
          </p:nvPr>
        </p:nvGraphicFramePr>
        <p:xfrm>
          <a:off x="83654" y="2741380"/>
          <a:ext cx="3754598" cy="434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62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60848" y="-24340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1513" y="987097"/>
            <a:ext cx="8085039" cy="290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215" algn="just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</a:rPr>
              <a:t>В 2023 году на уровне Правительства Амурской области отмечен рост добычи золота в Шимановском округе. Добычу золота осуществляет ООО «Артель Восход» в бассейне ручья </a:t>
            </a:r>
            <a:r>
              <a:rPr lang="ru-RU" sz="2000" dirty="0" err="1">
                <a:solidFill>
                  <a:prstClr val="black"/>
                </a:solidFill>
              </a:rPr>
              <a:t>Чагоян</a:t>
            </a:r>
            <a:r>
              <a:rPr lang="ru-RU" sz="2000" dirty="0">
                <a:solidFill>
                  <a:prstClr val="black"/>
                </a:solidFill>
              </a:rPr>
              <a:t>.  В 2023 году добыто золота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 80 кг </a:t>
            </a:r>
            <a:r>
              <a:rPr lang="ru-RU" sz="2000" dirty="0">
                <a:solidFill>
                  <a:prstClr val="black"/>
                </a:solidFill>
              </a:rPr>
              <a:t>или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148 % </a:t>
            </a:r>
            <a:r>
              <a:rPr lang="ru-RU" sz="2000" dirty="0">
                <a:solidFill>
                  <a:prstClr val="black"/>
                </a:solidFill>
              </a:rPr>
              <a:t>больше чем в 2022 году. В 2024 году продолжена добыча россыпного золота в бассейне ручья </a:t>
            </a:r>
            <a:r>
              <a:rPr lang="ru-RU" sz="2000" dirty="0" err="1">
                <a:solidFill>
                  <a:prstClr val="black"/>
                </a:solidFill>
              </a:rPr>
              <a:t>Чагоян</a:t>
            </a:r>
            <a:r>
              <a:rPr lang="ru-RU" sz="2000" dirty="0">
                <a:solidFill>
                  <a:prstClr val="black"/>
                </a:solidFill>
              </a:rPr>
              <a:t> и геологическое изучение участков на россыпное золото на территории округа.</a:t>
            </a:r>
          </a:p>
          <a:p>
            <a:pPr lvl="0" indent="450215" algn="just">
              <a:lnSpc>
                <a:spcPct val="115000"/>
              </a:lnSpc>
            </a:pPr>
            <a:endParaRPr lang="ru-RU" sz="2000" dirty="0">
              <a:solidFill>
                <a:prstClr val="black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44318920"/>
              </p:ext>
            </p:extLst>
          </p:nvPr>
        </p:nvGraphicFramePr>
        <p:xfrm>
          <a:off x="856631" y="2976772"/>
          <a:ext cx="7412305" cy="390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424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707904" y="-21603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23528" y="1867908"/>
            <a:ext cx="5254026" cy="3029114"/>
            <a:chOff x="1081056" y="4697289"/>
            <a:chExt cx="2587172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473101" y="5166637"/>
              <a:ext cx="1762638" cy="19322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i="1" spc="50" dirty="0">
                  <a:ln w="9525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ПУБЛИКАЦИЯ СОДЕРЖИТ ИНФОРМАЦИЮ ЗА 2024 ГОД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3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60848" y="-24340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10234" y="1039979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ДОБЫЧА ПОЛЕЗНЫХ ИСКОПАЕМЫХ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52105"/>
              </p:ext>
            </p:extLst>
          </p:nvPr>
        </p:nvGraphicFramePr>
        <p:xfrm>
          <a:off x="739223" y="1988840"/>
          <a:ext cx="8009242" cy="419846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400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месторождения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сырья 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Владелец лицензии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Чагоянское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Чагоянское-2, Золотое, участки 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Чуканский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Чуканский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-2, Дымовское-8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СтройИнвест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ООО «Гео-Партер», ООО «Амурская импортно-экспортная компания», Группа компаний Терра, ООО «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Техмострой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2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Карьер №67, 69, 70а и 71, Амур1377, 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Селетканское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Переселенческое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Песок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t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«ГАЗПРОМ», «ДЭП № 190», «</a:t>
                      </a:r>
                      <a:r>
                        <a:rPr lang="ru-RU" sz="16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Транснефть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-Дальний Восток»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24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Прибрежное-Южное  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Известняк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«Асфальт»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7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413290" y="2492233"/>
            <a:ext cx="864096" cy="1728192"/>
          </a:xfrm>
          <a:prstGeom prst="rightArrow">
            <a:avLst>
              <a:gd name="adj1" fmla="val 50000"/>
              <a:gd name="adj2" fmla="val 52832"/>
            </a:avLst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2E3C8EEA-115F-4EBF-8DCA-171A478A8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17" y="0"/>
            <a:ext cx="8864400" cy="6637539"/>
          </a:xfrm>
          <a:effectLst>
            <a:softEdge rad="1270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6" name="Полилиния 5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2EAEFC4-3D85-4CFB-B9A4-4BE89D34D4D6}"/>
              </a:ext>
            </a:extLst>
          </p:cNvPr>
          <p:cNvSpPr txBox="1"/>
          <p:nvPr/>
        </p:nvSpPr>
        <p:spPr>
          <a:xfrm>
            <a:off x="1625995" y="5881916"/>
            <a:ext cx="518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Карьер известняков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D7A6EB-91A1-4277-942B-F01EDDA7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86" y="2298809"/>
            <a:ext cx="87790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60848" y="-24340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4681" y="1182205"/>
            <a:ext cx="8079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/>
              <a:t>	По состоянию на 01.01.2025 года на территории округа  зарегистрировано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62</a:t>
            </a:r>
            <a:r>
              <a:rPr lang="ru-RU" dirty="0"/>
              <a:t> субъекта малого и среднего предпринимательства.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01473" y="2082493"/>
            <a:ext cx="46903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Наибольший удельный вес составляют ИП, занимающиеся торговлей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40,3% </a:t>
            </a:r>
            <a:r>
              <a:rPr lang="ru-RU" dirty="0"/>
              <a:t>или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25 субъектов МСП</a:t>
            </a:r>
            <a:r>
              <a:rPr lang="ru-RU" dirty="0"/>
              <a:t>. Второе место занимают субъекты МСП, работающие в различных сферах услуг –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20 субъектов МСП </a:t>
            </a:r>
            <a:r>
              <a:rPr lang="ru-RU" dirty="0"/>
              <a:t>или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31,3%</a:t>
            </a:r>
            <a:r>
              <a:rPr lang="ru-RU" dirty="0"/>
              <a:t>. На третьем месте сельхоз товаропроизводители  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14 субъектов МСП</a:t>
            </a:r>
            <a:r>
              <a:rPr lang="ru-RU" dirty="0"/>
              <a:t>) - от общего числа они составляют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23,6 %. </a:t>
            </a:r>
            <a:r>
              <a:rPr lang="ru-RU" dirty="0"/>
              <a:t>Далее следуют  автотранспортные перевозки, которые на протяжении многих лет осуществляют два добросовестных перевозчика,  обеспечивая жителей округа  регулярным автобусным сообщением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(3,2%).</a:t>
            </a:r>
            <a:endParaRPr lang="ru-RU" dirty="0"/>
          </a:p>
          <a:p>
            <a:pPr lvl="0" algn="just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426" y="2828133"/>
            <a:ext cx="473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508477910"/>
              </p:ext>
            </p:extLst>
          </p:nvPr>
        </p:nvGraphicFramePr>
        <p:xfrm>
          <a:off x="-384072" y="60704"/>
          <a:ext cx="5984821" cy="637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58391" y="5930548"/>
            <a:ext cx="821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Лесозаготовками на территории округа занимается одно предприятие ООО «Багульник», что из общего числа субъектов МСП составило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1,6%. </a:t>
            </a:r>
          </a:p>
        </p:txBody>
      </p:sp>
    </p:spTree>
    <p:extLst>
      <p:ext uri="{BB962C8B-B14F-4D97-AF65-F5344CB8AC3E}">
        <p14:creationId xmlns:p14="http://schemas.microsoft.com/office/powerpoint/2010/main" val="1449807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060848" y="-24340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59106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426" y="1064522"/>
            <a:ext cx="8640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ru-RU" dirty="0"/>
              <a:t>Природно-климатические условия округа благоприятны для ведения сельскохозяйственного производства. Они позволяют успешно развивать многоотраслевое сельское хозяйство, производить высококачественные, экологически чистые продукты питания и сырье для перерабатывающей промышленности.</a:t>
            </a:r>
          </a:p>
          <a:p>
            <a:pPr algn="just"/>
            <a:r>
              <a:rPr lang="ru-RU" dirty="0"/>
              <a:t>	 </a:t>
            </a:r>
            <a:r>
              <a:rPr lang="ru-RU" dirty="0">
                <a:solidFill>
                  <a:prstClr val="black"/>
                </a:solidFill>
              </a:rPr>
              <a:t>Отрасль сельского хозяйства в структуре валовой продукции округа занимает первое место и составляет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44,8%. </a:t>
            </a:r>
            <a:endParaRPr lang="ru-RU" dirty="0"/>
          </a:p>
          <a:p>
            <a:pPr algn="just"/>
            <a:r>
              <a:rPr lang="ru-RU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146" y="2670024"/>
            <a:ext cx="47318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lang="ru-RU" b="1" dirty="0">
              <a:solidFill>
                <a:srgbClr val="5B9BD5">
                  <a:lumMod val="50000"/>
                </a:srgbClr>
              </a:solidFill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	В 2024 году сельхозтоваропроизводителями, занимающимися животноводством и растениеводством в Шимановском муниципальном округе являлись: СПК «</a:t>
            </a:r>
            <a:r>
              <a:rPr lang="ru-RU" dirty="0" err="1">
                <a:solidFill>
                  <a:prstClr val="black"/>
                </a:solidFill>
              </a:rPr>
              <a:t>Новогеоргиевский</a:t>
            </a:r>
            <a:r>
              <a:rPr lang="ru-RU" dirty="0">
                <a:solidFill>
                  <a:prstClr val="black"/>
                </a:solidFill>
              </a:rPr>
              <a:t>», ООО «АгроСевер-1», ООО «</a:t>
            </a:r>
            <a:r>
              <a:rPr lang="ru-RU" dirty="0" err="1">
                <a:solidFill>
                  <a:prstClr val="black"/>
                </a:solidFill>
              </a:rPr>
              <a:t>Ремстройторг</a:t>
            </a:r>
            <a:r>
              <a:rPr lang="ru-RU" dirty="0">
                <a:solidFill>
                  <a:prstClr val="black"/>
                </a:solidFill>
              </a:rPr>
              <a:t>»,  9 КФХ и ИП. Числится  1386 ЛПХ граждан. </a:t>
            </a: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	Земельный фонд Шимановского муниципального округа составил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62,4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dirty="0">
                <a:solidFill>
                  <a:prstClr val="black"/>
                </a:solidFill>
              </a:rPr>
              <a:t>. сельскохозяйственных угодий, из них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12,6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dirty="0">
                <a:solidFill>
                  <a:prstClr val="black"/>
                </a:solidFill>
              </a:rPr>
              <a:t>. пашни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27,4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.</a:t>
            </a:r>
            <a:r>
              <a:rPr lang="ru-RU" dirty="0">
                <a:solidFill>
                  <a:prstClr val="black"/>
                </a:solidFill>
              </a:rPr>
              <a:t> залежей,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11,6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. </a:t>
            </a:r>
            <a:r>
              <a:rPr lang="ru-RU" dirty="0">
                <a:solidFill>
                  <a:prstClr val="black"/>
                </a:solidFill>
              </a:rPr>
              <a:t>сенокосы,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10,4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. </a:t>
            </a:r>
            <a:r>
              <a:rPr lang="ru-RU" dirty="0">
                <a:solidFill>
                  <a:prstClr val="black"/>
                </a:solidFill>
              </a:rPr>
              <a:t>пастбища,  </a:t>
            </a:r>
            <a:r>
              <a:rPr lang="ru-RU" b="1" dirty="0">
                <a:solidFill>
                  <a:srgbClr val="5B9BD5">
                    <a:lumMod val="50000"/>
                  </a:srgbClr>
                </a:solidFill>
              </a:rPr>
              <a:t>0,3 </a:t>
            </a:r>
            <a:r>
              <a:rPr lang="ru-RU" b="1" dirty="0" err="1">
                <a:solidFill>
                  <a:srgbClr val="5B9BD5">
                    <a:lumMod val="50000"/>
                  </a:srgbClr>
                </a:solidFill>
              </a:rPr>
              <a:t>тыс.га</a:t>
            </a:r>
            <a:r>
              <a:rPr lang="ru-RU" dirty="0">
                <a:solidFill>
                  <a:prstClr val="black"/>
                </a:solidFill>
              </a:rPr>
              <a:t>. многолетние насаждения.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84143052"/>
              </p:ext>
            </p:extLst>
          </p:nvPr>
        </p:nvGraphicFramePr>
        <p:xfrm>
          <a:off x="4987096" y="2778031"/>
          <a:ext cx="448382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72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132856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426" y="1064522"/>
            <a:ext cx="8640716" cy="10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Приоритетным направлением в промышленном производстве остаются обрабатывающие производства, в том числе обработка древесины и производство пиломатериала.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A1273-C655-46AC-84A0-BF26531A7DBF}"/>
              </a:ext>
            </a:extLst>
          </p:cNvPr>
          <p:cNvSpPr txBox="1"/>
          <p:nvPr/>
        </p:nvSpPr>
        <p:spPr>
          <a:xfrm>
            <a:off x="242426" y="1970782"/>
            <a:ext cx="8706922" cy="19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Промышленность округа представлена предприятием лесопромышленного комплекса ООО «Багульник», в работе которых занято 45 человека.  В 2023 году предприятием произведено товарной продукции на сумму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76,9 млн. рублей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больше в сравнении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2022 годом на 4,6%. Заготовлено  древесины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6,4 тыс.м</a:t>
            </a:r>
            <a:r>
              <a:rPr lang="ru-RU" sz="1800" b="1" baseline="30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поставлено  пиломатериалов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2,9 тыс. м</a:t>
            </a:r>
            <a:r>
              <a:rPr lang="ru-RU" sz="1800" b="1" baseline="30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ниже значений показателей 2022 года на 9,4%.</a:t>
            </a:r>
            <a:r>
              <a:rPr lang="ru-R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B5BA2A11-4D5F-42A7-BC43-D4A0536B0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188639"/>
              </p:ext>
            </p:extLst>
          </p:nvPr>
        </p:nvGraphicFramePr>
        <p:xfrm>
          <a:off x="-50939" y="3717032"/>
          <a:ext cx="9505056" cy="3285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8086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132856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555" y="-14727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31" name="Шестиугольник 30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Экономический потенциал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9774" y="1142167"/>
            <a:ext cx="8199574" cy="70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Пищевая промышленность сконцентрирована на производстве хлеба и хлебобулочных изделий.   На территории района работают 5 хлебопекарен.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CCD4EF39-4B3B-4EE8-B9E3-2321394D5F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1376046"/>
              </p:ext>
            </p:extLst>
          </p:nvPr>
        </p:nvGraphicFramePr>
        <p:xfrm>
          <a:off x="330619" y="1851400"/>
          <a:ext cx="4673429" cy="4456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CA1273-C655-46AC-84A0-BF26531A7DBF}"/>
              </a:ext>
            </a:extLst>
          </p:cNvPr>
          <p:cNvSpPr txBox="1"/>
          <p:nvPr/>
        </p:nvSpPr>
        <p:spPr>
          <a:xfrm>
            <a:off x="3959197" y="1962291"/>
            <a:ext cx="5080120" cy="45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с. Мухино хлеб производят ООО «Багульник» и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Мухинский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ПНИ. В с.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Саскаль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хлебом жителей обеспечивает ИП Ломинадзе Г.Р.. Индивидуальный предприниматель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Гредель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С.В. выпекает хлеб и хлебную продукцию для с.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Чагоян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с.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Актай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За 2023 год выпечка хлеба, в целом, составила 90 тонн и увеличилась, по сравнению с прошлым годом, на 20% (увеличение связано с тем, что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Мухинский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ПНИ увеличили продажу хлеба населению). Так же предприниматели, занимающиеся торговлей на территории района, завозят хлебную продукцию из города, что составляет, ориентировочно, 40%.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3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413290" y="2492233"/>
            <a:ext cx="864096" cy="1728192"/>
          </a:xfrm>
          <a:prstGeom prst="rightArrow">
            <a:avLst>
              <a:gd name="adj1" fmla="val 50000"/>
              <a:gd name="adj2" fmla="val 52832"/>
            </a:avLst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EAEFC4-3D85-4CFB-B9A4-4BE89D34D4D6}"/>
              </a:ext>
            </a:extLst>
          </p:cNvPr>
          <p:cNvSpPr txBox="1"/>
          <p:nvPr/>
        </p:nvSpPr>
        <p:spPr>
          <a:xfrm>
            <a:off x="1625995" y="5881916"/>
            <a:ext cx="518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Карьер известняков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27CB239A-646E-45F3-A195-9D2125394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8" y="49847"/>
            <a:ext cx="8817285" cy="6612963"/>
          </a:xfrm>
          <a:effectLst>
            <a:softEdge rad="1270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6" name="Полилиния 5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D7A6EB-91A1-4277-942B-F01EDDA7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86" y="2298809"/>
            <a:ext cx="877900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132856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3973649" y="-3916822"/>
            <a:ext cx="1178271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0" y="163074"/>
            <a:ext cx="9099990" cy="9038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и муниципальная поддержка инвестиционной деятельности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428CD-23A6-4332-A84E-FC9C72CD2D16}"/>
              </a:ext>
            </a:extLst>
          </p:cNvPr>
          <p:cNvSpPr txBox="1"/>
          <p:nvPr/>
        </p:nvSpPr>
        <p:spPr>
          <a:xfrm>
            <a:off x="649506" y="1140254"/>
            <a:ext cx="8445596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Предусмотрена финансовая поддержка 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рамах муниципальной программы «Развитие субъектов малого и среднего предпринимательства на территории Шимановского муниципального округа» в форме предоставления субсидий малому и среднему предпринимательству</a:t>
            </a: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Имущественная поддержка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70C0"/>
              </a:buClr>
              <a:buSzTx/>
              <a:tabLst/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части предоставления в аренду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</a:t>
            </a: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Нефинансовые меры поддержки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Деятельность совета по улучшению инвестиционного климата и развитию предпринимательства при мэре города Благовещенска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Сопровождение инвестиционных проектов по принципу «Одного окна» управлением экономического развития и инвестиций администрации города Благовещенска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Внедрение Стандарта деятельности муниципального образования Шимановского муниципального округа  по обеспечению благоприятного инвестиционного климата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70C0"/>
              </a:buClr>
              <a:buSzTx/>
              <a:tabLst/>
              <a:defRPr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7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211960" y="-180028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4137065" y="-4080236"/>
            <a:ext cx="851440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-4889" y="122487"/>
            <a:ext cx="9099990" cy="4658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Проект: Строительство животноводческой фермы</a:t>
            </a:r>
            <a:endParaRPr kumimoji="0" lang="ru-RU" sz="2800" b="1" i="1" u="none" strike="noStrike" kern="1200" cap="none" spc="50" normalizeH="0" baseline="0" noProof="0" dirty="0">
              <a:ln w="9525" cmpd="sng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296911F0-155B-4D2C-9680-7252639DF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16071"/>
              </p:ext>
            </p:extLst>
          </p:nvPr>
        </p:nvGraphicFramePr>
        <p:xfrm>
          <a:off x="71553" y="725535"/>
          <a:ext cx="7074856" cy="6092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4856">
                  <a:extLst>
                    <a:ext uri="{9D8B030D-6E8A-4147-A177-3AD203B41FA5}">
                      <a16:colId xmlns:a16="http://schemas.microsoft.com/office/drawing/2014/main" val="2301372811"/>
                    </a:ext>
                  </a:extLst>
                </a:gridCol>
              </a:tblGrid>
              <a:tr h="3543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Идея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985507"/>
                  </a:ext>
                </a:extLst>
              </a:tr>
              <a:tr h="3221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Строительство животноводческой фермы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95935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Суть проекта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0873"/>
                  </a:ext>
                </a:extLst>
              </a:tr>
              <a:tr h="773116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Проектом предусматривается строительство фермы на 400 голов КРС молочного направления продуктивности, освоение залежных земель</a:t>
                      </a:r>
                      <a:r>
                        <a:rPr lang="ru-RU" sz="1400" baseline="0" dirty="0"/>
                        <a:t> сельскохозяйственного назначения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244887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50733"/>
                  </a:ext>
                </a:extLst>
              </a:tr>
              <a:tr h="1318908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земельного участка под проект расположена водонапорная башня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Рожновского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непосредственной близости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проходит железная дорога Чита-Хабаровск, которая относится к Транссибирской железнодорожной магистрали.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Проходят автомобильные дороги регионального или межмуниципального значения, а также автомобильная дорога общего пользования федерального значения М-58 «Амур». </a:t>
                      </a: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3205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Место строительства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55327"/>
                  </a:ext>
                </a:extLst>
              </a:tr>
              <a:tr h="1224100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Мухино Шимановского округа (расстояние до г. Шимановск 61,3 км,      расстояние до г. Благовещенск 311 км)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28:27:010409:39  52°16'10.9"N 127°13'55.5"E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Рядом с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фермой расположены сельскохозяйственного угодья: пашни, сенокосы, пастбища. Ориентировочная площадь 1575 га. А также вблизи расположена магистральные трубопроводы газоснабжения и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нефтеснабжения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459954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Контактная информация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99558"/>
                  </a:ext>
                </a:extLst>
              </a:tr>
              <a:tr h="553203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Администрация Шимановского округа тел. 8(41651)20416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636306, Амурская область, г. Шимановск, ул. Красноармейская , 27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90403"/>
                  </a:ext>
                </a:extLst>
              </a:tr>
            </a:tbl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DE5209-687A-468B-9DDB-C882F1C37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690" y="736237"/>
            <a:ext cx="1907704" cy="12872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7A95A6-4FBC-4324-AB3F-5C5C0E08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90" y="2286342"/>
            <a:ext cx="1897604" cy="12889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6FF2A05-49BE-407A-8D31-1204ECE0F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506" y="3838149"/>
            <a:ext cx="1906888" cy="127917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F19BB38-DCF7-462B-A5BB-CCE37700F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055" y="5470500"/>
            <a:ext cx="1907704" cy="11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0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4034666" y="-4014217"/>
            <a:ext cx="1071552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20447" y="22180"/>
            <a:ext cx="9099990" cy="8903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Проект: Производство известняковой муки на базе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Чагоянского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месторождения известняков с общими запасами 100 млн. тонн</a:t>
            </a:r>
            <a:endParaRPr kumimoji="0" lang="ru-RU" sz="2000" b="1" i="1" u="none" strike="noStrike" kern="1200" cap="none" spc="50" normalizeH="0" baseline="0" noProof="0" dirty="0">
              <a:ln w="9525" cmpd="sng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DFFF4B67-6E9E-4012-8DC4-E87DB8BB5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95696"/>
              </p:ext>
            </p:extLst>
          </p:nvPr>
        </p:nvGraphicFramePr>
        <p:xfrm>
          <a:off x="79211" y="1060613"/>
          <a:ext cx="8972639" cy="569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2639">
                  <a:extLst>
                    <a:ext uri="{9D8B030D-6E8A-4147-A177-3AD203B41FA5}">
                      <a16:colId xmlns:a16="http://schemas.microsoft.com/office/drawing/2014/main" val="2301372811"/>
                    </a:ext>
                  </a:extLst>
                </a:gridCol>
              </a:tblGrid>
              <a:tr h="35693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Идея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985507"/>
                  </a:ext>
                </a:extLst>
              </a:tr>
              <a:tr h="3244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Производство известняковой</a:t>
                      </a:r>
                      <a:r>
                        <a:rPr lang="ru-RU" sz="1400" baseline="0" dirty="0"/>
                        <a:t> муки</a:t>
                      </a:r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95935"/>
                  </a:ext>
                </a:extLst>
              </a:tr>
              <a:tr h="38938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Суть проекта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0873"/>
                  </a:ext>
                </a:extLst>
              </a:tr>
              <a:tr h="3685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Добыча полезных ископаемых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244887"/>
                  </a:ext>
                </a:extLst>
              </a:tr>
              <a:tr h="38938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50733"/>
                  </a:ext>
                </a:extLst>
              </a:tr>
              <a:tr h="1296622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Общие запасы известняков на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Чагоянском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месторождение 100 млн. тонн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Дробильно-сортировальный комплекс  производство 250 тонн в час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комплекса установлено вблизи п.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Чагоян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 базе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Чагоянского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месторождения известняков, наличие и близость сырьевой базы. Автомобильная дорога находится в двух км., железная дорога в 40 км от месторождения.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 октября 2019 года производство не ведётся.</a:t>
                      </a: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3205"/>
                  </a:ext>
                </a:extLst>
              </a:tr>
              <a:tr h="38938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Место строительства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55327"/>
                  </a:ext>
                </a:extLst>
              </a:tr>
              <a:tr h="116086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Чагоян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Шимановского округа (расстояние до г. Шимановск 43,8 км, расстояние до г. Благовещенск 286 км, 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28:27:012500:4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52°07'50.9"N 128°11'17.2"E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algn="just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459954"/>
                  </a:ext>
                </a:extLst>
              </a:tr>
              <a:tr h="38938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Контактная информация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99558"/>
                  </a:ext>
                </a:extLst>
              </a:tr>
              <a:tr h="551631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Администрация Шимановского округа тел. 8(41651)20416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636306, Амурская область, г. Шимановск, ул. Красноармейская , 27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90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31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707904" y="-21603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02705" y="69273"/>
            <a:ext cx="4697908" cy="1471533"/>
            <a:chOff x="1081056" y="4697289"/>
            <a:chExt cx="2587172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473101" y="5166637"/>
              <a:ext cx="1762638" cy="19322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СОДЕРЖАНИЕ</a:t>
              </a: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77112" y="1902643"/>
            <a:ext cx="8789776" cy="5664165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Приветственное</a:t>
            </a:r>
            <a:r>
              <a:rPr lang="ru-RU" sz="1600" b="1" spc="5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слово главы Шимановского округа …….…………………………………….4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Историческая справка …………………………….……..……………………………………5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Географическое расположение ……………………………...……..........................................7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Динамика численности населения ……………………………………………………….….8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Образование (интеллектуальный потенциал) ……………………………………………..9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Здравоохранение …………………………………………………………………………….…12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Культура ………………………………………………………………………………………...13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Физическая культура и спорт ………………………………………………………………..15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Транспортная инфраструктура и связь ………………………………………………….…17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Экономический потенциал …………………………………………………………………...18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Государственная и муниципальная поддержка ……………………………………………27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Инвестиционные проекты ……………………………………………………………………28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Взаимодействие администрации округа с предпринимательским сообществом …..…31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Справочная информация для инвесторов и предпринимателей ………………………..32</a:t>
            </a: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4034666" y="-4014217"/>
            <a:ext cx="1071552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-67413" y="31622"/>
            <a:ext cx="9099990" cy="8903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Проект: Разработка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Симоновского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месторождения цеолитов</a:t>
            </a:r>
            <a:endParaRPr kumimoji="0" lang="ru-RU" sz="2400" b="1" i="1" u="none" strike="noStrike" kern="1200" cap="none" spc="50" normalizeH="0" baseline="0" noProof="0" dirty="0">
              <a:ln w="9525" cmpd="sng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C2661976-1F23-47BB-9B6D-3ADCDDD11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53005"/>
              </p:ext>
            </p:extLst>
          </p:nvPr>
        </p:nvGraphicFramePr>
        <p:xfrm>
          <a:off x="92150" y="1072940"/>
          <a:ext cx="8892481" cy="578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2481">
                  <a:extLst>
                    <a:ext uri="{9D8B030D-6E8A-4147-A177-3AD203B41FA5}">
                      <a16:colId xmlns:a16="http://schemas.microsoft.com/office/drawing/2014/main" val="2301372811"/>
                    </a:ext>
                  </a:extLst>
                </a:gridCol>
              </a:tblGrid>
              <a:tr h="3720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Идея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985507"/>
                  </a:ext>
                </a:extLst>
              </a:tr>
              <a:tr h="3382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Добыча цеолитов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95935"/>
                  </a:ext>
                </a:extLst>
              </a:tr>
              <a:tr h="40585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Суть проекта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0873"/>
                  </a:ext>
                </a:extLst>
              </a:tr>
              <a:tr h="984851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Проект  предусматривает выпуск трех  групп продукции -</a:t>
                      </a:r>
                      <a:r>
                        <a:rPr lang="ru-RU" sz="1400" dirty="0" err="1"/>
                        <a:t>агро</a:t>
                      </a:r>
                      <a:r>
                        <a:rPr lang="ru-RU" sz="1400" dirty="0"/>
                        <a:t>-промышленная продукция (органоминеральные удобрения, </a:t>
                      </a:r>
                      <a:r>
                        <a:rPr lang="ru-RU" sz="1400" dirty="0" err="1"/>
                        <a:t>мелиоранты</a:t>
                      </a:r>
                      <a:r>
                        <a:rPr lang="ru-RU" sz="1400" dirty="0"/>
                        <a:t>, субстраты, кормовые добавки); - строительная продукция (блоки, плиты, кирпич, щебень, песок);  продукция для охраны окружающей среды. Балансовые запасы </a:t>
                      </a:r>
                      <a:r>
                        <a:rPr lang="ru-RU" sz="1400" dirty="0" err="1"/>
                        <a:t>Симоновского</a:t>
                      </a:r>
                      <a:r>
                        <a:rPr lang="ru-RU" sz="1400" dirty="0"/>
                        <a:t> месторождения 14175 тыс. куб. м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244887"/>
                  </a:ext>
                </a:extLst>
              </a:tr>
              <a:tr h="40585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50733"/>
                  </a:ext>
                </a:extLst>
              </a:tr>
              <a:tr h="1351473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рритории проходят дороги специализированного назначения, обеспечивающие деятельность объектов хозяйственного назначения - лесовозные, автозимники и пр. 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настоящее время электроснабжение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Симоновского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сельского поселения осуществляется  по схеме: подстанция ПС-220/110/35/10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«Шимановская» - ПС-35/10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Саскаль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- далее, по распределительным линиям 10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Симоново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 К земельному участку линии электроснабжения не подведены.</a:t>
                      </a: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3205"/>
                  </a:ext>
                </a:extLst>
              </a:tr>
              <a:tr h="40585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Место разработки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55327"/>
                  </a:ext>
                </a:extLst>
              </a:tr>
              <a:tr h="540080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Симоново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Шимановского округа (расстояние до г. Шимановск 146 км, расстояние до г. Благовещенск 410 км,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51°23'20.1"N 126°56'52.2"E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 Земли лесного фонда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2459954"/>
                  </a:ext>
                </a:extLst>
              </a:tr>
              <a:tr h="40585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Контактная информация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99558"/>
                  </a:ext>
                </a:extLst>
              </a:tr>
              <a:tr h="574967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Администрация Шимановского округа тел. 8(41651)20416</a:t>
                      </a:r>
                    </a:p>
                    <a:p>
                      <a:pPr algn="ctr"/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636306, Амурская область, г. Шимановск, ул. Красноармейская , 27</a:t>
                      </a:r>
                      <a:endParaRPr 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1E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90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929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3973649" y="-3916822"/>
            <a:ext cx="1178271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-4889" y="122487"/>
            <a:ext cx="9099990" cy="9038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администрации округа с предпринимательским сообществом</a:t>
            </a:r>
          </a:p>
        </p:txBody>
      </p:sp>
      <p:sp>
        <p:nvSpPr>
          <p:cNvPr id="13" name="Стрелка: вправо с вырезом 12">
            <a:extLst>
              <a:ext uri="{FF2B5EF4-FFF2-40B4-BE49-F238E27FC236}">
                <a16:creationId xmlns:a16="http://schemas.microsoft.com/office/drawing/2014/main" id="{7A42F439-F9D3-41EE-B454-D00CDAE545D6}"/>
              </a:ext>
            </a:extLst>
          </p:cNvPr>
          <p:cNvSpPr/>
          <p:nvPr/>
        </p:nvSpPr>
        <p:spPr>
          <a:xfrm>
            <a:off x="323426" y="985089"/>
            <a:ext cx="8412785" cy="1878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Совет по развитию малого и среднего предпринимательства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при главе Шимановского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Стрелка: вправо с вырезом 34">
            <a:extLst>
              <a:ext uri="{FF2B5EF4-FFF2-40B4-BE49-F238E27FC236}">
                <a16:creationId xmlns:a16="http://schemas.microsoft.com/office/drawing/2014/main" id="{C0C9635F-6944-4019-97C2-D4D609530D2A}"/>
              </a:ext>
            </a:extLst>
          </p:cNvPr>
          <p:cNvSpPr/>
          <p:nvPr/>
        </p:nvSpPr>
        <p:spPr>
          <a:xfrm>
            <a:off x="338713" y="2946020"/>
            <a:ext cx="8412785" cy="1878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Рабочая  группа администрации  района по снижению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административного давления на бизнес</a:t>
            </a:r>
            <a:endParaRPr lang="ru-RU" sz="20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трелка: вправо с вырезом 35">
            <a:extLst>
              <a:ext uri="{FF2B5EF4-FFF2-40B4-BE49-F238E27FC236}">
                <a16:creationId xmlns:a16="http://schemas.microsoft.com/office/drawing/2014/main" id="{E4EDFABC-E14C-4E37-875B-2A7B7859356D}"/>
              </a:ext>
            </a:extLst>
          </p:cNvPr>
          <p:cNvSpPr/>
          <p:nvPr/>
        </p:nvSpPr>
        <p:spPr>
          <a:xfrm>
            <a:off x="323426" y="4884242"/>
            <a:ext cx="8412785" cy="1878040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kern="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Оказание финансовой, образовательной, юридической, бухгалтерской, имущественной поддержки для МСП  </a:t>
            </a:r>
          </a:p>
        </p:txBody>
      </p:sp>
    </p:spTree>
    <p:extLst>
      <p:ext uri="{BB962C8B-B14F-4D97-AF65-F5344CB8AC3E}">
        <p14:creationId xmlns:p14="http://schemas.microsoft.com/office/powerpoint/2010/main" val="74685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4283968" y="-360056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3973649" y="-3916822"/>
            <a:ext cx="1178271" cy="8982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E8EEE4"/>
          </a:solidFill>
          <a:effectLst>
            <a:innerShdw blurRad="800100">
              <a:srgbClr val="8A9B7D"/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69" y="1140254"/>
            <a:ext cx="51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Шестиугольник 4">
            <a:extLst>
              <a:ext uri="{FF2B5EF4-FFF2-40B4-BE49-F238E27FC236}">
                <a16:creationId xmlns:a16="http://schemas.microsoft.com/office/drawing/2014/main" id="{74E400B3-08BD-4643-8B0E-7E16A05C28B7}"/>
              </a:ext>
            </a:extLst>
          </p:cNvPr>
          <p:cNvSpPr txBox="1"/>
          <p:nvPr/>
        </p:nvSpPr>
        <p:spPr>
          <a:xfrm>
            <a:off x="-4889" y="122487"/>
            <a:ext cx="9099990" cy="9038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Справочная информация для инвесторов и предпринимателей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9C4FA5B6-D838-42A0-8BFE-6066CAC36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100114"/>
              </p:ext>
            </p:extLst>
          </p:nvPr>
        </p:nvGraphicFramePr>
        <p:xfrm>
          <a:off x="110518" y="1316213"/>
          <a:ext cx="8869175" cy="2352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0287">
                  <a:extLst>
                    <a:ext uri="{9D8B030D-6E8A-4147-A177-3AD203B41FA5}">
                      <a16:colId xmlns:a16="http://schemas.microsoft.com/office/drawing/2014/main" val="403396454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976175265"/>
                    </a:ext>
                  </a:extLst>
                </a:gridCol>
                <a:gridCol w="5592864">
                  <a:extLst>
                    <a:ext uri="{9D8B030D-6E8A-4147-A177-3AD203B41FA5}">
                      <a16:colId xmlns:a16="http://schemas.microsoft.com/office/drawing/2014/main" val="42212678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КОНТАКТЫ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86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Булгакова Елена Петровна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заместитель главы администрации Шимановского округа</a:t>
                      </a:r>
                    </a:p>
                    <a:p>
                      <a:pPr algn="just"/>
                      <a:r>
                        <a:rPr lang="ru-RU" sz="1600" dirty="0"/>
                        <a:t>2-05-42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0575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err="1"/>
                        <a:t>Рязаева</a:t>
                      </a:r>
                      <a:r>
                        <a:rPr lang="ru-RU" sz="1600" dirty="0"/>
                        <a:t> Марина Сергеевна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председатель комитета по управлению муниципальным имуществом администрации округа</a:t>
                      </a:r>
                    </a:p>
                    <a:p>
                      <a:pPr algn="just"/>
                      <a:r>
                        <a:rPr lang="ru-RU" sz="1600" dirty="0"/>
                        <a:t>2-04-27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70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Наумкин Александр Николаевич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/>
                        <a:t>начальник отдела ЖКХ администрации округа</a:t>
                      </a:r>
                    </a:p>
                    <a:p>
                      <a:pPr algn="just"/>
                      <a:r>
                        <a:rPr lang="ru-RU" sz="1600" dirty="0"/>
                        <a:t>2-09-65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57000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F53742-7D64-46CF-8663-6E033E4029DA}"/>
              </a:ext>
            </a:extLst>
          </p:cNvPr>
          <p:cNvSpPr txBox="1"/>
          <p:nvPr/>
        </p:nvSpPr>
        <p:spPr>
          <a:xfrm>
            <a:off x="110518" y="3775254"/>
            <a:ext cx="803127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Отдел экономики администрации Шимановского округа,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каб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205</a:t>
            </a:r>
          </a:p>
          <a:p>
            <a:endParaRPr lang="ru-RU" sz="1600" dirty="0"/>
          </a:p>
          <a:p>
            <a:r>
              <a:rPr lang="ru-RU" dirty="0"/>
              <a:t>676306, г. Шимановск ул. Красноармейская, д. 27</a:t>
            </a:r>
          </a:p>
          <a:p>
            <a:endParaRPr lang="ru-RU" sz="1600" dirty="0"/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Начальник отдела -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Юренкова Татьяна Викторовна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8(41651) 22423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@shimraion.ru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/>
              <a:t>Обратная связь на сайт: </a:t>
            </a:r>
            <a:r>
              <a:rPr lang="en-US" dirty="0"/>
              <a:t>https://shimraion.amurobl.ru/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17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5020115" y="-357407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192569" y="116632"/>
            <a:ext cx="5220245" cy="7306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Уважаемые инвесторы и предприниматели!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инвестиционный паспорт Шимановского муниципального округа!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Инвестиционный паспорт разработан для информационной поддержки предпринимателей, потенциальных инвесторов, планирующих реализацию инвестиционных проектов, и содержит информацию о Шимановском муниципальном округе.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Создание благоприятного климата является одним из основных приоритетов социального-экономического развития Шимановского округа. Мы заинтересованы в том, чтобы Ваш бизнес был эффективным, стабильным и безопасным, налоги поступали в бюджет округа, развивалась экономика округа и улучшалось качество жизни населения.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Рады всем предпринимателям, которые хотят работать в нашем округе, и окажем содействие всем конструктивным бизнес-проектом.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719D9-A63B-456B-BC98-75CC07AA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5" r="12186"/>
          <a:stretch/>
        </p:blipFill>
        <p:spPr>
          <a:xfrm>
            <a:off x="5415467" y="727080"/>
            <a:ext cx="3729710" cy="554489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806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707904" y="-21603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02705" y="69273"/>
            <a:ext cx="4697908" cy="1471533"/>
            <a:chOff x="1081056" y="4697289"/>
            <a:chExt cx="2587172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414116" y="5273236"/>
              <a:ext cx="1950262" cy="1932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ИСТОРИЧЕСКАЯ</a:t>
              </a:r>
              <a:r>
                <a:rPr kumimoji="0" lang="ru-RU" sz="3200" b="1" i="1" u="none" strike="noStrike" kern="1200" cap="none" spc="50" normalizeH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СПРАВКА</a:t>
              </a: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5522" y="1477656"/>
            <a:ext cx="7463024" cy="5268243"/>
          </a:xfrm>
        </p:spPr>
        <p:txBody>
          <a:bodyPr>
            <a:normAutofit fontScale="92500" lnSpcReduction="20000"/>
          </a:bodyPr>
          <a:lstStyle/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Шимановский район Амурской области Хабаровского края был образован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16 мая 1939 года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Указом Президиума Верховного Совета РСФСР. Центр – рабочий поселок ст. Шимановская, в состав района вошли: рабочий поселок ст. Шимановская, сельские Советы – Беловежский,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Мухинский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Петрушинский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Светильненский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Толмачевский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Чагоянский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Раздольненский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, выделенные из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Свободненского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района. Все перечисленные сельские Советы и входящие в их состав сёла были расположены вдоль железной дороги и реки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Зея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. А все остальные села в сторону Амура (за исключением с. Свободный Труд, ранее Красный Май, который относился к Шимановскому району), входили в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Кумарский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район, который был образован в 1935 году.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21 августа 1950 года Указом Президиума Верховного Совета РСФСР рабочий поселок и станция Шимановская были переименованы в город Шимановск районного подчинения, центр Шимановского района. В то время в сёлах района проживало 17192 человека (без учета сёл, расположенных по Амуру).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6 мая 1955 года был ликвидирован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Кумарский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район. Его северо-западная часть была включена в состав Шимановского района. В 1975 году город Шимановск получил статус города областного подчинения и вышел из состава Шимановского района. </a:t>
            </a:r>
          </a:p>
          <a:p>
            <a:pPr mar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 января 2023 года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Шимановский район был преобразован путем объединения сельских поселений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Береинского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Малиновского,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Мухинского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Нововоскресеновского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Новогеоргиевского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Саскалинского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Селетканского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Симоновского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Петрушинского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Ураловского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Ушаковского,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Чагоянского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сельсоветов, входящие в состав Шимановского района во вновь образованное муниципальное образование - Шимановский муниципальный округ Амурской области (далее – Шимановский округ).</a:t>
            </a:r>
          </a:p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17" y="205741"/>
            <a:ext cx="2022895" cy="13272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84" y="476574"/>
            <a:ext cx="1684057" cy="13558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33" y="2846542"/>
            <a:ext cx="1920435" cy="13146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6" y="5130543"/>
            <a:ext cx="1760387" cy="126264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430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3" y="171263"/>
            <a:ext cx="8809813" cy="6607359"/>
          </a:xfrm>
          <a:effectLst>
            <a:softEdge rad="127000"/>
          </a:effectLst>
        </p:spPr>
      </p:pic>
      <p:grpSp>
        <p:nvGrpSpPr>
          <p:cNvPr id="9" name="Группа 8"/>
          <p:cNvGrpSpPr/>
          <p:nvPr/>
        </p:nvGrpSpPr>
        <p:grpSpPr>
          <a:xfrm>
            <a:off x="3707904" y="-212903"/>
            <a:ext cx="7886700" cy="7211796"/>
            <a:chOff x="3707904" y="-212903"/>
            <a:chExt cx="7886700" cy="7211796"/>
          </a:xfrm>
        </p:grpSpPr>
        <p:sp>
          <p:nvSpPr>
            <p:cNvPr id="10" name="Полилиния 9"/>
            <p:cNvSpPr/>
            <p:nvPr/>
          </p:nvSpPr>
          <p:spPr>
            <a:xfrm>
              <a:off x="7562383" y="88128"/>
              <a:ext cx="1905952" cy="2190750"/>
            </a:xfrm>
            <a:custGeom>
              <a:avLst/>
              <a:gdLst>
                <a:gd name="connsiteX0" fmla="*/ 0 w 2190750"/>
                <a:gd name="connsiteY0" fmla="*/ 952976 h 1905952"/>
                <a:gd name="connsiteX1" fmla="*/ 476488 w 2190750"/>
                <a:gd name="connsiteY1" fmla="*/ 0 h 1905952"/>
                <a:gd name="connsiteX2" fmla="*/ 1714262 w 2190750"/>
                <a:gd name="connsiteY2" fmla="*/ 0 h 1905952"/>
                <a:gd name="connsiteX3" fmla="*/ 2190750 w 2190750"/>
                <a:gd name="connsiteY3" fmla="*/ 952976 h 1905952"/>
                <a:gd name="connsiteX4" fmla="*/ 1714262 w 2190750"/>
                <a:gd name="connsiteY4" fmla="*/ 1905952 h 1905952"/>
                <a:gd name="connsiteX5" fmla="*/ 476488 w 2190750"/>
                <a:gd name="connsiteY5" fmla="*/ 1905952 h 1905952"/>
                <a:gd name="connsiteX6" fmla="*/ 0 w 2190750"/>
                <a:gd name="connsiteY6" fmla="*/ 952976 h 190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1905952">
                  <a:moveTo>
                    <a:pt x="1095375" y="0"/>
                  </a:moveTo>
                  <a:lnTo>
                    <a:pt x="2190749" y="414544"/>
                  </a:lnTo>
                  <a:lnTo>
                    <a:pt x="2190749" y="1491408"/>
                  </a:lnTo>
                  <a:lnTo>
                    <a:pt x="1095375" y="1905952"/>
                  </a:lnTo>
                  <a:lnTo>
                    <a:pt x="1" y="1491408"/>
                  </a:lnTo>
                  <a:lnTo>
                    <a:pt x="1" y="414544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311" tIns="455692" rIns="411311" bIns="455692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9149727" y="554780"/>
              <a:ext cx="2444877" cy="1314450"/>
            </a:xfrm>
            <a:custGeom>
              <a:avLst/>
              <a:gdLst>
                <a:gd name="connsiteX0" fmla="*/ 0 w 2444877"/>
                <a:gd name="connsiteY0" fmla="*/ 0 h 1314450"/>
                <a:gd name="connsiteX1" fmla="*/ 2444877 w 2444877"/>
                <a:gd name="connsiteY1" fmla="*/ 0 h 1314450"/>
                <a:gd name="connsiteX2" fmla="*/ 2444877 w 2444877"/>
                <a:gd name="connsiteY2" fmla="*/ 1314450 h 1314450"/>
                <a:gd name="connsiteX3" fmla="*/ 0 w 2444877"/>
                <a:gd name="connsiteY3" fmla="*/ 1314450 h 1314450"/>
                <a:gd name="connsiteX4" fmla="*/ 0 w 2444877"/>
                <a:gd name="connsiteY4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877" h="1314450">
                  <a:moveTo>
                    <a:pt x="0" y="0"/>
                  </a:moveTo>
                  <a:lnTo>
                    <a:pt x="2444877" y="0"/>
                  </a:lnTo>
                  <a:lnTo>
                    <a:pt x="2444877" y="1314450"/>
                  </a:lnTo>
                  <a:lnTo>
                    <a:pt x="0" y="13144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852661" y="-212903"/>
              <a:ext cx="2455649" cy="2849816"/>
            </a:xfrm>
            <a:custGeom>
              <a:avLst/>
              <a:gdLst>
                <a:gd name="connsiteX0" fmla="*/ 0 w 2849815"/>
                <a:gd name="connsiteY0" fmla="*/ 1227824 h 2455648"/>
                <a:gd name="connsiteX1" fmla="*/ 613912 w 2849815"/>
                <a:gd name="connsiteY1" fmla="*/ 1 h 2455648"/>
                <a:gd name="connsiteX2" fmla="*/ 2235903 w 2849815"/>
                <a:gd name="connsiteY2" fmla="*/ 1 h 2455648"/>
                <a:gd name="connsiteX3" fmla="*/ 2849815 w 2849815"/>
                <a:gd name="connsiteY3" fmla="*/ 1227824 h 2455648"/>
                <a:gd name="connsiteX4" fmla="*/ 2235903 w 2849815"/>
                <a:gd name="connsiteY4" fmla="*/ 2455647 h 2455648"/>
                <a:gd name="connsiteX5" fmla="*/ 613912 w 2849815"/>
                <a:gd name="connsiteY5" fmla="*/ 2455647 h 2455648"/>
                <a:gd name="connsiteX6" fmla="*/ 0 w 2849815"/>
                <a:gd name="connsiteY6" fmla="*/ 1227824 h 245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9815" h="2455648">
                  <a:moveTo>
                    <a:pt x="1424908" y="0"/>
                  </a:moveTo>
                  <a:lnTo>
                    <a:pt x="2849813" y="529000"/>
                  </a:lnTo>
                  <a:lnTo>
                    <a:pt x="2849813" y="1926648"/>
                  </a:lnTo>
                  <a:lnTo>
                    <a:pt x="1424908" y="2455648"/>
                  </a:lnTo>
                  <a:lnTo>
                    <a:pt x="2" y="1926648"/>
                  </a:lnTo>
                  <a:lnTo>
                    <a:pt x="2" y="529000"/>
                  </a:lnTo>
                  <a:lnTo>
                    <a:pt x="1424908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0971" tIns="442123" rIns="380972" bIns="442122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228180" y="2276861"/>
              <a:ext cx="1905952" cy="2190751"/>
            </a:xfrm>
            <a:custGeom>
              <a:avLst/>
              <a:gdLst>
                <a:gd name="connsiteX0" fmla="*/ 0 w 2190750"/>
                <a:gd name="connsiteY0" fmla="*/ 952976 h 1905952"/>
                <a:gd name="connsiteX1" fmla="*/ 476488 w 2190750"/>
                <a:gd name="connsiteY1" fmla="*/ 0 h 1905952"/>
                <a:gd name="connsiteX2" fmla="*/ 1714262 w 2190750"/>
                <a:gd name="connsiteY2" fmla="*/ 0 h 1905952"/>
                <a:gd name="connsiteX3" fmla="*/ 2190750 w 2190750"/>
                <a:gd name="connsiteY3" fmla="*/ 952976 h 1905952"/>
                <a:gd name="connsiteX4" fmla="*/ 1714262 w 2190750"/>
                <a:gd name="connsiteY4" fmla="*/ 1905952 h 1905952"/>
                <a:gd name="connsiteX5" fmla="*/ 476488 w 2190750"/>
                <a:gd name="connsiteY5" fmla="*/ 1905952 h 1905952"/>
                <a:gd name="connsiteX6" fmla="*/ 0 w 2190750"/>
                <a:gd name="connsiteY6" fmla="*/ 952976 h 190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1905952">
                  <a:moveTo>
                    <a:pt x="1095375" y="0"/>
                  </a:moveTo>
                  <a:lnTo>
                    <a:pt x="2190749" y="414544"/>
                  </a:lnTo>
                  <a:lnTo>
                    <a:pt x="2190749" y="1491408"/>
                  </a:lnTo>
                  <a:lnTo>
                    <a:pt x="1095375" y="1905952"/>
                  </a:lnTo>
                  <a:lnTo>
                    <a:pt x="1" y="1491408"/>
                  </a:lnTo>
                  <a:lnTo>
                    <a:pt x="1" y="414544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311" tIns="455693" rIns="411311" bIns="455692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3707904" y="2743821"/>
              <a:ext cx="2366010" cy="1314450"/>
            </a:xfrm>
            <a:custGeom>
              <a:avLst/>
              <a:gdLst>
                <a:gd name="connsiteX0" fmla="*/ 0 w 2366010"/>
                <a:gd name="connsiteY0" fmla="*/ 0 h 1314450"/>
                <a:gd name="connsiteX1" fmla="*/ 2366010 w 2366010"/>
                <a:gd name="connsiteY1" fmla="*/ 0 h 1314450"/>
                <a:gd name="connsiteX2" fmla="*/ 2366010 w 2366010"/>
                <a:gd name="connsiteY2" fmla="*/ 1314450 h 1314450"/>
                <a:gd name="connsiteX3" fmla="*/ 0 w 2366010"/>
                <a:gd name="connsiteY3" fmla="*/ 1314450 h 1314450"/>
                <a:gd name="connsiteX4" fmla="*/ 0 w 2366010"/>
                <a:gd name="connsiteY4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6010" h="1314450">
                  <a:moveTo>
                    <a:pt x="0" y="0"/>
                  </a:moveTo>
                  <a:lnTo>
                    <a:pt x="2366010" y="0"/>
                  </a:lnTo>
                  <a:lnTo>
                    <a:pt x="2366010" y="1314450"/>
                  </a:lnTo>
                  <a:lnTo>
                    <a:pt x="0" y="13144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8211209" y="2305671"/>
              <a:ext cx="1905952" cy="2190750"/>
            </a:xfrm>
            <a:custGeom>
              <a:avLst/>
              <a:gdLst>
                <a:gd name="connsiteX0" fmla="*/ 0 w 2190750"/>
                <a:gd name="connsiteY0" fmla="*/ 952976 h 1905952"/>
                <a:gd name="connsiteX1" fmla="*/ 476488 w 2190750"/>
                <a:gd name="connsiteY1" fmla="*/ 0 h 1905952"/>
                <a:gd name="connsiteX2" fmla="*/ 1714262 w 2190750"/>
                <a:gd name="connsiteY2" fmla="*/ 0 h 1905952"/>
                <a:gd name="connsiteX3" fmla="*/ 2190750 w 2190750"/>
                <a:gd name="connsiteY3" fmla="*/ 952976 h 1905952"/>
                <a:gd name="connsiteX4" fmla="*/ 1714262 w 2190750"/>
                <a:gd name="connsiteY4" fmla="*/ 1905952 h 1905952"/>
                <a:gd name="connsiteX5" fmla="*/ 476488 w 2190750"/>
                <a:gd name="connsiteY5" fmla="*/ 1905952 h 1905952"/>
                <a:gd name="connsiteX6" fmla="*/ 0 w 2190750"/>
                <a:gd name="connsiteY6" fmla="*/ 952976 h 190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1905952">
                  <a:moveTo>
                    <a:pt x="1095375" y="0"/>
                  </a:moveTo>
                  <a:lnTo>
                    <a:pt x="2190749" y="414544"/>
                  </a:lnTo>
                  <a:lnTo>
                    <a:pt x="2190749" y="1491408"/>
                  </a:lnTo>
                  <a:lnTo>
                    <a:pt x="1095375" y="1905952"/>
                  </a:lnTo>
                  <a:lnTo>
                    <a:pt x="1" y="1491408"/>
                  </a:lnTo>
                  <a:lnTo>
                    <a:pt x="1" y="414544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011" tIns="341392" rIns="297011" bIns="341392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562383" y="4587874"/>
              <a:ext cx="1905952" cy="2190750"/>
            </a:xfrm>
            <a:custGeom>
              <a:avLst/>
              <a:gdLst>
                <a:gd name="connsiteX0" fmla="*/ 0 w 2190750"/>
                <a:gd name="connsiteY0" fmla="*/ 952976 h 1905952"/>
                <a:gd name="connsiteX1" fmla="*/ 476488 w 2190750"/>
                <a:gd name="connsiteY1" fmla="*/ 0 h 1905952"/>
                <a:gd name="connsiteX2" fmla="*/ 1714262 w 2190750"/>
                <a:gd name="connsiteY2" fmla="*/ 0 h 1905952"/>
                <a:gd name="connsiteX3" fmla="*/ 2190750 w 2190750"/>
                <a:gd name="connsiteY3" fmla="*/ 952976 h 1905952"/>
                <a:gd name="connsiteX4" fmla="*/ 1714262 w 2190750"/>
                <a:gd name="connsiteY4" fmla="*/ 1905952 h 1905952"/>
                <a:gd name="connsiteX5" fmla="*/ 476488 w 2190750"/>
                <a:gd name="connsiteY5" fmla="*/ 1905952 h 1905952"/>
                <a:gd name="connsiteX6" fmla="*/ 0 w 2190750"/>
                <a:gd name="connsiteY6" fmla="*/ 952976 h 190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1905952">
                  <a:moveTo>
                    <a:pt x="1095375" y="0"/>
                  </a:moveTo>
                  <a:lnTo>
                    <a:pt x="2190749" y="414544"/>
                  </a:lnTo>
                  <a:lnTo>
                    <a:pt x="2190749" y="1491408"/>
                  </a:lnTo>
                  <a:lnTo>
                    <a:pt x="1095375" y="1905952"/>
                  </a:lnTo>
                  <a:lnTo>
                    <a:pt x="1" y="1491408"/>
                  </a:lnTo>
                  <a:lnTo>
                    <a:pt x="1" y="414544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311" tIns="455692" rIns="411311" bIns="455692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000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9149727" y="4924811"/>
              <a:ext cx="2444877" cy="1314450"/>
            </a:xfrm>
            <a:custGeom>
              <a:avLst/>
              <a:gdLst>
                <a:gd name="connsiteX0" fmla="*/ 0 w 2444877"/>
                <a:gd name="connsiteY0" fmla="*/ 0 h 1314450"/>
                <a:gd name="connsiteX1" fmla="*/ 2444877 w 2444877"/>
                <a:gd name="connsiteY1" fmla="*/ 0 h 1314450"/>
                <a:gd name="connsiteX2" fmla="*/ 2444877 w 2444877"/>
                <a:gd name="connsiteY2" fmla="*/ 1314450 h 1314450"/>
                <a:gd name="connsiteX3" fmla="*/ 0 w 2444877"/>
                <a:gd name="connsiteY3" fmla="*/ 1314450 h 1314450"/>
                <a:gd name="connsiteX4" fmla="*/ 0 w 2444877"/>
                <a:gd name="connsiteY4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877" h="1314450">
                  <a:moveTo>
                    <a:pt x="0" y="0"/>
                  </a:moveTo>
                  <a:lnTo>
                    <a:pt x="2444877" y="0"/>
                  </a:lnTo>
                  <a:lnTo>
                    <a:pt x="2444877" y="1314450"/>
                  </a:lnTo>
                  <a:lnTo>
                    <a:pt x="0" y="131445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4788021" y="4165180"/>
              <a:ext cx="2584929" cy="2833713"/>
            </a:xfrm>
            <a:custGeom>
              <a:avLst/>
              <a:gdLst>
                <a:gd name="connsiteX0" fmla="*/ 0 w 2833713"/>
                <a:gd name="connsiteY0" fmla="*/ 1292465 h 2584929"/>
                <a:gd name="connsiteX1" fmla="*/ 646232 w 2833713"/>
                <a:gd name="connsiteY1" fmla="*/ 1 h 2584929"/>
                <a:gd name="connsiteX2" fmla="*/ 2187481 w 2833713"/>
                <a:gd name="connsiteY2" fmla="*/ 1 h 2584929"/>
                <a:gd name="connsiteX3" fmla="*/ 2833713 w 2833713"/>
                <a:gd name="connsiteY3" fmla="*/ 1292465 h 2584929"/>
                <a:gd name="connsiteX4" fmla="*/ 2187481 w 2833713"/>
                <a:gd name="connsiteY4" fmla="*/ 2584928 h 2584929"/>
                <a:gd name="connsiteX5" fmla="*/ 646232 w 2833713"/>
                <a:gd name="connsiteY5" fmla="*/ 2584928 h 2584929"/>
                <a:gd name="connsiteX6" fmla="*/ 0 w 2833713"/>
                <a:gd name="connsiteY6" fmla="*/ 1292465 h 25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713" h="2584929">
                  <a:moveTo>
                    <a:pt x="1416856" y="0"/>
                  </a:moveTo>
                  <a:lnTo>
                    <a:pt x="2833712" y="589496"/>
                  </a:lnTo>
                  <a:lnTo>
                    <a:pt x="2833712" y="1995433"/>
                  </a:lnTo>
                  <a:lnTo>
                    <a:pt x="1416856" y="2584929"/>
                  </a:lnTo>
                  <a:lnTo>
                    <a:pt x="1" y="1995433"/>
                  </a:lnTo>
                  <a:lnTo>
                    <a:pt x="1" y="589496"/>
                  </a:lnTo>
                  <a:lnTo>
                    <a:pt x="141685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910" tIns="451555" rIns="411910" bIns="451552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sp>
        <p:nvSpPr>
          <p:cNvPr id="6" name="Стрелка вправо 5"/>
          <p:cNvSpPr/>
          <p:nvPr/>
        </p:nvSpPr>
        <p:spPr>
          <a:xfrm>
            <a:off x="4927823" y="2588591"/>
            <a:ext cx="864096" cy="1728192"/>
          </a:xfrm>
          <a:prstGeom prst="rightArrow">
            <a:avLst>
              <a:gd name="adj1" fmla="val 50000"/>
              <a:gd name="adj2" fmla="val 52832"/>
            </a:avLst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92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3707904" y="-216033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02705" y="69273"/>
            <a:ext cx="4697908" cy="1471533"/>
            <a:chOff x="1081056" y="4697289"/>
            <a:chExt cx="2587172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195887" y="5220309"/>
              <a:ext cx="2394153" cy="1932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ГЕОГРАФИЧЕСКОЕ ПОЛОЖЕНИЕ</a:t>
              </a: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5522" y="1669482"/>
            <a:ext cx="7463024" cy="5268243"/>
          </a:xfrm>
        </p:spPr>
        <p:txBody>
          <a:bodyPr>
            <a:normAutofit/>
          </a:bodyPr>
          <a:lstStyle/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16202" y="1451957"/>
            <a:ext cx="88412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3A94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Шимановский район располагается в центральной части Амурской области, в средней части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Зейской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равнины. Шимановский район на северо-западе граничит с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Магдагаченским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юго-западе со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Свободненским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северо-востока с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Мазановским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севера с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Зейским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1" y="2982555"/>
            <a:ext cx="3267075" cy="347662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75857" y="2802212"/>
            <a:ext cx="56815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Мазановским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севера с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Зейским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районами. 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юга по реке Амур проходит граница с Китайской Народной Республикой, протяженностью около 200 км.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 составляет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14,5 тыс. кв. км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Район имеет благоприятное географическое положение по всем основным транспортным направлениям.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Автомобильные, водные, железнодорожные, транспортные магистрали, связывающие Дальний Восток и регионы европейской части России, пересекают территорию района.</a:t>
            </a: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Общая протяженность автомобильных дорог составляет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330,3 км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железных дорог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85 км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5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2650782" y="-130670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639231" y="-1"/>
            <a:ext cx="7373118" cy="944429"/>
            <a:chOff x="1081056" y="4697289"/>
            <a:chExt cx="2631970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2003" y="5218077"/>
              <a:ext cx="2621023" cy="19322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1" u="none" strike="noStrike" kern="1200" cap="none" spc="50" normalizeH="0" baseline="0" noProof="0" dirty="0">
                  <a:ln w="9525" cmpd="sng">
                    <a:solidFill>
                      <a:srgbClr val="70AD47">
                        <a:lumMod val="75000"/>
                      </a:srgbClr>
                    </a:solidFill>
                    <a:prstDash val="solid"/>
                  </a:ln>
                  <a:solidFill>
                    <a:srgbClr val="70AD47">
                      <a:lumMod val="75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Динамика численности населения</a:t>
              </a: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5522" y="1669482"/>
            <a:ext cx="7463024" cy="5268243"/>
          </a:xfrm>
        </p:spPr>
        <p:txBody>
          <a:bodyPr>
            <a:normAutofit/>
          </a:bodyPr>
          <a:lstStyle/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8016325"/>
              </p:ext>
            </p:extLst>
          </p:nvPr>
        </p:nvGraphicFramePr>
        <p:xfrm>
          <a:off x="4410523" y="1114473"/>
          <a:ext cx="5009420" cy="2689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87723" y="1043282"/>
            <a:ext cx="35978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	В настоящее время, по данным </a:t>
            </a:r>
            <a:r>
              <a:rPr lang="ru-RU" sz="1600" dirty="0" err="1"/>
              <a:t>Амурстата</a:t>
            </a:r>
            <a:r>
              <a:rPr lang="ru-RU" sz="1600" dirty="0"/>
              <a:t>  на 01.01.2025 численность округа составила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4828 человек</a:t>
            </a:r>
            <a:r>
              <a:rPr lang="ru-RU" sz="1600" dirty="0"/>
              <a:t>, что меньше на 2,7 % к предыдущему году. </a:t>
            </a:r>
          </a:p>
          <a:p>
            <a:pPr algn="just"/>
            <a:r>
              <a:rPr lang="ru-RU" sz="1600" dirty="0"/>
              <a:t>Численность населения Шимановского округа сокращается с каждым годом. Что обусловлено  естественными факторами - смертность и миграция населения.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385553" y="4155774"/>
            <a:ext cx="4371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Каждый 4 житель округа пенсионер (преобладание численности пожилого населения над молодым);</a:t>
            </a:r>
          </a:p>
          <a:p>
            <a:pPr algn="just"/>
            <a:r>
              <a:rPr lang="ru-RU" sz="1600" dirty="0"/>
              <a:t>- сокращается численности жителей в детородном возрасте;</a:t>
            </a:r>
          </a:p>
          <a:p>
            <a:pPr algn="just"/>
            <a:r>
              <a:rPr lang="ru-RU" sz="1600" dirty="0"/>
              <a:t>-отток молодежи в другие районы; Современный уровень рождаемости по-прежнему недостаточен для обеспечения устойчивого воспроизводства населения округа</a:t>
            </a:r>
          </a:p>
          <a:p>
            <a:endParaRPr lang="ru-RU" dirty="0"/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4192012069"/>
              </p:ext>
            </p:extLst>
          </p:nvPr>
        </p:nvGraphicFramePr>
        <p:xfrm>
          <a:off x="1263741" y="3311996"/>
          <a:ext cx="5396491" cy="3285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043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20000"/>
                <a:lumOff val="80000"/>
              </a:schemeClr>
            </a:gs>
            <a:gs pos="83000">
              <a:srgbClr val="D8E5D4"/>
            </a:gs>
            <a:gs pos="100000">
              <a:srgbClr val="81967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 rot="10800000">
            <a:off x="-3204864" y="0"/>
            <a:ext cx="7893545" cy="7218056"/>
            <a:chOff x="3707904" y="-216033"/>
            <a:chExt cx="7893545" cy="7218056"/>
          </a:xfrm>
        </p:grpSpPr>
        <p:sp>
          <p:nvSpPr>
            <p:cNvPr id="22" name="Полилиния 21"/>
            <p:cNvSpPr/>
            <p:nvPr/>
          </p:nvSpPr>
          <p:spPr>
            <a:xfrm>
              <a:off x="7565728" y="85259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9154450" y="552316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53655" y="-216033"/>
              <a:ext cx="2457780" cy="2852289"/>
            </a:xfrm>
            <a:custGeom>
              <a:avLst/>
              <a:gdLst>
                <a:gd name="connsiteX0" fmla="*/ 0 w 2852288"/>
                <a:gd name="connsiteY0" fmla="*/ 1228890 h 2457779"/>
                <a:gd name="connsiteX1" fmla="*/ 614445 w 2852288"/>
                <a:gd name="connsiteY1" fmla="*/ 1 h 2457779"/>
                <a:gd name="connsiteX2" fmla="*/ 2237843 w 2852288"/>
                <a:gd name="connsiteY2" fmla="*/ 1 h 2457779"/>
                <a:gd name="connsiteX3" fmla="*/ 2852288 w 2852288"/>
                <a:gd name="connsiteY3" fmla="*/ 1228890 h 2457779"/>
                <a:gd name="connsiteX4" fmla="*/ 2237843 w 2852288"/>
                <a:gd name="connsiteY4" fmla="*/ 2457778 h 2457779"/>
                <a:gd name="connsiteX5" fmla="*/ 614445 w 2852288"/>
                <a:gd name="connsiteY5" fmla="*/ 2457778 h 2457779"/>
                <a:gd name="connsiteX6" fmla="*/ 0 w 2852288"/>
                <a:gd name="connsiteY6" fmla="*/ 1228890 h 24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8" h="2457779">
                  <a:moveTo>
                    <a:pt x="1426143" y="0"/>
                  </a:moveTo>
                  <a:lnTo>
                    <a:pt x="2852286" y="529459"/>
                  </a:lnTo>
                  <a:lnTo>
                    <a:pt x="2852286" y="1928320"/>
                  </a:lnTo>
                  <a:lnTo>
                    <a:pt x="1426143" y="2457779"/>
                  </a:lnTo>
                  <a:lnTo>
                    <a:pt x="2" y="1928320"/>
                  </a:lnTo>
                  <a:lnTo>
                    <a:pt x="2" y="529459"/>
                  </a:lnTo>
                  <a:lnTo>
                    <a:pt x="142614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301" tIns="442507" rIns="381302" bIns="442506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30367" y="2275893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707904" y="2743257"/>
              <a:ext cx="2368063" cy="1315591"/>
            </a:xfrm>
            <a:custGeom>
              <a:avLst/>
              <a:gdLst>
                <a:gd name="connsiteX0" fmla="*/ 0 w 2368063"/>
                <a:gd name="connsiteY0" fmla="*/ 0 h 1315591"/>
                <a:gd name="connsiteX1" fmla="*/ 2368063 w 2368063"/>
                <a:gd name="connsiteY1" fmla="*/ 0 h 1315591"/>
                <a:gd name="connsiteX2" fmla="*/ 2368063 w 2368063"/>
                <a:gd name="connsiteY2" fmla="*/ 1315591 h 1315591"/>
                <a:gd name="connsiteX3" fmla="*/ 0 w 2368063"/>
                <a:gd name="connsiteY3" fmla="*/ 1315591 h 1315591"/>
                <a:gd name="connsiteX4" fmla="*/ 0 w 2368063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063" h="1315591">
                  <a:moveTo>
                    <a:pt x="0" y="0"/>
                  </a:moveTo>
                  <a:lnTo>
                    <a:pt x="2368063" y="0"/>
                  </a:lnTo>
                  <a:lnTo>
                    <a:pt x="2368063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118" y="2304727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7269" tIns="341689" rIns="297270" bIns="34168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565728" y="4588910"/>
              <a:ext cx="1907607" cy="2192652"/>
            </a:xfrm>
            <a:custGeom>
              <a:avLst/>
              <a:gdLst>
                <a:gd name="connsiteX0" fmla="*/ 0 w 2192651"/>
                <a:gd name="connsiteY0" fmla="*/ 953803 h 1907606"/>
                <a:gd name="connsiteX1" fmla="*/ 476902 w 2192651"/>
                <a:gd name="connsiteY1" fmla="*/ 0 h 1907606"/>
                <a:gd name="connsiteX2" fmla="*/ 1715750 w 2192651"/>
                <a:gd name="connsiteY2" fmla="*/ 0 h 1907606"/>
                <a:gd name="connsiteX3" fmla="*/ 2192651 w 2192651"/>
                <a:gd name="connsiteY3" fmla="*/ 953803 h 1907606"/>
                <a:gd name="connsiteX4" fmla="*/ 1715750 w 2192651"/>
                <a:gd name="connsiteY4" fmla="*/ 1907606 h 1907606"/>
                <a:gd name="connsiteX5" fmla="*/ 476902 w 2192651"/>
                <a:gd name="connsiteY5" fmla="*/ 1907606 h 1907606"/>
                <a:gd name="connsiteX6" fmla="*/ 0 w 2192651"/>
                <a:gd name="connsiteY6" fmla="*/ 953803 h 190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2651" h="1907606">
                  <a:moveTo>
                    <a:pt x="1096326" y="0"/>
                  </a:moveTo>
                  <a:lnTo>
                    <a:pt x="2192650" y="414905"/>
                  </a:lnTo>
                  <a:lnTo>
                    <a:pt x="2192650" y="1492702"/>
                  </a:lnTo>
                  <a:lnTo>
                    <a:pt x="1096326" y="1907606"/>
                  </a:lnTo>
                  <a:lnTo>
                    <a:pt x="1" y="1492702"/>
                  </a:lnTo>
                  <a:lnTo>
                    <a:pt x="1" y="414905"/>
                  </a:lnTo>
                  <a:lnTo>
                    <a:pt x="1096326" y="0"/>
                  </a:lnTo>
                  <a:close/>
                </a:path>
              </a:pathLst>
            </a:custGeom>
            <a:solidFill>
              <a:schemeClr val="accent6">
                <a:lumMod val="50000"/>
                <a:alpha val="58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1569" tIns="455989" rIns="411570" bIns="455988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9154450" y="4926141"/>
              <a:ext cx="2446999" cy="1315591"/>
            </a:xfrm>
            <a:custGeom>
              <a:avLst/>
              <a:gdLst>
                <a:gd name="connsiteX0" fmla="*/ 0 w 2446999"/>
                <a:gd name="connsiteY0" fmla="*/ 0 h 1315591"/>
                <a:gd name="connsiteX1" fmla="*/ 2446999 w 2446999"/>
                <a:gd name="connsiteY1" fmla="*/ 0 h 1315591"/>
                <a:gd name="connsiteX2" fmla="*/ 2446999 w 2446999"/>
                <a:gd name="connsiteY2" fmla="*/ 1315591 h 1315591"/>
                <a:gd name="connsiteX3" fmla="*/ 0 w 2446999"/>
                <a:gd name="connsiteY3" fmla="*/ 1315591 h 1315591"/>
                <a:gd name="connsiteX4" fmla="*/ 0 w 2446999"/>
                <a:gd name="connsiteY4" fmla="*/ 0 h 131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99" h="1315591">
                  <a:moveTo>
                    <a:pt x="0" y="0"/>
                  </a:moveTo>
                  <a:lnTo>
                    <a:pt x="2446999" y="0"/>
                  </a:lnTo>
                  <a:lnTo>
                    <a:pt x="2446999" y="1315591"/>
                  </a:lnTo>
                  <a:lnTo>
                    <a:pt x="0" y="1315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788959" y="4165849"/>
              <a:ext cx="2587173" cy="2836174"/>
            </a:xfrm>
            <a:custGeom>
              <a:avLst/>
              <a:gdLst>
                <a:gd name="connsiteX0" fmla="*/ 0 w 2836173"/>
                <a:gd name="connsiteY0" fmla="*/ 1293586 h 2587172"/>
                <a:gd name="connsiteX1" fmla="*/ 646793 w 2836173"/>
                <a:gd name="connsiteY1" fmla="*/ 1 h 2587172"/>
                <a:gd name="connsiteX2" fmla="*/ 2189380 w 2836173"/>
                <a:gd name="connsiteY2" fmla="*/ 1 h 2587172"/>
                <a:gd name="connsiteX3" fmla="*/ 2836173 w 2836173"/>
                <a:gd name="connsiteY3" fmla="*/ 1293586 h 2587172"/>
                <a:gd name="connsiteX4" fmla="*/ 2189380 w 2836173"/>
                <a:gd name="connsiteY4" fmla="*/ 2587171 h 2587172"/>
                <a:gd name="connsiteX5" fmla="*/ 646793 w 2836173"/>
                <a:gd name="connsiteY5" fmla="*/ 2587171 h 2587172"/>
                <a:gd name="connsiteX6" fmla="*/ 0 w 2836173"/>
                <a:gd name="connsiteY6" fmla="*/ 1293586 h 258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73" h="2587172">
                  <a:moveTo>
                    <a:pt x="1418087" y="0"/>
                  </a:moveTo>
                  <a:lnTo>
                    <a:pt x="2836171" y="590008"/>
                  </a:lnTo>
                  <a:lnTo>
                    <a:pt x="2836171" y="1997164"/>
                  </a:lnTo>
                  <a:lnTo>
                    <a:pt x="1418087" y="2587172"/>
                  </a:lnTo>
                  <a:lnTo>
                    <a:pt x="2" y="1997164"/>
                  </a:lnTo>
                  <a:lnTo>
                    <a:pt x="2" y="590008"/>
                  </a:lnTo>
                  <a:lnTo>
                    <a:pt x="1418087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13000"/>
              </a:schemeClr>
            </a:solidFill>
            <a:effectLst>
              <a:outerShdw blurRad="50800" dist="50800" dir="5400000" algn="ctr" rotWithShape="0">
                <a:srgbClr val="000000">
                  <a:alpha val="3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267" tIns="451946" rIns="412268" bIns="451945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6681" y="-27558"/>
            <a:ext cx="9144000" cy="1178271"/>
            <a:chOff x="1081056" y="4697289"/>
            <a:chExt cx="2633699" cy="2836173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  <a:alpha val="0"/>
              </a:schemeClr>
            </a:outerShdw>
          </a:effectLst>
        </p:grpSpPr>
        <p:sp>
          <p:nvSpPr>
            <p:cNvPr id="19" name="Шестиугольник 18"/>
            <p:cNvSpPr/>
            <p:nvPr/>
          </p:nvSpPr>
          <p:spPr>
            <a:xfrm rot="5400000">
              <a:off x="956555" y="4821790"/>
              <a:ext cx="2836173" cy="258717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8EEE4"/>
            </a:solidFill>
            <a:effectLst>
              <a:innerShdw blurRad="800100">
                <a:srgbClr val="8A9B7D"/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Шестиугольник 4"/>
            <p:cNvSpPr txBox="1"/>
            <p:nvPr/>
          </p:nvSpPr>
          <p:spPr>
            <a:xfrm>
              <a:off x="1093732" y="4878855"/>
              <a:ext cx="2621023" cy="2175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1" i="1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5522" y="1669482"/>
            <a:ext cx="7463024" cy="5268243"/>
          </a:xfrm>
        </p:spPr>
        <p:txBody>
          <a:bodyPr>
            <a:normAutofit/>
          </a:bodyPr>
          <a:lstStyle/>
          <a:p>
            <a:pPr marL="0" lvl="0" indent="0" algn="just" defTabSz="914400">
              <a:spcBef>
                <a:spcPts val="1200"/>
              </a:spcBef>
              <a:buClr>
                <a:srgbClr val="1CADE4"/>
              </a:buClr>
              <a:buSzPct val="100000"/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44ADA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9345" y="-73996"/>
            <a:ext cx="6993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spc="5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/>
            <a:r>
              <a:rPr lang="ru-RU" sz="3200" b="1" i="1" spc="5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(интеллектуальный потенциал)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6495" y="1134526"/>
            <a:ext cx="61425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Система образования Шимановского округа представлена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7 школами</a:t>
            </a:r>
            <a:r>
              <a:rPr lang="ru-RU" dirty="0"/>
              <a:t>, 5 из которых имеют филиалы,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 детским садом</a:t>
            </a:r>
            <a:r>
              <a:rPr lang="ru-RU" dirty="0"/>
              <a:t>. Количество обучающихся</a:t>
            </a:r>
            <a:r>
              <a:rPr lang="ru-RU" dirty="0">
                <a:solidFill>
                  <a:prstClr val="black"/>
                </a:solidFill>
              </a:rPr>
              <a:t> в 2024</a:t>
            </a:r>
            <a:r>
              <a:rPr lang="ru-RU" dirty="0"/>
              <a:t> году 437 человек, воспитанников – 82 человек.</a:t>
            </a:r>
          </a:p>
          <a:p>
            <a:pPr algn="just"/>
            <a:r>
              <a:rPr lang="ru-RU" dirty="0"/>
              <a:t>	В образовательных организациях округа реализуются образовательные программы дошкольного, начального общего, основного общего, среднего общего образования, адаптированные образовательные программы (по 7,8 виду), дополнительные общеразвивающие программы. В 2023-2024 учебном году  в образовательных организациях Шимановского округа проведена работа по переходу на обновлённые федеральные государственные образовательные стандарты.</a:t>
            </a:r>
          </a:p>
          <a:p>
            <a:pPr algn="just"/>
            <a:r>
              <a:rPr lang="ru-RU" dirty="0"/>
              <a:t>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5" y="3087631"/>
            <a:ext cx="2394903" cy="1740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1" y="1176201"/>
            <a:ext cx="2320617" cy="1740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5" y="4998921"/>
            <a:ext cx="2390973" cy="176722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84" y="4986403"/>
            <a:ext cx="2372990" cy="177974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90" y="5023059"/>
            <a:ext cx="2476966" cy="17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1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3304</TotalTime>
  <Words>3186</Words>
  <Application>Microsoft Office PowerPoint</Application>
  <PresentationFormat>Экран (4:3)</PresentationFormat>
  <Paragraphs>239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Monotype Corsiva</vt:lpstr>
      <vt:lpstr>Times New Roman</vt:lpstr>
      <vt:lpstr>TT Norms Regular</vt:lpstr>
      <vt:lpstr>Tw Cen MT</vt:lpstr>
      <vt:lpstr>Tw Cen MT Condensed</vt:lpstr>
      <vt:lpstr>Wingdings</vt:lpstr>
      <vt:lpstr>Wingdings 3</vt:lpstr>
      <vt:lpstr>Интеграл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Александровна Воложанина</dc:creator>
  <cp:lastModifiedBy>Наталья Александровна Воложанина</cp:lastModifiedBy>
  <cp:revision>154</cp:revision>
  <dcterms:created xsi:type="dcterms:W3CDTF">2024-03-21T01:31:31Z</dcterms:created>
  <dcterms:modified xsi:type="dcterms:W3CDTF">2025-05-22T01:02:11Z</dcterms:modified>
</cp:coreProperties>
</file>