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58" r:id="rId6"/>
    <p:sldId id="271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39BA1-540E-4607-8876-923C3C83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839C64-231C-40D3-8837-5C4712290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A42FEF-EC70-4A0E-AF7B-2BBD77B1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6AA4E-BB0A-4742-A79B-12E32D09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9EC3D-562C-4D11-82B4-4C0F3179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3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DEDA0-8ADA-40EF-ABE5-26056768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343F51-385D-4191-926E-808E9BB3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25F464-A06A-40BD-B19B-312A880F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F12B5A-72FF-4E0E-850E-FC99DEE4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A9F11-86FD-4F3B-81D1-16AADD51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5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D03734-B1BD-47AA-9D33-DC5375DBB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F1DC37-C785-4287-9342-F9F78355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33D16-9406-49BD-AC12-51386D05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ED444-16E6-41A8-A6CB-D32020B6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99A1D-CB02-4738-AC5B-76755865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9AF2F-EAE9-45AD-A3FD-85602537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C6CC0-48A8-4A17-8DCF-A4859F153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D7D7C-3627-46EB-848B-F97BA92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B7357D-4C89-40B4-8C11-36C5B41A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50E0C-9B3B-4CBC-AEBE-0B017B33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7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FA836-5EC3-41A1-AD68-0B9D8917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3C06E-8EC5-47AE-9C2A-B22C39F8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F7320-5C94-4D0C-8A98-38A2DFC8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6A766-3A12-4617-B43D-9533D524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53D7D-8079-4B61-B393-C99D7107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5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FA80F-7BC1-461D-8547-AB40F647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24EB9-799D-40B3-8AC4-9AE7099B9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DC342-B941-48FD-85F5-831FE4300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D16D9-2DC8-44C3-87D4-E292F2BC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F5C6C-A747-46C1-9378-EF07F4E4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A5DA5-A171-418B-9B92-082248AE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4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AAEBD-F156-4ED0-BCCC-5BA6EA10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FD5546-2C36-491B-A26B-1CA62399F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EEAB76-B695-45AD-9FD5-E2588E2CD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0CBB7E-1FD4-48FE-9F41-E5F8AE367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E664DF-F047-47B4-930E-4075CB8C6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BD072E-5346-418A-9A77-9946C847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06F122-C08E-4E7C-8DB3-B3B7FC13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A81102-2CC7-49F3-AA91-C3CF4D29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9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29C1B-56A5-4299-99AD-DB283D11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154F1C-C310-4CD6-8BDA-E4F62683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6565F-33B1-4E05-8E11-FA4BC553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B4D8C4-0666-4F3D-B318-762535A2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AD6A53-993C-4DF2-B2C3-2CD0F3CF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31537-FADF-4BC5-8756-3950AC14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9456BA-0D11-45F3-A1F3-5883956C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9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C1D53-3845-4C4D-B61A-45AF9E11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7C2A1-8DFD-4114-A12F-733203DB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272531-1967-4809-9909-8C20C4737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EF62C4-C732-4F02-AFBE-4B3AB55F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9C13C-F4CB-43C4-8375-75355FE0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5AF6F0-6B90-49B5-94B7-EB52141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6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454C2-662C-42CD-970A-42FB805C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9698B3-439B-4C3F-84F8-405E3C3BB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A6B3A8-B91D-4D0F-9F80-3652A5B67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3BE7BD-A57C-4A3C-B3BC-BADD98B9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DE063-24F1-45AC-A54D-E30B2573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8ADBE-EF12-4039-9677-63CCDD18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BBE5E-1282-4D04-85EE-1FECA4B7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875F9F-D17A-481F-9A64-B14D3FDA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08830-77D8-4EC2-BCED-66B10931C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7A9C-F858-4E41-A613-13E5BA94531E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7DAC4-3937-4799-A269-0EA383121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117CB-3DE6-4BB8-ABC4-F95A8C105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B7F6-3623-4291-B330-AF00D7D9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descr="17"/>
          <p:cNvPicPr>
            <a:picLocks noGrp="1" noChangeAspect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descr="18"/>
          <p:cNvPicPr>
            <a:picLocks noGrp="1" noChangeAspect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descr="19"/>
          <p:cNvPicPr>
            <a:picLocks noGrp="1" noChangeAspect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E33C-1FCB-4965-A77F-FE421DED3D1E}"/>
              </a:ext>
            </a:extLst>
          </p:cNvPr>
          <p:cNvSpPr txBox="1"/>
          <p:nvPr/>
        </p:nvSpPr>
        <p:spPr>
          <a:xfrm>
            <a:off x="2259106" y="2549563"/>
            <a:ext cx="845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Инвестиционные предложения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211414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722FFD-6117-42EF-91CE-BFFAD12E068D}"/>
              </a:ext>
            </a:extLst>
          </p:cNvPr>
          <p:cNvSpPr/>
          <p:nvPr/>
        </p:nvSpPr>
        <p:spPr>
          <a:xfrm>
            <a:off x="0" y="1"/>
            <a:ext cx="12192000" cy="7088337"/>
          </a:xfrm>
          <a:prstGeom prst="rect">
            <a:avLst/>
          </a:prstGeom>
          <a:solidFill>
            <a:srgbClr val="EAEAEA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572664-9783-465E-950D-A27FA747D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 b="11942"/>
          <a:stretch/>
        </p:blipFill>
        <p:spPr>
          <a:xfrm>
            <a:off x="7010928" y="756556"/>
            <a:ext cx="2285804" cy="130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073963-06F6-41E3-B748-2BB865C7E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r="9091"/>
          <a:stretch/>
        </p:blipFill>
        <p:spPr>
          <a:xfrm>
            <a:off x="4546027" y="766292"/>
            <a:ext cx="2378281" cy="1303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DF27F9-1FB3-46F3-B158-5D9D3024F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0" b="5882"/>
          <a:stretch/>
        </p:blipFill>
        <p:spPr>
          <a:xfrm>
            <a:off x="2173604" y="756556"/>
            <a:ext cx="2285803" cy="131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CE4EA0-E5F2-4E06-9B00-57360BA41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45739"/>
              </p:ext>
            </p:extLst>
          </p:nvPr>
        </p:nvGraphicFramePr>
        <p:xfrm>
          <a:off x="193375" y="2251311"/>
          <a:ext cx="9090474" cy="4224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992">
                  <a:extLst>
                    <a:ext uri="{9D8B030D-6E8A-4147-A177-3AD203B41FA5}">
                      <a16:colId xmlns:a16="http://schemas.microsoft.com/office/drawing/2014/main" val="514873896"/>
                    </a:ext>
                  </a:extLst>
                </a:gridCol>
                <a:gridCol w="2339664">
                  <a:extLst>
                    <a:ext uri="{9D8B030D-6E8A-4147-A177-3AD203B41FA5}">
                      <a16:colId xmlns:a16="http://schemas.microsoft.com/office/drawing/2014/main" val="796439173"/>
                    </a:ext>
                  </a:extLst>
                </a:gridCol>
                <a:gridCol w="2542924">
                  <a:extLst>
                    <a:ext uri="{9D8B030D-6E8A-4147-A177-3AD203B41FA5}">
                      <a16:colId xmlns:a16="http://schemas.microsoft.com/office/drawing/2014/main" val="1046724996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val="3440734519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Название проекта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Строительство ветропарка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Производство «зеленого» водорода методом электролиза воды с</a:t>
                      </a:r>
                    </a:p>
                    <a:p>
                      <a:pPr algn="ctr"/>
                      <a:r>
                        <a:rPr lang="ru-RU" sz="1100" b="1" dirty="0"/>
                        <a:t>использованием электроэнергии ГЭС</a:t>
                      </a:r>
                    </a:p>
                    <a:p>
                      <a:pPr algn="ctr"/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Дальневосточный центр обработки данных в г. Благовещенск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8481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Инициатор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En+ Group</a:t>
                      </a:r>
                      <a:endParaRPr lang="ru-RU" sz="1100" dirty="0"/>
                    </a:p>
                    <a:p>
                      <a:pPr algn="ctr"/>
                      <a:r>
                        <a:rPr lang="en-US" sz="1100" dirty="0"/>
                        <a:t>H2 development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ПАО «Северсталь»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H2 </a:t>
                      </a:r>
                      <a:r>
                        <a:rPr lang="ru-RU" sz="1100" dirty="0"/>
                        <a:t>Чистая энергия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ГК «Ланит»</a:t>
                      </a:r>
                    </a:p>
                    <a:p>
                      <a:pPr algn="ctr"/>
                      <a:r>
                        <a:rPr lang="ru-RU" sz="1100" dirty="0"/>
                        <a:t>ЦОД «</a:t>
                      </a:r>
                      <a:r>
                        <a:rPr lang="en-US" sz="1100" dirty="0"/>
                        <a:t>CellSpace»</a:t>
                      </a:r>
                      <a:endParaRPr lang="ru-RU" sz="1100" dirty="0"/>
                    </a:p>
                    <a:p>
                      <a:pPr algn="ctr"/>
                      <a:r>
                        <a:rPr lang="en-US" sz="1100" dirty="0"/>
                        <a:t>Sebit Fishery Association Corp.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3138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инвестиций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90 млрд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млрд руб. (оценка)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 млрд руб. (оценка)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2883"/>
                  </a:ext>
                </a:extLst>
              </a:tr>
              <a:tr h="3578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Количество рабочих мест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Уточняется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79366"/>
                  </a:ext>
                </a:extLst>
              </a:tr>
              <a:tr h="13990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Мощность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 ГВт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110 тыс.тонн/год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создание современного технопарка со строительством сети </a:t>
                      </a:r>
                      <a:r>
                        <a:rPr lang="ru-RU" sz="1100" dirty="0" err="1"/>
                        <a:t>ЦОДов</a:t>
                      </a:r>
                      <a:r>
                        <a:rPr lang="ru-RU" sz="1100" dirty="0"/>
                        <a:t> общей мощностью больше 20 МВт (более 2 тысяч стоек)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395383"/>
                  </a:ext>
                </a:extLst>
              </a:tr>
              <a:tr h="6181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Статус 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Поиск возможных мест размещения ветроустановок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Поиск инвестора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Поиск инвестора</a:t>
                      </a: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7D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4991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03CAB4-268F-419D-83B8-29F66D87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200" y="6537110"/>
            <a:ext cx="2844800" cy="365125"/>
          </a:xfrm>
        </p:spPr>
        <p:txBody>
          <a:bodyPr/>
          <a:lstStyle/>
          <a:p>
            <a:fld id="{05937070-A16A-41C3-8408-C3F4E28E3A6D}" type="slidenum">
              <a:rPr lang="ru-RU" sz="1333"/>
              <a:pPr/>
              <a:t>6</a:t>
            </a:fld>
            <a:endParaRPr lang="ru-RU" sz="1333" dirty="0"/>
          </a:p>
        </p:txBody>
      </p:sp>
    </p:spTree>
    <p:extLst>
      <p:ext uri="{BB962C8B-B14F-4D97-AF65-F5344CB8AC3E}">
        <p14:creationId xmlns:p14="http://schemas.microsoft.com/office/powerpoint/2010/main" val="72162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64C51-32DF-B727-F688-B49BD09DB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FF949-B027-BCB7-8657-BE575823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7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117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API513</dc:creator>
  <cp:lastModifiedBy>API513</cp:lastModifiedBy>
  <cp:revision>4</cp:revision>
  <dcterms:created xsi:type="dcterms:W3CDTF">2022-08-19T08:41:03Z</dcterms:created>
  <dcterms:modified xsi:type="dcterms:W3CDTF">2022-08-22T01:16:40Z</dcterms:modified>
</cp:coreProperties>
</file>