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5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76;&#1072;&#1085;&#1080;&#1083;&#1086;&#1074;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76;&#1072;&#1085;&#1080;&#1083;&#1086;&#1074;\Desktop\&#1050;&#1085;&#1080;&#1075;&#1072;11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0240315248561664"/>
          <c:y val="5.7880731836420937E-2"/>
          <c:w val="0.19718010818487314"/>
          <c:h val="0.65361390814930964"/>
        </c:manualLayout>
      </c:layout>
      <c:pieChart>
        <c:varyColors val="1"/>
        <c:ser>
          <c:idx val="0"/>
          <c:order val="0"/>
          <c:tx>
            <c:strRef>
              <c:f>[Книга1.xlsx]Лист1!$B$1</c:f>
              <c:strCache>
                <c:ptCount val="1"/>
                <c:pt idx="0">
                  <c:v>Доля в общей численности, %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rgbClr val="D575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LeaderLines val="1"/>
          </c:dLbls>
          <c:cat>
            <c:strRef>
              <c:f>[Книга1.xlsx]Лист1!$A$2:$A$9</c:f>
              <c:strCache>
                <c:ptCount val="8"/>
                <c:pt idx="0">
                  <c:v>Сельское, лесное хозяйство, охота, рыболовство и рыбоводство.</c:v>
                </c:pt>
                <c:pt idx="1">
                  <c:v>Жилищно-коммунальное хозяйство</c:v>
                </c:pt>
                <c:pt idx="2">
                  <c:v>Торговля оптовая и розничная; ремонт автотранспортных средств и мотоциклов.</c:v>
                </c:pt>
                <c:pt idx="3">
                  <c:v>Деятельность финансовая и страховая.</c:v>
                </c:pt>
                <c:pt idx="4">
                  <c:v>Деятельность профессиональная, научная и техническая.</c:v>
                </c:pt>
                <c:pt idx="5">
                  <c:v>Государственное управление и обеспечение военной безопасности; социальное обеспечение.</c:v>
                </c:pt>
                <c:pt idx="6">
                  <c:v>Образование.</c:v>
                </c:pt>
                <c:pt idx="7">
                  <c:v>Деятельность в области здравоохранения и социальных услуг.</c:v>
                </c:pt>
              </c:strCache>
            </c:strRef>
          </c:cat>
          <c:val>
            <c:numRef>
              <c:f>[Книга1.xlsx]Лист1!$B$2:$B$9</c:f>
              <c:numCache>
                <c:formatCode>General</c:formatCode>
                <c:ptCount val="8"/>
                <c:pt idx="0">
                  <c:v>14.3</c:v>
                </c:pt>
                <c:pt idx="1">
                  <c:v>1.4</c:v>
                </c:pt>
                <c:pt idx="2">
                  <c:v>0.8</c:v>
                </c:pt>
                <c:pt idx="3">
                  <c:v>1.5</c:v>
                </c:pt>
                <c:pt idx="4">
                  <c:v>3.1</c:v>
                </c:pt>
                <c:pt idx="5">
                  <c:v>22.1</c:v>
                </c:pt>
                <c:pt idx="6">
                  <c:v>28.9</c:v>
                </c:pt>
                <c:pt idx="7">
                  <c:v>20.3</c:v>
                </c:pt>
              </c:numCache>
            </c:numRef>
          </c:val>
        </c:ser>
        <c:firstSliceAng val="0"/>
      </c:pieChart>
    </c:plotArea>
    <c:legend>
      <c:legendPos val="b"/>
      <c:layout>
        <c:manualLayout>
          <c:xMode val="edge"/>
          <c:yMode val="edge"/>
          <c:x val="0.67464114982205092"/>
          <c:y val="1.7515594918214995E-3"/>
          <c:w val="0.32479024224684211"/>
          <c:h val="0.625337664730581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4561361037598032E-2"/>
          <c:w val="1"/>
          <c:h val="0.83227115211731162"/>
        </c:manualLayout>
      </c:layout>
      <c:pie3DChart>
        <c:varyColors val="1"/>
        <c:ser>
          <c:idx val="0"/>
          <c:order val="0"/>
          <c:tx>
            <c:strRef>
              <c:f>[Книга1]Лист1!$A$3</c:f>
              <c:strCache>
                <c:ptCount val="1"/>
                <c:pt idx="0">
                  <c:v>Михайловский район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strRef>
              <c:f>[Книга1]Лист1!$B$1:$F$2</c:f>
              <c:strCache>
                <c:ptCount val="4"/>
                <c:pt idx="0">
                  <c:v>2015г.</c:v>
                </c:pt>
                <c:pt idx="1">
                  <c:v>2016г.</c:v>
                </c:pt>
                <c:pt idx="2">
                  <c:v>2017г.</c:v>
                </c:pt>
                <c:pt idx="3">
                  <c:v>2018г.</c:v>
                </c:pt>
              </c:strCache>
            </c:strRef>
          </c:cat>
          <c:val>
            <c:numRef>
              <c:f>[Книга1]Лист1!$B$3:$E$3</c:f>
              <c:numCache>
                <c:formatCode>General</c:formatCode>
                <c:ptCount val="4"/>
                <c:pt idx="0">
                  <c:v>175.36</c:v>
                </c:pt>
                <c:pt idx="1">
                  <c:v>211.33</c:v>
                </c:pt>
                <c:pt idx="2">
                  <c:v>32.1</c:v>
                </c:pt>
                <c:pt idx="3">
                  <c:v>247.5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79049957072333121"/>
          <c:y val="5.9265431864954532E-2"/>
          <c:w val="0.19430397687505241"/>
          <c:h val="0.6479261600213870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6149924637265975E-2"/>
          <c:w val="0.97245715678206501"/>
          <c:h val="0.79946839159974059"/>
        </c:manualLayout>
      </c:layout>
      <c:pie3DChart>
        <c:varyColors val="1"/>
        <c:ser>
          <c:idx val="0"/>
          <c:order val="0"/>
          <c:tx>
            <c:strRef>
              <c:f>[Книга1]Лист1!$B$1:$B$2</c:f>
              <c:strCache>
                <c:ptCount val="2"/>
                <c:pt idx="0">
                  <c:v>2015г.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[Книга1]Лист1!$A$3:$A$6</c:f>
              <c:strCache>
                <c:ptCount val="4"/>
                <c:pt idx="0">
                  <c:v>Собственные средства</c:v>
                </c:pt>
                <c:pt idx="1">
                  <c:v>кредиты банков</c:v>
                </c:pt>
                <c:pt idx="2">
                  <c:v>Заемные средства других организаций</c:v>
                </c:pt>
                <c:pt idx="3">
                  <c:v>бюджетные средства</c:v>
                </c:pt>
              </c:strCache>
            </c:strRef>
          </c:cat>
          <c:val>
            <c:numRef>
              <c:f>[Книга1]Лист1!$B$3:$B$6</c:f>
              <c:numCache>
                <c:formatCode>General</c:formatCode>
                <c:ptCount val="4"/>
                <c:pt idx="0">
                  <c:v>39.9</c:v>
                </c:pt>
                <c:pt idx="1">
                  <c:v>24</c:v>
                </c:pt>
                <c:pt idx="2">
                  <c:v>20.5</c:v>
                </c:pt>
                <c:pt idx="3">
                  <c:v>15.6</c:v>
                </c:pt>
              </c:numCache>
            </c:numRef>
          </c:val>
        </c:ser>
        <c:ser>
          <c:idx val="1"/>
          <c:order val="1"/>
          <c:tx>
            <c:strRef>
              <c:f>[Книга1]Лист1!$C$1:$C$2</c:f>
              <c:strCache>
                <c:ptCount val="2"/>
                <c:pt idx="0">
                  <c:v>2016г.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[Книга1]Лист1!$A$3:$A$6</c:f>
              <c:strCache>
                <c:ptCount val="4"/>
                <c:pt idx="0">
                  <c:v>Собственные средства</c:v>
                </c:pt>
                <c:pt idx="1">
                  <c:v>кредиты банков</c:v>
                </c:pt>
                <c:pt idx="2">
                  <c:v>Заемные средства других организаций</c:v>
                </c:pt>
                <c:pt idx="3">
                  <c:v>бюджетные средства</c:v>
                </c:pt>
              </c:strCache>
            </c:strRef>
          </c:cat>
          <c:val>
            <c:numRef>
              <c:f>[Книга1]Лист1!$C$3:$C$6</c:f>
              <c:numCache>
                <c:formatCode>General</c:formatCode>
                <c:ptCount val="4"/>
                <c:pt idx="0">
                  <c:v>33.6</c:v>
                </c:pt>
                <c:pt idx="1">
                  <c:v>27.9</c:v>
                </c:pt>
                <c:pt idx="2">
                  <c:v>18.899999999999999</c:v>
                </c:pt>
                <c:pt idx="3">
                  <c:v>19.600000000000001</c:v>
                </c:pt>
              </c:numCache>
            </c:numRef>
          </c:val>
        </c:ser>
        <c:ser>
          <c:idx val="2"/>
          <c:order val="2"/>
          <c:tx>
            <c:strRef>
              <c:f>[Книга1]Лист1!$D$1:$D$2</c:f>
              <c:strCache>
                <c:ptCount val="2"/>
                <c:pt idx="0">
                  <c:v>2017г.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[Книга1]Лист1!$A$3:$A$6</c:f>
              <c:strCache>
                <c:ptCount val="4"/>
                <c:pt idx="0">
                  <c:v>Собственные средства</c:v>
                </c:pt>
                <c:pt idx="1">
                  <c:v>кредиты банков</c:v>
                </c:pt>
                <c:pt idx="2">
                  <c:v>Заемные средства других организаций</c:v>
                </c:pt>
                <c:pt idx="3">
                  <c:v>бюджетные средства</c:v>
                </c:pt>
              </c:strCache>
            </c:strRef>
          </c:cat>
          <c:val>
            <c:numRef>
              <c:f>[Книга1]Лист1!$D$3:$D$6</c:f>
              <c:numCache>
                <c:formatCode>General</c:formatCode>
                <c:ptCount val="4"/>
                <c:pt idx="0">
                  <c:v>28.6</c:v>
                </c:pt>
                <c:pt idx="1">
                  <c:v>39</c:v>
                </c:pt>
                <c:pt idx="2">
                  <c:v>19</c:v>
                </c:pt>
                <c:pt idx="3">
                  <c:v>13.4</c:v>
                </c:pt>
              </c:numCache>
            </c:numRef>
          </c:val>
        </c:ser>
        <c:ser>
          <c:idx val="3"/>
          <c:order val="3"/>
          <c:tx>
            <c:strRef>
              <c:f>[Книга1]Лист1!$E$1:$E$2</c:f>
              <c:strCache>
                <c:ptCount val="2"/>
                <c:pt idx="0">
                  <c:v>2018г.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[Книга1]Лист1!$A$3:$A$6</c:f>
              <c:strCache>
                <c:ptCount val="4"/>
                <c:pt idx="0">
                  <c:v>Собственные средства</c:v>
                </c:pt>
                <c:pt idx="1">
                  <c:v>кредиты банков</c:v>
                </c:pt>
                <c:pt idx="2">
                  <c:v>Заемные средства других организаций</c:v>
                </c:pt>
                <c:pt idx="3">
                  <c:v>бюджетные средства</c:v>
                </c:pt>
              </c:strCache>
            </c:strRef>
          </c:cat>
          <c:val>
            <c:numRef>
              <c:f>[Книга1]Лист1!$E$3:$E$6</c:f>
              <c:numCache>
                <c:formatCode>General</c:formatCode>
                <c:ptCount val="4"/>
                <c:pt idx="0">
                  <c:v>14.5</c:v>
                </c:pt>
                <c:pt idx="1">
                  <c:v>82.2</c:v>
                </c:pt>
                <c:pt idx="2">
                  <c:v>0</c:v>
                </c:pt>
                <c:pt idx="3">
                  <c:v>3.3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66086380823083501"/>
          <c:y val="4.7012998850840482E-2"/>
          <c:w val="0.335544679933235"/>
          <c:h val="0.8827027062220644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[Книга1]Лист1!$A$2</c:f>
              <c:strCache>
                <c:ptCount val="1"/>
                <c:pt idx="0">
                  <c:v>Растениеводство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numRef>
              <c:f>[Книга1]Лист1!$B$1:$C$1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[Книга1]Лист1!$B$2:$C$2</c:f>
              <c:numCache>
                <c:formatCode>General</c:formatCode>
                <c:ptCount val="2"/>
                <c:pt idx="0">
                  <c:v>4903.7</c:v>
                </c:pt>
                <c:pt idx="1">
                  <c:v>4658.5</c:v>
                </c:pt>
              </c:numCache>
            </c:numRef>
          </c:val>
        </c:ser>
        <c:ser>
          <c:idx val="1"/>
          <c:order val="1"/>
          <c:tx>
            <c:strRef>
              <c:f>[Книга1]Лист1!$A$3</c:f>
              <c:strCache>
                <c:ptCount val="1"/>
                <c:pt idx="0">
                  <c:v>Животноводство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numRef>
              <c:f>[Книга1]Лист1!$B$1:$C$1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[Книга1]Лист1!$B$3:$C$3</c:f>
              <c:numCache>
                <c:formatCode>General</c:formatCode>
                <c:ptCount val="2"/>
                <c:pt idx="0">
                  <c:v>702.5</c:v>
                </c:pt>
                <c:pt idx="1">
                  <c:v>716.5</c:v>
                </c:pt>
              </c:numCache>
            </c:numRef>
          </c:val>
        </c:ser>
        <c:shape val="box"/>
        <c:axId val="62757504"/>
        <c:axId val="62763392"/>
        <c:axId val="0"/>
      </c:bar3DChart>
      <c:catAx>
        <c:axId val="627575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763392"/>
        <c:crosses val="autoZero"/>
        <c:auto val="1"/>
        <c:lblAlgn val="ctr"/>
        <c:lblOffset val="100"/>
      </c:catAx>
      <c:valAx>
        <c:axId val="6276339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757504"/>
        <c:crosses val="autoZero"/>
        <c:crossBetween val="between"/>
      </c:valAx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077217660959657"/>
          <c:y val="1.4953959484346224E-2"/>
          <c:w val="0.4822598954490121"/>
          <c:h val="0.74870182663631213"/>
        </c:manualLayout>
      </c:layout>
      <c:pie3DChart>
        <c:varyColors val="1"/>
        <c:ser>
          <c:idx val="0"/>
          <c:order val="0"/>
          <c:tx>
            <c:strRef>
              <c:f>[Книга1111.xlsx]Лист1!$B$1</c:f>
              <c:strCache>
                <c:ptCount val="1"/>
                <c:pt idx="0">
                  <c:v>Доля, %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Lbl>
              <c:idx val="6"/>
              <c:layout/>
              <c:showVal val="1"/>
            </c:dLbl>
            <c:dLbl>
              <c:idx val="7"/>
              <c:layout/>
              <c:showVal val="1"/>
            </c:dLbl>
            <c:dLbl>
              <c:idx val="8"/>
              <c:layout/>
              <c:showVal val="1"/>
            </c:dLbl>
            <c:dLbl>
              <c:idx val="9"/>
              <c:layout/>
              <c:showVal val="1"/>
            </c:dLbl>
            <c:delete val="1"/>
          </c:dLbls>
          <c:cat>
            <c:strRef>
              <c:f>[Книга1111.xlsx]Лист1!$A$2:$A$11</c:f>
              <c:strCache>
                <c:ptCount val="10"/>
                <c:pt idx="0">
                  <c:v>Розничная торговля</c:v>
                </c:pt>
                <c:pt idx="1">
                  <c:v>сельское хозяйство, охота и лесное хозяйство </c:v>
                </c:pt>
                <c:pt idx="2">
                  <c:v>транспорт и связь</c:v>
                </c:pt>
                <c:pt idx="3">
                  <c:v>бытовые услуги</c:v>
                </c:pt>
                <c:pt idx="4">
                  <c:v>строительство  </c:v>
                </c:pt>
                <c:pt idx="5">
                  <c:v>образование, здравоохранение, предоставление прочих коммунальных,  социальных и персональных услуг </c:v>
                </c:pt>
                <c:pt idx="6">
                  <c:v>добыча полезных ископаемых</c:v>
                </c:pt>
                <c:pt idx="7">
                  <c:v>обрабатывающие производства</c:v>
                </c:pt>
                <c:pt idx="8">
                  <c:v>производство и распределение электроэнергии, газа и воды</c:v>
                </c:pt>
                <c:pt idx="9">
                  <c:v>операции с недвижимым имуществом, аренда и предоставление услуг</c:v>
                </c:pt>
              </c:strCache>
            </c:strRef>
          </c:cat>
          <c:val>
            <c:numRef>
              <c:f>[Книга1111.xlsx]Лист1!$B$2:$B$11</c:f>
              <c:numCache>
                <c:formatCode>General</c:formatCode>
                <c:ptCount val="10"/>
                <c:pt idx="0">
                  <c:v>32.5</c:v>
                </c:pt>
                <c:pt idx="1">
                  <c:v>30.4</c:v>
                </c:pt>
                <c:pt idx="2">
                  <c:v>13.3</c:v>
                </c:pt>
                <c:pt idx="3">
                  <c:v>15.5</c:v>
                </c:pt>
                <c:pt idx="4">
                  <c:v>0.8</c:v>
                </c:pt>
                <c:pt idx="5">
                  <c:v>1</c:v>
                </c:pt>
                <c:pt idx="6">
                  <c:v>0.4</c:v>
                </c:pt>
                <c:pt idx="7">
                  <c:v>3.7</c:v>
                </c:pt>
                <c:pt idx="8">
                  <c:v>1.6</c:v>
                </c:pt>
                <c:pt idx="9">
                  <c:v>0.8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614086050631596E-4"/>
          <c:y val="0.51319538096411976"/>
          <c:w val="0.99789552996266895"/>
          <c:h val="0.4426057240082557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0.35196</cdr:x>
      <cdr:y>0.66279</cdr:y>
    </cdr:from>
    <cdr:to>
      <cdr:x>0.92179</cdr:x>
      <cdr:y>0.76744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00594" y="4071966"/>
          <a:ext cx="7286676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784C18-49C8-4F22-ADAB-C8A78628C73C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106C1C-7A90-42B8-BD1C-C08F20EDD13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ikhail.invest.amurobl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1033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/>
              <a:t>Месторасположение и численность населения</a:t>
            </a:r>
            <a:endParaRPr lang="ru-RU" sz="3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121444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dirty="0" smtClean="0"/>
              <a:t>Михайловский район расположен в южной части Амурской области.</a:t>
            </a:r>
            <a:r>
              <a:rPr lang="ru-RU" sz="1400" dirty="0" smtClean="0"/>
              <a:t> </a:t>
            </a:r>
          </a:p>
          <a:p>
            <a:pPr algn="ctr">
              <a:buNone/>
            </a:pPr>
            <a:r>
              <a:rPr lang="ru-RU" sz="1400" b="1" dirty="0" smtClean="0"/>
              <a:t>Площадь района: 3039 кв.км.</a:t>
            </a:r>
            <a:endParaRPr lang="ru-RU" sz="1400" dirty="0" smtClean="0"/>
          </a:p>
          <a:p>
            <a:pPr algn="ctr">
              <a:buNone/>
            </a:pPr>
            <a:r>
              <a:rPr lang="ru-RU" sz="1400" b="1" dirty="0" smtClean="0"/>
              <a:t>Граничит на севере с Октябрьским, на северо-востоке </a:t>
            </a:r>
            <a:r>
              <a:rPr lang="ru-RU" sz="1400" b="1" dirty="0" err="1" smtClean="0"/>
              <a:t>Завитинским</a:t>
            </a:r>
            <a:r>
              <a:rPr lang="ru-RU" sz="1400" b="1" dirty="0" smtClean="0"/>
              <a:t>, на востоке  с </a:t>
            </a:r>
            <a:r>
              <a:rPr lang="ru-RU" sz="1400" b="1" dirty="0" err="1" smtClean="0"/>
              <a:t>Бурейским</a:t>
            </a:r>
            <a:r>
              <a:rPr lang="ru-RU" sz="1400" b="1" dirty="0" smtClean="0"/>
              <a:t>, на северо-западе с Тамбовским районами, на западе – с Константиновским районами, на юге - государственная граница с КНР</a:t>
            </a:r>
            <a:endParaRPr lang="ru-RU" sz="1400" dirty="0"/>
          </a:p>
        </p:txBody>
      </p:sp>
      <p:pic>
        <p:nvPicPr>
          <p:cNvPr id="6" name="Рисунок 5" descr="карта Мих р-н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214554"/>
            <a:ext cx="56197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857752" y="2571744"/>
            <a:ext cx="40005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 муниципальных образований, включающих в себя 29 населенных пункта.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Расстояние до г. Благовещенск – 159 км.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Численность населения на 01.01.2019 – 13362 чел., в том числе сельское население – 13362 чел.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Контактная информация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вопросам и предложениям, связанным с инвестиционной деятельностью на территории района обращаться: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Администрация Михайловского района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Адрес: 676680, Амурская область, Михайловский район, с. Поярково, ул. Ленина, д.87.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Глава Михайловского района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Жуган Сергей Иванович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Телефон: 8(41637) 4-16-18,  тел/факс 4-19-23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admin@mihadmin28.ru</a:t>
            </a:r>
            <a:endParaRPr lang="ru-RU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Заместитель главы района по финансам и экономике – начальник финансово-экономического управления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Измайлова Марина Николаевна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Телефон: 8(41637) 4-10-59.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mail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14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mihfin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4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zakupki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@</a:t>
            </a:r>
            <a:r>
              <a:rPr kumimoji="0" lang="en-US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mail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14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ru</a:t>
            </a:r>
            <a:endParaRPr kumimoji="0" lang="ru-RU" sz="7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Перечень должностных лиц администрации Михайловского района, ответственных за взаимодействие с инвесторами.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3643313"/>
          <a:ext cx="8429683" cy="2366137"/>
        </p:xfrm>
        <a:graphic>
          <a:graphicData uri="http://schemas.openxmlformats.org/drawingml/2006/table">
            <a:tbl>
              <a:tblPr/>
              <a:tblGrid>
                <a:gridCol w="529081"/>
                <a:gridCol w="6006952"/>
                <a:gridCol w="1893650"/>
              </a:tblGrid>
              <a:tr h="314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Должностные лица администрации Михайловского района, ответственные за взаимодействие с инвесторами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Контактный телефон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Жуган Сергей Иванович, глава Михайловского района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+7(41637)4-16-18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Измайлова Марина Николаевна, заместитель главы района по финансам и экономике- начальник финансово-экономического управления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+7(41637)4-10-59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Синюков Олег Григорьевич, заместитель главы района по обеспечению жизнедеятельности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+7(41637) 4-11-64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Варанкина Наталья Михайловна, начальник отдела экономики, анализа и прогнозирования финансово-экономического управления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+7(41637) 4-10-38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Кутенкова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Татьяна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Минаевна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, руководитель сектора по управлению муниципальным имуществом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+7(41637) 4-13-42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71800" y="594928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hlinkClick r:id="rId2"/>
              </a:rPr>
              <a:t>Муниципальный </a:t>
            </a:r>
            <a:r>
              <a:rPr lang="ru-RU" b="1" dirty="0" smtClean="0">
                <a:hlinkClick r:id="rId2"/>
              </a:rPr>
              <a:t>кабинет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6237312"/>
            <a:ext cx="3596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http://mikhail.invest.amurobl.ru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79608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Транспортная инфраструктура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Транспортное освоение территории достаточно высоко.</a:t>
            </a:r>
          </a:p>
          <a:p>
            <a:r>
              <a:rPr lang="ru-RU" dirty="0" smtClean="0"/>
              <a:t>Протяжённость дорог регионального значения, проходящих по территории района составляет 301,3 км в том числе гравийные: - 187,8 км, а/бетонные: - 97,7 км. Протяжённость дорог общего пользования местного значения составляет 244,5 км. Покрытие дорог района в основном гравийное, асфальтированное покрытие составляет 59,2 км. (или 24 %). Транспортное сообщение с городами и районами Амурской области производится путём автобусного сообщения по межмуниципальной маршрутной сети.</a:t>
            </a:r>
          </a:p>
          <a:p>
            <a:r>
              <a:rPr lang="ru-RU" dirty="0" smtClean="0"/>
              <a:t>Железнодорожный транспорт Михайловского района представлен  малодеятельной железнодорожной линией Завитая – Поярково протяженностью 90 км, которая обеспечивает товаропроизводителям района выход на Транссибирскую железнодорожную магистраль и играет важную роль в экономике района. Данная линия вошла в состав имущества ОАО «Российские железные дороги» и является значимой для целей обороноспособности страны. По железнодорожной линии Завитая - Поярково осуществляются перевозка зерна, угля и металлолома.	</a:t>
            </a:r>
          </a:p>
          <a:p>
            <a:r>
              <a:rPr lang="ru-RU" dirty="0" smtClean="0"/>
              <a:t>Внутренние водные грузовые и пассажирские перевозки, в том числе и в международном сообщении, осуществлял ЗАО «Торговый порт Благовещенск. В настоящее время предприятие бездействует.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>Трудовой потенциал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127920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Численность населения, занятого в экономике – 4675 чел.</a:t>
            </a:r>
            <a:endParaRPr lang="ru-RU" dirty="0" smtClean="0"/>
          </a:p>
          <a:p>
            <a:r>
              <a:rPr lang="ru-RU" b="1" dirty="0" smtClean="0"/>
              <a:t>Трудоспособное население в трудоспособном возрасте – 6773 чел.</a:t>
            </a:r>
            <a:endParaRPr lang="ru-RU" dirty="0" smtClean="0"/>
          </a:p>
          <a:p>
            <a:r>
              <a:rPr lang="ru-RU" b="1" dirty="0" smtClean="0"/>
              <a:t>Структура занятых в экономике по видам экономической деятельности: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-3643370" y="1785926"/>
          <a:ext cx="1278737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4929198"/>
            <a:ext cx="8929718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2018 году в  Центр занятости населения  обратилось 486 человек, или 26 %,   126 человек были трудоустроены.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Численность зарегистрированных безработных на 01.01.2019 года составила 252 человека, коэффициент напряженности на рынке труда составляет 42,5% на 1 вакансию. 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Уровень официальной зарегистрированной безработицы составляет 3,5%.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229600" cy="157163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4000" b="1" i="1" dirty="0" smtClean="0"/>
              <a:t>Экономический потенциал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chemeClr val="tx1"/>
                </a:solidFill>
              </a:rPr>
              <a:t>Объем инвестиций в основной капитал, млн. рублей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357354" y="857232"/>
          <a:ext cx="1028707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71604" y="3714752"/>
            <a:ext cx="49319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Инвестиции по источникам финансирования, млн.руб.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-1857420" y="3929066"/>
          <a:ext cx="10858576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b="1" dirty="0" smtClean="0"/>
              <a:t>Развитие агропромышленного комплекса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135732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100" b="1" dirty="0" smtClean="0"/>
              <a:t>Сельским хозяйством на территории района занимаются 66 хозяйств различной формы собственности, из них два агрокомплекса, четыре колхоза, четырнадцать сельскохозяйственных кооперативов и обществ с ограниченной ответственностью, 19 крестьянских (фермерских) хозяйств, 27 индивидуальных предпринимателей, 4875 личных подсобных хозяйств.</a:t>
            </a:r>
          </a:p>
          <a:p>
            <a:pPr>
              <a:buNone/>
            </a:pPr>
            <a:endParaRPr lang="ru-RU" sz="2100" dirty="0" smtClean="0"/>
          </a:p>
          <a:p>
            <a:pPr algn="ctr">
              <a:buNone/>
            </a:pPr>
            <a:r>
              <a:rPr lang="ru-RU" sz="2100" b="1" dirty="0" smtClean="0"/>
              <a:t>Валовая продукция сельского хозяйства, млн.руб.</a:t>
            </a:r>
            <a:endParaRPr lang="ru-RU" sz="2100" dirty="0" smtClean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1214414" y="2057400"/>
          <a:ext cx="7072362" cy="322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5715016"/>
            <a:ext cx="77944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Валовая продукция сельского хозяйства за 2018 год 5375,0 млн.руб.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Муниципальный район обладает большими территориальными ресурсами, оформленными в муниципальную собственность, также имеются свободные земли для застройки.</a:t>
            </a:r>
            <a:endParaRPr lang="ru-RU" dirty="0" smtClean="0"/>
          </a:p>
          <a:p>
            <a:pPr lvl="0"/>
            <a:r>
              <a:rPr lang="ru-RU" b="1" dirty="0" smtClean="0"/>
              <a:t>Привлекательная особенность территории - наличие развитой транспортной инфраструктуры. Связь с областным центром осуществляется в основном по шоссейной дороге, а также имеется возможность - водным и воздушным транспортом. На территории района проходит железная дорога местного значения - г. Завитинск – с. Поярково.</a:t>
            </a:r>
            <a:endParaRPr lang="ru-RU" dirty="0" smtClean="0"/>
          </a:p>
          <a:p>
            <a:pPr lvl="0"/>
            <a:r>
              <a:rPr lang="ru-RU" b="1" dirty="0" smtClean="0"/>
              <a:t>Граница с КНР дает возможность развивать систему порта и таможни. На территории района находится пункт пропуска «Поярково». </a:t>
            </a:r>
            <a:endParaRPr lang="ru-RU" dirty="0" smtClean="0"/>
          </a:p>
          <a:p>
            <a:pPr lvl="0"/>
            <a:r>
              <a:rPr lang="ru-RU" b="1" dirty="0" smtClean="0"/>
              <a:t>Наличие на территории района природных ресурсов – земельных, биологических, минеральных (глина, ПГС). Перспективными направлениями в развитии считаются развитие растениеводства и животноводства, переработка сельскохозяйственной продукции, производство строительных материалов, кирпича, приведение в надлежащее состояние автомобильных дорог.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Малый и средний бизнес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000232" y="642918"/>
            <a:ext cx="47722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Структура предприятий малого и среднего бизнеса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571472" y="428604"/>
          <a:ext cx="8029575" cy="517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5429264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Индивидуальные предприниматели – 184 ед.</a:t>
            </a:r>
            <a:r>
              <a:rPr lang="ru-RU" sz="16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Юридические лица – 59 ед.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Из них: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Микропредприятия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228 ед.</a:t>
            </a:r>
            <a:r>
              <a:rPr lang="ru-RU" sz="16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Малые  предприятия – 15 ед.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Всего субъектов СМП – 243 ед.Оборот - 708,0 млн.руб.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УСПЕШНАЯ ПРАКТИКА ПОДДЕРЖКИ ПРЕДПРИНИМАТЕЛЬСТВА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21497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В целях создания благоприятных условий для динамичного развития малого и среднего предпринимательства на территории Михайловского района с 2012 года оказывается финансовая поддержка начинающим субъектам малого и среднего предпринимательства. В 2012 году 6 индивидуальным предпринимателям была оказана финансовая помощь в размере по 100,0 тыс.руб. В 2013 году – 11 ИП, в том числе 7 ИП в размере по 90,6 тыс.руб., 3 ИП  в размере по 86,1 тыс. руб. и 1 ИП в размере 100,0 тыс.руб. В 2014 году – 2 ИП в размере по 100,0 тыс.руб. В 2015 году – 2 ИП в размере по 50,0 тыс.руб. В 2016 году – 1 ИП в размере 86,0 тыс.руб. В 2017 году – 1 ИП в размере 200,0 тыс.руб. В 2018 году – 1 ИП в размере 150,0 тыс.руб. </a:t>
            </a:r>
            <a:endParaRPr lang="ru-RU" dirty="0" smtClean="0"/>
          </a:p>
          <a:p>
            <a:pPr lvl="0"/>
            <a:r>
              <a:rPr lang="ru-RU" b="1" dirty="0" smtClean="0"/>
              <a:t>В 2012 году финансирование осуществлялось за счет федерального, областного и местного бюджетов (414,6 тыс.руб. - средства федерального бюджета, 85,4 тыс. руб. – средства областного бюджета и 100,0 тыс.руб. средства местного бюджета). В 2013 году финансирование осуществлялось за счет средств федерального, областного и местного бюджетов (633,9 тыс.руб. – средства федерального бюджета, 158,5 тыс. руб. – средства областного бюджета и 200,0 тыс.руб. средства местного бюджета). С 2014 года по 2018 год финансирование осуществлялось за счет средств местного бюджета.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3143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Свободные инвестиционные площадки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Всего площадок – 3 единицы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Площадью – 6,6 га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2 - промышленно-производственного назначения – 6 га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Под жилищное строительство – 0,6 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071810"/>
            <a:ext cx="8229600" cy="3681418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В районе имеются неиспользуемые земельные участки, которые могут быть представлены субъектам инвестиционной и предпринимательской деятельности для развития сельского хозяйства, строительства жилых помещений. Общая площадь таких участков составляет 279,9 га.</a:t>
            </a:r>
            <a:endParaRPr lang="ru-RU" sz="2400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410</TotalTime>
  <Words>1006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Месторасположение и численность населения</vt:lpstr>
      <vt:lpstr>Транспортная инфраструктура </vt:lpstr>
      <vt:lpstr>Трудовой потенциал </vt:lpstr>
      <vt:lpstr> Экономический потенциал  Объем инвестиций в основной капитал, млн. рублей </vt:lpstr>
      <vt:lpstr>Развитие агропромышленного комплекса </vt:lpstr>
      <vt:lpstr>Инвестиционный потенциал </vt:lpstr>
      <vt:lpstr>Малый и средний бизнес </vt:lpstr>
      <vt:lpstr>УСПЕШНАЯ ПРАКТИКА ПОДДЕРЖКИ ПРЕДПРИНИМАТЕЛЬСТВА </vt:lpstr>
      <vt:lpstr>Свободные инвестиционные площадки  Всего площадок – 3 единицы Площадью – 6,6 га 2 - промышленно-производственного назначения – 6 га Под жилищное строительство – 0,6 га </vt:lpstr>
      <vt:lpstr>Контактная информация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Данилов</dc:creator>
  <cp:lastModifiedBy>Пользователь</cp:lastModifiedBy>
  <cp:revision>34</cp:revision>
  <dcterms:created xsi:type="dcterms:W3CDTF">2019-11-18T02:42:55Z</dcterms:created>
  <dcterms:modified xsi:type="dcterms:W3CDTF">2019-11-19T02:02:40Z</dcterms:modified>
</cp:coreProperties>
</file>