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54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D537-C40A-4676-9B68-47D2FAE0572D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8C65-6735-45D8-878A-D3C15D6D5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52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D537-C40A-4676-9B68-47D2FAE0572D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8C65-6735-45D8-878A-D3C15D6D5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61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D537-C40A-4676-9B68-47D2FAE0572D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8C65-6735-45D8-878A-D3C15D6D5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8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D537-C40A-4676-9B68-47D2FAE0572D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8C65-6735-45D8-878A-D3C15D6D5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45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D537-C40A-4676-9B68-47D2FAE0572D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8C65-6735-45D8-878A-D3C15D6D5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99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D537-C40A-4676-9B68-47D2FAE0572D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8C65-6735-45D8-878A-D3C15D6D5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34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D537-C40A-4676-9B68-47D2FAE0572D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8C65-6735-45D8-878A-D3C15D6D5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724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D537-C40A-4676-9B68-47D2FAE0572D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8C65-6735-45D8-878A-D3C15D6D5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5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D537-C40A-4676-9B68-47D2FAE0572D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8C65-6735-45D8-878A-D3C15D6D5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014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D537-C40A-4676-9B68-47D2FAE0572D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8C65-6735-45D8-878A-D3C15D6D5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33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D537-C40A-4676-9B68-47D2FAE0572D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8C65-6735-45D8-878A-D3C15D6D5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86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7D537-C40A-4676-9B68-47D2FAE0572D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28C65-6735-45D8-878A-D3C15D6D5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6573FE-9899-460D-A614-127862258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000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59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953FEF-1491-4BC7-83A6-E092973C1B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9636" r="25088"/>
          <a:stretch/>
        </p:blipFill>
        <p:spPr>
          <a:xfrm>
            <a:off x="4635634" y="-368153"/>
            <a:ext cx="4519476" cy="424555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5042DB-8DD8-48D1-9639-04020D67E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18" y="172021"/>
            <a:ext cx="763590" cy="63556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AF3F394-143D-4F0D-AD55-3FB2334BA15E}"/>
              </a:ext>
            </a:extLst>
          </p:cNvPr>
          <p:cNvSpPr txBox="1">
            <a:spLocks/>
          </p:cNvSpPr>
          <p:nvPr/>
        </p:nvSpPr>
        <p:spPr>
          <a:xfrm>
            <a:off x="1483873" y="177619"/>
            <a:ext cx="6322219" cy="482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906" tIns="23906" rIns="23906" bIns="23906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Font typeface="Georgia"/>
              <a:buNone/>
              <a:defRPr sz="4400" b="0" i="0" u="none" strike="noStrike" cap="none">
                <a:solidFill>
                  <a:srgbClr val="D93E2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Font typeface="Georgia"/>
              <a:buNone/>
              <a:defRPr sz="4400" b="0" i="0" u="none" strike="noStrike" cap="none">
                <a:solidFill>
                  <a:srgbClr val="D93E2B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Font typeface="Georgia"/>
              <a:buNone/>
              <a:defRPr sz="4400" b="0" i="0" u="none" strike="noStrike" cap="none">
                <a:solidFill>
                  <a:srgbClr val="D93E2B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Font typeface="Georgia"/>
              <a:buNone/>
              <a:defRPr sz="4400" b="0" i="0" u="none" strike="noStrike" cap="none">
                <a:solidFill>
                  <a:srgbClr val="D93E2B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Font typeface="Georgia"/>
              <a:buNone/>
              <a:defRPr sz="4400" b="0" i="0" u="none" strike="noStrike" cap="none">
                <a:solidFill>
                  <a:srgbClr val="D93E2B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Font typeface="Georgia"/>
              <a:buNone/>
              <a:defRPr sz="4400" b="0" i="0" u="none" strike="noStrike" cap="none">
                <a:solidFill>
                  <a:srgbClr val="D93E2B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Font typeface="Georgia"/>
              <a:buNone/>
              <a:defRPr sz="4400" b="0" i="0" u="none" strike="noStrike" cap="none">
                <a:solidFill>
                  <a:srgbClr val="D93E2B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Font typeface="Georgia"/>
              <a:buNone/>
              <a:defRPr sz="4400" b="0" i="0" u="none" strike="noStrike" cap="none">
                <a:solidFill>
                  <a:srgbClr val="D93E2B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Font typeface="Georgia"/>
              <a:buNone/>
              <a:defRPr sz="4400" b="0" i="0" u="none" strike="noStrike" cap="none">
                <a:solidFill>
                  <a:srgbClr val="D93E2B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algn="l">
              <a:buSzPts val="4400"/>
            </a:pPr>
            <a:r>
              <a:rPr lang="ru-RU" sz="1800" b="1" kern="0" dirty="0">
                <a:latin typeface="TT Norms ExtraBold" panose="02000503040000020004" pitchFamily="50" charset="-52"/>
              </a:rPr>
              <a:t>ЦЕНТР КРЕДИТНОЙ ПОДДЕРЖКИ ПРЕДПРИНИМАТЕЛЬСТВА </a:t>
            </a:r>
            <a:br>
              <a:rPr lang="ru-RU" sz="1800" b="1" kern="0" dirty="0">
                <a:latin typeface="TT Norms ExtraBold" panose="02000503040000020004" pitchFamily="50" charset="-52"/>
              </a:rPr>
            </a:br>
            <a:r>
              <a:rPr lang="ru-RU" sz="1800" kern="0" dirty="0">
                <a:latin typeface="TT Norms ExtraBold" panose="02000503040000020004" pitchFamily="50" charset="-52"/>
              </a:rPr>
              <a:t>АМУРСКОЙ ОБЛАСТИ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9D27BC-ED38-48FF-8E95-673D5CE03B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82864"/>
          <a:stretch/>
        </p:blipFill>
        <p:spPr>
          <a:xfrm>
            <a:off x="7796794" y="177619"/>
            <a:ext cx="1045141" cy="175701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04B50E-9658-4334-998A-B256BC5B9F1F}"/>
              </a:ext>
            </a:extLst>
          </p:cNvPr>
          <p:cNvSpPr/>
          <p:nvPr/>
        </p:nvSpPr>
        <p:spPr>
          <a:xfrm>
            <a:off x="574074" y="1056124"/>
            <a:ext cx="747455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392613"/>
                </a:solidFill>
                <a:latin typeface="TT Norms ExtraBold" panose="02000503040000020004"/>
              </a:rPr>
              <a:t>Предоставление субъектам </a:t>
            </a:r>
            <a:r>
              <a:rPr lang="ru-RU" sz="1500" b="1" dirty="0">
                <a:solidFill>
                  <a:srgbClr val="392613"/>
                </a:solidFill>
                <a:latin typeface="TT Norms ExtraBold" panose="02000503040000020004"/>
                <a:cs typeface="Arial" panose="020B0604020202020204" pitchFamily="34" charset="0"/>
              </a:rPr>
              <a:t>МСП Приамурья л</a:t>
            </a:r>
            <a:r>
              <a:rPr lang="ru-RU" sz="1500" b="1" dirty="0">
                <a:solidFill>
                  <a:srgbClr val="392613"/>
                </a:solidFill>
                <a:latin typeface="TT Norms ExtraBold" panose="02000503040000020004"/>
              </a:rPr>
              <a:t>ьготных микрозаймов до 5 млн. рублей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8EEEAD1-B6BD-485C-8787-DA22C62A9C46}"/>
              </a:ext>
            </a:extLst>
          </p:cNvPr>
          <p:cNvSpPr/>
          <p:nvPr/>
        </p:nvSpPr>
        <p:spPr>
          <a:xfrm>
            <a:off x="534645" y="1414084"/>
            <a:ext cx="4037356" cy="3000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chemeClr val="accent2"/>
                </a:solidFill>
              </a:rPr>
              <a:t>Основные программы микрофинансирования:</a:t>
            </a:r>
            <a:endParaRPr lang="ru-RU" sz="1350" b="1" dirty="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91973E5-2CBD-4298-93FE-C951546F103A}"/>
              </a:ext>
            </a:extLst>
          </p:cNvPr>
          <p:cNvSpPr/>
          <p:nvPr/>
        </p:nvSpPr>
        <p:spPr>
          <a:xfrm>
            <a:off x="451017" y="1754623"/>
            <a:ext cx="3349180" cy="2279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СТАРТ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 - до 2 млн. руб. 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СТАНДАРТ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 – до 5 млн. руб. 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РЕФИНАНСИРОВАНИЕ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 - до 5 млн. руб. 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КОММЕРЧЕСКАЯ ИПОТЕКА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- до 5 млн. руб. 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ЭКСПРЕСС ПОДДЕРЖКА </a:t>
            </a: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до 500 тыс. руб.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САМОЗАНЯТЫЙ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– до 500 тыс. руб. 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СПЕЦИАЛЬНЫЙ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– до 1 млн. руб. 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ru-RU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140D9C6-026A-4B11-A1C3-6EE119DD4608}"/>
              </a:ext>
            </a:extLst>
          </p:cNvPr>
          <p:cNvSpPr/>
          <p:nvPr/>
        </p:nvSpPr>
        <p:spPr>
          <a:xfrm>
            <a:off x="3733449" y="2231457"/>
            <a:ext cx="2051351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Ставки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до 9,5% годовых </a:t>
            </a:r>
          </a:p>
        </p:txBody>
      </p:sp>
      <p:sp>
        <p:nvSpPr>
          <p:cNvPr id="14" name="Правая фигурная скобка 13">
            <a:extLst>
              <a:ext uri="{FF2B5EF4-FFF2-40B4-BE49-F238E27FC236}">
                <a16:creationId xmlns:a16="http://schemas.microsoft.com/office/drawing/2014/main" id="{02DF0F7B-C812-4E3F-B3AF-343DF95F16EB}"/>
              </a:ext>
            </a:extLst>
          </p:cNvPr>
          <p:cNvSpPr/>
          <p:nvPr/>
        </p:nvSpPr>
        <p:spPr>
          <a:xfrm>
            <a:off x="3545182" y="1888520"/>
            <a:ext cx="500711" cy="1802667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0204D01-AD2F-4F56-8D12-C90E5C6D8FA3}"/>
              </a:ext>
            </a:extLst>
          </p:cNvPr>
          <p:cNvSpPr/>
          <p:nvPr/>
        </p:nvSpPr>
        <p:spPr>
          <a:xfrm>
            <a:off x="540369" y="3774558"/>
            <a:ext cx="31704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E4924"/>
                </a:solidFill>
              </a:rPr>
              <a:t>Основные условия: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E4924"/>
                </a:solidFill>
              </a:rPr>
              <a:t>Срок до 36 месяцев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E4924"/>
                </a:solidFill>
              </a:rPr>
              <a:t>Без дополнительных комиссии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E4924"/>
                </a:solidFill>
              </a:rPr>
              <a:t>Гибкий график погашения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E4924"/>
                </a:solidFill>
              </a:rPr>
              <a:t>Широкий спектр обеспечения (залог)</a:t>
            </a:r>
            <a:endParaRPr lang="ru-RU" b="1" dirty="0">
              <a:solidFill>
                <a:srgbClr val="6E49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28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200ED3-1A4E-4D2C-BF63-9EDD46EFD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570" y="-52251"/>
            <a:ext cx="9218569" cy="520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79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E974A5-9F33-4E36-BF80-324B8E315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684" y="0"/>
            <a:ext cx="9215368" cy="5143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F8D3DD-770F-4918-9595-185AF04E8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" y="0"/>
            <a:ext cx="91293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70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C4DF7C5-51BC-4081-B66C-F7ABD359C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66" y="-52251"/>
            <a:ext cx="9224763" cy="519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77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BB860B5-3E82-4132-95FC-5FFBD286A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129"/>
            <a:ext cx="9157063" cy="515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4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940241-81E6-4ED3-B83F-C1B11E5AC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822" y="-45720"/>
            <a:ext cx="9210494" cy="518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725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105</Words>
  <Application>Microsoft Office PowerPoint</Application>
  <PresentationFormat>Экран (16:9)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TT Norms ExtraBold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FSK308</dc:creator>
  <cp:lastModifiedBy>FSK308</cp:lastModifiedBy>
  <cp:revision>8</cp:revision>
  <dcterms:created xsi:type="dcterms:W3CDTF">2022-04-06T00:53:28Z</dcterms:created>
  <dcterms:modified xsi:type="dcterms:W3CDTF">2023-12-15T00:23:07Z</dcterms:modified>
</cp:coreProperties>
</file>