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76" r:id="rId6"/>
    <p:sldId id="261" r:id="rId7"/>
    <p:sldId id="262" r:id="rId8"/>
    <p:sldId id="263" r:id="rId9"/>
    <p:sldId id="264" r:id="rId10"/>
    <p:sldId id="266" r:id="rId11"/>
    <p:sldId id="267" r:id="rId12"/>
    <p:sldId id="279" r:id="rId13"/>
    <p:sldId id="268" r:id="rId14"/>
    <p:sldId id="269" r:id="rId15"/>
    <p:sldId id="278" r:id="rId16"/>
    <p:sldId id="271" r:id="rId17"/>
    <p:sldId id="272" r:id="rId18"/>
    <p:sldId id="273" r:id="rId19"/>
    <p:sldId id="274" r:id="rId20"/>
  </p:sldIdLst>
  <p:sldSz cx="9906000" cy="6858000" type="A4"/>
  <p:notesSz cx="9906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7" d="100"/>
          <a:sy n="97" d="100"/>
        </p:scale>
        <p:origin x="78" y="18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3120621387412206"/>
          <c:y val="9.0156754660335875E-2"/>
          <c:w val="0.41854047734500277"/>
          <c:h val="0.8292279489049115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74CC-7149-9EE5-F5E81176CC68}"/>
              </c:ext>
            </c:extLst>
          </c:dPt>
          <c:dPt>
            <c:idx val="1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74CC-7149-9EE5-F5E81176CC68}"/>
              </c:ext>
            </c:extLst>
          </c:dPt>
          <c:dPt>
            <c:idx val="2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74CC-7149-9EE5-F5E81176CC68}"/>
              </c:ext>
            </c:extLst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57409,21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64430,9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smtClean="0"/>
                      <a:t>54933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малый и микро бизнес</c:v>
                </c:pt>
                <c:pt idx="1">
                  <c:v>крупный и средний бизнес</c:v>
                </c:pt>
              </c:strCache>
            </c:strRef>
          </c:cat>
          <c:val>
            <c:numRef>
              <c:f>Лист1!$B$2:$B$3</c:f>
              <c:numCache>
                <c:formatCode>#,##0\ [$₽-419]</c:formatCode>
                <c:ptCount val="2"/>
                <c:pt idx="0">
                  <c:v>30566</c:v>
                </c:pt>
                <c:pt idx="1">
                  <c:v>54933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74CC-7149-9EE5-F5E81176CC6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192093568"/>
        <c:axId val="192093960"/>
      </c:barChart>
      <c:catAx>
        <c:axId val="19209356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accent1">
                <a:lumMod val="40000"/>
                <a:lumOff val="60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92093960"/>
        <c:crosses val="autoZero"/>
        <c:auto val="1"/>
        <c:lblAlgn val="ctr"/>
        <c:lblOffset val="100"/>
        <c:noMultiLvlLbl val="0"/>
      </c:catAx>
      <c:valAx>
        <c:axId val="192093960"/>
        <c:scaling>
          <c:orientation val="minMax"/>
        </c:scaling>
        <c:delete val="0"/>
        <c:axPos val="b"/>
        <c:numFmt formatCode="#,##0\ [$₽-419]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920935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"/>
          <c:y val="9.0156754660335875E-2"/>
          <c:w val="0.5"/>
          <c:h val="0.8292279489049115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6D2E-2D4B-B55A-631E22352E35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>
                  <a:lumMod val="5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6D2E-2D4B-B55A-631E22352E35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6D2E-2D4B-B55A-631E22352E35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6D2E-2D4B-B55A-631E22352E35}"/>
              </c:ext>
            </c:extLst>
          </c:dPt>
          <c:dLbls>
            <c:dLbl>
              <c:idx val="0"/>
              <c:layout>
                <c:manualLayout>
                  <c:x val="0"/>
                  <c:y val="-6.6045237674500798E-4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"/>
                  <c:y val="-6.7313883006600292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0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6D2E-2D4B-B55A-631E22352E35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600" b="1" i="0" u="none" strike="noStrike" kern="1200" baseline="0">
                    <a:solidFill>
                      <a:srgbClr val="4756A0"/>
                    </a:solidFill>
                    <a:latin typeface="Arial Black" panose="020B0604020202020204" pitchFamily="34" charset="0"/>
                    <a:ea typeface="+mn-ea"/>
                    <a:cs typeface="Arial Black" panose="020B060402020202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общеобразовательных учреждения</c:v>
                </c:pt>
                <c:pt idx="1">
                  <c:v>дошкольных учреждения</c:v>
                </c:pt>
                <c:pt idx="2">
                  <c:v>учреждение Культуры и искусства</c:v>
                </c:pt>
              </c:strCache>
            </c:strRef>
          </c:cat>
          <c:val>
            <c:numRef>
              <c:f>Лист1!$B$2:$B$4</c:f>
              <c:numCache>
                <c:formatCode>#,##0\ [$₽-419]</c:formatCode>
                <c:ptCount val="3"/>
                <c:pt idx="0">
                  <c:v>71425.5</c:v>
                </c:pt>
                <c:pt idx="1">
                  <c:v>38432.800000000003</c:v>
                </c:pt>
                <c:pt idx="2">
                  <c:v>62260.84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6D2E-2D4B-B55A-631E22352E3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13"/>
        <c:overlap val="-18"/>
        <c:axId val="192094744"/>
        <c:axId val="192095136"/>
      </c:barChart>
      <c:catAx>
        <c:axId val="19209474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 algn="just">
              <a:defRPr sz="700" b="1" i="0" u="none" strike="noStrike" kern="1200" baseline="0">
                <a:solidFill>
                  <a:srgbClr val="4756A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192095136"/>
        <c:crosses val="autoZero"/>
        <c:auto val="1"/>
        <c:lblAlgn val="ctr"/>
        <c:lblOffset val="100"/>
        <c:noMultiLvlLbl val="0"/>
      </c:catAx>
      <c:valAx>
        <c:axId val="192095136"/>
        <c:scaling>
          <c:orientation val="minMax"/>
        </c:scaling>
        <c:delete val="1"/>
        <c:axPos val="b"/>
        <c:numFmt formatCode="#,##0\ [$₽-419]" sourceLinked="1"/>
        <c:majorTickMark val="none"/>
        <c:minorTickMark val="none"/>
        <c:tickLblPos val="nextTo"/>
        <c:crossAx val="192094744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926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11813" y="0"/>
            <a:ext cx="42926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B7E1DB-D8A6-4129-94BD-93CBB144ECE2}" type="datetimeFigureOut">
              <a:rPr lang="ru-RU" smtClean="0"/>
              <a:t>29.08.2025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281363" y="857250"/>
            <a:ext cx="3343275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0600" y="3300413"/>
            <a:ext cx="79248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42926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11813" y="6513513"/>
            <a:ext cx="42926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C02DE2-5551-4CD6-84E0-42D9C83A54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43682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C02DE2-5551-4CD6-84E0-42D9C83A5427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99982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C02DE2-5551-4CD6-84E0-42D9C83A5427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41034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D20CD8-132A-1A42-9C3F-9E9662FD4B9F}" type="slidenum">
              <a:rPr lang="x-none" smtClean="0"/>
              <a:t>5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2825259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C02DE2-5551-4CD6-84E0-42D9C83A5427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59131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C02DE2-5551-4CD6-84E0-42D9C83A5427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75206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42950" y="2125980"/>
            <a:ext cx="84201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485900" y="3840480"/>
            <a:ext cx="69342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chemeClr val="tx1"/>
                </a:solidFill>
                <a:latin typeface="Microsoft Sans Serif"/>
                <a:cs typeface="Microsoft Sans Serif"/>
              </a:defRPr>
            </a:lvl1pPr>
          </a:lstStyle>
          <a:p>
            <a:pPr marL="99695">
              <a:lnSpc>
                <a:spcPct val="100000"/>
              </a:lnSpc>
              <a:spcBef>
                <a:spcPts val="25"/>
              </a:spcBef>
            </a:pPr>
            <a:r>
              <a:rPr spc="-10" dirty="0"/>
              <a:t>ИНВЕСТИЦИОННЫЙ</a:t>
            </a:r>
            <a:r>
              <a:rPr spc="-25" dirty="0"/>
              <a:t> </a:t>
            </a:r>
            <a:r>
              <a:rPr spc="-20" dirty="0"/>
              <a:t>ПРОФИЛЬ</a:t>
            </a:r>
            <a:r>
              <a:rPr spc="25" dirty="0"/>
              <a:t> </a:t>
            </a:r>
            <a:r>
              <a:rPr spc="-10" dirty="0"/>
              <a:t>БУРЕЙСКОГО</a:t>
            </a:r>
            <a:r>
              <a:rPr spc="5" dirty="0"/>
              <a:t> </a:t>
            </a:r>
            <a:r>
              <a:rPr spc="-10" dirty="0"/>
              <a:t>МУНИЦИПАЛЬНОГО ОКРУГА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8/29/2025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chemeClr val="tx1"/>
                </a:solidFill>
                <a:latin typeface="Microsoft Sans Serif"/>
                <a:cs typeface="Microsoft Sans Serif"/>
              </a:defRPr>
            </a:lvl1pPr>
          </a:lstStyle>
          <a:p>
            <a:pPr marL="93980">
              <a:lnSpc>
                <a:spcPct val="100000"/>
              </a:lnSpc>
              <a:spcBef>
                <a:spcPts val="125"/>
              </a:spcBef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chemeClr val="tx1"/>
                </a:solidFill>
                <a:latin typeface="Microsoft Sans Serif"/>
                <a:cs typeface="Microsoft Sans Serif"/>
              </a:defRPr>
            </a:lvl1pPr>
          </a:lstStyle>
          <a:p>
            <a:pPr marL="99695">
              <a:lnSpc>
                <a:spcPct val="100000"/>
              </a:lnSpc>
              <a:spcBef>
                <a:spcPts val="25"/>
              </a:spcBef>
            </a:pPr>
            <a:r>
              <a:rPr spc="-10" dirty="0"/>
              <a:t>ИНВЕСТИЦИОННЫЙ</a:t>
            </a:r>
            <a:r>
              <a:rPr spc="-25" dirty="0"/>
              <a:t> </a:t>
            </a:r>
            <a:r>
              <a:rPr spc="-20" dirty="0"/>
              <a:t>ПРОФИЛЬ</a:t>
            </a:r>
            <a:r>
              <a:rPr spc="25" dirty="0"/>
              <a:t> </a:t>
            </a:r>
            <a:r>
              <a:rPr spc="-10" dirty="0"/>
              <a:t>БУРЕЙСКОГО</a:t>
            </a:r>
            <a:r>
              <a:rPr spc="5" dirty="0"/>
              <a:t> </a:t>
            </a:r>
            <a:r>
              <a:rPr spc="-10" dirty="0"/>
              <a:t>МУНИЦИПАЛЬНОГО ОКРУГА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8/29/2025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chemeClr val="tx1"/>
                </a:solidFill>
                <a:latin typeface="Microsoft Sans Serif"/>
                <a:cs typeface="Microsoft Sans Serif"/>
              </a:defRPr>
            </a:lvl1pPr>
          </a:lstStyle>
          <a:p>
            <a:pPr marL="93980">
              <a:lnSpc>
                <a:spcPct val="100000"/>
              </a:lnSpc>
              <a:spcBef>
                <a:spcPts val="125"/>
              </a:spcBef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95300" y="1577340"/>
            <a:ext cx="430911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101590" y="1577340"/>
            <a:ext cx="430911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chemeClr val="tx1"/>
                </a:solidFill>
                <a:latin typeface="Microsoft Sans Serif"/>
                <a:cs typeface="Microsoft Sans Serif"/>
              </a:defRPr>
            </a:lvl1pPr>
          </a:lstStyle>
          <a:p>
            <a:pPr marL="99695">
              <a:lnSpc>
                <a:spcPct val="100000"/>
              </a:lnSpc>
              <a:spcBef>
                <a:spcPts val="25"/>
              </a:spcBef>
            </a:pPr>
            <a:r>
              <a:rPr spc="-10" dirty="0"/>
              <a:t>ИНВЕСТИЦИОННЫЙ</a:t>
            </a:r>
            <a:r>
              <a:rPr spc="-25" dirty="0"/>
              <a:t> </a:t>
            </a:r>
            <a:r>
              <a:rPr spc="-20" dirty="0"/>
              <a:t>ПРОФИЛЬ</a:t>
            </a:r>
            <a:r>
              <a:rPr spc="25" dirty="0"/>
              <a:t> </a:t>
            </a:r>
            <a:r>
              <a:rPr spc="-10" dirty="0"/>
              <a:t>БУРЕЙСКОГО</a:t>
            </a:r>
            <a:r>
              <a:rPr spc="5" dirty="0"/>
              <a:t> </a:t>
            </a:r>
            <a:r>
              <a:rPr spc="-10" dirty="0"/>
              <a:t>МУНИЦИПАЛЬНОГО ОКРУГА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8/29/2025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chemeClr val="tx1"/>
                </a:solidFill>
                <a:latin typeface="Microsoft Sans Serif"/>
                <a:cs typeface="Microsoft Sans Serif"/>
              </a:defRPr>
            </a:lvl1pPr>
          </a:lstStyle>
          <a:p>
            <a:pPr marL="93980">
              <a:lnSpc>
                <a:spcPct val="100000"/>
              </a:lnSpc>
              <a:spcBef>
                <a:spcPts val="125"/>
              </a:spcBef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chemeClr val="tx1"/>
                </a:solidFill>
                <a:latin typeface="Microsoft Sans Serif"/>
                <a:cs typeface="Microsoft Sans Serif"/>
              </a:defRPr>
            </a:lvl1pPr>
          </a:lstStyle>
          <a:p>
            <a:pPr marL="99695">
              <a:lnSpc>
                <a:spcPct val="100000"/>
              </a:lnSpc>
              <a:spcBef>
                <a:spcPts val="25"/>
              </a:spcBef>
            </a:pPr>
            <a:r>
              <a:rPr spc="-10" dirty="0"/>
              <a:t>ИНВЕСТИЦИОННЫЙ</a:t>
            </a:r>
            <a:r>
              <a:rPr spc="-25" dirty="0"/>
              <a:t> </a:t>
            </a:r>
            <a:r>
              <a:rPr spc="-20" dirty="0"/>
              <a:t>ПРОФИЛЬ</a:t>
            </a:r>
            <a:r>
              <a:rPr spc="25" dirty="0"/>
              <a:t> </a:t>
            </a:r>
            <a:r>
              <a:rPr spc="-10" dirty="0"/>
              <a:t>БУРЕЙСКОГО</a:t>
            </a:r>
            <a:r>
              <a:rPr spc="5" dirty="0"/>
              <a:t> </a:t>
            </a:r>
            <a:r>
              <a:rPr spc="-10" dirty="0"/>
              <a:t>МУНИЦИПАЛЬНОГО ОКРУГА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8/29/2025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chemeClr val="tx1"/>
                </a:solidFill>
                <a:latin typeface="Microsoft Sans Serif"/>
                <a:cs typeface="Microsoft Sans Serif"/>
              </a:defRPr>
            </a:lvl1pPr>
          </a:lstStyle>
          <a:p>
            <a:pPr marL="93980">
              <a:lnSpc>
                <a:spcPct val="100000"/>
              </a:lnSpc>
              <a:spcBef>
                <a:spcPts val="125"/>
              </a:spcBef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chemeClr val="tx1"/>
                </a:solidFill>
                <a:latin typeface="Microsoft Sans Serif"/>
                <a:cs typeface="Microsoft Sans Serif"/>
              </a:defRPr>
            </a:lvl1pPr>
          </a:lstStyle>
          <a:p>
            <a:pPr marL="99695">
              <a:lnSpc>
                <a:spcPct val="100000"/>
              </a:lnSpc>
              <a:spcBef>
                <a:spcPts val="25"/>
              </a:spcBef>
            </a:pPr>
            <a:r>
              <a:rPr spc="-10" dirty="0"/>
              <a:t>ИНВЕСТИЦИОННЫЙ</a:t>
            </a:r>
            <a:r>
              <a:rPr spc="-25" dirty="0"/>
              <a:t> </a:t>
            </a:r>
            <a:r>
              <a:rPr spc="-20" dirty="0"/>
              <a:t>ПРОФИЛЬ</a:t>
            </a:r>
            <a:r>
              <a:rPr spc="25" dirty="0"/>
              <a:t> </a:t>
            </a:r>
            <a:r>
              <a:rPr spc="-10" dirty="0"/>
              <a:t>БУРЕЙСКОГО</a:t>
            </a:r>
            <a:r>
              <a:rPr spc="5" dirty="0"/>
              <a:t> </a:t>
            </a:r>
            <a:r>
              <a:rPr spc="-10" dirty="0"/>
              <a:t>МУНИЦИПАЛЬНОГО ОКРУГА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8/29/2025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chemeClr val="tx1"/>
                </a:solidFill>
                <a:latin typeface="Microsoft Sans Serif"/>
                <a:cs typeface="Microsoft Sans Serif"/>
              </a:defRPr>
            </a:lvl1pPr>
          </a:lstStyle>
          <a:p>
            <a:pPr marL="93980">
              <a:lnSpc>
                <a:spcPct val="100000"/>
              </a:lnSpc>
              <a:spcBef>
                <a:spcPts val="125"/>
              </a:spcBef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08016-56EC-0A43-ADB2-8D6B320CC239}" type="datetime1">
              <a:rPr lang="ru-RU" smtClean="0"/>
              <a:t>29.08.2025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49720-1430-DF46-8A1E-D768C54B98EF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1761816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57580" y="516382"/>
            <a:ext cx="7416647" cy="7707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95300" y="1577340"/>
            <a:ext cx="89154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527405" y="6551696"/>
            <a:ext cx="3993692" cy="20340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800" b="0" i="0">
                <a:solidFill>
                  <a:schemeClr val="tx1"/>
                </a:solidFill>
                <a:latin typeface="Microsoft Sans Serif"/>
                <a:cs typeface="Microsoft Sans Serif"/>
              </a:defRPr>
            </a:lvl1pPr>
          </a:lstStyle>
          <a:p>
            <a:pPr marL="99695">
              <a:lnSpc>
                <a:spcPct val="100000"/>
              </a:lnSpc>
              <a:spcBef>
                <a:spcPts val="25"/>
              </a:spcBef>
            </a:pPr>
            <a:r>
              <a:rPr spc="-10" dirty="0"/>
              <a:t>ИНВЕСТИЦИОННЫЙ</a:t>
            </a:r>
            <a:r>
              <a:rPr spc="-25" dirty="0"/>
              <a:t> </a:t>
            </a:r>
            <a:r>
              <a:rPr spc="-20" dirty="0"/>
              <a:t>ПРОФИЛЬ</a:t>
            </a:r>
            <a:r>
              <a:rPr spc="25" dirty="0"/>
              <a:t> </a:t>
            </a:r>
            <a:r>
              <a:rPr spc="-10" dirty="0"/>
              <a:t>БУРЕЙСКОГО</a:t>
            </a:r>
            <a:r>
              <a:rPr spc="5" dirty="0"/>
              <a:t> </a:t>
            </a:r>
            <a:r>
              <a:rPr spc="-10" dirty="0"/>
              <a:t>МУНИЦИПАЛЬНОГО ОКРУГА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95300" y="6377940"/>
            <a:ext cx="22783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8/29/2025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9634728" y="6601683"/>
            <a:ext cx="202438" cy="152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800" b="0" i="0">
                <a:solidFill>
                  <a:schemeClr val="tx1"/>
                </a:solidFill>
                <a:latin typeface="Microsoft Sans Serif"/>
                <a:cs typeface="Microsoft Sans Serif"/>
              </a:defRPr>
            </a:lvl1pPr>
          </a:lstStyle>
          <a:p>
            <a:pPr marL="93980">
              <a:lnSpc>
                <a:spcPct val="100000"/>
              </a:lnSpc>
              <a:spcBef>
                <a:spcPts val="125"/>
              </a:spcBef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13" Type="http://schemas.openxmlformats.org/officeDocument/2006/relationships/image" Target="../media/image26.png"/><Relationship Id="rId3" Type="http://schemas.openxmlformats.org/officeDocument/2006/relationships/hyperlink" Target="https://ray.amurobl.ru/upload/iblock/8a3/irxm01cm1mxtbe700zb6f336oq8sn5f6.docx" TargetMode="External"/><Relationship Id="rId7" Type="http://schemas.openxmlformats.org/officeDocument/2006/relationships/image" Target="../media/image53.png"/><Relationship Id="rId12" Type="http://schemas.openxmlformats.org/officeDocument/2006/relationships/image" Target="../media/image5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11" Type="http://schemas.openxmlformats.org/officeDocument/2006/relationships/image" Target="../media/image57.png"/><Relationship Id="rId5" Type="http://schemas.openxmlformats.org/officeDocument/2006/relationships/hyperlink" Target="https://ray.amurobl.ru/upload/iblock/fd0/c8jl2o1d0df10okr7d3o4uorxhdf0acu.xls" TargetMode="External"/><Relationship Id="rId10" Type="http://schemas.openxmlformats.org/officeDocument/2006/relationships/image" Target="../media/image56.png"/><Relationship Id="rId4" Type="http://schemas.openxmlformats.org/officeDocument/2006/relationships/hyperlink" Target="https://buradm.amurobl.ru/pages/struktura-administratsii-bureyskogo-rayona/mku-komitet-po-upravleniyu-munitsipalnym-imushchestvom-bureyskogo-rayona/" TargetMode="External"/><Relationship Id="rId9" Type="http://schemas.openxmlformats.org/officeDocument/2006/relationships/image" Target="../media/image55.png"/><Relationship Id="rId14" Type="http://schemas.openxmlformats.org/officeDocument/2006/relationships/image" Target="../media/image59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s://ray.amurobl.ru/upload/iblock/a5f/xk30e3z2rc29752z3ppgnh0ue11a1svr.pdf" TargetMode="External"/><Relationship Id="rId3" Type="http://schemas.openxmlformats.org/officeDocument/2006/relationships/image" Target="../media/image61.png"/><Relationship Id="rId7" Type="http://schemas.openxmlformats.org/officeDocument/2006/relationships/hyperlink" Target="https://ray.amurobl.ru/upload/iblock/051/rg0sy1jeuyy9nx0zvajhunxpqmes2j3l.docx" TargetMode="External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ray.amurobl.ru/upload/iblock/3d4/676xgz3ilwutqkycyem8q3o368r2z724.doc" TargetMode="External"/><Relationship Id="rId5" Type="http://schemas.openxmlformats.org/officeDocument/2006/relationships/image" Target="../media/image63.png"/><Relationship Id="rId10" Type="http://schemas.openxmlformats.org/officeDocument/2006/relationships/hyperlink" Target="https://ray.amurobl.ru/upload/iblock/e57/r05gs10synwego5nhjc3v543ann3gdq9.pdf" TargetMode="External"/><Relationship Id="rId4" Type="http://schemas.openxmlformats.org/officeDocument/2006/relationships/image" Target="../media/image62.png"/><Relationship Id="rId9" Type="http://schemas.openxmlformats.org/officeDocument/2006/relationships/hyperlink" Target="https://ray.amurobl.ru/upload/iblock/c11/vd39s8v7sxskyxf5s78chd866mipxpfy.docx" TargetMode="Externa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jpg"/><Relationship Id="rId3" Type="http://schemas.openxmlformats.org/officeDocument/2006/relationships/image" Target="../media/image65.png"/><Relationship Id="rId7" Type="http://schemas.openxmlformats.org/officeDocument/2006/relationships/image" Target="../media/image69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jpg"/><Relationship Id="rId11" Type="http://schemas.openxmlformats.org/officeDocument/2006/relationships/image" Target="../media/image73.png"/><Relationship Id="rId5" Type="http://schemas.openxmlformats.org/officeDocument/2006/relationships/image" Target="../media/image67.jpg"/><Relationship Id="rId10" Type="http://schemas.openxmlformats.org/officeDocument/2006/relationships/image" Target="../media/image72.png"/><Relationship Id="rId4" Type="http://schemas.openxmlformats.org/officeDocument/2006/relationships/image" Target="../media/image66.jpg"/><Relationship Id="rId9" Type="http://schemas.openxmlformats.org/officeDocument/2006/relationships/image" Target="../media/image71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7.png"/><Relationship Id="rId4" Type="http://schemas.openxmlformats.org/officeDocument/2006/relationships/image" Target="../media/image76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png"/><Relationship Id="rId13" Type="http://schemas.openxmlformats.org/officeDocument/2006/relationships/image" Target="../media/image84.png"/><Relationship Id="rId3" Type="http://schemas.openxmlformats.org/officeDocument/2006/relationships/image" Target="../media/image78.png"/><Relationship Id="rId7" Type="http://schemas.openxmlformats.org/officeDocument/2006/relationships/image" Target="../media/image81.png"/><Relationship Id="rId12" Type="http://schemas.openxmlformats.org/officeDocument/2006/relationships/image" Target="../media/image8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0.png"/><Relationship Id="rId11" Type="http://schemas.openxmlformats.org/officeDocument/2006/relationships/hyperlink" Target="mailto:rayeconom@mail.ru" TargetMode="External"/><Relationship Id="rId5" Type="http://schemas.openxmlformats.org/officeDocument/2006/relationships/hyperlink" Target="mailto:orgotdel@admbur.ru" TargetMode="External"/><Relationship Id="rId15" Type="http://schemas.openxmlformats.org/officeDocument/2006/relationships/hyperlink" Target="mailto:Invest.amurobl@mail.ru" TargetMode="External"/><Relationship Id="rId10" Type="http://schemas.openxmlformats.org/officeDocument/2006/relationships/hyperlink" Target="mailto:deportament@economy.amurobl.ru" TargetMode="External"/><Relationship Id="rId4" Type="http://schemas.openxmlformats.org/officeDocument/2006/relationships/image" Target="../media/image79.png"/><Relationship Id="rId9" Type="http://schemas.openxmlformats.org/officeDocument/2006/relationships/hyperlink" Target="mailto:raymir05l@mail,ru" TargetMode="External"/><Relationship Id="rId14" Type="http://schemas.openxmlformats.org/officeDocument/2006/relationships/image" Target="../media/image85.png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11" Type="http://schemas.openxmlformats.org/officeDocument/2006/relationships/image" Target="../media/image13.svg"/><Relationship Id="rId5" Type="http://schemas.openxmlformats.org/officeDocument/2006/relationships/image" Target="../media/image7.png"/><Relationship Id="rId15" Type="http://schemas.openxmlformats.org/officeDocument/2006/relationships/image" Target="../media/image5.svg"/><Relationship Id="rId4" Type="http://schemas.openxmlformats.org/officeDocument/2006/relationships/image" Target="../media/image6.png"/><Relationship Id="rId1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9.sv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19" Type="http://schemas.openxmlformats.org/officeDocument/2006/relationships/image" Target="../media/image35.sv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svg"/><Relationship Id="rId3" Type="http://schemas.openxmlformats.org/officeDocument/2006/relationships/chart" Target="../charts/chart1.xml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9.svg"/><Relationship Id="rId5" Type="http://schemas.openxmlformats.org/officeDocument/2006/relationships/image" Target="../media/image19.png"/><Relationship Id="rId4" Type="http://schemas.openxmlformats.org/officeDocument/2006/relationships/chart" Target="../charts/char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13.png"/><Relationship Id="rId7" Type="http://schemas.openxmlformats.org/officeDocument/2006/relationships/image" Target="../media/image37.jpeg"/><Relationship Id="rId12" Type="http://schemas.openxmlformats.org/officeDocument/2006/relationships/image" Target="../media/image42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11" Type="http://schemas.openxmlformats.org/officeDocument/2006/relationships/image" Target="../media/image41.jpeg"/><Relationship Id="rId5" Type="http://schemas.openxmlformats.org/officeDocument/2006/relationships/image" Target="../media/image35.jpeg"/><Relationship Id="rId10" Type="http://schemas.openxmlformats.org/officeDocument/2006/relationships/image" Target="../media/image40.jpeg"/><Relationship Id="rId4" Type="http://schemas.openxmlformats.org/officeDocument/2006/relationships/image" Target="../media/image34.png"/><Relationship Id="rId9" Type="http://schemas.openxmlformats.org/officeDocument/2006/relationships/image" Target="../media/image3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13904" y="158495"/>
            <a:ext cx="2150745" cy="725805"/>
          </a:xfrm>
          <a:custGeom>
            <a:avLst/>
            <a:gdLst/>
            <a:ahLst/>
            <a:cxnLst/>
            <a:rect l="l" t="t" r="r" b="b"/>
            <a:pathLst>
              <a:path w="2150745" h="725805">
                <a:moveTo>
                  <a:pt x="1951101" y="0"/>
                </a:moveTo>
                <a:lnTo>
                  <a:pt x="199263" y="0"/>
                </a:lnTo>
                <a:lnTo>
                  <a:pt x="153555" y="5259"/>
                </a:lnTo>
                <a:lnTo>
                  <a:pt x="111606" y="20242"/>
                </a:lnTo>
                <a:lnTo>
                  <a:pt x="74609" y="43757"/>
                </a:lnTo>
                <a:lnTo>
                  <a:pt x="43757" y="74609"/>
                </a:lnTo>
                <a:lnTo>
                  <a:pt x="20242" y="111606"/>
                </a:lnTo>
                <a:lnTo>
                  <a:pt x="5259" y="153555"/>
                </a:lnTo>
                <a:lnTo>
                  <a:pt x="0" y="199262"/>
                </a:lnTo>
                <a:lnTo>
                  <a:pt x="0" y="526161"/>
                </a:lnTo>
                <a:lnTo>
                  <a:pt x="5259" y="571868"/>
                </a:lnTo>
                <a:lnTo>
                  <a:pt x="20242" y="613817"/>
                </a:lnTo>
                <a:lnTo>
                  <a:pt x="43757" y="650814"/>
                </a:lnTo>
                <a:lnTo>
                  <a:pt x="74609" y="681666"/>
                </a:lnTo>
                <a:lnTo>
                  <a:pt x="111606" y="705181"/>
                </a:lnTo>
                <a:lnTo>
                  <a:pt x="153555" y="720164"/>
                </a:lnTo>
                <a:lnTo>
                  <a:pt x="199263" y="725424"/>
                </a:lnTo>
                <a:lnTo>
                  <a:pt x="1951101" y="725424"/>
                </a:lnTo>
                <a:lnTo>
                  <a:pt x="1996808" y="720164"/>
                </a:lnTo>
                <a:lnTo>
                  <a:pt x="2038757" y="705181"/>
                </a:lnTo>
                <a:lnTo>
                  <a:pt x="2075754" y="681666"/>
                </a:lnTo>
                <a:lnTo>
                  <a:pt x="2106606" y="650814"/>
                </a:lnTo>
                <a:lnTo>
                  <a:pt x="2130121" y="613817"/>
                </a:lnTo>
                <a:lnTo>
                  <a:pt x="2145104" y="571868"/>
                </a:lnTo>
                <a:lnTo>
                  <a:pt x="2150364" y="526161"/>
                </a:lnTo>
                <a:lnTo>
                  <a:pt x="2150364" y="199262"/>
                </a:lnTo>
                <a:lnTo>
                  <a:pt x="2145104" y="153555"/>
                </a:lnTo>
                <a:lnTo>
                  <a:pt x="2130121" y="111606"/>
                </a:lnTo>
                <a:lnTo>
                  <a:pt x="2106606" y="74609"/>
                </a:lnTo>
                <a:lnTo>
                  <a:pt x="2075754" y="43757"/>
                </a:lnTo>
                <a:lnTo>
                  <a:pt x="2038757" y="20242"/>
                </a:lnTo>
                <a:lnTo>
                  <a:pt x="1996808" y="5259"/>
                </a:lnTo>
                <a:lnTo>
                  <a:pt x="1951101" y="0"/>
                </a:lnTo>
                <a:close/>
              </a:path>
            </a:pathLst>
          </a:custGeom>
          <a:solidFill>
            <a:srgbClr val="F0F0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804150" y="444500"/>
            <a:ext cx="1122680" cy="1479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b="1" spc="-10" dirty="0">
                <a:latin typeface="Arial"/>
                <a:cs typeface="Arial"/>
              </a:rPr>
              <a:t>АМУРСКАЯ</a:t>
            </a:r>
            <a:r>
              <a:rPr sz="800" b="1" spc="20" dirty="0">
                <a:latin typeface="Arial"/>
                <a:cs typeface="Arial"/>
              </a:rPr>
              <a:t> </a:t>
            </a:r>
            <a:r>
              <a:rPr sz="800" b="1" spc="-10" dirty="0">
                <a:latin typeface="Arial"/>
                <a:cs typeface="Arial"/>
              </a:rPr>
              <a:t>ОБЛАСТЬ</a:t>
            </a:r>
            <a:endParaRPr sz="80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8968740" y="88392"/>
            <a:ext cx="866140" cy="866140"/>
            <a:chOff x="8968740" y="88392"/>
            <a:chExt cx="866140" cy="86614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968740" y="88392"/>
              <a:ext cx="865631" cy="865631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9038844" y="158496"/>
              <a:ext cx="725805" cy="725805"/>
            </a:xfrm>
            <a:custGeom>
              <a:avLst/>
              <a:gdLst/>
              <a:ahLst/>
              <a:cxnLst/>
              <a:rect l="l" t="t" r="r" b="b"/>
              <a:pathLst>
                <a:path w="725804" h="725805">
                  <a:moveTo>
                    <a:pt x="518159" y="0"/>
                  </a:moveTo>
                  <a:lnTo>
                    <a:pt x="207263" y="0"/>
                  </a:lnTo>
                  <a:lnTo>
                    <a:pt x="159753" y="5476"/>
                  </a:lnTo>
                  <a:lnTo>
                    <a:pt x="116132" y="21073"/>
                  </a:lnTo>
                  <a:lnTo>
                    <a:pt x="77648" y="45546"/>
                  </a:lnTo>
                  <a:lnTo>
                    <a:pt x="45546" y="77648"/>
                  </a:lnTo>
                  <a:lnTo>
                    <a:pt x="21073" y="116132"/>
                  </a:lnTo>
                  <a:lnTo>
                    <a:pt x="5476" y="159753"/>
                  </a:lnTo>
                  <a:lnTo>
                    <a:pt x="0" y="207263"/>
                  </a:lnTo>
                  <a:lnTo>
                    <a:pt x="0" y="518159"/>
                  </a:lnTo>
                  <a:lnTo>
                    <a:pt x="5476" y="565670"/>
                  </a:lnTo>
                  <a:lnTo>
                    <a:pt x="21073" y="609291"/>
                  </a:lnTo>
                  <a:lnTo>
                    <a:pt x="45546" y="647775"/>
                  </a:lnTo>
                  <a:lnTo>
                    <a:pt x="77648" y="679877"/>
                  </a:lnTo>
                  <a:lnTo>
                    <a:pt x="116132" y="704350"/>
                  </a:lnTo>
                  <a:lnTo>
                    <a:pt x="159753" y="719947"/>
                  </a:lnTo>
                  <a:lnTo>
                    <a:pt x="207263" y="725424"/>
                  </a:lnTo>
                  <a:lnTo>
                    <a:pt x="518159" y="725424"/>
                  </a:lnTo>
                  <a:lnTo>
                    <a:pt x="565670" y="719947"/>
                  </a:lnTo>
                  <a:lnTo>
                    <a:pt x="609291" y="704350"/>
                  </a:lnTo>
                  <a:lnTo>
                    <a:pt x="647775" y="679877"/>
                  </a:lnTo>
                  <a:lnTo>
                    <a:pt x="679877" y="647775"/>
                  </a:lnTo>
                  <a:lnTo>
                    <a:pt x="704350" y="609291"/>
                  </a:lnTo>
                  <a:lnTo>
                    <a:pt x="719947" y="565670"/>
                  </a:lnTo>
                  <a:lnTo>
                    <a:pt x="725424" y="518159"/>
                  </a:lnTo>
                  <a:lnTo>
                    <a:pt x="725424" y="207263"/>
                  </a:lnTo>
                  <a:lnTo>
                    <a:pt x="719947" y="159753"/>
                  </a:lnTo>
                  <a:lnTo>
                    <a:pt x="704350" y="116132"/>
                  </a:lnTo>
                  <a:lnTo>
                    <a:pt x="679877" y="77648"/>
                  </a:lnTo>
                  <a:lnTo>
                    <a:pt x="647775" y="45546"/>
                  </a:lnTo>
                  <a:lnTo>
                    <a:pt x="609291" y="21073"/>
                  </a:lnTo>
                  <a:lnTo>
                    <a:pt x="565670" y="5476"/>
                  </a:lnTo>
                  <a:lnTo>
                    <a:pt x="518159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115044" y="179831"/>
              <a:ext cx="603503" cy="717804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614578" y="4861305"/>
            <a:ext cx="6511925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20" dirty="0">
                <a:latin typeface="Microsoft Sans Serif"/>
                <a:cs typeface="Microsoft Sans Serif"/>
              </a:rPr>
              <a:t>ИНВЕСТИЦИОННЫЙ</a:t>
            </a:r>
            <a:r>
              <a:rPr sz="2400" spc="-50" dirty="0">
                <a:latin typeface="Microsoft Sans Serif"/>
                <a:cs typeface="Microsoft Sans Serif"/>
              </a:rPr>
              <a:t> </a:t>
            </a:r>
            <a:r>
              <a:rPr sz="2400" spc="-10" dirty="0">
                <a:latin typeface="Microsoft Sans Serif"/>
                <a:cs typeface="Microsoft Sans Serif"/>
              </a:rPr>
              <a:t>ПРОФИЛЬ</a:t>
            </a:r>
            <a:endParaRPr sz="2400" dirty="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</a:pPr>
            <a:r>
              <a:rPr lang="ru-RU" sz="2400" b="1" dirty="0" smtClean="0">
                <a:latin typeface="Arial"/>
                <a:cs typeface="Arial"/>
              </a:rPr>
              <a:t>ГОРОДСКОГО ОКРУГА ГОРОДА РАЙЧИХИНСК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14578" y="6313077"/>
            <a:ext cx="5481422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800" dirty="0" smtClean="0">
                <a:latin typeface="Microsoft Sans Serif"/>
                <a:cs typeface="Microsoft Sans Serif"/>
              </a:rPr>
              <a:t>ИНВЕСТИЦИОННЫЙ ПРОФИЛЬ ГОРОДСКОГО ОКРУГА ГОРОДА РАЙЧИХИНСК </a:t>
            </a:r>
            <a:endParaRPr sz="800" dirty="0">
              <a:latin typeface="Microsoft Sans Serif"/>
              <a:cs typeface="Microsoft Sans Serif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04151" y="1447800"/>
            <a:ext cx="1720850" cy="2743200"/>
          </a:xfrm>
          <a:prstGeom prst="rect">
            <a:avLst/>
          </a:prstGeom>
        </p:spPr>
      </p:pic>
      <p:sp>
        <p:nvSpPr>
          <p:cNvPr id="12" name="object 9"/>
          <p:cNvSpPr txBox="1"/>
          <p:nvPr/>
        </p:nvSpPr>
        <p:spPr>
          <a:xfrm>
            <a:off x="614578" y="6629400"/>
            <a:ext cx="4048125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endParaRPr sz="800" dirty="0">
              <a:latin typeface="Microsoft Sans Serif"/>
              <a:cs typeface="Microsoft Sans Serif"/>
            </a:endParaRPr>
          </a:p>
        </p:txBody>
      </p:sp>
      <p:pic>
        <p:nvPicPr>
          <p:cNvPr id="1028" name="Picture 4" descr="Picture backgroun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578" y="304801"/>
            <a:ext cx="6624422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96468" y="1463039"/>
            <a:ext cx="9133840" cy="1149350"/>
          </a:xfrm>
          <a:custGeom>
            <a:avLst/>
            <a:gdLst/>
            <a:ahLst/>
            <a:cxnLst/>
            <a:rect l="l" t="t" r="r" b="b"/>
            <a:pathLst>
              <a:path w="9133840" h="1149350">
                <a:moveTo>
                  <a:pt x="8877935" y="0"/>
                </a:moveTo>
                <a:lnTo>
                  <a:pt x="255397" y="0"/>
                </a:lnTo>
                <a:lnTo>
                  <a:pt x="209487" y="4113"/>
                </a:lnTo>
                <a:lnTo>
                  <a:pt x="166277" y="15973"/>
                </a:lnTo>
                <a:lnTo>
                  <a:pt x="126490" y="34859"/>
                </a:lnTo>
                <a:lnTo>
                  <a:pt x="90845" y="60051"/>
                </a:lnTo>
                <a:lnTo>
                  <a:pt x="60063" y="90829"/>
                </a:lnTo>
                <a:lnTo>
                  <a:pt x="34867" y="126473"/>
                </a:lnTo>
                <a:lnTo>
                  <a:pt x="15977" y="166262"/>
                </a:lnTo>
                <a:lnTo>
                  <a:pt x="4114" y="209477"/>
                </a:lnTo>
                <a:lnTo>
                  <a:pt x="0" y="255397"/>
                </a:lnTo>
                <a:lnTo>
                  <a:pt x="0" y="893699"/>
                </a:lnTo>
                <a:lnTo>
                  <a:pt x="4114" y="939618"/>
                </a:lnTo>
                <a:lnTo>
                  <a:pt x="15977" y="982833"/>
                </a:lnTo>
                <a:lnTo>
                  <a:pt x="34867" y="1022622"/>
                </a:lnTo>
                <a:lnTo>
                  <a:pt x="60063" y="1058266"/>
                </a:lnTo>
                <a:lnTo>
                  <a:pt x="90845" y="1089044"/>
                </a:lnTo>
                <a:lnTo>
                  <a:pt x="126490" y="1114236"/>
                </a:lnTo>
                <a:lnTo>
                  <a:pt x="166277" y="1133122"/>
                </a:lnTo>
                <a:lnTo>
                  <a:pt x="209487" y="1144982"/>
                </a:lnTo>
                <a:lnTo>
                  <a:pt x="255397" y="1149096"/>
                </a:lnTo>
                <a:lnTo>
                  <a:pt x="8877935" y="1149096"/>
                </a:lnTo>
                <a:lnTo>
                  <a:pt x="8923854" y="1144982"/>
                </a:lnTo>
                <a:lnTo>
                  <a:pt x="8967069" y="1133122"/>
                </a:lnTo>
                <a:lnTo>
                  <a:pt x="9006858" y="1114236"/>
                </a:lnTo>
                <a:lnTo>
                  <a:pt x="9042502" y="1089044"/>
                </a:lnTo>
                <a:lnTo>
                  <a:pt x="9073280" y="1058266"/>
                </a:lnTo>
                <a:lnTo>
                  <a:pt x="9098472" y="1022622"/>
                </a:lnTo>
                <a:lnTo>
                  <a:pt x="9117358" y="982833"/>
                </a:lnTo>
                <a:lnTo>
                  <a:pt x="9129218" y="939618"/>
                </a:lnTo>
                <a:lnTo>
                  <a:pt x="9133332" y="893699"/>
                </a:lnTo>
                <a:lnTo>
                  <a:pt x="9133332" y="255397"/>
                </a:lnTo>
                <a:lnTo>
                  <a:pt x="9129218" y="209477"/>
                </a:lnTo>
                <a:lnTo>
                  <a:pt x="9117358" y="166262"/>
                </a:lnTo>
                <a:lnTo>
                  <a:pt x="9098472" y="126473"/>
                </a:lnTo>
                <a:lnTo>
                  <a:pt x="9073280" y="90829"/>
                </a:lnTo>
                <a:lnTo>
                  <a:pt x="9042502" y="60051"/>
                </a:lnTo>
                <a:lnTo>
                  <a:pt x="9006858" y="34859"/>
                </a:lnTo>
                <a:lnTo>
                  <a:pt x="8967069" y="15973"/>
                </a:lnTo>
                <a:lnTo>
                  <a:pt x="8923854" y="4113"/>
                </a:lnTo>
                <a:lnTo>
                  <a:pt x="8877935" y="0"/>
                </a:lnTo>
                <a:close/>
              </a:path>
            </a:pathLst>
          </a:custGeom>
          <a:solidFill>
            <a:srgbClr val="4655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14578" y="529539"/>
            <a:ext cx="428879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ОСНОВНЫЕ</a:t>
            </a:r>
            <a:r>
              <a:rPr spc="-40" dirty="0"/>
              <a:t> </a:t>
            </a:r>
            <a:r>
              <a:rPr spc="-10" dirty="0"/>
              <a:t>ОРГАНИЗАЦИИ</a:t>
            </a:r>
          </a:p>
        </p:txBody>
      </p:sp>
      <p:sp>
        <p:nvSpPr>
          <p:cNvPr id="4" name="object 4"/>
          <p:cNvSpPr/>
          <p:nvPr/>
        </p:nvSpPr>
        <p:spPr>
          <a:xfrm>
            <a:off x="626363" y="163068"/>
            <a:ext cx="1473835" cy="273050"/>
          </a:xfrm>
          <a:custGeom>
            <a:avLst/>
            <a:gdLst/>
            <a:ahLst/>
            <a:cxnLst/>
            <a:rect l="l" t="t" r="r" b="b"/>
            <a:pathLst>
              <a:path w="1473835" h="273050">
                <a:moveTo>
                  <a:pt x="1337310" y="0"/>
                </a:moveTo>
                <a:lnTo>
                  <a:pt x="136398" y="0"/>
                </a:lnTo>
                <a:lnTo>
                  <a:pt x="93283" y="6955"/>
                </a:lnTo>
                <a:lnTo>
                  <a:pt x="55840" y="26322"/>
                </a:lnTo>
                <a:lnTo>
                  <a:pt x="26315" y="55851"/>
                </a:lnTo>
                <a:lnTo>
                  <a:pt x="6953" y="93293"/>
                </a:lnTo>
                <a:lnTo>
                  <a:pt x="0" y="136398"/>
                </a:lnTo>
                <a:lnTo>
                  <a:pt x="6953" y="179502"/>
                </a:lnTo>
                <a:lnTo>
                  <a:pt x="26315" y="216944"/>
                </a:lnTo>
                <a:lnTo>
                  <a:pt x="55840" y="246473"/>
                </a:lnTo>
                <a:lnTo>
                  <a:pt x="93283" y="265840"/>
                </a:lnTo>
                <a:lnTo>
                  <a:pt x="136398" y="272795"/>
                </a:lnTo>
                <a:lnTo>
                  <a:pt x="1337310" y="272795"/>
                </a:lnTo>
                <a:lnTo>
                  <a:pt x="1380414" y="265840"/>
                </a:lnTo>
                <a:lnTo>
                  <a:pt x="1417856" y="246473"/>
                </a:lnTo>
                <a:lnTo>
                  <a:pt x="1447385" y="216944"/>
                </a:lnTo>
                <a:lnTo>
                  <a:pt x="1466752" y="179502"/>
                </a:lnTo>
                <a:lnTo>
                  <a:pt x="1473708" y="136398"/>
                </a:lnTo>
                <a:lnTo>
                  <a:pt x="1466752" y="93293"/>
                </a:lnTo>
                <a:lnTo>
                  <a:pt x="1447385" y="55851"/>
                </a:lnTo>
                <a:lnTo>
                  <a:pt x="1417856" y="26322"/>
                </a:lnTo>
                <a:lnTo>
                  <a:pt x="1380414" y="6955"/>
                </a:lnTo>
                <a:lnTo>
                  <a:pt x="1337310" y="0"/>
                </a:lnTo>
                <a:close/>
              </a:path>
            </a:pathLst>
          </a:custGeom>
          <a:solidFill>
            <a:srgbClr val="4655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762406" y="222885"/>
            <a:ext cx="120523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dirty="0">
                <a:solidFill>
                  <a:srgbClr val="FFFFFF"/>
                </a:solidFill>
                <a:latin typeface="Arial"/>
                <a:cs typeface="Arial"/>
              </a:rPr>
              <a:t>основные</a:t>
            </a:r>
            <a:r>
              <a:rPr sz="800" b="1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b="1" spc="-10" dirty="0">
                <a:solidFill>
                  <a:srgbClr val="FFFFFF"/>
                </a:solidFill>
                <a:latin typeface="Arial"/>
                <a:cs typeface="Arial"/>
              </a:rPr>
              <a:t>организации</a:t>
            </a:r>
            <a:endParaRPr sz="8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xfrm>
            <a:off x="527404" y="6551696"/>
            <a:ext cx="4273195" cy="178023"/>
          </a:xfrm>
          <a:prstGeom prst="rect">
            <a:avLst/>
          </a:prstGeom>
        </p:spPr>
        <p:txBody>
          <a:bodyPr vert="horz" wrap="square" lIns="0" tIns="54381" rIns="0" bIns="0" rtlCol="0">
            <a:spAutoFit/>
          </a:bodyPr>
          <a:lstStyle/>
          <a:p>
            <a:pPr marL="99695">
              <a:lnSpc>
                <a:spcPct val="100000"/>
              </a:lnSpc>
              <a:spcBef>
                <a:spcPts val="25"/>
              </a:spcBef>
            </a:pPr>
            <a:r>
              <a:rPr spc="-10" dirty="0"/>
              <a:t>ИНВЕСТИЦИОННЫЙ</a:t>
            </a:r>
            <a:r>
              <a:rPr spc="-25" dirty="0"/>
              <a:t> </a:t>
            </a:r>
            <a:r>
              <a:rPr spc="-20" dirty="0"/>
              <a:t>ПРОФИЛЬ</a:t>
            </a:r>
            <a:r>
              <a:rPr spc="25" dirty="0"/>
              <a:t> </a:t>
            </a:r>
            <a:r>
              <a:rPr lang="ru-RU" spc="25" dirty="0" smtClean="0"/>
              <a:t>ГОРОДСКОГО ОКРУГА ГОРОДА РАЙЧИХИНСК</a:t>
            </a:r>
            <a:endParaRPr spc="-10" dirty="0"/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spc="-25" dirty="0"/>
              <a:t>10</a:t>
            </a:fld>
            <a:endParaRPr spc="-25" dirty="0"/>
          </a:p>
        </p:txBody>
      </p:sp>
      <p:graphicFrame>
        <p:nvGraphicFramePr>
          <p:cNvPr id="6" name="object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3282843"/>
              </p:ext>
            </p:extLst>
          </p:nvPr>
        </p:nvGraphicFramePr>
        <p:xfrm>
          <a:off x="690119" y="1456539"/>
          <a:ext cx="9135110" cy="378269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142615"/>
                <a:gridCol w="3142615"/>
                <a:gridCol w="1424940"/>
                <a:gridCol w="1424940"/>
              </a:tblGrid>
              <a:tr h="1238250">
                <a:tc>
                  <a:txBody>
                    <a:bodyPr/>
                    <a:lstStyle/>
                    <a:p>
                      <a:pPr marL="44958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2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НАИМЕНОВАНИЕ</a:t>
                      </a:r>
                      <a:r>
                        <a:rPr sz="120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КОМПАНИИ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638175" algn="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20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СФЕРА</a:t>
                      </a:r>
                      <a:r>
                        <a:rPr sz="1200" b="1" spc="-3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ДЕЯТЕЛЬНОСТИ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ВЫРУЧКА,</a:t>
                      </a:r>
                      <a:r>
                        <a:rPr sz="1200" b="1" spc="-6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млн.</a:t>
                      </a:r>
                      <a:endParaRPr sz="1200" dirty="0">
                        <a:latin typeface="Arial"/>
                        <a:cs typeface="Arial"/>
                      </a:endParaRPr>
                    </a:p>
                    <a:p>
                      <a:pPr marL="3810" algn="ctr">
                        <a:lnSpc>
                          <a:spcPct val="100000"/>
                        </a:lnSpc>
                      </a:pPr>
                      <a:r>
                        <a:rPr lang="ru-RU" sz="1200" b="1" spc="-10" dirty="0" smtClean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р</a:t>
                      </a:r>
                      <a:r>
                        <a:rPr sz="1200" b="1" spc="-10" dirty="0" err="1" smtClean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ублей</a:t>
                      </a:r>
                      <a:r>
                        <a:rPr lang="ru-RU" sz="1200" b="1" spc="-10" dirty="0" smtClean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/ 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lang="ru-RU" sz="1200" b="1" spc="-10" dirty="0" smtClean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ЧИСЛЕННОСТЬ</a:t>
                      </a:r>
                    </a:p>
                    <a:p>
                      <a:pPr marL="1270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lang="ru-RU" sz="1200" b="1" spc="-10" dirty="0" smtClean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РАБОТНИКОВ</a:t>
                      </a:r>
                      <a:endParaRPr sz="1200" dirty="0">
                        <a:latin typeface="Arial"/>
                        <a:cs typeface="Arial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</a:pP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635000">
                <a:tc>
                  <a:txBody>
                    <a:bodyPr/>
                    <a:lstStyle/>
                    <a:p>
                      <a:pPr marL="179705" marR="20447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200" b="1" spc="-10" dirty="0" smtClean="0">
                          <a:latin typeface="Arial"/>
                          <a:cs typeface="Arial"/>
                        </a:rPr>
                        <a:t>ОАО</a:t>
                      </a:r>
                      <a:r>
                        <a:rPr lang="ru-RU" sz="1200" b="1" spc="-10" baseline="0" dirty="0" smtClean="0">
                          <a:latin typeface="Arial"/>
                          <a:cs typeface="Arial"/>
                        </a:rPr>
                        <a:t> «Амурский уголь»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marL="180340" marR="81026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200" spc="-10" dirty="0" smtClean="0">
                          <a:latin typeface="Microsoft Sans Serif"/>
                          <a:cs typeface="Microsoft Sans Serif"/>
                        </a:rPr>
                        <a:t>Добыча</a:t>
                      </a:r>
                      <a:r>
                        <a:rPr lang="ru-RU" sz="1200" spc="-10" baseline="0" dirty="0" smtClean="0">
                          <a:latin typeface="Microsoft Sans Serif"/>
                          <a:cs typeface="Microsoft Sans Serif"/>
                        </a:rPr>
                        <a:t> полезных ископаемых</a:t>
                      </a:r>
                      <a:endParaRPr sz="1200" dirty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200" b="1" spc="-10" dirty="0" smtClean="0">
                          <a:latin typeface="Arial"/>
                          <a:cs typeface="Arial"/>
                        </a:rPr>
                        <a:t>1307,484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200" b="1" spc="-25" dirty="0" smtClean="0">
                          <a:latin typeface="Arial"/>
                          <a:cs typeface="Arial"/>
                        </a:rPr>
                        <a:t>1342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0F0F0"/>
                    </a:solidFill>
                  </a:tcPr>
                </a:tc>
              </a:tr>
              <a:tr h="639445">
                <a:tc>
                  <a:txBody>
                    <a:bodyPr/>
                    <a:lstStyle/>
                    <a:p>
                      <a:pPr marL="179705" marR="44894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200" b="1" dirty="0" smtClean="0">
                          <a:latin typeface="Arial"/>
                          <a:cs typeface="Arial"/>
                        </a:rPr>
                        <a:t>ООО «</a:t>
                      </a:r>
                      <a:r>
                        <a:rPr lang="ru-RU" sz="1200" b="1" dirty="0" err="1" smtClean="0">
                          <a:latin typeface="Arial"/>
                          <a:cs typeface="Arial"/>
                        </a:rPr>
                        <a:t>Тепловодоканал</a:t>
                      </a:r>
                      <a:r>
                        <a:rPr sz="1200" b="1" spc="-10" dirty="0" smtClean="0">
                          <a:latin typeface="Arial"/>
                          <a:cs typeface="Arial"/>
                        </a:rPr>
                        <a:t>"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marL="180340" marR="31559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200" spc="-10" dirty="0" smtClean="0">
                          <a:latin typeface="Microsoft Sans Serif"/>
                          <a:cs typeface="Microsoft Sans Serif"/>
                        </a:rPr>
                        <a:t>Производство и передача</a:t>
                      </a:r>
                      <a:r>
                        <a:rPr lang="ru-RU" sz="1200" spc="-10" baseline="0" dirty="0" smtClean="0">
                          <a:latin typeface="Microsoft Sans Serif"/>
                          <a:cs typeface="Microsoft Sans Serif"/>
                        </a:rPr>
                        <a:t>  </a:t>
                      </a:r>
                      <a:r>
                        <a:rPr lang="ru-RU" sz="1200" spc="-10" baseline="0" dirty="0" err="1" smtClean="0">
                          <a:latin typeface="Microsoft Sans Serif"/>
                          <a:cs typeface="Microsoft Sans Serif"/>
                        </a:rPr>
                        <a:t>теплоэнергии</a:t>
                      </a:r>
                      <a:r>
                        <a:rPr lang="ru-RU" sz="1200" spc="-10" baseline="0" dirty="0" smtClean="0">
                          <a:latin typeface="Microsoft Sans Serif"/>
                          <a:cs typeface="Microsoft Sans Serif"/>
                        </a:rPr>
                        <a:t> и распределение пара  и горячей воды</a:t>
                      </a:r>
                      <a:endParaRPr sz="1200" dirty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200" b="1" spc="-1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383,852</a:t>
                      </a:r>
                      <a:endParaRPr sz="12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200" b="1" spc="-25" dirty="0" smtClean="0">
                          <a:latin typeface="Arial"/>
                          <a:cs typeface="Arial"/>
                        </a:rPr>
                        <a:t>389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0F0F0"/>
                    </a:solidFill>
                  </a:tcPr>
                </a:tc>
              </a:tr>
              <a:tr h="635000">
                <a:tc>
                  <a:txBody>
                    <a:bodyPr/>
                    <a:lstStyle/>
                    <a:p>
                      <a:pPr marL="179705">
                        <a:lnSpc>
                          <a:spcPct val="100000"/>
                        </a:lnSpc>
                        <a:spcBef>
                          <a:spcPts val="334"/>
                        </a:spcBef>
                      </a:pPr>
                      <a:r>
                        <a:rPr lang="ru-RU" sz="1200" b="1" dirty="0" smtClean="0">
                          <a:latin typeface="Arial"/>
                          <a:cs typeface="Arial"/>
                        </a:rPr>
                        <a:t>ООО «СМУ»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4254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marL="180340" marR="12827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lang="ru-RU" sz="1200" spc="-25" dirty="0" smtClean="0">
                          <a:latin typeface="Microsoft Sans Serif"/>
                          <a:cs typeface="Microsoft Sans Serif"/>
                        </a:rPr>
                        <a:t>С</a:t>
                      </a:r>
                      <a:r>
                        <a:rPr lang="ru-RU" sz="1200" spc="-25" baseline="0" dirty="0" smtClean="0">
                          <a:latin typeface="Microsoft Sans Serif"/>
                          <a:cs typeface="Microsoft Sans Serif"/>
                        </a:rPr>
                        <a:t>троительно-монтажные работы; </a:t>
                      </a:r>
                      <a:r>
                        <a:rPr lang="ru-RU" sz="1200" spc="-25" dirty="0" smtClean="0">
                          <a:latin typeface="Microsoft Sans Serif"/>
                          <a:cs typeface="Microsoft Sans Serif"/>
                        </a:rPr>
                        <a:t>производства асфальта,</a:t>
                      </a:r>
                      <a:r>
                        <a:rPr lang="ru-RU" sz="1200" spc="-25" baseline="0" dirty="0" smtClean="0">
                          <a:latin typeface="Microsoft Sans Serif"/>
                          <a:cs typeface="Microsoft Sans Serif"/>
                        </a:rPr>
                        <a:t> бетонных изделий (дорожная плитка, бордюры)</a:t>
                      </a:r>
                      <a:endParaRPr lang="ru-RU" sz="1200" dirty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2544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34"/>
                        </a:spcBef>
                      </a:pPr>
                      <a:r>
                        <a:rPr lang="ru-RU" sz="1200" b="1" spc="-20" dirty="0" smtClean="0">
                          <a:latin typeface="Arial"/>
                          <a:cs typeface="Arial"/>
                        </a:rPr>
                        <a:t>251,237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42544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334"/>
                        </a:spcBef>
                      </a:pPr>
                      <a:r>
                        <a:rPr lang="ru-RU" sz="1200" b="1" spc="-25" dirty="0" smtClean="0">
                          <a:latin typeface="Arial"/>
                          <a:cs typeface="Arial"/>
                        </a:rPr>
                        <a:t>146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42544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0F0F0"/>
                    </a:solidFill>
                  </a:tcPr>
                </a:tc>
              </a:tr>
              <a:tr h="635000">
                <a:tc>
                  <a:txBody>
                    <a:bodyPr/>
                    <a:lstStyle/>
                    <a:p>
                      <a:pPr marL="179705">
                        <a:lnSpc>
                          <a:spcPct val="100000"/>
                        </a:lnSpc>
                        <a:spcBef>
                          <a:spcPts val="334"/>
                        </a:spcBef>
                      </a:pPr>
                      <a:r>
                        <a:rPr sz="1200" b="1" dirty="0">
                          <a:latin typeface="Arial"/>
                          <a:cs typeface="Arial"/>
                        </a:rPr>
                        <a:t>ООО</a:t>
                      </a:r>
                      <a:r>
                        <a:rPr sz="1200" b="1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10" dirty="0" smtClean="0">
                          <a:latin typeface="Arial"/>
                          <a:cs typeface="Arial"/>
                        </a:rPr>
                        <a:t>«</a:t>
                      </a:r>
                      <a:r>
                        <a:rPr lang="ru-RU" sz="1200" b="1" spc="-10" dirty="0" smtClean="0">
                          <a:latin typeface="Arial"/>
                          <a:cs typeface="Arial"/>
                        </a:rPr>
                        <a:t>Хлебозавод</a:t>
                      </a:r>
                      <a:r>
                        <a:rPr sz="1200" b="1" spc="-10" dirty="0" smtClean="0">
                          <a:latin typeface="Arial"/>
                          <a:cs typeface="Arial"/>
                        </a:rPr>
                        <a:t>»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4254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marL="180340" marR="807085">
                        <a:lnSpc>
                          <a:spcPct val="100000"/>
                        </a:lnSpc>
                        <a:spcBef>
                          <a:spcPts val="334"/>
                        </a:spcBef>
                      </a:pPr>
                      <a:r>
                        <a:rPr sz="1200" spc="-10" dirty="0">
                          <a:latin typeface="Microsoft Sans Serif"/>
                          <a:cs typeface="Microsoft Sans Serif"/>
                        </a:rPr>
                        <a:t>Производство</a:t>
                      </a:r>
                      <a:r>
                        <a:rPr sz="1200" spc="-6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dirty="0">
                          <a:latin typeface="Microsoft Sans Serif"/>
                          <a:cs typeface="Microsoft Sans Serif"/>
                        </a:rPr>
                        <a:t>хлеба</a:t>
                      </a:r>
                      <a:r>
                        <a:rPr sz="1200" spc="-3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dirty="0">
                          <a:latin typeface="Microsoft Sans Serif"/>
                          <a:cs typeface="Microsoft Sans Serif"/>
                        </a:rPr>
                        <a:t>и</a:t>
                      </a:r>
                      <a:r>
                        <a:rPr sz="1200" spc="-2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lang="ru-RU" sz="1200" spc="-20" dirty="0" smtClean="0">
                          <a:latin typeface="Microsoft Sans Serif"/>
                          <a:cs typeface="Microsoft Sans Serif"/>
                        </a:rPr>
                        <a:t>хлебобулочных и </a:t>
                      </a:r>
                      <a:r>
                        <a:rPr sz="1200" spc="-20" dirty="0" err="1" smtClean="0">
                          <a:latin typeface="Microsoft Sans Serif"/>
                          <a:cs typeface="Microsoft Sans Serif"/>
                        </a:rPr>
                        <a:t>кондитерских</a:t>
                      </a:r>
                      <a:r>
                        <a:rPr sz="1200" spc="20" dirty="0" smtClean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10" dirty="0">
                          <a:latin typeface="Microsoft Sans Serif"/>
                          <a:cs typeface="Microsoft Sans Serif"/>
                        </a:rPr>
                        <a:t>изделий</a:t>
                      </a:r>
                      <a:endParaRPr sz="1200" dirty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254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34"/>
                        </a:spcBef>
                      </a:pPr>
                      <a:r>
                        <a:rPr lang="ru-RU" sz="1200" b="1" spc="-20" dirty="0" smtClean="0">
                          <a:latin typeface="Arial"/>
                          <a:cs typeface="Arial"/>
                        </a:rPr>
                        <a:t>16,68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4254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34"/>
                        </a:spcBef>
                      </a:pPr>
                      <a:r>
                        <a:rPr lang="ru-RU" sz="1200" b="1" spc="-25" dirty="0" smtClean="0">
                          <a:latin typeface="Arial"/>
                          <a:cs typeface="Arial"/>
                        </a:rPr>
                        <a:t>38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42544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0F0F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91493" y="1375723"/>
            <a:ext cx="9135110" cy="4897120"/>
            <a:chOff x="626363" y="1402080"/>
            <a:chExt cx="9135110" cy="4897120"/>
          </a:xfrm>
        </p:grpSpPr>
        <p:sp>
          <p:nvSpPr>
            <p:cNvPr id="3" name="object 3"/>
            <p:cNvSpPr/>
            <p:nvPr/>
          </p:nvSpPr>
          <p:spPr>
            <a:xfrm>
              <a:off x="626363" y="1956816"/>
              <a:ext cx="9135110" cy="4342130"/>
            </a:xfrm>
            <a:custGeom>
              <a:avLst/>
              <a:gdLst/>
              <a:ahLst/>
              <a:cxnLst/>
              <a:rect l="l" t="t" r="r" b="b"/>
              <a:pathLst>
                <a:path w="9135110" h="4342130">
                  <a:moveTo>
                    <a:pt x="8847201" y="0"/>
                  </a:moveTo>
                  <a:lnTo>
                    <a:pt x="287604" y="0"/>
                  </a:lnTo>
                  <a:lnTo>
                    <a:pt x="240953" y="3764"/>
                  </a:lnTo>
                  <a:lnTo>
                    <a:pt x="196699" y="14663"/>
                  </a:lnTo>
                  <a:lnTo>
                    <a:pt x="155433" y="32105"/>
                  </a:lnTo>
                  <a:lnTo>
                    <a:pt x="117749" y="55497"/>
                  </a:lnTo>
                  <a:lnTo>
                    <a:pt x="84237" y="84248"/>
                  </a:lnTo>
                  <a:lnTo>
                    <a:pt x="55491" y="117765"/>
                  </a:lnTo>
                  <a:lnTo>
                    <a:pt x="32101" y="155456"/>
                  </a:lnTo>
                  <a:lnTo>
                    <a:pt x="14662" y="196730"/>
                  </a:lnTo>
                  <a:lnTo>
                    <a:pt x="3764" y="240993"/>
                  </a:lnTo>
                  <a:lnTo>
                    <a:pt x="0" y="287655"/>
                  </a:lnTo>
                  <a:lnTo>
                    <a:pt x="0" y="4054271"/>
                  </a:lnTo>
                  <a:lnTo>
                    <a:pt x="3764" y="4100922"/>
                  </a:lnTo>
                  <a:lnTo>
                    <a:pt x="14662" y="4145176"/>
                  </a:lnTo>
                  <a:lnTo>
                    <a:pt x="32101" y="4186442"/>
                  </a:lnTo>
                  <a:lnTo>
                    <a:pt x="55491" y="4224126"/>
                  </a:lnTo>
                  <a:lnTo>
                    <a:pt x="84237" y="4257638"/>
                  </a:lnTo>
                  <a:lnTo>
                    <a:pt x="117749" y="4286384"/>
                  </a:lnTo>
                  <a:lnTo>
                    <a:pt x="155433" y="4309774"/>
                  </a:lnTo>
                  <a:lnTo>
                    <a:pt x="196699" y="4327213"/>
                  </a:lnTo>
                  <a:lnTo>
                    <a:pt x="240953" y="4338111"/>
                  </a:lnTo>
                  <a:lnTo>
                    <a:pt x="287604" y="4341876"/>
                  </a:lnTo>
                  <a:lnTo>
                    <a:pt x="8847201" y="4341876"/>
                  </a:lnTo>
                  <a:lnTo>
                    <a:pt x="8893862" y="4338111"/>
                  </a:lnTo>
                  <a:lnTo>
                    <a:pt x="8938125" y="4327213"/>
                  </a:lnTo>
                  <a:lnTo>
                    <a:pt x="8979399" y="4309774"/>
                  </a:lnTo>
                  <a:lnTo>
                    <a:pt x="9017090" y="4286384"/>
                  </a:lnTo>
                  <a:lnTo>
                    <a:pt x="9050607" y="4257638"/>
                  </a:lnTo>
                  <a:lnTo>
                    <a:pt x="9079358" y="4224126"/>
                  </a:lnTo>
                  <a:lnTo>
                    <a:pt x="9102750" y="4186442"/>
                  </a:lnTo>
                  <a:lnTo>
                    <a:pt x="9120192" y="4145176"/>
                  </a:lnTo>
                  <a:lnTo>
                    <a:pt x="9131091" y="4100922"/>
                  </a:lnTo>
                  <a:lnTo>
                    <a:pt x="9134856" y="4054271"/>
                  </a:lnTo>
                  <a:lnTo>
                    <a:pt x="9134856" y="287655"/>
                  </a:lnTo>
                  <a:lnTo>
                    <a:pt x="9131091" y="240993"/>
                  </a:lnTo>
                  <a:lnTo>
                    <a:pt x="9120192" y="196730"/>
                  </a:lnTo>
                  <a:lnTo>
                    <a:pt x="9102750" y="155456"/>
                  </a:lnTo>
                  <a:lnTo>
                    <a:pt x="9079358" y="117765"/>
                  </a:lnTo>
                  <a:lnTo>
                    <a:pt x="9050607" y="84248"/>
                  </a:lnTo>
                  <a:lnTo>
                    <a:pt x="9017090" y="55497"/>
                  </a:lnTo>
                  <a:lnTo>
                    <a:pt x="8979399" y="32105"/>
                  </a:lnTo>
                  <a:lnTo>
                    <a:pt x="8938125" y="14663"/>
                  </a:lnTo>
                  <a:lnTo>
                    <a:pt x="8893862" y="3764"/>
                  </a:lnTo>
                  <a:lnTo>
                    <a:pt x="8847201" y="0"/>
                  </a:lnTo>
                  <a:close/>
                </a:path>
              </a:pathLst>
            </a:custGeom>
            <a:solidFill>
              <a:srgbClr val="F0F0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626363" y="1402080"/>
              <a:ext cx="9135110" cy="1149350"/>
            </a:xfrm>
            <a:custGeom>
              <a:avLst/>
              <a:gdLst/>
              <a:ahLst/>
              <a:cxnLst/>
              <a:rect l="l" t="t" r="r" b="b"/>
              <a:pathLst>
                <a:path w="9135110" h="1149350">
                  <a:moveTo>
                    <a:pt x="8879459" y="0"/>
                  </a:moveTo>
                  <a:lnTo>
                    <a:pt x="255397" y="0"/>
                  </a:lnTo>
                  <a:lnTo>
                    <a:pt x="209487" y="4113"/>
                  </a:lnTo>
                  <a:lnTo>
                    <a:pt x="166277" y="15973"/>
                  </a:lnTo>
                  <a:lnTo>
                    <a:pt x="126490" y="34859"/>
                  </a:lnTo>
                  <a:lnTo>
                    <a:pt x="90845" y="60051"/>
                  </a:lnTo>
                  <a:lnTo>
                    <a:pt x="60063" y="90829"/>
                  </a:lnTo>
                  <a:lnTo>
                    <a:pt x="34867" y="126473"/>
                  </a:lnTo>
                  <a:lnTo>
                    <a:pt x="15977" y="166262"/>
                  </a:lnTo>
                  <a:lnTo>
                    <a:pt x="4114" y="209477"/>
                  </a:lnTo>
                  <a:lnTo>
                    <a:pt x="0" y="255397"/>
                  </a:lnTo>
                  <a:lnTo>
                    <a:pt x="0" y="893699"/>
                  </a:lnTo>
                  <a:lnTo>
                    <a:pt x="4114" y="939618"/>
                  </a:lnTo>
                  <a:lnTo>
                    <a:pt x="15977" y="982833"/>
                  </a:lnTo>
                  <a:lnTo>
                    <a:pt x="34867" y="1022622"/>
                  </a:lnTo>
                  <a:lnTo>
                    <a:pt x="60063" y="1058266"/>
                  </a:lnTo>
                  <a:lnTo>
                    <a:pt x="90845" y="1089044"/>
                  </a:lnTo>
                  <a:lnTo>
                    <a:pt x="126490" y="1114236"/>
                  </a:lnTo>
                  <a:lnTo>
                    <a:pt x="166277" y="1133122"/>
                  </a:lnTo>
                  <a:lnTo>
                    <a:pt x="209487" y="1144982"/>
                  </a:lnTo>
                  <a:lnTo>
                    <a:pt x="255397" y="1149096"/>
                  </a:lnTo>
                  <a:lnTo>
                    <a:pt x="8879459" y="1149096"/>
                  </a:lnTo>
                  <a:lnTo>
                    <a:pt x="8925378" y="1144982"/>
                  </a:lnTo>
                  <a:lnTo>
                    <a:pt x="8968593" y="1133122"/>
                  </a:lnTo>
                  <a:lnTo>
                    <a:pt x="9008382" y="1114236"/>
                  </a:lnTo>
                  <a:lnTo>
                    <a:pt x="9044026" y="1089044"/>
                  </a:lnTo>
                  <a:lnTo>
                    <a:pt x="9074804" y="1058266"/>
                  </a:lnTo>
                  <a:lnTo>
                    <a:pt x="9099996" y="1022622"/>
                  </a:lnTo>
                  <a:lnTo>
                    <a:pt x="9118882" y="982833"/>
                  </a:lnTo>
                  <a:lnTo>
                    <a:pt x="9130742" y="939618"/>
                  </a:lnTo>
                  <a:lnTo>
                    <a:pt x="9134856" y="893699"/>
                  </a:lnTo>
                  <a:lnTo>
                    <a:pt x="9134856" y="255397"/>
                  </a:lnTo>
                  <a:lnTo>
                    <a:pt x="9130742" y="209477"/>
                  </a:lnTo>
                  <a:lnTo>
                    <a:pt x="9118882" y="166262"/>
                  </a:lnTo>
                  <a:lnTo>
                    <a:pt x="9099996" y="126473"/>
                  </a:lnTo>
                  <a:lnTo>
                    <a:pt x="9074804" y="90829"/>
                  </a:lnTo>
                  <a:lnTo>
                    <a:pt x="9044026" y="60051"/>
                  </a:lnTo>
                  <a:lnTo>
                    <a:pt x="9008382" y="34859"/>
                  </a:lnTo>
                  <a:lnTo>
                    <a:pt x="8968593" y="15973"/>
                  </a:lnTo>
                  <a:lnTo>
                    <a:pt x="8925378" y="4113"/>
                  </a:lnTo>
                  <a:lnTo>
                    <a:pt x="8879459" y="0"/>
                  </a:lnTo>
                  <a:close/>
                </a:path>
              </a:pathLst>
            </a:custGeom>
            <a:solidFill>
              <a:srgbClr val="4655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27126" y="2094915"/>
              <a:ext cx="9133840" cy="2442845"/>
            </a:xfrm>
            <a:custGeom>
              <a:avLst/>
              <a:gdLst/>
              <a:ahLst/>
              <a:cxnLst/>
              <a:rect l="l" t="t" r="r" b="b"/>
              <a:pathLst>
                <a:path w="9133840" h="2442845">
                  <a:moveTo>
                    <a:pt x="9133827" y="0"/>
                  </a:moveTo>
                  <a:lnTo>
                    <a:pt x="9133827" y="0"/>
                  </a:lnTo>
                  <a:lnTo>
                    <a:pt x="0" y="0"/>
                  </a:lnTo>
                  <a:lnTo>
                    <a:pt x="0" y="834466"/>
                  </a:lnTo>
                  <a:lnTo>
                    <a:pt x="0" y="2442794"/>
                  </a:lnTo>
                  <a:lnTo>
                    <a:pt x="3011805" y="2442794"/>
                  </a:lnTo>
                  <a:lnTo>
                    <a:pt x="6618224" y="2442794"/>
                  </a:lnTo>
                  <a:lnTo>
                    <a:pt x="7710805" y="2442794"/>
                  </a:lnTo>
                  <a:lnTo>
                    <a:pt x="9133827" y="2442794"/>
                  </a:lnTo>
                  <a:lnTo>
                    <a:pt x="9133827" y="1956130"/>
                  </a:lnTo>
                  <a:lnTo>
                    <a:pt x="9133827" y="1474546"/>
                  </a:lnTo>
                  <a:lnTo>
                    <a:pt x="9133827" y="834466"/>
                  </a:lnTo>
                  <a:lnTo>
                    <a:pt x="9133827" y="0"/>
                  </a:lnTo>
                  <a:close/>
                </a:path>
              </a:pathLst>
            </a:custGeom>
            <a:solidFill>
              <a:srgbClr val="F0F0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557580" y="516382"/>
            <a:ext cx="7416647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9215">
              <a:lnSpc>
                <a:spcPct val="100000"/>
              </a:lnSpc>
              <a:spcBef>
                <a:spcPts val="100"/>
              </a:spcBef>
            </a:pPr>
            <a:r>
              <a:rPr i="1" spc="-10" dirty="0"/>
              <a:t>РЕАЛИЗУЕМЫЕ</a:t>
            </a:r>
            <a:r>
              <a:rPr spc="-75" dirty="0"/>
              <a:t> </a:t>
            </a:r>
            <a:r>
              <a:rPr spc="-10" dirty="0"/>
              <a:t>ИНВЕСТИЦИОННЫЕ</a:t>
            </a:r>
            <a:r>
              <a:rPr spc="-85" dirty="0"/>
              <a:t> </a:t>
            </a:r>
            <a:r>
              <a:rPr spc="-10" dirty="0"/>
              <a:t>ПРОЕКТЫ</a:t>
            </a:r>
          </a:p>
        </p:txBody>
      </p:sp>
      <p:sp>
        <p:nvSpPr>
          <p:cNvPr id="7" name="object 7"/>
          <p:cNvSpPr/>
          <p:nvPr/>
        </p:nvSpPr>
        <p:spPr>
          <a:xfrm>
            <a:off x="626363" y="163068"/>
            <a:ext cx="2333625" cy="273050"/>
          </a:xfrm>
          <a:custGeom>
            <a:avLst/>
            <a:gdLst/>
            <a:ahLst/>
            <a:cxnLst/>
            <a:rect l="l" t="t" r="r" b="b"/>
            <a:pathLst>
              <a:path w="2333625" h="273050">
                <a:moveTo>
                  <a:pt x="2196846" y="0"/>
                </a:moveTo>
                <a:lnTo>
                  <a:pt x="136398" y="0"/>
                </a:lnTo>
                <a:lnTo>
                  <a:pt x="93283" y="6955"/>
                </a:lnTo>
                <a:lnTo>
                  <a:pt x="55840" y="26322"/>
                </a:lnTo>
                <a:lnTo>
                  <a:pt x="26315" y="55851"/>
                </a:lnTo>
                <a:lnTo>
                  <a:pt x="6953" y="93293"/>
                </a:lnTo>
                <a:lnTo>
                  <a:pt x="0" y="136398"/>
                </a:lnTo>
                <a:lnTo>
                  <a:pt x="6953" y="179502"/>
                </a:lnTo>
                <a:lnTo>
                  <a:pt x="26315" y="216944"/>
                </a:lnTo>
                <a:lnTo>
                  <a:pt x="55840" y="246473"/>
                </a:lnTo>
                <a:lnTo>
                  <a:pt x="93283" y="265840"/>
                </a:lnTo>
                <a:lnTo>
                  <a:pt x="136398" y="272795"/>
                </a:lnTo>
                <a:lnTo>
                  <a:pt x="2196846" y="272795"/>
                </a:lnTo>
                <a:lnTo>
                  <a:pt x="2239950" y="265840"/>
                </a:lnTo>
                <a:lnTo>
                  <a:pt x="2277392" y="246473"/>
                </a:lnTo>
                <a:lnTo>
                  <a:pt x="2306921" y="216944"/>
                </a:lnTo>
                <a:lnTo>
                  <a:pt x="2326288" y="179502"/>
                </a:lnTo>
                <a:lnTo>
                  <a:pt x="2333244" y="136398"/>
                </a:lnTo>
                <a:lnTo>
                  <a:pt x="2326288" y="93293"/>
                </a:lnTo>
                <a:lnTo>
                  <a:pt x="2306921" y="55851"/>
                </a:lnTo>
                <a:lnTo>
                  <a:pt x="2277392" y="26322"/>
                </a:lnTo>
                <a:lnTo>
                  <a:pt x="2239950" y="6955"/>
                </a:lnTo>
                <a:lnTo>
                  <a:pt x="2196846" y="0"/>
                </a:lnTo>
                <a:close/>
              </a:path>
            </a:pathLst>
          </a:custGeom>
          <a:solidFill>
            <a:srgbClr val="4655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762406" y="222885"/>
            <a:ext cx="2059939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spc="-10" dirty="0">
                <a:solidFill>
                  <a:srgbClr val="FFFFFF"/>
                </a:solidFill>
                <a:latin typeface="Arial"/>
                <a:cs typeface="Arial"/>
              </a:rPr>
              <a:t>реализуемые</a:t>
            </a:r>
            <a:r>
              <a:rPr sz="800" b="1" spc="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b="1" spc="-10" dirty="0">
                <a:solidFill>
                  <a:srgbClr val="FFFFFF"/>
                </a:solidFill>
                <a:latin typeface="Arial"/>
                <a:cs typeface="Arial"/>
              </a:rPr>
              <a:t>инвестиционные</a:t>
            </a:r>
            <a:r>
              <a:rPr sz="800" b="1" spc="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b="1" spc="-10" dirty="0">
                <a:solidFill>
                  <a:srgbClr val="FFFFFF"/>
                </a:solidFill>
                <a:latin typeface="Arial"/>
                <a:cs typeface="Arial"/>
              </a:rPr>
              <a:t>проекты</a:t>
            </a:r>
            <a:endParaRPr sz="800" dirty="0">
              <a:latin typeface="Arial"/>
              <a:cs typeface="Arial"/>
            </a:endParaRPr>
          </a:p>
        </p:txBody>
      </p:sp>
      <p:graphicFrame>
        <p:nvGraphicFramePr>
          <p:cNvPr id="9" name="object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9048506"/>
              </p:ext>
            </p:extLst>
          </p:nvPr>
        </p:nvGraphicFramePr>
        <p:xfrm>
          <a:off x="609420" y="1375723"/>
          <a:ext cx="9133204" cy="45046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11805"/>
                <a:gridCol w="3606165"/>
                <a:gridCol w="1092200"/>
                <a:gridCol w="1423034"/>
              </a:tblGrid>
              <a:tr h="71818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80"/>
                        </a:spcBef>
                      </a:pPr>
                      <a:endParaRPr sz="900" dirty="0">
                        <a:latin typeface="Times New Roman"/>
                        <a:cs typeface="Times New Roman"/>
                      </a:endParaRPr>
                    </a:p>
                    <a:p>
                      <a:pPr marL="65913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9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НАИМЕНОВАНИЕ</a:t>
                      </a:r>
                      <a:r>
                        <a:rPr sz="900" b="1" spc="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КОМПАНИИ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482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80"/>
                        </a:spcBef>
                      </a:pPr>
                      <a:endParaRPr sz="900" dirty="0">
                        <a:latin typeface="Times New Roman"/>
                        <a:cs typeface="Times New Roman"/>
                      </a:endParaRPr>
                    </a:p>
                    <a:p>
                      <a:pPr marL="110426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9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СФЕРА</a:t>
                      </a:r>
                      <a:r>
                        <a:rPr sz="900" b="1" spc="-3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ДЕЯТЕЛЬНОСТИ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482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80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190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9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ИНВЕСТИЦИИ</a:t>
                      </a:r>
                      <a:endParaRPr sz="900">
                        <a:latin typeface="Arial"/>
                        <a:cs typeface="Arial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9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млн.</a:t>
                      </a:r>
                      <a:r>
                        <a:rPr sz="900" b="1" spc="-3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руб.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482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80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313690" marR="304800" indent="19939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9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СРОКИ РЕАЛИЗАЦИИ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48260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4390">
                <a:tc>
                  <a:txBody>
                    <a:bodyPr/>
                    <a:lstStyle/>
                    <a:p>
                      <a:pPr marL="575945">
                        <a:lnSpc>
                          <a:spcPct val="100000"/>
                        </a:lnSpc>
                        <a:spcBef>
                          <a:spcPts val="1165"/>
                        </a:spcBef>
                      </a:pPr>
                      <a:r>
                        <a:rPr lang="ru-RU" sz="1200" b="0" dirty="0" smtClean="0">
                          <a:latin typeface="Arial"/>
                          <a:cs typeface="Arial"/>
                        </a:rPr>
                        <a:t>Администрация города Райчихинск</a:t>
                      </a:r>
                      <a:endParaRPr sz="1200" b="0" dirty="0">
                        <a:latin typeface="Arial"/>
                        <a:cs typeface="Arial"/>
                      </a:endParaRPr>
                    </a:p>
                  </a:txBody>
                  <a:tcPr marL="0" marR="0" marT="1479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marL="180340" marR="43497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200" b="0" spc="-10" dirty="0" smtClean="0">
                          <a:latin typeface="Microsoft Sans Serif"/>
                          <a:cs typeface="Microsoft Sans Serif"/>
                        </a:rPr>
                        <a:t>Благоустройство </a:t>
                      </a:r>
                      <a:r>
                        <a:rPr lang="ru-RU" sz="1200" b="0" spc="-10" baseline="0" dirty="0" smtClean="0">
                          <a:latin typeface="Microsoft Sans Serif"/>
                          <a:cs typeface="Microsoft Sans Serif"/>
                        </a:rPr>
                        <a:t> Центрального парка </a:t>
                      </a:r>
                      <a:endParaRPr sz="1200" b="0" dirty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65"/>
                        </a:spcBef>
                      </a:pPr>
                      <a:r>
                        <a:rPr lang="ru-RU" sz="1200" b="0" spc="-20" dirty="0" smtClean="0">
                          <a:latin typeface="Arial"/>
                          <a:cs typeface="Arial"/>
                        </a:rPr>
                        <a:t>153,05</a:t>
                      </a:r>
                      <a:endParaRPr sz="1200" b="0" dirty="0">
                        <a:latin typeface="Arial"/>
                        <a:cs typeface="Arial"/>
                      </a:endParaRPr>
                    </a:p>
                  </a:txBody>
                  <a:tcPr marL="0" marR="0" marT="1479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1165"/>
                        </a:spcBef>
                      </a:pPr>
                      <a:r>
                        <a:rPr sz="1200" b="0" spc="-10" dirty="0" smtClean="0">
                          <a:latin typeface="Arial"/>
                          <a:cs typeface="Arial"/>
                        </a:rPr>
                        <a:t>202</a:t>
                      </a:r>
                      <a:r>
                        <a:rPr lang="ru-RU" sz="1200" b="0" spc="-10" dirty="0" smtClean="0">
                          <a:latin typeface="Arial"/>
                          <a:cs typeface="Arial"/>
                        </a:rPr>
                        <a:t>4</a:t>
                      </a:r>
                      <a:r>
                        <a:rPr sz="1200" b="0" spc="-10" dirty="0" smtClean="0">
                          <a:latin typeface="Arial"/>
                          <a:cs typeface="Arial"/>
                        </a:rPr>
                        <a:t>-</a:t>
                      </a:r>
                      <a:r>
                        <a:rPr sz="1200" b="0" spc="-20" dirty="0" smtClean="0">
                          <a:latin typeface="Arial"/>
                          <a:cs typeface="Arial"/>
                        </a:rPr>
                        <a:t>202</a:t>
                      </a:r>
                      <a:r>
                        <a:rPr lang="ru-RU" sz="1200" b="0" spc="-20" dirty="0" smtClean="0">
                          <a:latin typeface="Arial"/>
                          <a:cs typeface="Arial"/>
                        </a:rPr>
                        <a:t>5</a:t>
                      </a:r>
                      <a:endParaRPr sz="1200" b="0" dirty="0">
                        <a:latin typeface="Arial"/>
                        <a:cs typeface="Arial"/>
                      </a:endParaRPr>
                    </a:p>
                  </a:txBody>
                  <a:tcPr marL="0" marR="0" marT="147955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</a:tr>
              <a:tr h="639445">
                <a:tc>
                  <a:txBody>
                    <a:bodyPr/>
                    <a:lstStyle/>
                    <a:p>
                      <a:pPr marL="575945">
                        <a:lnSpc>
                          <a:spcPct val="100000"/>
                        </a:lnSpc>
                        <a:spcBef>
                          <a:spcPts val="1080"/>
                        </a:spcBef>
                      </a:pPr>
                      <a:r>
                        <a:rPr sz="1200" b="0" dirty="0">
                          <a:latin typeface="Arial"/>
                          <a:cs typeface="Arial"/>
                        </a:rPr>
                        <a:t>ИП</a:t>
                      </a:r>
                      <a:r>
                        <a:rPr sz="1200" b="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ru-RU" sz="1200" b="0" spc="-65" dirty="0" smtClean="0">
                          <a:latin typeface="Arial"/>
                          <a:cs typeface="Arial"/>
                        </a:rPr>
                        <a:t>Василькова Н.А.</a:t>
                      </a:r>
                      <a:endParaRPr sz="1200" b="0" dirty="0">
                        <a:latin typeface="Arial"/>
                        <a:cs typeface="Arial"/>
                      </a:endParaRPr>
                    </a:p>
                  </a:txBody>
                  <a:tcPr marL="0" marR="0" marT="1371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marL="180340" marR="59182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200" b="0" spc="-10" dirty="0" smtClean="0">
                          <a:latin typeface="Microsoft Sans Serif"/>
                          <a:cs typeface="Microsoft Sans Serif"/>
                        </a:rPr>
                        <a:t>Разведение крупного рогатого</a:t>
                      </a:r>
                      <a:r>
                        <a:rPr lang="ru-RU" sz="1200" b="0" spc="-10" baseline="0" dirty="0" smtClean="0">
                          <a:latin typeface="Microsoft Sans Serif"/>
                          <a:cs typeface="Microsoft Sans Serif"/>
                        </a:rPr>
                        <a:t> скота</a:t>
                      </a:r>
                      <a:endParaRPr sz="1200" b="0" dirty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80"/>
                        </a:spcBef>
                      </a:pPr>
                      <a:r>
                        <a:rPr lang="ru-RU" sz="1200" b="0" spc="-20" dirty="0" smtClean="0">
                          <a:latin typeface="Arial"/>
                          <a:cs typeface="Arial"/>
                        </a:rPr>
                        <a:t>6,6</a:t>
                      </a:r>
                      <a:endParaRPr sz="1200" b="0" dirty="0">
                        <a:latin typeface="Arial"/>
                        <a:cs typeface="Arial"/>
                      </a:endParaRPr>
                    </a:p>
                  </a:txBody>
                  <a:tcPr marL="0" marR="0" marT="1371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1080"/>
                        </a:spcBef>
                      </a:pPr>
                      <a:r>
                        <a:rPr sz="1200" b="0" spc="-10" dirty="0" smtClean="0">
                          <a:latin typeface="Arial"/>
                          <a:cs typeface="Arial"/>
                        </a:rPr>
                        <a:t>202</a:t>
                      </a:r>
                      <a:r>
                        <a:rPr lang="ru-RU" sz="1200" b="0" spc="-10" dirty="0" smtClean="0">
                          <a:latin typeface="Arial"/>
                          <a:cs typeface="Arial"/>
                        </a:rPr>
                        <a:t>4</a:t>
                      </a:r>
                      <a:r>
                        <a:rPr sz="1200" b="0" spc="-10" dirty="0" smtClean="0">
                          <a:latin typeface="Arial"/>
                          <a:cs typeface="Arial"/>
                        </a:rPr>
                        <a:t>-</a:t>
                      </a:r>
                      <a:r>
                        <a:rPr sz="1200" b="0" spc="-20" dirty="0" smtClean="0">
                          <a:latin typeface="Arial"/>
                          <a:cs typeface="Arial"/>
                        </a:rPr>
                        <a:t>2025</a:t>
                      </a:r>
                      <a:endParaRPr sz="1200" b="0" dirty="0">
                        <a:latin typeface="Arial"/>
                        <a:cs typeface="Arial"/>
                      </a:endParaRPr>
                    </a:p>
                  </a:txBody>
                  <a:tcPr marL="0" marR="0" marT="137160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0F0F0"/>
                    </a:solidFill>
                  </a:tcPr>
                </a:tc>
              </a:tr>
              <a:tr h="481330">
                <a:tc>
                  <a:txBody>
                    <a:bodyPr/>
                    <a:lstStyle/>
                    <a:p>
                      <a:pPr marL="575945">
                        <a:lnSpc>
                          <a:spcPct val="100000"/>
                        </a:lnSpc>
                        <a:spcBef>
                          <a:spcPts val="1165"/>
                        </a:spcBef>
                      </a:pPr>
                      <a:r>
                        <a:rPr lang="ru-RU" sz="1200" b="0" dirty="0" smtClean="0">
                          <a:latin typeface="Arial"/>
                          <a:cs typeface="Arial"/>
                        </a:rPr>
                        <a:t>Администрация города Райчихинск</a:t>
                      </a:r>
                      <a:endParaRPr lang="ru-RU" sz="1200" b="0" dirty="0">
                        <a:latin typeface="Arial"/>
                        <a:cs typeface="Arial"/>
                      </a:endParaRPr>
                    </a:p>
                  </a:txBody>
                  <a:tcPr marL="0" marR="0" marT="1454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marL="18034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200" b="0" spc="-10" dirty="0" smtClean="0">
                          <a:latin typeface="Microsoft Sans Serif"/>
                          <a:cs typeface="Microsoft Sans Serif"/>
                        </a:rPr>
                        <a:t>Капитальный ремонт</a:t>
                      </a:r>
                      <a:r>
                        <a:rPr lang="ru-RU" sz="1200" b="0" spc="-10" baseline="0" dirty="0" smtClean="0">
                          <a:latin typeface="Microsoft Sans Serif"/>
                          <a:cs typeface="Microsoft Sans Serif"/>
                        </a:rPr>
                        <a:t> улицы Музыкальной</a:t>
                      </a:r>
                      <a:endParaRPr sz="1200" b="0" dirty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45"/>
                        </a:spcBef>
                      </a:pPr>
                      <a:r>
                        <a:rPr lang="ru-RU" sz="1200" b="0" spc="-20" dirty="0" smtClean="0">
                          <a:latin typeface="Arial"/>
                          <a:cs typeface="Arial"/>
                        </a:rPr>
                        <a:t>229,0</a:t>
                      </a:r>
                      <a:endParaRPr sz="1200" b="0" dirty="0">
                        <a:latin typeface="Arial"/>
                        <a:cs typeface="Arial"/>
                      </a:endParaRPr>
                    </a:p>
                  </a:txBody>
                  <a:tcPr marL="0" marR="0" marT="1454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1145"/>
                        </a:spcBef>
                      </a:pPr>
                      <a:r>
                        <a:rPr sz="1200" b="0" spc="-10" dirty="0" smtClean="0">
                          <a:latin typeface="Arial"/>
                          <a:cs typeface="Arial"/>
                        </a:rPr>
                        <a:t>202</a:t>
                      </a:r>
                      <a:r>
                        <a:rPr lang="ru-RU" sz="1200" b="0" spc="-10" dirty="0" smtClean="0">
                          <a:latin typeface="Arial"/>
                          <a:cs typeface="Arial"/>
                        </a:rPr>
                        <a:t>5</a:t>
                      </a:r>
                      <a:endParaRPr sz="1200" b="0" dirty="0">
                        <a:latin typeface="Arial"/>
                        <a:cs typeface="Arial"/>
                      </a:endParaRPr>
                    </a:p>
                  </a:txBody>
                  <a:tcPr marL="0" marR="0" marT="145415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0F0F0"/>
                    </a:solidFill>
                  </a:tcPr>
                </a:tc>
              </a:tr>
              <a:tr h="486409">
                <a:tc>
                  <a:txBody>
                    <a:bodyPr/>
                    <a:lstStyle/>
                    <a:p>
                      <a:pPr marL="575945">
                        <a:lnSpc>
                          <a:spcPct val="100000"/>
                        </a:lnSpc>
                        <a:spcBef>
                          <a:spcPts val="1165"/>
                        </a:spcBef>
                      </a:pPr>
                      <a:r>
                        <a:rPr lang="ru-RU" sz="1200" b="0" dirty="0" smtClean="0">
                          <a:latin typeface="Arial"/>
                          <a:cs typeface="Arial"/>
                        </a:rPr>
                        <a:t>Администрация города Райчихинск</a:t>
                      </a:r>
                      <a:endParaRPr sz="1200" b="0" dirty="0">
                        <a:latin typeface="Arial"/>
                        <a:cs typeface="Arial"/>
                      </a:endParaRPr>
                    </a:p>
                  </a:txBody>
                  <a:tcPr marL="0" marR="0" marT="1479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marL="180340" marR="43497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200" b="0" spc="-10" dirty="0" smtClean="0">
                          <a:latin typeface="Microsoft Sans Serif"/>
                          <a:cs typeface="Microsoft Sans Serif"/>
                        </a:rPr>
                        <a:t>Благоустройство </a:t>
                      </a:r>
                      <a:r>
                        <a:rPr lang="ru-RU" sz="1200" b="0" spc="-10" baseline="0" dirty="0" smtClean="0">
                          <a:latin typeface="Microsoft Sans Serif"/>
                          <a:cs typeface="Microsoft Sans Serif"/>
                        </a:rPr>
                        <a:t> дворовой территории по ул. Калинина,1 </a:t>
                      </a:r>
                      <a:endParaRPr sz="1200" b="0" dirty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65"/>
                        </a:spcBef>
                      </a:pPr>
                      <a:r>
                        <a:rPr lang="ru-RU" sz="1200" b="0" spc="-20" dirty="0" smtClean="0">
                          <a:latin typeface="Arial"/>
                          <a:cs typeface="Arial"/>
                        </a:rPr>
                        <a:t>8,00</a:t>
                      </a:r>
                      <a:endParaRPr sz="1200" b="0" dirty="0">
                        <a:latin typeface="Arial"/>
                        <a:cs typeface="Arial"/>
                      </a:endParaRPr>
                    </a:p>
                  </a:txBody>
                  <a:tcPr marL="0" marR="0" marT="1479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1165"/>
                        </a:spcBef>
                      </a:pPr>
                      <a:r>
                        <a:rPr sz="1200" b="0" spc="-20" dirty="0" smtClean="0">
                          <a:latin typeface="Arial"/>
                          <a:cs typeface="Arial"/>
                        </a:rPr>
                        <a:t>202</a:t>
                      </a:r>
                      <a:r>
                        <a:rPr lang="ru-RU" sz="1200" b="0" spc="-20" dirty="0" smtClean="0">
                          <a:latin typeface="Arial"/>
                          <a:cs typeface="Arial"/>
                        </a:rPr>
                        <a:t>5</a:t>
                      </a:r>
                      <a:endParaRPr sz="1200" b="0" dirty="0">
                        <a:latin typeface="Arial"/>
                        <a:cs typeface="Arial"/>
                      </a:endParaRPr>
                    </a:p>
                  </a:txBody>
                  <a:tcPr marL="0" marR="0" marT="147955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0F0F0"/>
                    </a:solidFill>
                  </a:tcPr>
                </a:tc>
              </a:tr>
              <a:tr h="464820">
                <a:tc>
                  <a:txBody>
                    <a:bodyPr/>
                    <a:lstStyle/>
                    <a:p>
                      <a:pPr marL="575945">
                        <a:lnSpc>
                          <a:spcPct val="100000"/>
                        </a:lnSpc>
                        <a:spcBef>
                          <a:spcPts val="1080"/>
                        </a:spcBef>
                      </a:pPr>
                      <a:r>
                        <a:rPr sz="1200" b="0" dirty="0">
                          <a:latin typeface="Arial"/>
                          <a:cs typeface="Arial"/>
                        </a:rPr>
                        <a:t>ИП</a:t>
                      </a:r>
                      <a:r>
                        <a:rPr sz="1200" b="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ru-RU" sz="1200" b="0" spc="-65" dirty="0" err="1" smtClean="0">
                          <a:latin typeface="Arial"/>
                          <a:cs typeface="Arial"/>
                        </a:rPr>
                        <a:t>Меретин</a:t>
                      </a:r>
                      <a:r>
                        <a:rPr lang="ru-RU" sz="1200" b="0" spc="-65" baseline="0" dirty="0" smtClean="0">
                          <a:latin typeface="Arial"/>
                          <a:cs typeface="Arial"/>
                        </a:rPr>
                        <a:t>  К.А.</a:t>
                      </a:r>
                      <a:endParaRPr sz="1200" b="0" dirty="0">
                        <a:latin typeface="Arial"/>
                        <a:cs typeface="Arial"/>
                      </a:endParaRPr>
                    </a:p>
                  </a:txBody>
                  <a:tcPr marL="0" marR="0" marT="1371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80340" marR="59182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200" b="0" dirty="0" smtClean="0">
                          <a:latin typeface="Microsoft Sans Serif"/>
                          <a:cs typeface="Microsoft Sans Serif"/>
                        </a:rPr>
                        <a:t>Строительство</a:t>
                      </a:r>
                      <a:r>
                        <a:rPr lang="ru-RU" sz="1200" b="0" baseline="0" dirty="0" smtClean="0">
                          <a:latin typeface="Microsoft Sans Serif"/>
                          <a:cs typeface="Microsoft Sans Serif"/>
                        </a:rPr>
                        <a:t> гаражного комплекса</a:t>
                      </a:r>
                      <a:endParaRPr sz="1200" b="0" dirty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80"/>
                        </a:spcBef>
                      </a:pPr>
                      <a:r>
                        <a:rPr lang="ru-RU" sz="1200" b="0" spc="-20" dirty="0" smtClean="0">
                          <a:latin typeface="Arial"/>
                          <a:cs typeface="Arial"/>
                        </a:rPr>
                        <a:t>13,0</a:t>
                      </a:r>
                      <a:endParaRPr sz="1200" b="0" dirty="0">
                        <a:latin typeface="Arial"/>
                        <a:cs typeface="Arial"/>
                      </a:endParaRPr>
                    </a:p>
                  </a:txBody>
                  <a:tcPr marL="0" marR="0" marT="1371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1080"/>
                        </a:spcBef>
                      </a:pPr>
                      <a:r>
                        <a:rPr sz="1200" b="0" spc="-20" dirty="0" smtClean="0">
                          <a:latin typeface="Arial"/>
                          <a:cs typeface="Arial"/>
                        </a:rPr>
                        <a:t>2025</a:t>
                      </a:r>
                      <a:endParaRPr lang="ru-RU" sz="1200" b="0" spc="-20" dirty="0" smtClean="0">
                        <a:latin typeface="Arial"/>
                        <a:cs typeface="Arial"/>
                      </a:endParaRPr>
                    </a:p>
                    <a:p>
                      <a:pPr marL="2540" algn="ctr">
                        <a:lnSpc>
                          <a:spcPct val="100000"/>
                        </a:lnSpc>
                        <a:spcBef>
                          <a:spcPts val="1080"/>
                        </a:spcBef>
                      </a:pPr>
                      <a:endParaRPr lang="ru-RU" sz="1200" b="0" spc="-20" dirty="0" smtClean="0">
                        <a:latin typeface="Arial"/>
                        <a:cs typeface="Arial"/>
                      </a:endParaRPr>
                    </a:p>
                    <a:p>
                      <a:pPr marL="2540" algn="ctr">
                        <a:lnSpc>
                          <a:spcPct val="100000"/>
                        </a:lnSpc>
                        <a:spcBef>
                          <a:spcPts val="1080"/>
                        </a:spcBef>
                      </a:pPr>
                      <a:endParaRPr lang="ru-RU" sz="1200" b="0" spc="-20" dirty="0" smtClean="0">
                        <a:latin typeface="Arial"/>
                        <a:cs typeface="Arial"/>
                      </a:endParaRPr>
                    </a:p>
                    <a:p>
                      <a:pPr marL="2540" algn="ctr">
                        <a:lnSpc>
                          <a:spcPct val="100000"/>
                        </a:lnSpc>
                        <a:spcBef>
                          <a:spcPts val="1080"/>
                        </a:spcBef>
                      </a:pPr>
                      <a:endParaRPr sz="1200" b="0" dirty="0">
                        <a:latin typeface="Arial"/>
                        <a:cs typeface="Arial"/>
                      </a:endParaRPr>
                    </a:p>
                  </a:txBody>
                  <a:tcPr marL="0" marR="0" marT="137160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17" name="object 17"/>
          <p:cNvSpPr txBox="1">
            <a:spLocks noGrp="1"/>
          </p:cNvSpPr>
          <p:nvPr>
            <p:ph type="ftr" sz="quarter" idx="5"/>
          </p:nvPr>
        </p:nvSpPr>
        <p:spPr>
          <a:xfrm>
            <a:off x="287450" y="6315270"/>
            <a:ext cx="5351349" cy="178023"/>
          </a:xfrm>
          <a:prstGeom prst="rect">
            <a:avLst/>
          </a:prstGeom>
        </p:spPr>
        <p:txBody>
          <a:bodyPr vert="horz" wrap="square" lIns="0" tIns="54381" rIns="0" bIns="0" rtlCol="0">
            <a:spAutoFit/>
          </a:bodyPr>
          <a:lstStyle/>
          <a:p>
            <a:pPr marL="99695">
              <a:lnSpc>
                <a:spcPct val="100000"/>
              </a:lnSpc>
              <a:spcBef>
                <a:spcPts val="25"/>
              </a:spcBef>
            </a:pPr>
            <a:r>
              <a:rPr spc="-10" dirty="0"/>
              <a:t>ИНВЕСТИЦИОННЫЙ</a:t>
            </a:r>
            <a:r>
              <a:rPr spc="-25" dirty="0"/>
              <a:t> </a:t>
            </a:r>
            <a:r>
              <a:rPr spc="-20" dirty="0"/>
              <a:t>ПРОФИЛЬ</a:t>
            </a:r>
            <a:r>
              <a:rPr spc="25" dirty="0"/>
              <a:t> </a:t>
            </a:r>
            <a:r>
              <a:rPr lang="ru-RU" spc="25" dirty="0" smtClean="0"/>
              <a:t> ГОРОДСКОГО ОКРУГА ГОРОДА РАЙЧИХИНСК</a:t>
            </a:r>
            <a:endParaRPr spc="-10" dirty="0"/>
          </a:p>
        </p:txBody>
      </p:sp>
      <p:sp>
        <p:nvSpPr>
          <p:cNvPr id="18" name="object 1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spc="-25" dirty="0"/>
              <a:t>11</a:t>
            </a:fld>
            <a:endParaRPr spc="-25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36466" y="2161965"/>
            <a:ext cx="476250" cy="476250"/>
          </a:xfrm>
          <a:prstGeom prst="rect">
            <a:avLst/>
          </a:prstGeom>
        </p:spPr>
      </p:pic>
      <p:pic>
        <p:nvPicPr>
          <p:cNvPr id="24" name="Рисунок 23" descr="C:\Users\Otdeconom\Downloads\icons8-корова-64.png"/>
          <p:cNvPicPr/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493" y="2883528"/>
            <a:ext cx="432412" cy="476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72285" y="3696449"/>
            <a:ext cx="381000" cy="38100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24660" y="4108488"/>
            <a:ext cx="476250" cy="47625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36466" y="4613101"/>
            <a:ext cx="476250" cy="47625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59649" y="5294608"/>
            <a:ext cx="476250" cy="476250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1135899" y="5363704"/>
            <a:ext cx="82367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/>
            <a:r>
              <a:rPr lang="ru-RU" sz="1200" dirty="0"/>
              <a:t>Администрация города </a:t>
            </a:r>
            <a:endParaRPr lang="ru-RU" sz="1200" dirty="0" smtClean="0"/>
          </a:p>
          <a:p>
            <a:pPr fontAlgn="t"/>
            <a:r>
              <a:rPr lang="ru-RU" sz="1200" dirty="0" smtClean="0"/>
              <a:t>Райчихинск                                        Площадка для выгула собак                                            4,04                     2025 </a:t>
            </a:r>
            <a:r>
              <a:rPr lang="ru-RU" sz="1200" b="1" dirty="0" smtClean="0"/>
              <a:t>                        </a:t>
            </a:r>
            <a:endParaRPr lang="ru-RU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91493" y="1375723"/>
            <a:ext cx="9135110" cy="4897120"/>
            <a:chOff x="626363" y="1402080"/>
            <a:chExt cx="9135110" cy="4897120"/>
          </a:xfrm>
        </p:grpSpPr>
        <p:sp>
          <p:nvSpPr>
            <p:cNvPr id="3" name="object 3"/>
            <p:cNvSpPr/>
            <p:nvPr/>
          </p:nvSpPr>
          <p:spPr>
            <a:xfrm>
              <a:off x="626363" y="1956816"/>
              <a:ext cx="9135110" cy="4342130"/>
            </a:xfrm>
            <a:custGeom>
              <a:avLst/>
              <a:gdLst/>
              <a:ahLst/>
              <a:cxnLst/>
              <a:rect l="l" t="t" r="r" b="b"/>
              <a:pathLst>
                <a:path w="9135110" h="4342130">
                  <a:moveTo>
                    <a:pt x="8847201" y="0"/>
                  </a:moveTo>
                  <a:lnTo>
                    <a:pt x="287604" y="0"/>
                  </a:lnTo>
                  <a:lnTo>
                    <a:pt x="240953" y="3764"/>
                  </a:lnTo>
                  <a:lnTo>
                    <a:pt x="196699" y="14663"/>
                  </a:lnTo>
                  <a:lnTo>
                    <a:pt x="155433" y="32105"/>
                  </a:lnTo>
                  <a:lnTo>
                    <a:pt x="117749" y="55497"/>
                  </a:lnTo>
                  <a:lnTo>
                    <a:pt x="84237" y="84248"/>
                  </a:lnTo>
                  <a:lnTo>
                    <a:pt x="55491" y="117765"/>
                  </a:lnTo>
                  <a:lnTo>
                    <a:pt x="32101" y="155456"/>
                  </a:lnTo>
                  <a:lnTo>
                    <a:pt x="14662" y="196730"/>
                  </a:lnTo>
                  <a:lnTo>
                    <a:pt x="3764" y="240993"/>
                  </a:lnTo>
                  <a:lnTo>
                    <a:pt x="0" y="287655"/>
                  </a:lnTo>
                  <a:lnTo>
                    <a:pt x="0" y="4054271"/>
                  </a:lnTo>
                  <a:lnTo>
                    <a:pt x="3764" y="4100922"/>
                  </a:lnTo>
                  <a:lnTo>
                    <a:pt x="14662" y="4145176"/>
                  </a:lnTo>
                  <a:lnTo>
                    <a:pt x="32101" y="4186442"/>
                  </a:lnTo>
                  <a:lnTo>
                    <a:pt x="55491" y="4224126"/>
                  </a:lnTo>
                  <a:lnTo>
                    <a:pt x="84237" y="4257638"/>
                  </a:lnTo>
                  <a:lnTo>
                    <a:pt x="117749" y="4286384"/>
                  </a:lnTo>
                  <a:lnTo>
                    <a:pt x="155433" y="4309774"/>
                  </a:lnTo>
                  <a:lnTo>
                    <a:pt x="196699" y="4327213"/>
                  </a:lnTo>
                  <a:lnTo>
                    <a:pt x="240953" y="4338111"/>
                  </a:lnTo>
                  <a:lnTo>
                    <a:pt x="287604" y="4341876"/>
                  </a:lnTo>
                  <a:lnTo>
                    <a:pt x="8847201" y="4341876"/>
                  </a:lnTo>
                  <a:lnTo>
                    <a:pt x="8893862" y="4338111"/>
                  </a:lnTo>
                  <a:lnTo>
                    <a:pt x="8938125" y="4327213"/>
                  </a:lnTo>
                  <a:lnTo>
                    <a:pt x="8979399" y="4309774"/>
                  </a:lnTo>
                  <a:lnTo>
                    <a:pt x="9017090" y="4286384"/>
                  </a:lnTo>
                  <a:lnTo>
                    <a:pt x="9050607" y="4257638"/>
                  </a:lnTo>
                  <a:lnTo>
                    <a:pt x="9079358" y="4224126"/>
                  </a:lnTo>
                  <a:lnTo>
                    <a:pt x="9102750" y="4186442"/>
                  </a:lnTo>
                  <a:lnTo>
                    <a:pt x="9120192" y="4145176"/>
                  </a:lnTo>
                  <a:lnTo>
                    <a:pt x="9131091" y="4100922"/>
                  </a:lnTo>
                  <a:lnTo>
                    <a:pt x="9134856" y="4054271"/>
                  </a:lnTo>
                  <a:lnTo>
                    <a:pt x="9134856" y="287655"/>
                  </a:lnTo>
                  <a:lnTo>
                    <a:pt x="9131091" y="240993"/>
                  </a:lnTo>
                  <a:lnTo>
                    <a:pt x="9120192" y="196730"/>
                  </a:lnTo>
                  <a:lnTo>
                    <a:pt x="9102750" y="155456"/>
                  </a:lnTo>
                  <a:lnTo>
                    <a:pt x="9079358" y="117765"/>
                  </a:lnTo>
                  <a:lnTo>
                    <a:pt x="9050607" y="84248"/>
                  </a:lnTo>
                  <a:lnTo>
                    <a:pt x="9017090" y="55497"/>
                  </a:lnTo>
                  <a:lnTo>
                    <a:pt x="8979399" y="32105"/>
                  </a:lnTo>
                  <a:lnTo>
                    <a:pt x="8938125" y="14663"/>
                  </a:lnTo>
                  <a:lnTo>
                    <a:pt x="8893862" y="3764"/>
                  </a:lnTo>
                  <a:lnTo>
                    <a:pt x="8847201" y="0"/>
                  </a:lnTo>
                  <a:close/>
                </a:path>
              </a:pathLst>
            </a:custGeom>
            <a:solidFill>
              <a:srgbClr val="F0F0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626363" y="1402080"/>
              <a:ext cx="9135110" cy="1149350"/>
            </a:xfrm>
            <a:custGeom>
              <a:avLst/>
              <a:gdLst/>
              <a:ahLst/>
              <a:cxnLst/>
              <a:rect l="l" t="t" r="r" b="b"/>
              <a:pathLst>
                <a:path w="9135110" h="1149350">
                  <a:moveTo>
                    <a:pt x="8879459" y="0"/>
                  </a:moveTo>
                  <a:lnTo>
                    <a:pt x="255397" y="0"/>
                  </a:lnTo>
                  <a:lnTo>
                    <a:pt x="209487" y="4113"/>
                  </a:lnTo>
                  <a:lnTo>
                    <a:pt x="166277" y="15973"/>
                  </a:lnTo>
                  <a:lnTo>
                    <a:pt x="126490" y="34859"/>
                  </a:lnTo>
                  <a:lnTo>
                    <a:pt x="90845" y="60051"/>
                  </a:lnTo>
                  <a:lnTo>
                    <a:pt x="60063" y="90829"/>
                  </a:lnTo>
                  <a:lnTo>
                    <a:pt x="34867" y="126473"/>
                  </a:lnTo>
                  <a:lnTo>
                    <a:pt x="15977" y="166262"/>
                  </a:lnTo>
                  <a:lnTo>
                    <a:pt x="4114" y="209477"/>
                  </a:lnTo>
                  <a:lnTo>
                    <a:pt x="0" y="255397"/>
                  </a:lnTo>
                  <a:lnTo>
                    <a:pt x="0" y="893699"/>
                  </a:lnTo>
                  <a:lnTo>
                    <a:pt x="4114" y="939618"/>
                  </a:lnTo>
                  <a:lnTo>
                    <a:pt x="15977" y="982833"/>
                  </a:lnTo>
                  <a:lnTo>
                    <a:pt x="34867" y="1022622"/>
                  </a:lnTo>
                  <a:lnTo>
                    <a:pt x="60063" y="1058266"/>
                  </a:lnTo>
                  <a:lnTo>
                    <a:pt x="90845" y="1089044"/>
                  </a:lnTo>
                  <a:lnTo>
                    <a:pt x="126490" y="1114236"/>
                  </a:lnTo>
                  <a:lnTo>
                    <a:pt x="166277" y="1133122"/>
                  </a:lnTo>
                  <a:lnTo>
                    <a:pt x="209487" y="1144982"/>
                  </a:lnTo>
                  <a:lnTo>
                    <a:pt x="255397" y="1149096"/>
                  </a:lnTo>
                  <a:lnTo>
                    <a:pt x="8879459" y="1149096"/>
                  </a:lnTo>
                  <a:lnTo>
                    <a:pt x="8925378" y="1144982"/>
                  </a:lnTo>
                  <a:lnTo>
                    <a:pt x="8968593" y="1133122"/>
                  </a:lnTo>
                  <a:lnTo>
                    <a:pt x="9008382" y="1114236"/>
                  </a:lnTo>
                  <a:lnTo>
                    <a:pt x="9044026" y="1089044"/>
                  </a:lnTo>
                  <a:lnTo>
                    <a:pt x="9074804" y="1058266"/>
                  </a:lnTo>
                  <a:lnTo>
                    <a:pt x="9099996" y="1022622"/>
                  </a:lnTo>
                  <a:lnTo>
                    <a:pt x="9118882" y="982833"/>
                  </a:lnTo>
                  <a:lnTo>
                    <a:pt x="9130742" y="939618"/>
                  </a:lnTo>
                  <a:lnTo>
                    <a:pt x="9134856" y="893699"/>
                  </a:lnTo>
                  <a:lnTo>
                    <a:pt x="9134856" y="255397"/>
                  </a:lnTo>
                  <a:lnTo>
                    <a:pt x="9130742" y="209477"/>
                  </a:lnTo>
                  <a:lnTo>
                    <a:pt x="9118882" y="166262"/>
                  </a:lnTo>
                  <a:lnTo>
                    <a:pt x="9099996" y="126473"/>
                  </a:lnTo>
                  <a:lnTo>
                    <a:pt x="9074804" y="90829"/>
                  </a:lnTo>
                  <a:lnTo>
                    <a:pt x="9044026" y="60051"/>
                  </a:lnTo>
                  <a:lnTo>
                    <a:pt x="9008382" y="34859"/>
                  </a:lnTo>
                  <a:lnTo>
                    <a:pt x="8968593" y="15973"/>
                  </a:lnTo>
                  <a:lnTo>
                    <a:pt x="8925378" y="4113"/>
                  </a:lnTo>
                  <a:lnTo>
                    <a:pt x="8879459" y="0"/>
                  </a:lnTo>
                  <a:close/>
                </a:path>
              </a:pathLst>
            </a:custGeom>
            <a:solidFill>
              <a:srgbClr val="4655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27126" y="2094915"/>
              <a:ext cx="9133840" cy="2442845"/>
            </a:xfrm>
            <a:custGeom>
              <a:avLst/>
              <a:gdLst/>
              <a:ahLst/>
              <a:cxnLst/>
              <a:rect l="l" t="t" r="r" b="b"/>
              <a:pathLst>
                <a:path w="9133840" h="2442845">
                  <a:moveTo>
                    <a:pt x="9133827" y="0"/>
                  </a:moveTo>
                  <a:lnTo>
                    <a:pt x="9133827" y="0"/>
                  </a:lnTo>
                  <a:lnTo>
                    <a:pt x="0" y="0"/>
                  </a:lnTo>
                  <a:lnTo>
                    <a:pt x="0" y="834466"/>
                  </a:lnTo>
                  <a:lnTo>
                    <a:pt x="0" y="2442794"/>
                  </a:lnTo>
                  <a:lnTo>
                    <a:pt x="3011805" y="2442794"/>
                  </a:lnTo>
                  <a:lnTo>
                    <a:pt x="6618224" y="2442794"/>
                  </a:lnTo>
                  <a:lnTo>
                    <a:pt x="7710805" y="2442794"/>
                  </a:lnTo>
                  <a:lnTo>
                    <a:pt x="9133827" y="2442794"/>
                  </a:lnTo>
                  <a:lnTo>
                    <a:pt x="9133827" y="1956130"/>
                  </a:lnTo>
                  <a:lnTo>
                    <a:pt x="9133827" y="1474546"/>
                  </a:lnTo>
                  <a:lnTo>
                    <a:pt x="9133827" y="834466"/>
                  </a:lnTo>
                  <a:lnTo>
                    <a:pt x="9133827" y="0"/>
                  </a:lnTo>
                  <a:close/>
                </a:path>
              </a:pathLst>
            </a:custGeom>
            <a:solidFill>
              <a:srgbClr val="F0F0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557580" y="516382"/>
            <a:ext cx="7416647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9215">
              <a:lnSpc>
                <a:spcPct val="100000"/>
              </a:lnSpc>
              <a:spcBef>
                <a:spcPts val="100"/>
              </a:spcBef>
            </a:pPr>
            <a:r>
              <a:rPr lang="ru-RU" spc="-10" dirty="0" smtClean="0"/>
              <a:t>ПЛАНИРУЕМЫЕ</a:t>
            </a:r>
            <a:r>
              <a:rPr spc="-75" dirty="0" smtClean="0"/>
              <a:t> </a:t>
            </a:r>
            <a:r>
              <a:rPr spc="-10" dirty="0"/>
              <a:t>ИНВЕСТИЦИОННЫЕ</a:t>
            </a:r>
            <a:r>
              <a:rPr spc="-85" dirty="0"/>
              <a:t> </a:t>
            </a:r>
            <a:r>
              <a:rPr spc="-10" dirty="0"/>
              <a:t>ПРОЕКТЫ</a:t>
            </a:r>
          </a:p>
        </p:txBody>
      </p:sp>
      <p:sp>
        <p:nvSpPr>
          <p:cNvPr id="7" name="object 7"/>
          <p:cNvSpPr/>
          <p:nvPr/>
        </p:nvSpPr>
        <p:spPr>
          <a:xfrm>
            <a:off x="626363" y="163068"/>
            <a:ext cx="2333625" cy="273050"/>
          </a:xfrm>
          <a:custGeom>
            <a:avLst/>
            <a:gdLst/>
            <a:ahLst/>
            <a:cxnLst/>
            <a:rect l="l" t="t" r="r" b="b"/>
            <a:pathLst>
              <a:path w="2333625" h="273050">
                <a:moveTo>
                  <a:pt x="2196846" y="0"/>
                </a:moveTo>
                <a:lnTo>
                  <a:pt x="136398" y="0"/>
                </a:lnTo>
                <a:lnTo>
                  <a:pt x="93283" y="6955"/>
                </a:lnTo>
                <a:lnTo>
                  <a:pt x="55840" y="26322"/>
                </a:lnTo>
                <a:lnTo>
                  <a:pt x="26315" y="55851"/>
                </a:lnTo>
                <a:lnTo>
                  <a:pt x="6953" y="93293"/>
                </a:lnTo>
                <a:lnTo>
                  <a:pt x="0" y="136398"/>
                </a:lnTo>
                <a:lnTo>
                  <a:pt x="6953" y="179502"/>
                </a:lnTo>
                <a:lnTo>
                  <a:pt x="26315" y="216944"/>
                </a:lnTo>
                <a:lnTo>
                  <a:pt x="55840" y="246473"/>
                </a:lnTo>
                <a:lnTo>
                  <a:pt x="93283" y="265840"/>
                </a:lnTo>
                <a:lnTo>
                  <a:pt x="136398" y="272795"/>
                </a:lnTo>
                <a:lnTo>
                  <a:pt x="2196846" y="272795"/>
                </a:lnTo>
                <a:lnTo>
                  <a:pt x="2239950" y="265840"/>
                </a:lnTo>
                <a:lnTo>
                  <a:pt x="2277392" y="246473"/>
                </a:lnTo>
                <a:lnTo>
                  <a:pt x="2306921" y="216944"/>
                </a:lnTo>
                <a:lnTo>
                  <a:pt x="2326288" y="179502"/>
                </a:lnTo>
                <a:lnTo>
                  <a:pt x="2333244" y="136398"/>
                </a:lnTo>
                <a:lnTo>
                  <a:pt x="2326288" y="93293"/>
                </a:lnTo>
                <a:lnTo>
                  <a:pt x="2306921" y="55851"/>
                </a:lnTo>
                <a:lnTo>
                  <a:pt x="2277392" y="26322"/>
                </a:lnTo>
                <a:lnTo>
                  <a:pt x="2239950" y="6955"/>
                </a:lnTo>
                <a:lnTo>
                  <a:pt x="2196846" y="0"/>
                </a:lnTo>
                <a:close/>
              </a:path>
            </a:pathLst>
          </a:custGeom>
          <a:solidFill>
            <a:srgbClr val="4655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762406" y="222885"/>
            <a:ext cx="2059939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800" b="1" spc="-10" dirty="0" smtClean="0">
                <a:solidFill>
                  <a:srgbClr val="FFFFFF"/>
                </a:solidFill>
                <a:latin typeface="Arial"/>
                <a:cs typeface="Arial"/>
              </a:rPr>
              <a:t>планируемые</a:t>
            </a:r>
            <a:r>
              <a:rPr sz="800" b="1" spc="5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b="1" spc="-10" dirty="0">
                <a:solidFill>
                  <a:srgbClr val="FFFFFF"/>
                </a:solidFill>
                <a:latin typeface="Arial"/>
                <a:cs typeface="Arial"/>
              </a:rPr>
              <a:t>инвестиционные</a:t>
            </a:r>
            <a:r>
              <a:rPr sz="800" b="1" spc="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b="1" spc="-10" dirty="0">
                <a:solidFill>
                  <a:srgbClr val="FFFFFF"/>
                </a:solidFill>
                <a:latin typeface="Arial"/>
                <a:cs typeface="Arial"/>
              </a:rPr>
              <a:t>проекты</a:t>
            </a:r>
            <a:endParaRPr sz="800" dirty="0">
              <a:latin typeface="Arial"/>
              <a:cs typeface="Arial"/>
            </a:endParaRPr>
          </a:p>
        </p:txBody>
      </p:sp>
      <p:graphicFrame>
        <p:nvGraphicFramePr>
          <p:cNvPr id="9" name="object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741563"/>
              </p:ext>
            </p:extLst>
          </p:nvPr>
        </p:nvGraphicFramePr>
        <p:xfrm>
          <a:off x="609420" y="1375723"/>
          <a:ext cx="9133204" cy="419449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11805"/>
                <a:gridCol w="3606165"/>
                <a:gridCol w="1092200"/>
                <a:gridCol w="1423034"/>
              </a:tblGrid>
              <a:tr h="71818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80"/>
                        </a:spcBef>
                      </a:pPr>
                      <a:endParaRPr sz="900" dirty="0">
                        <a:latin typeface="Times New Roman"/>
                        <a:cs typeface="Times New Roman"/>
                      </a:endParaRPr>
                    </a:p>
                    <a:p>
                      <a:pPr marL="65913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9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НАИМЕНОВАНИЕ</a:t>
                      </a:r>
                      <a:r>
                        <a:rPr sz="900" b="1" spc="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КОМПАНИИ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482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80"/>
                        </a:spcBef>
                      </a:pPr>
                      <a:endParaRPr sz="900" dirty="0">
                        <a:latin typeface="Times New Roman"/>
                        <a:cs typeface="Times New Roman"/>
                      </a:endParaRPr>
                    </a:p>
                    <a:p>
                      <a:pPr marL="110426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9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СФЕРА</a:t>
                      </a:r>
                      <a:r>
                        <a:rPr sz="900" b="1" spc="-3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ДЕЯТЕЛЬНОСТИ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482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80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190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9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ИНВЕСТИЦИИ</a:t>
                      </a:r>
                      <a:endParaRPr sz="900">
                        <a:latin typeface="Arial"/>
                        <a:cs typeface="Arial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9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млн.</a:t>
                      </a:r>
                      <a:r>
                        <a:rPr sz="900" b="1" spc="-3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руб.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482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80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313690" marR="304800" indent="19939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9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СРОКИ РЕАЛИЗАЦИИ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48260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4390">
                <a:tc>
                  <a:txBody>
                    <a:bodyPr/>
                    <a:lstStyle/>
                    <a:p>
                      <a:pPr marL="575945">
                        <a:lnSpc>
                          <a:spcPct val="100000"/>
                        </a:lnSpc>
                        <a:spcBef>
                          <a:spcPts val="1165"/>
                        </a:spcBef>
                      </a:pPr>
                      <a:endParaRPr lang="ru-RU" sz="1200" b="0" dirty="0" smtClean="0">
                        <a:latin typeface="Arial"/>
                        <a:cs typeface="Arial"/>
                      </a:endParaRPr>
                    </a:p>
                    <a:p>
                      <a:pPr marL="575945">
                        <a:lnSpc>
                          <a:spcPct val="100000"/>
                        </a:lnSpc>
                        <a:spcBef>
                          <a:spcPts val="1165"/>
                        </a:spcBef>
                      </a:pPr>
                      <a:r>
                        <a:rPr lang="ru-RU" sz="1200" b="0" dirty="0" smtClean="0">
                          <a:latin typeface="Arial"/>
                          <a:cs typeface="Arial"/>
                        </a:rPr>
                        <a:t>Администрация города Райчихинск</a:t>
                      </a:r>
                      <a:endParaRPr sz="1200" b="0" dirty="0">
                        <a:latin typeface="Arial"/>
                        <a:cs typeface="Arial"/>
                      </a:endParaRPr>
                    </a:p>
                  </a:txBody>
                  <a:tcPr marL="0" marR="0" marT="1479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marL="180340" marR="43497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endParaRPr lang="ru-RU" sz="1200" b="0" spc="-10" dirty="0" smtClean="0">
                        <a:latin typeface="Microsoft Sans Serif"/>
                        <a:cs typeface="Microsoft Sans Serif"/>
                      </a:endParaRPr>
                    </a:p>
                    <a:p>
                      <a:pPr marL="180340" marR="43497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endParaRPr lang="ru-RU" sz="1200" b="0" spc="-10" dirty="0" smtClean="0">
                        <a:latin typeface="Microsoft Sans Serif"/>
                        <a:cs typeface="Microsoft Sans Serif"/>
                      </a:endParaRPr>
                    </a:p>
                    <a:p>
                      <a:pPr marL="180340" marR="43497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200" b="0" spc="-10" dirty="0" smtClean="0">
                          <a:latin typeface="Microsoft Sans Serif"/>
                          <a:cs typeface="Microsoft Sans Serif"/>
                        </a:rPr>
                        <a:t>Капитальный</a:t>
                      </a:r>
                      <a:r>
                        <a:rPr lang="ru-RU" sz="1200" b="0" spc="-10" baseline="0" dirty="0" smtClean="0">
                          <a:latin typeface="Microsoft Sans Serif"/>
                          <a:cs typeface="Microsoft Sans Serif"/>
                        </a:rPr>
                        <a:t> ремонт здания библиотеки</a:t>
                      </a:r>
                      <a:endParaRPr sz="1200" b="0" dirty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65"/>
                        </a:spcBef>
                      </a:pPr>
                      <a:endParaRPr lang="ru-RU" sz="1200" b="0" spc="-20" dirty="0" smtClean="0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1165"/>
                        </a:spcBef>
                      </a:pPr>
                      <a:r>
                        <a:rPr lang="ru-RU" sz="1200" b="0" spc="-20" dirty="0" smtClean="0">
                          <a:latin typeface="Arial"/>
                          <a:cs typeface="Arial"/>
                        </a:rPr>
                        <a:t>13,97</a:t>
                      </a:r>
                      <a:endParaRPr sz="1200" b="0" dirty="0">
                        <a:latin typeface="Arial"/>
                        <a:cs typeface="Arial"/>
                      </a:endParaRPr>
                    </a:p>
                  </a:txBody>
                  <a:tcPr marL="0" marR="0" marT="1479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1165"/>
                        </a:spcBef>
                      </a:pPr>
                      <a:endParaRPr lang="ru-RU" sz="1200" b="0" spc="-10" dirty="0" smtClean="0">
                        <a:latin typeface="Arial"/>
                        <a:cs typeface="Arial"/>
                      </a:endParaRPr>
                    </a:p>
                    <a:p>
                      <a:pPr marL="2540" algn="ctr">
                        <a:lnSpc>
                          <a:spcPct val="100000"/>
                        </a:lnSpc>
                        <a:spcBef>
                          <a:spcPts val="1165"/>
                        </a:spcBef>
                      </a:pPr>
                      <a:r>
                        <a:rPr sz="1200" b="0" spc="-10" dirty="0" smtClean="0">
                          <a:latin typeface="Arial"/>
                          <a:cs typeface="Arial"/>
                        </a:rPr>
                        <a:t>202</a:t>
                      </a:r>
                      <a:r>
                        <a:rPr lang="ru-RU" sz="1200" b="0" spc="-10" dirty="0" smtClean="0">
                          <a:latin typeface="Arial"/>
                          <a:cs typeface="Arial"/>
                        </a:rPr>
                        <a:t>5</a:t>
                      </a:r>
                      <a:r>
                        <a:rPr sz="1200" b="0" spc="-10" dirty="0" smtClean="0">
                          <a:latin typeface="Arial"/>
                          <a:cs typeface="Arial"/>
                        </a:rPr>
                        <a:t>-</a:t>
                      </a:r>
                      <a:r>
                        <a:rPr sz="1200" b="0" spc="-20" dirty="0" smtClean="0">
                          <a:latin typeface="Arial"/>
                          <a:cs typeface="Arial"/>
                        </a:rPr>
                        <a:t>202</a:t>
                      </a:r>
                      <a:r>
                        <a:rPr lang="ru-RU" sz="1200" b="0" spc="-20" dirty="0" smtClean="0">
                          <a:latin typeface="Arial"/>
                          <a:cs typeface="Arial"/>
                        </a:rPr>
                        <a:t>6</a:t>
                      </a:r>
                      <a:endParaRPr sz="1200" b="0" dirty="0">
                        <a:latin typeface="Arial"/>
                        <a:cs typeface="Arial"/>
                      </a:endParaRPr>
                    </a:p>
                  </a:txBody>
                  <a:tcPr marL="0" marR="0" marT="147955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</a:tr>
              <a:tr h="639445">
                <a:tc>
                  <a:txBody>
                    <a:bodyPr/>
                    <a:lstStyle/>
                    <a:p>
                      <a:pPr marL="575945">
                        <a:lnSpc>
                          <a:spcPct val="100000"/>
                        </a:lnSpc>
                        <a:spcBef>
                          <a:spcPts val="1080"/>
                        </a:spcBef>
                      </a:pPr>
                      <a:endParaRPr lang="ru-RU" sz="1200" b="0" dirty="0" smtClean="0">
                        <a:latin typeface="Arial"/>
                        <a:cs typeface="Arial"/>
                      </a:endParaRPr>
                    </a:p>
                    <a:p>
                      <a:pPr marL="575945">
                        <a:lnSpc>
                          <a:spcPct val="100000"/>
                        </a:lnSpc>
                        <a:spcBef>
                          <a:spcPts val="1080"/>
                        </a:spcBef>
                      </a:pPr>
                      <a:endParaRPr sz="1200" b="0" dirty="0">
                        <a:latin typeface="Arial"/>
                        <a:cs typeface="Arial"/>
                      </a:endParaRPr>
                    </a:p>
                  </a:txBody>
                  <a:tcPr marL="0" marR="0" marT="1371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marL="180340" marR="59182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endParaRPr sz="1200" b="0" dirty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80"/>
                        </a:spcBef>
                      </a:pPr>
                      <a:endParaRPr sz="1200" b="0" dirty="0">
                        <a:latin typeface="Arial"/>
                        <a:cs typeface="Arial"/>
                      </a:endParaRPr>
                    </a:p>
                  </a:txBody>
                  <a:tcPr marL="0" marR="0" marT="1371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1080"/>
                        </a:spcBef>
                      </a:pPr>
                      <a:endParaRPr sz="1200" b="0" dirty="0">
                        <a:latin typeface="Arial"/>
                        <a:cs typeface="Arial"/>
                      </a:endParaRPr>
                    </a:p>
                  </a:txBody>
                  <a:tcPr marL="0" marR="0" marT="137160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0F0F0"/>
                    </a:solidFill>
                  </a:tcPr>
                </a:tc>
              </a:tr>
              <a:tr h="481330">
                <a:tc>
                  <a:txBody>
                    <a:bodyPr/>
                    <a:lstStyle/>
                    <a:p>
                      <a:pPr marL="575945">
                        <a:lnSpc>
                          <a:spcPct val="100000"/>
                        </a:lnSpc>
                        <a:spcBef>
                          <a:spcPts val="1165"/>
                        </a:spcBef>
                      </a:pPr>
                      <a:r>
                        <a:rPr lang="ru-RU" sz="1200" b="0" dirty="0" smtClean="0">
                          <a:latin typeface="Arial"/>
                          <a:cs typeface="Arial"/>
                        </a:rPr>
                        <a:t>   Администрация города</a:t>
                      </a:r>
                    </a:p>
                    <a:p>
                      <a:pPr marL="575945">
                        <a:lnSpc>
                          <a:spcPct val="100000"/>
                        </a:lnSpc>
                        <a:spcBef>
                          <a:spcPts val="1165"/>
                        </a:spcBef>
                      </a:pPr>
                      <a:r>
                        <a:rPr lang="ru-RU" sz="1200" b="0" dirty="0" smtClean="0">
                          <a:latin typeface="Arial"/>
                          <a:cs typeface="Arial"/>
                        </a:rPr>
                        <a:t>   Райчихинск       </a:t>
                      </a:r>
                    </a:p>
                    <a:p>
                      <a:pPr marL="575945">
                        <a:lnSpc>
                          <a:spcPct val="100000"/>
                        </a:lnSpc>
                        <a:spcBef>
                          <a:spcPts val="1165"/>
                        </a:spcBef>
                      </a:pPr>
                      <a:r>
                        <a:rPr lang="ru-RU" sz="1200" b="0" dirty="0" smtClean="0">
                          <a:latin typeface="Arial"/>
                          <a:cs typeface="Arial"/>
                        </a:rPr>
                        <a:t>        </a:t>
                      </a:r>
                      <a:endParaRPr lang="ru-RU" sz="1200" b="0" dirty="0">
                        <a:latin typeface="Arial"/>
                        <a:cs typeface="Arial"/>
                      </a:endParaRPr>
                    </a:p>
                  </a:txBody>
                  <a:tcPr marL="0" marR="0" marT="1454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marL="18034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200" b="0" spc="-10" dirty="0" smtClean="0">
                          <a:latin typeface="Microsoft Sans Serif"/>
                          <a:cs typeface="Microsoft Sans Serif"/>
                        </a:rPr>
                        <a:t>Капитальный ремонт</a:t>
                      </a:r>
                      <a:r>
                        <a:rPr lang="ru-RU" sz="1200" b="0" spc="-10" baseline="0" dirty="0" smtClean="0">
                          <a:latin typeface="Microsoft Sans Serif"/>
                          <a:cs typeface="Microsoft Sans Serif"/>
                        </a:rPr>
                        <a:t> улицы общественной</a:t>
                      </a:r>
                    </a:p>
                    <a:p>
                      <a:pPr marL="18034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200" b="0" spc="-10" baseline="0" dirty="0" smtClean="0">
                          <a:latin typeface="Microsoft Sans Serif"/>
                          <a:cs typeface="Microsoft Sans Serif"/>
                        </a:rPr>
                        <a:t>бани</a:t>
                      </a:r>
                      <a:endParaRPr sz="1200" b="0" dirty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45"/>
                        </a:spcBef>
                      </a:pPr>
                      <a:r>
                        <a:rPr lang="ru-RU" sz="1200" b="0" spc="-20" dirty="0" smtClean="0">
                          <a:latin typeface="Arial"/>
                          <a:cs typeface="Arial"/>
                        </a:rPr>
                        <a:t>43,79</a:t>
                      </a:r>
                      <a:endParaRPr sz="1200" b="0" dirty="0">
                        <a:latin typeface="Arial"/>
                        <a:cs typeface="Arial"/>
                      </a:endParaRPr>
                    </a:p>
                  </a:txBody>
                  <a:tcPr marL="0" marR="0" marT="1454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1145"/>
                        </a:spcBef>
                      </a:pPr>
                      <a:r>
                        <a:rPr sz="1200" b="0" spc="-10" dirty="0" smtClean="0">
                          <a:latin typeface="Arial"/>
                          <a:cs typeface="Arial"/>
                        </a:rPr>
                        <a:t>202</a:t>
                      </a:r>
                      <a:r>
                        <a:rPr lang="ru-RU" sz="1200" b="0" spc="-10" dirty="0" smtClean="0">
                          <a:latin typeface="Arial"/>
                          <a:cs typeface="Arial"/>
                        </a:rPr>
                        <a:t>5-2026</a:t>
                      </a:r>
                      <a:endParaRPr sz="1200" b="0" dirty="0">
                        <a:latin typeface="Arial"/>
                        <a:cs typeface="Arial"/>
                      </a:endParaRPr>
                    </a:p>
                  </a:txBody>
                  <a:tcPr marL="0" marR="0" marT="145415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0F0F0"/>
                    </a:solidFill>
                  </a:tcPr>
                </a:tc>
              </a:tr>
              <a:tr h="521022">
                <a:tc>
                  <a:txBody>
                    <a:bodyPr/>
                    <a:lstStyle/>
                    <a:p>
                      <a:pPr marL="575945">
                        <a:lnSpc>
                          <a:spcPct val="100000"/>
                        </a:lnSpc>
                        <a:spcBef>
                          <a:spcPts val="1165"/>
                        </a:spcBef>
                      </a:pPr>
                      <a:endParaRPr sz="1200" b="0" dirty="0">
                        <a:latin typeface="Arial"/>
                        <a:cs typeface="Arial"/>
                      </a:endParaRPr>
                    </a:p>
                  </a:txBody>
                  <a:tcPr marL="0" marR="0" marT="1479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marL="180340" marR="43497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endParaRPr sz="1200" b="0" dirty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65"/>
                        </a:spcBef>
                      </a:pPr>
                      <a:endParaRPr sz="1200" b="0" dirty="0">
                        <a:latin typeface="Arial"/>
                        <a:cs typeface="Arial"/>
                      </a:endParaRPr>
                    </a:p>
                  </a:txBody>
                  <a:tcPr marL="0" marR="0" marT="1479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1165"/>
                        </a:spcBef>
                      </a:pPr>
                      <a:endParaRPr sz="1200" b="0" dirty="0">
                        <a:latin typeface="Arial"/>
                        <a:cs typeface="Arial"/>
                      </a:endParaRPr>
                    </a:p>
                  </a:txBody>
                  <a:tcPr marL="0" marR="0" marT="147955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0F0F0"/>
                    </a:solidFill>
                  </a:tcPr>
                </a:tc>
              </a:tr>
              <a:tr h="464820">
                <a:tc>
                  <a:txBody>
                    <a:bodyPr/>
                    <a:lstStyle/>
                    <a:p>
                      <a:pPr marL="575945">
                        <a:lnSpc>
                          <a:spcPct val="100000"/>
                        </a:lnSpc>
                        <a:spcBef>
                          <a:spcPts val="1080"/>
                        </a:spcBef>
                      </a:pPr>
                      <a:endParaRPr sz="1200" b="0" dirty="0">
                        <a:latin typeface="Arial"/>
                        <a:cs typeface="Arial"/>
                      </a:endParaRPr>
                    </a:p>
                  </a:txBody>
                  <a:tcPr marL="0" marR="0" marT="1371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80340" marR="59182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endParaRPr sz="1200" b="0" dirty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80"/>
                        </a:spcBef>
                      </a:pPr>
                      <a:endParaRPr sz="1200" b="0" dirty="0">
                        <a:latin typeface="Arial"/>
                        <a:cs typeface="Arial"/>
                      </a:endParaRPr>
                    </a:p>
                  </a:txBody>
                  <a:tcPr marL="0" marR="0" marT="1371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1080"/>
                        </a:spcBef>
                      </a:pPr>
                      <a:endParaRPr sz="1200" b="0" dirty="0">
                        <a:latin typeface="Arial"/>
                        <a:cs typeface="Arial"/>
                      </a:endParaRPr>
                    </a:p>
                  </a:txBody>
                  <a:tcPr marL="0" marR="0" marT="137160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17" name="object 17"/>
          <p:cNvSpPr txBox="1">
            <a:spLocks noGrp="1"/>
          </p:cNvSpPr>
          <p:nvPr>
            <p:ph type="ftr" sz="quarter" idx="5"/>
          </p:nvPr>
        </p:nvSpPr>
        <p:spPr>
          <a:xfrm>
            <a:off x="287450" y="6315270"/>
            <a:ext cx="5351349" cy="178023"/>
          </a:xfrm>
          <a:prstGeom prst="rect">
            <a:avLst/>
          </a:prstGeom>
        </p:spPr>
        <p:txBody>
          <a:bodyPr vert="horz" wrap="square" lIns="0" tIns="54381" rIns="0" bIns="0" rtlCol="0">
            <a:spAutoFit/>
          </a:bodyPr>
          <a:lstStyle/>
          <a:p>
            <a:pPr marL="99695">
              <a:lnSpc>
                <a:spcPct val="100000"/>
              </a:lnSpc>
              <a:spcBef>
                <a:spcPts val="25"/>
              </a:spcBef>
            </a:pPr>
            <a:r>
              <a:rPr spc="-10" dirty="0"/>
              <a:t>ИНВЕСТИЦИОННЫЙ</a:t>
            </a:r>
            <a:r>
              <a:rPr spc="-25" dirty="0"/>
              <a:t> </a:t>
            </a:r>
            <a:r>
              <a:rPr spc="-20" dirty="0"/>
              <a:t>ПРОФИЛЬ</a:t>
            </a:r>
            <a:r>
              <a:rPr spc="25" dirty="0"/>
              <a:t> </a:t>
            </a:r>
            <a:r>
              <a:rPr lang="ru-RU" spc="25" dirty="0" smtClean="0"/>
              <a:t> ГОРОДСКОГО ОКРУГА ГОРОДА РАЙЧИХИНСК</a:t>
            </a:r>
            <a:endParaRPr spc="-10" dirty="0"/>
          </a:p>
        </p:txBody>
      </p:sp>
      <p:sp>
        <p:nvSpPr>
          <p:cNvPr id="18" name="object 1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spc="-25" dirty="0"/>
              <a:t>12</a:t>
            </a:fld>
            <a:endParaRPr spc="-25" dirty="0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28061" y="2160993"/>
            <a:ext cx="507838" cy="918816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91492" y="3216191"/>
            <a:ext cx="671487" cy="1158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7545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21791" y="4942332"/>
            <a:ext cx="5047615" cy="626745"/>
          </a:xfrm>
          <a:custGeom>
            <a:avLst/>
            <a:gdLst/>
            <a:ahLst/>
            <a:cxnLst/>
            <a:rect l="l" t="t" r="r" b="b"/>
            <a:pathLst>
              <a:path w="5047615" h="626745">
                <a:moveTo>
                  <a:pt x="4784344" y="0"/>
                </a:moveTo>
                <a:lnTo>
                  <a:pt x="263093" y="0"/>
                </a:lnTo>
                <a:lnTo>
                  <a:pt x="215802" y="4236"/>
                </a:lnTo>
                <a:lnTo>
                  <a:pt x="171292" y="16453"/>
                </a:lnTo>
                <a:lnTo>
                  <a:pt x="130305" y="35908"/>
                </a:lnTo>
                <a:lnTo>
                  <a:pt x="93586" y="61860"/>
                </a:lnTo>
                <a:lnTo>
                  <a:pt x="61876" y="93568"/>
                </a:lnTo>
                <a:lnTo>
                  <a:pt x="35920" y="130292"/>
                </a:lnTo>
                <a:lnTo>
                  <a:pt x="16459" y="171290"/>
                </a:lnTo>
                <a:lnTo>
                  <a:pt x="4238" y="215821"/>
                </a:lnTo>
                <a:lnTo>
                  <a:pt x="0" y="263144"/>
                </a:lnTo>
                <a:lnTo>
                  <a:pt x="0" y="363220"/>
                </a:lnTo>
                <a:lnTo>
                  <a:pt x="4238" y="410542"/>
                </a:lnTo>
                <a:lnTo>
                  <a:pt x="16459" y="455073"/>
                </a:lnTo>
                <a:lnTo>
                  <a:pt x="35920" y="496071"/>
                </a:lnTo>
                <a:lnTo>
                  <a:pt x="61876" y="532795"/>
                </a:lnTo>
                <a:lnTo>
                  <a:pt x="93586" y="564503"/>
                </a:lnTo>
                <a:lnTo>
                  <a:pt x="130305" y="590455"/>
                </a:lnTo>
                <a:lnTo>
                  <a:pt x="171292" y="609910"/>
                </a:lnTo>
                <a:lnTo>
                  <a:pt x="215802" y="622127"/>
                </a:lnTo>
                <a:lnTo>
                  <a:pt x="263093" y="626364"/>
                </a:lnTo>
                <a:lnTo>
                  <a:pt x="4784344" y="626364"/>
                </a:lnTo>
                <a:lnTo>
                  <a:pt x="4831666" y="622127"/>
                </a:lnTo>
                <a:lnTo>
                  <a:pt x="4876197" y="609910"/>
                </a:lnTo>
                <a:lnTo>
                  <a:pt x="4917195" y="590455"/>
                </a:lnTo>
                <a:lnTo>
                  <a:pt x="4953919" y="564503"/>
                </a:lnTo>
                <a:lnTo>
                  <a:pt x="4985627" y="532795"/>
                </a:lnTo>
                <a:lnTo>
                  <a:pt x="5011579" y="496071"/>
                </a:lnTo>
                <a:lnTo>
                  <a:pt x="5031034" y="455073"/>
                </a:lnTo>
                <a:lnTo>
                  <a:pt x="5043251" y="410542"/>
                </a:lnTo>
                <a:lnTo>
                  <a:pt x="5047488" y="363220"/>
                </a:lnTo>
                <a:lnTo>
                  <a:pt x="5047488" y="263144"/>
                </a:lnTo>
                <a:lnTo>
                  <a:pt x="5043251" y="215821"/>
                </a:lnTo>
                <a:lnTo>
                  <a:pt x="5031034" y="171290"/>
                </a:lnTo>
                <a:lnTo>
                  <a:pt x="5011579" y="130292"/>
                </a:lnTo>
                <a:lnTo>
                  <a:pt x="4985627" y="93568"/>
                </a:lnTo>
                <a:lnTo>
                  <a:pt x="4953919" y="61860"/>
                </a:lnTo>
                <a:lnTo>
                  <a:pt x="4917195" y="35908"/>
                </a:lnTo>
                <a:lnTo>
                  <a:pt x="4876197" y="16453"/>
                </a:lnTo>
                <a:lnTo>
                  <a:pt x="4831666" y="4236"/>
                </a:lnTo>
                <a:lnTo>
                  <a:pt x="4784344" y="0"/>
                </a:lnTo>
                <a:close/>
              </a:path>
            </a:pathLst>
          </a:custGeom>
          <a:solidFill>
            <a:srgbClr val="F0F0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190345" y="5057902"/>
            <a:ext cx="3696970" cy="7643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800" spc="-20" dirty="0">
                <a:solidFill>
                  <a:srgbClr val="46559F"/>
                </a:solidFill>
                <a:latin typeface="Microsoft Sans Serif"/>
                <a:cs typeface="Microsoft Sans Serif"/>
              </a:rPr>
              <a:t>Ознакомиться</a:t>
            </a:r>
            <a:r>
              <a:rPr sz="800" spc="-25" dirty="0">
                <a:solidFill>
                  <a:srgbClr val="46559F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46559F"/>
                </a:solidFill>
                <a:latin typeface="Microsoft Sans Serif"/>
                <a:cs typeface="Microsoft Sans Serif"/>
              </a:rPr>
              <a:t>с</a:t>
            </a:r>
            <a:r>
              <a:rPr sz="800" spc="5" dirty="0">
                <a:solidFill>
                  <a:srgbClr val="46559F"/>
                </a:solidFill>
                <a:latin typeface="Microsoft Sans Serif"/>
                <a:cs typeface="Microsoft Sans Serif"/>
              </a:rPr>
              <a:t> </a:t>
            </a:r>
            <a:r>
              <a:rPr sz="800" spc="-10" dirty="0">
                <a:solidFill>
                  <a:srgbClr val="46559F"/>
                </a:solidFill>
                <a:latin typeface="Microsoft Sans Serif"/>
                <a:cs typeface="Microsoft Sans Serif"/>
              </a:rPr>
              <a:t>подробной</a:t>
            </a:r>
            <a:r>
              <a:rPr sz="800" spc="35" dirty="0">
                <a:solidFill>
                  <a:srgbClr val="46559F"/>
                </a:solidFill>
                <a:latin typeface="Microsoft Sans Serif"/>
                <a:cs typeface="Microsoft Sans Serif"/>
              </a:rPr>
              <a:t> </a:t>
            </a:r>
            <a:r>
              <a:rPr sz="800" spc="-10" dirty="0">
                <a:solidFill>
                  <a:srgbClr val="46559F"/>
                </a:solidFill>
                <a:latin typeface="Microsoft Sans Serif"/>
                <a:cs typeface="Microsoft Sans Serif"/>
              </a:rPr>
              <a:t>информацией</a:t>
            </a:r>
            <a:r>
              <a:rPr sz="800" spc="30" dirty="0">
                <a:solidFill>
                  <a:srgbClr val="46559F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46559F"/>
                </a:solidFill>
                <a:latin typeface="Microsoft Sans Serif"/>
                <a:cs typeface="Microsoft Sans Serif"/>
              </a:rPr>
              <a:t>о</a:t>
            </a:r>
            <a:r>
              <a:rPr sz="800" spc="15" dirty="0">
                <a:solidFill>
                  <a:srgbClr val="46559F"/>
                </a:solidFill>
                <a:latin typeface="Microsoft Sans Serif"/>
                <a:cs typeface="Microsoft Sans Serif"/>
              </a:rPr>
              <a:t> </a:t>
            </a:r>
            <a:r>
              <a:rPr sz="800" spc="-10" dirty="0">
                <a:solidFill>
                  <a:srgbClr val="46559F"/>
                </a:solidFill>
                <a:latin typeface="Microsoft Sans Serif"/>
                <a:cs typeface="Microsoft Sans Serif"/>
              </a:rPr>
              <a:t>площадках,</a:t>
            </a:r>
            <a:r>
              <a:rPr sz="800" spc="30" dirty="0">
                <a:solidFill>
                  <a:srgbClr val="46559F"/>
                </a:solidFill>
                <a:latin typeface="Microsoft Sans Serif"/>
                <a:cs typeface="Microsoft Sans Serif"/>
              </a:rPr>
              <a:t> </a:t>
            </a:r>
            <a:r>
              <a:rPr sz="800" spc="-10" dirty="0">
                <a:solidFill>
                  <a:srgbClr val="46559F"/>
                </a:solidFill>
                <a:latin typeface="Microsoft Sans Serif"/>
                <a:cs typeface="Microsoft Sans Serif"/>
              </a:rPr>
              <a:t>точках</a:t>
            </a:r>
            <a:r>
              <a:rPr sz="800" spc="10" dirty="0">
                <a:solidFill>
                  <a:srgbClr val="46559F"/>
                </a:solidFill>
                <a:latin typeface="Microsoft Sans Serif"/>
                <a:cs typeface="Microsoft Sans Serif"/>
              </a:rPr>
              <a:t> </a:t>
            </a:r>
            <a:r>
              <a:rPr sz="800" spc="-10" dirty="0">
                <a:solidFill>
                  <a:srgbClr val="46559F"/>
                </a:solidFill>
                <a:latin typeface="Microsoft Sans Serif"/>
                <a:cs typeface="Microsoft Sans Serif"/>
              </a:rPr>
              <a:t>подключения, ресурсных</a:t>
            </a:r>
            <a:r>
              <a:rPr sz="800" spc="-5" dirty="0">
                <a:solidFill>
                  <a:srgbClr val="46559F"/>
                </a:solidFill>
                <a:latin typeface="Microsoft Sans Serif"/>
                <a:cs typeface="Microsoft Sans Serif"/>
              </a:rPr>
              <a:t> </a:t>
            </a:r>
            <a:r>
              <a:rPr sz="800" spc="-10" dirty="0">
                <a:solidFill>
                  <a:srgbClr val="46559F"/>
                </a:solidFill>
                <a:latin typeface="Microsoft Sans Serif"/>
                <a:cs typeface="Microsoft Sans Serif"/>
              </a:rPr>
              <a:t>мощностях,</a:t>
            </a:r>
            <a:r>
              <a:rPr sz="800" spc="30" dirty="0">
                <a:solidFill>
                  <a:srgbClr val="46559F"/>
                </a:solidFill>
                <a:latin typeface="Microsoft Sans Serif"/>
                <a:cs typeface="Microsoft Sans Serif"/>
              </a:rPr>
              <a:t> </a:t>
            </a:r>
            <a:r>
              <a:rPr sz="800" spc="-10" dirty="0">
                <a:solidFill>
                  <a:srgbClr val="46559F"/>
                </a:solidFill>
                <a:latin typeface="Microsoft Sans Serif"/>
                <a:cs typeface="Microsoft Sans Serif"/>
              </a:rPr>
              <a:t>транспортной </a:t>
            </a:r>
            <a:r>
              <a:rPr sz="800" dirty="0">
                <a:solidFill>
                  <a:srgbClr val="46559F"/>
                </a:solidFill>
                <a:latin typeface="Microsoft Sans Serif"/>
                <a:cs typeface="Microsoft Sans Serif"/>
              </a:rPr>
              <a:t>и</a:t>
            </a:r>
            <a:r>
              <a:rPr sz="800" spc="15" dirty="0">
                <a:solidFill>
                  <a:srgbClr val="46559F"/>
                </a:solidFill>
                <a:latin typeface="Microsoft Sans Serif"/>
                <a:cs typeface="Microsoft Sans Serif"/>
              </a:rPr>
              <a:t> </a:t>
            </a:r>
            <a:r>
              <a:rPr sz="800" spc="-10" dirty="0">
                <a:solidFill>
                  <a:srgbClr val="46559F"/>
                </a:solidFill>
                <a:latin typeface="Microsoft Sans Serif"/>
                <a:cs typeface="Microsoft Sans Serif"/>
              </a:rPr>
              <a:t>инженерной</a:t>
            </a:r>
            <a:r>
              <a:rPr sz="800" spc="20" dirty="0">
                <a:solidFill>
                  <a:srgbClr val="46559F"/>
                </a:solidFill>
                <a:latin typeface="Microsoft Sans Serif"/>
                <a:cs typeface="Microsoft Sans Serif"/>
              </a:rPr>
              <a:t> </a:t>
            </a:r>
            <a:r>
              <a:rPr sz="800" spc="-10" dirty="0">
                <a:solidFill>
                  <a:srgbClr val="46559F"/>
                </a:solidFill>
                <a:latin typeface="Microsoft Sans Serif"/>
                <a:cs typeface="Microsoft Sans Serif"/>
              </a:rPr>
              <a:t>инфраструктуре</a:t>
            </a:r>
            <a:r>
              <a:rPr sz="800" spc="20" dirty="0">
                <a:solidFill>
                  <a:srgbClr val="46559F"/>
                </a:solidFill>
                <a:latin typeface="Microsoft Sans Serif"/>
                <a:cs typeface="Microsoft Sans Serif"/>
              </a:rPr>
              <a:t> </a:t>
            </a:r>
            <a:r>
              <a:rPr sz="800" spc="-10" dirty="0">
                <a:solidFill>
                  <a:srgbClr val="46559F"/>
                </a:solidFill>
                <a:latin typeface="Microsoft Sans Serif"/>
                <a:cs typeface="Microsoft Sans Serif"/>
              </a:rPr>
              <a:t>можно</a:t>
            </a:r>
            <a:r>
              <a:rPr sz="800" spc="500" dirty="0">
                <a:solidFill>
                  <a:srgbClr val="46559F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46559F"/>
                </a:solidFill>
                <a:latin typeface="Microsoft Sans Serif"/>
                <a:cs typeface="Microsoft Sans Serif"/>
              </a:rPr>
              <a:t>на</a:t>
            </a:r>
            <a:r>
              <a:rPr sz="800" spc="-20" dirty="0">
                <a:solidFill>
                  <a:srgbClr val="46559F"/>
                </a:solidFill>
                <a:latin typeface="Microsoft Sans Serif"/>
                <a:cs typeface="Microsoft Sans Serif"/>
              </a:rPr>
              <a:t> </a:t>
            </a:r>
            <a:r>
              <a:rPr sz="800" dirty="0" err="1">
                <a:solidFill>
                  <a:srgbClr val="46559F"/>
                </a:solidFill>
                <a:latin typeface="Microsoft Sans Serif"/>
                <a:cs typeface="Microsoft Sans Serif"/>
              </a:rPr>
              <a:t>сайте</a:t>
            </a:r>
            <a:r>
              <a:rPr sz="800" spc="-5" dirty="0">
                <a:solidFill>
                  <a:srgbClr val="46559F"/>
                </a:solidFill>
                <a:latin typeface="Microsoft Sans Serif"/>
                <a:cs typeface="Microsoft Sans Serif"/>
              </a:rPr>
              <a:t> </a:t>
            </a:r>
            <a:r>
              <a:rPr lang="en-US" sz="800" u="sng" spc="-10" dirty="0" smtClean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Microsoft Sans Serif"/>
                <a:cs typeface="Microsoft Sans Serif"/>
                <a:hlinkClick r:id="rId3"/>
              </a:rPr>
              <a:t>https://ray.amurobl.ru/upload/iblock/8a3/irxm01cm1mxtbe700zb6f336oq8sn5f6.docx</a:t>
            </a:r>
            <a:endParaRPr lang="ru-RU" sz="800" u="sng" spc="-10" dirty="0" smtClean="0">
              <a:solidFill>
                <a:srgbClr val="0462C1"/>
              </a:solidFill>
              <a:uFill>
                <a:solidFill>
                  <a:srgbClr val="0462C1"/>
                </a:solidFill>
              </a:uFill>
              <a:latin typeface="Microsoft Sans Serif"/>
              <a:cs typeface="Microsoft Sans Serif"/>
            </a:endParaRPr>
          </a:p>
          <a:p>
            <a:pPr marL="12700" marR="5080">
              <a:lnSpc>
                <a:spcPct val="100000"/>
              </a:lnSpc>
              <a:spcBef>
                <a:spcPts val="100"/>
              </a:spcBef>
            </a:pPr>
            <a:endParaRPr sz="800" dirty="0">
              <a:latin typeface="Microsoft Sans Serif"/>
              <a:cs typeface="Microsoft Sans Serif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21791" y="5676900"/>
            <a:ext cx="5047615" cy="628015"/>
          </a:xfrm>
          <a:custGeom>
            <a:avLst/>
            <a:gdLst/>
            <a:ahLst/>
            <a:cxnLst/>
            <a:rect l="l" t="t" r="r" b="b"/>
            <a:pathLst>
              <a:path w="5047615" h="628014">
                <a:moveTo>
                  <a:pt x="4783709" y="0"/>
                </a:moveTo>
                <a:lnTo>
                  <a:pt x="263728" y="0"/>
                </a:lnTo>
                <a:lnTo>
                  <a:pt x="216321" y="4248"/>
                </a:lnTo>
                <a:lnTo>
                  <a:pt x="171703" y="16499"/>
                </a:lnTo>
                <a:lnTo>
                  <a:pt x="130618" y="36005"/>
                </a:lnTo>
                <a:lnTo>
                  <a:pt x="93810" y="62024"/>
                </a:lnTo>
                <a:lnTo>
                  <a:pt x="62024" y="93810"/>
                </a:lnTo>
                <a:lnTo>
                  <a:pt x="36005" y="130618"/>
                </a:lnTo>
                <a:lnTo>
                  <a:pt x="16499" y="171703"/>
                </a:lnTo>
                <a:lnTo>
                  <a:pt x="4248" y="216321"/>
                </a:lnTo>
                <a:lnTo>
                  <a:pt x="0" y="263728"/>
                </a:lnTo>
                <a:lnTo>
                  <a:pt x="0" y="364159"/>
                </a:lnTo>
                <a:lnTo>
                  <a:pt x="4248" y="411566"/>
                </a:lnTo>
                <a:lnTo>
                  <a:pt x="16499" y="456184"/>
                </a:lnTo>
                <a:lnTo>
                  <a:pt x="36005" y="497269"/>
                </a:lnTo>
                <a:lnTo>
                  <a:pt x="62024" y="534077"/>
                </a:lnTo>
                <a:lnTo>
                  <a:pt x="93810" y="565863"/>
                </a:lnTo>
                <a:lnTo>
                  <a:pt x="130618" y="591882"/>
                </a:lnTo>
                <a:lnTo>
                  <a:pt x="171703" y="611388"/>
                </a:lnTo>
                <a:lnTo>
                  <a:pt x="216321" y="623639"/>
                </a:lnTo>
                <a:lnTo>
                  <a:pt x="263728" y="627888"/>
                </a:lnTo>
                <a:lnTo>
                  <a:pt x="4783709" y="627888"/>
                </a:lnTo>
                <a:lnTo>
                  <a:pt x="4831120" y="623639"/>
                </a:lnTo>
                <a:lnTo>
                  <a:pt x="4875745" y="611388"/>
                </a:lnTo>
                <a:lnTo>
                  <a:pt x="4916837" y="591882"/>
                </a:lnTo>
                <a:lnTo>
                  <a:pt x="4953653" y="565863"/>
                </a:lnTo>
                <a:lnTo>
                  <a:pt x="4985446" y="534077"/>
                </a:lnTo>
                <a:lnTo>
                  <a:pt x="5011471" y="497269"/>
                </a:lnTo>
                <a:lnTo>
                  <a:pt x="5030983" y="456184"/>
                </a:lnTo>
                <a:lnTo>
                  <a:pt x="5043237" y="411566"/>
                </a:lnTo>
                <a:lnTo>
                  <a:pt x="5047488" y="364159"/>
                </a:lnTo>
                <a:lnTo>
                  <a:pt x="5047488" y="263728"/>
                </a:lnTo>
                <a:lnTo>
                  <a:pt x="5043237" y="216321"/>
                </a:lnTo>
                <a:lnTo>
                  <a:pt x="5030983" y="171703"/>
                </a:lnTo>
                <a:lnTo>
                  <a:pt x="5011471" y="130618"/>
                </a:lnTo>
                <a:lnTo>
                  <a:pt x="4985446" y="93810"/>
                </a:lnTo>
                <a:lnTo>
                  <a:pt x="4953653" y="62024"/>
                </a:lnTo>
                <a:lnTo>
                  <a:pt x="4916837" y="36005"/>
                </a:lnTo>
                <a:lnTo>
                  <a:pt x="4875745" y="16499"/>
                </a:lnTo>
                <a:lnTo>
                  <a:pt x="4831120" y="4248"/>
                </a:lnTo>
                <a:lnTo>
                  <a:pt x="4783709" y="0"/>
                </a:lnTo>
                <a:close/>
              </a:path>
            </a:pathLst>
          </a:custGeom>
          <a:solidFill>
            <a:srgbClr val="F0F0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217757" y="5730198"/>
            <a:ext cx="4150995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20" dirty="0">
                <a:solidFill>
                  <a:srgbClr val="46559F"/>
                </a:solidFill>
                <a:latin typeface="Microsoft Sans Serif"/>
                <a:cs typeface="Microsoft Sans Serif"/>
              </a:rPr>
              <a:t>Ознакомиться </a:t>
            </a:r>
            <a:r>
              <a:rPr sz="800" dirty="0">
                <a:solidFill>
                  <a:srgbClr val="46559F"/>
                </a:solidFill>
                <a:latin typeface="Microsoft Sans Serif"/>
                <a:cs typeface="Microsoft Sans Serif"/>
              </a:rPr>
              <a:t>с</a:t>
            </a:r>
            <a:r>
              <a:rPr sz="800" spc="10" dirty="0">
                <a:solidFill>
                  <a:srgbClr val="46559F"/>
                </a:solidFill>
                <a:latin typeface="Microsoft Sans Serif"/>
                <a:cs typeface="Microsoft Sans Serif"/>
              </a:rPr>
              <a:t> </a:t>
            </a:r>
            <a:r>
              <a:rPr sz="800" spc="-10" dirty="0">
                <a:solidFill>
                  <a:srgbClr val="46559F"/>
                </a:solidFill>
                <a:latin typeface="Microsoft Sans Serif"/>
                <a:cs typeface="Microsoft Sans Serif"/>
              </a:rPr>
              <a:t>реестром</a:t>
            </a:r>
            <a:r>
              <a:rPr sz="800" spc="15" dirty="0">
                <a:solidFill>
                  <a:srgbClr val="46559F"/>
                </a:solidFill>
                <a:latin typeface="Microsoft Sans Serif"/>
                <a:cs typeface="Microsoft Sans Serif"/>
              </a:rPr>
              <a:t> </a:t>
            </a:r>
            <a:r>
              <a:rPr sz="800" spc="-10" dirty="0">
                <a:solidFill>
                  <a:srgbClr val="46559F"/>
                </a:solidFill>
                <a:latin typeface="Microsoft Sans Serif"/>
                <a:cs typeface="Microsoft Sans Serif"/>
              </a:rPr>
              <a:t>муниципального</a:t>
            </a:r>
            <a:r>
              <a:rPr sz="800" spc="10" dirty="0">
                <a:solidFill>
                  <a:srgbClr val="46559F"/>
                </a:solidFill>
                <a:latin typeface="Microsoft Sans Serif"/>
                <a:cs typeface="Microsoft Sans Serif"/>
              </a:rPr>
              <a:t> </a:t>
            </a:r>
            <a:r>
              <a:rPr sz="800" spc="-10" dirty="0">
                <a:solidFill>
                  <a:srgbClr val="46559F"/>
                </a:solidFill>
                <a:latin typeface="Microsoft Sans Serif"/>
                <a:cs typeface="Microsoft Sans Serif"/>
              </a:rPr>
              <a:t>имущества</a:t>
            </a:r>
            <a:r>
              <a:rPr sz="800" spc="5" dirty="0">
                <a:solidFill>
                  <a:srgbClr val="46559F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46559F"/>
                </a:solidFill>
                <a:latin typeface="Microsoft Sans Serif"/>
                <a:cs typeface="Microsoft Sans Serif"/>
              </a:rPr>
              <a:t>в</a:t>
            </a:r>
            <a:r>
              <a:rPr sz="800" spc="10" dirty="0">
                <a:solidFill>
                  <a:srgbClr val="46559F"/>
                </a:solidFill>
                <a:latin typeface="Microsoft Sans Serif"/>
                <a:cs typeface="Microsoft Sans Serif"/>
              </a:rPr>
              <a:t> </a:t>
            </a:r>
            <a:r>
              <a:rPr sz="800" spc="-10" dirty="0">
                <a:solidFill>
                  <a:srgbClr val="46559F"/>
                </a:solidFill>
                <a:latin typeface="Microsoft Sans Serif"/>
                <a:cs typeface="Microsoft Sans Serif"/>
              </a:rPr>
              <a:t>округе</a:t>
            </a:r>
            <a:r>
              <a:rPr sz="800" spc="25" dirty="0">
                <a:solidFill>
                  <a:srgbClr val="46559F"/>
                </a:solidFill>
                <a:latin typeface="Microsoft Sans Serif"/>
                <a:cs typeface="Microsoft Sans Serif"/>
              </a:rPr>
              <a:t> </a:t>
            </a:r>
            <a:r>
              <a:rPr sz="800" spc="-10" dirty="0">
                <a:solidFill>
                  <a:srgbClr val="46559F"/>
                </a:solidFill>
                <a:latin typeface="Microsoft Sans Serif"/>
                <a:cs typeface="Microsoft Sans Serif"/>
              </a:rPr>
              <a:t>можно</a:t>
            </a:r>
            <a:endParaRPr sz="800" dirty="0">
              <a:latin typeface="Microsoft Sans Serif"/>
              <a:cs typeface="Microsoft Sans Serif"/>
            </a:endParaRPr>
          </a:p>
          <a:p>
            <a:pPr marL="12700" marR="5080">
              <a:lnSpc>
                <a:spcPct val="100000"/>
              </a:lnSpc>
            </a:pPr>
            <a:r>
              <a:rPr lang="ru-RU" sz="800" dirty="0" smtClean="0">
                <a:solidFill>
                  <a:srgbClr val="46559F"/>
                </a:solidFill>
                <a:latin typeface="Microsoft Sans Serif"/>
                <a:cs typeface="Microsoft Sans Serif"/>
                <a:hlinkClick r:id="rId4"/>
              </a:rPr>
              <a:t>н</a:t>
            </a:r>
            <a:r>
              <a:rPr sz="800" dirty="0" smtClean="0">
                <a:solidFill>
                  <a:srgbClr val="46559F"/>
                </a:solidFill>
                <a:latin typeface="Microsoft Sans Serif"/>
                <a:cs typeface="Microsoft Sans Serif"/>
                <a:hlinkClick r:id="rId4"/>
              </a:rPr>
              <a:t>а</a:t>
            </a:r>
            <a:r>
              <a:rPr lang="ru-RU" sz="800" dirty="0" smtClean="0">
                <a:solidFill>
                  <a:srgbClr val="46559F"/>
                </a:solidFill>
                <a:latin typeface="Microsoft Sans Serif"/>
                <a:cs typeface="Microsoft Sans Serif"/>
              </a:rPr>
              <a:t> сайте</a:t>
            </a:r>
            <a:endParaRPr lang="en-US" sz="800" u="sng" spc="-10" dirty="0" smtClean="0">
              <a:solidFill>
                <a:srgbClr val="0462C1"/>
              </a:solidFill>
              <a:uFill>
                <a:solidFill>
                  <a:srgbClr val="0462C1"/>
                </a:solidFill>
              </a:uFill>
              <a:latin typeface="Microsoft Sans Serif"/>
              <a:cs typeface="Microsoft Sans Serif"/>
            </a:endParaRPr>
          </a:p>
          <a:p>
            <a:r>
              <a:rPr lang="ru-RU" sz="800" dirty="0">
                <a:hlinkClick r:id="rId5"/>
              </a:rPr>
              <a:t>https://</a:t>
            </a:r>
            <a:r>
              <a:rPr lang="ru-RU" sz="800" dirty="0" smtClean="0">
                <a:hlinkClick r:id="rId5"/>
              </a:rPr>
              <a:t>ray.amurobl.ru/upload/iblock/fd0/c8jl2o1d0df10okr7d3o4uorxhdf0acu.xls</a:t>
            </a:r>
            <a:endParaRPr lang="ru-RU" sz="800" dirty="0" smtClean="0"/>
          </a:p>
          <a:p>
            <a:endParaRPr lang="ru-RU" sz="800" dirty="0"/>
          </a:p>
        </p:txBody>
      </p:sp>
      <p:grpSp>
        <p:nvGrpSpPr>
          <p:cNvPr id="6" name="object 6"/>
          <p:cNvGrpSpPr/>
          <p:nvPr/>
        </p:nvGrpSpPr>
        <p:grpSpPr>
          <a:xfrm>
            <a:off x="609536" y="2749232"/>
            <a:ext cx="5073650" cy="2098675"/>
            <a:chOff x="609536" y="2749232"/>
            <a:chExt cx="5073650" cy="2098675"/>
          </a:xfrm>
        </p:grpSpPr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12545" y="3471828"/>
              <a:ext cx="243351" cy="284675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622553" y="2762250"/>
              <a:ext cx="5047615" cy="2072639"/>
            </a:xfrm>
            <a:custGeom>
              <a:avLst/>
              <a:gdLst/>
              <a:ahLst/>
              <a:cxnLst/>
              <a:rect l="l" t="t" r="r" b="b"/>
              <a:pathLst>
                <a:path w="5047615" h="2072639">
                  <a:moveTo>
                    <a:pt x="0" y="259587"/>
                  </a:moveTo>
                  <a:lnTo>
                    <a:pt x="4182" y="212922"/>
                  </a:lnTo>
                  <a:lnTo>
                    <a:pt x="16239" y="169002"/>
                  </a:lnTo>
                  <a:lnTo>
                    <a:pt x="35440" y="128561"/>
                  </a:lnTo>
                  <a:lnTo>
                    <a:pt x="61049" y="92331"/>
                  </a:lnTo>
                  <a:lnTo>
                    <a:pt x="92335" y="61046"/>
                  </a:lnTo>
                  <a:lnTo>
                    <a:pt x="128563" y="35437"/>
                  </a:lnTo>
                  <a:lnTo>
                    <a:pt x="169001" y="16238"/>
                  </a:lnTo>
                  <a:lnTo>
                    <a:pt x="212916" y="4181"/>
                  </a:lnTo>
                  <a:lnTo>
                    <a:pt x="259575" y="0"/>
                  </a:lnTo>
                  <a:lnTo>
                    <a:pt x="4787900" y="0"/>
                  </a:lnTo>
                  <a:lnTo>
                    <a:pt x="4834565" y="4181"/>
                  </a:lnTo>
                  <a:lnTo>
                    <a:pt x="4878485" y="16238"/>
                  </a:lnTo>
                  <a:lnTo>
                    <a:pt x="4918926" y="35437"/>
                  </a:lnTo>
                  <a:lnTo>
                    <a:pt x="4955156" y="61046"/>
                  </a:lnTo>
                  <a:lnTo>
                    <a:pt x="4986441" y="92331"/>
                  </a:lnTo>
                  <a:lnTo>
                    <a:pt x="5012050" y="128561"/>
                  </a:lnTo>
                  <a:lnTo>
                    <a:pt x="5031249" y="169002"/>
                  </a:lnTo>
                  <a:lnTo>
                    <a:pt x="5043306" y="212922"/>
                  </a:lnTo>
                  <a:lnTo>
                    <a:pt x="5047488" y="259587"/>
                  </a:lnTo>
                  <a:lnTo>
                    <a:pt x="5047488" y="1813052"/>
                  </a:lnTo>
                  <a:lnTo>
                    <a:pt x="5043306" y="1859717"/>
                  </a:lnTo>
                  <a:lnTo>
                    <a:pt x="5031249" y="1903637"/>
                  </a:lnTo>
                  <a:lnTo>
                    <a:pt x="5012050" y="1944078"/>
                  </a:lnTo>
                  <a:lnTo>
                    <a:pt x="4986441" y="1980308"/>
                  </a:lnTo>
                  <a:lnTo>
                    <a:pt x="4955156" y="2011593"/>
                  </a:lnTo>
                  <a:lnTo>
                    <a:pt x="4918926" y="2037202"/>
                  </a:lnTo>
                  <a:lnTo>
                    <a:pt x="4878485" y="2056401"/>
                  </a:lnTo>
                  <a:lnTo>
                    <a:pt x="4834565" y="2068458"/>
                  </a:lnTo>
                  <a:lnTo>
                    <a:pt x="4787900" y="2072639"/>
                  </a:lnTo>
                  <a:lnTo>
                    <a:pt x="259575" y="2072639"/>
                  </a:lnTo>
                  <a:lnTo>
                    <a:pt x="212916" y="2068458"/>
                  </a:lnTo>
                  <a:lnTo>
                    <a:pt x="169001" y="2056401"/>
                  </a:lnTo>
                  <a:lnTo>
                    <a:pt x="128563" y="2037202"/>
                  </a:lnTo>
                  <a:lnTo>
                    <a:pt x="92335" y="2011593"/>
                  </a:lnTo>
                  <a:lnTo>
                    <a:pt x="61049" y="1980308"/>
                  </a:lnTo>
                  <a:lnTo>
                    <a:pt x="35440" y="1944078"/>
                  </a:lnTo>
                  <a:lnTo>
                    <a:pt x="16239" y="1903637"/>
                  </a:lnTo>
                  <a:lnTo>
                    <a:pt x="4182" y="1859717"/>
                  </a:lnTo>
                  <a:lnTo>
                    <a:pt x="0" y="1813052"/>
                  </a:lnTo>
                  <a:lnTo>
                    <a:pt x="0" y="259587"/>
                  </a:lnTo>
                  <a:close/>
                </a:path>
              </a:pathLst>
            </a:custGeom>
            <a:ln w="25908">
              <a:solidFill>
                <a:srgbClr val="4655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4135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СВОБОДНЫЕ</a:t>
            </a:r>
            <a:r>
              <a:rPr spc="-110" dirty="0"/>
              <a:t> </a:t>
            </a:r>
            <a:r>
              <a:rPr spc="-10" dirty="0"/>
              <a:t>ИНВЕСТИЦИОННЫЕ</a:t>
            </a:r>
          </a:p>
          <a:p>
            <a:pPr marL="64135">
              <a:lnSpc>
                <a:spcPct val="100000"/>
              </a:lnSpc>
              <a:spcBef>
                <a:spcPts val="5"/>
              </a:spcBef>
            </a:pPr>
            <a:r>
              <a:rPr spc="-10" dirty="0"/>
              <a:t>ПЛОЩАДКИ</a:t>
            </a:r>
          </a:p>
        </p:txBody>
      </p:sp>
      <p:sp>
        <p:nvSpPr>
          <p:cNvPr id="10" name="object 10"/>
          <p:cNvSpPr/>
          <p:nvPr/>
        </p:nvSpPr>
        <p:spPr>
          <a:xfrm>
            <a:off x="626363" y="163068"/>
            <a:ext cx="2319655" cy="273050"/>
          </a:xfrm>
          <a:custGeom>
            <a:avLst/>
            <a:gdLst/>
            <a:ahLst/>
            <a:cxnLst/>
            <a:rect l="l" t="t" r="r" b="b"/>
            <a:pathLst>
              <a:path w="2319655" h="273050">
                <a:moveTo>
                  <a:pt x="2183130" y="0"/>
                </a:moveTo>
                <a:lnTo>
                  <a:pt x="136398" y="0"/>
                </a:lnTo>
                <a:lnTo>
                  <a:pt x="93283" y="6955"/>
                </a:lnTo>
                <a:lnTo>
                  <a:pt x="55840" y="26322"/>
                </a:lnTo>
                <a:lnTo>
                  <a:pt x="26315" y="55851"/>
                </a:lnTo>
                <a:lnTo>
                  <a:pt x="6953" y="93293"/>
                </a:lnTo>
                <a:lnTo>
                  <a:pt x="0" y="136398"/>
                </a:lnTo>
                <a:lnTo>
                  <a:pt x="6953" y="179502"/>
                </a:lnTo>
                <a:lnTo>
                  <a:pt x="26315" y="216944"/>
                </a:lnTo>
                <a:lnTo>
                  <a:pt x="55840" y="246473"/>
                </a:lnTo>
                <a:lnTo>
                  <a:pt x="93283" y="265840"/>
                </a:lnTo>
                <a:lnTo>
                  <a:pt x="136398" y="272795"/>
                </a:lnTo>
                <a:lnTo>
                  <a:pt x="2183130" y="272795"/>
                </a:lnTo>
                <a:lnTo>
                  <a:pt x="2226234" y="265840"/>
                </a:lnTo>
                <a:lnTo>
                  <a:pt x="2263676" y="246473"/>
                </a:lnTo>
                <a:lnTo>
                  <a:pt x="2293205" y="216944"/>
                </a:lnTo>
                <a:lnTo>
                  <a:pt x="2312572" y="179502"/>
                </a:lnTo>
                <a:lnTo>
                  <a:pt x="2319528" y="136398"/>
                </a:lnTo>
                <a:lnTo>
                  <a:pt x="2312572" y="93293"/>
                </a:lnTo>
                <a:lnTo>
                  <a:pt x="2293205" y="55851"/>
                </a:lnTo>
                <a:lnTo>
                  <a:pt x="2263676" y="26322"/>
                </a:lnTo>
                <a:lnTo>
                  <a:pt x="2226234" y="6955"/>
                </a:lnTo>
                <a:lnTo>
                  <a:pt x="2183130" y="0"/>
                </a:lnTo>
                <a:close/>
              </a:path>
            </a:pathLst>
          </a:custGeom>
          <a:solidFill>
            <a:srgbClr val="4655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762406" y="222885"/>
            <a:ext cx="2032635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dirty="0">
                <a:solidFill>
                  <a:srgbClr val="FFFFFF"/>
                </a:solidFill>
                <a:latin typeface="Arial"/>
                <a:cs typeface="Arial"/>
              </a:rPr>
              <a:t>свободные </a:t>
            </a:r>
            <a:r>
              <a:rPr sz="800" b="1" spc="-10" dirty="0">
                <a:solidFill>
                  <a:srgbClr val="FFFFFF"/>
                </a:solidFill>
                <a:latin typeface="Arial"/>
                <a:cs typeface="Arial"/>
              </a:rPr>
              <a:t>инвестиционные</a:t>
            </a:r>
            <a:r>
              <a:rPr sz="800" b="1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b="1" spc="-10" dirty="0">
                <a:solidFill>
                  <a:srgbClr val="FFFFFF"/>
                </a:solidFill>
                <a:latin typeface="Arial"/>
                <a:cs typeface="Arial"/>
              </a:rPr>
              <a:t>площадки</a:t>
            </a:r>
            <a:endParaRPr sz="800">
              <a:latin typeface="Arial"/>
              <a:cs typeface="Arial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614108" y="1389824"/>
            <a:ext cx="5069205" cy="1277620"/>
            <a:chOff x="614108" y="1389824"/>
            <a:chExt cx="5069205" cy="1277620"/>
          </a:xfrm>
        </p:grpSpPr>
        <p:sp>
          <p:nvSpPr>
            <p:cNvPr id="13" name="object 13"/>
            <p:cNvSpPr/>
            <p:nvPr/>
          </p:nvSpPr>
          <p:spPr>
            <a:xfrm>
              <a:off x="627125" y="1402841"/>
              <a:ext cx="5043170" cy="1251585"/>
            </a:xfrm>
            <a:custGeom>
              <a:avLst/>
              <a:gdLst/>
              <a:ahLst/>
              <a:cxnLst/>
              <a:rect l="l" t="t" r="r" b="b"/>
              <a:pathLst>
                <a:path w="5043170" h="1251585">
                  <a:moveTo>
                    <a:pt x="4760468" y="0"/>
                  </a:moveTo>
                  <a:lnTo>
                    <a:pt x="282397" y="0"/>
                  </a:lnTo>
                  <a:lnTo>
                    <a:pt x="236589" y="3697"/>
                  </a:lnTo>
                  <a:lnTo>
                    <a:pt x="193135" y="14402"/>
                  </a:lnTo>
                  <a:lnTo>
                    <a:pt x="152617" y="31533"/>
                  </a:lnTo>
                  <a:lnTo>
                    <a:pt x="115614" y="54506"/>
                  </a:lnTo>
                  <a:lnTo>
                    <a:pt x="82710" y="82740"/>
                  </a:lnTo>
                  <a:lnTo>
                    <a:pt x="54484" y="115653"/>
                  </a:lnTo>
                  <a:lnTo>
                    <a:pt x="31519" y="152662"/>
                  </a:lnTo>
                  <a:lnTo>
                    <a:pt x="14396" y="193186"/>
                  </a:lnTo>
                  <a:lnTo>
                    <a:pt x="3695" y="236642"/>
                  </a:lnTo>
                  <a:lnTo>
                    <a:pt x="0" y="282448"/>
                  </a:lnTo>
                  <a:lnTo>
                    <a:pt x="0" y="968756"/>
                  </a:lnTo>
                  <a:lnTo>
                    <a:pt x="3695" y="1014561"/>
                  </a:lnTo>
                  <a:lnTo>
                    <a:pt x="14396" y="1058017"/>
                  </a:lnTo>
                  <a:lnTo>
                    <a:pt x="31519" y="1098541"/>
                  </a:lnTo>
                  <a:lnTo>
                    <a:pt x="54484" y="1135550"/>
                  </a:lnTo>
                  <a:lnTo>
                    <a:pt x="82710" y="1168463"/>
                  </a:lnTo>
                  <a:lnTo>
                    <a:pt x="115614" y="1196697"/>
                  </a:lnTo>
                  <a:lnTo>
                    <a:pt x="152617" y="1219670"/>
                  </a:lnTo>
                  <a:lnTo>
                    <a:pt x="193135" y="1236801"/>
                  </a:lnTo>
                  <a:lnTo>
                    <a:pt x="236589" y="1247506"/>
                  </a:lnTo>
                  <a:lnTo>
                    <a:pt x="282397" y="1251204"/>
                  </a:lnTo>
                  <a:lnTo>
                    <a:pt x="4760468" y="1251204"/>
                  </a:lnTo>
                  <a:lnTo>
                    <a:pt x="4806273" y="1247506"/>
                  </a:lnTo>
                  <a:lnTo>
                    <a:pt x="4849729" y="1236801"/>
                  </a:lnTo>
                  <a:lnTo>
                    <a:pt x="4890253" y="1219670"/>
                  </a:lnTo>
                  <a:lnTo>
                    <a:pt x="4927262" y="1196697"/>
                  </a:lnTo>
                  <a:lnTo>
                    <a:pt x="4960175" y="1168463"/>
                  </a:lnTo>
                  <a:lnTo>
                    <a:pt x="4988409" y="1135550"/>
                  </a:lnTo>
                  <a:lnTo>
                    <a:pt x="5011382" y="1098541"/>
                  </a:lnTo>
                  <a:lnTo>
                    <a:pt x="5028513" y="1058017"/>
                  </a:lnTo>
                  <a:lnTo>
                    <a:pt x="5039218" y="1014561"/>
                  </a:lnTo>
                  <a:lnTo>
                    <a:pt x="5042916" y="968756"/>
                  </a:lnTo>
                  <a:lnTo>
                    <a:pt x="5042916" y="282448"/>
                  </a:lnTo>
                  <a:lnTo>
                    <a:pt x="5039218" y="236642"/>
                  </a:lnTo>
                  <a:lnTo>
                    <a:pt x="5028513" y="193186"/>
                  </a:lnTo>
                  <a:lnTo>
                    <a:pt x="5011382" y="152662"/>
                  </a:lnTo>
                  <a:lnTo>
                    <a:pt x="4988409" y="115653"/>
                  </a:lnTo>
                  <a:lnTo>
                    <a:pt x="4960175" y="82740"/>
                  </a:lnTo>
                  <a:lnTo>
                    <a:pt x="4927262" y="54506"/>
                  </a:lnTo>
                  <a:lnTo>
                    <a:pt x="4890253" y="31533"/>
                  </a:lnTo>
                  <a:lnTo>
                    <a:pt x="4849729" y="14402"/>
                  </a:lnTo>
                  <a:lnTo>
                    <a:pt x="4806273" y="3697"/>
                  </a:lnTo>
                  <a:lnTo>
                    <a:pt x="4760468" y="0"/>
                  </a:lnTo>
                  <a:close/>
                </a:path>
              </a:pathLst>
            </a:custGeom>
            <a:solidFill>
              <a:srgbClr val="4655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627125" y="1402841"/>
              <a:ext cx="5043170" cy="1251585"/>
            </a:xfrm>
            <a:custGeom>
              <a:avLst/>
              <a:gdLst/>
              <a:ahLst/>
              <a:cxnLst/>
              <a:rect l="l" t="t" r="r" b="b"/>
              <a:pathLst>
                <a:path w="5043170" h="1251585">
                  <a:moveTo>
                    <a:pt x="0" y="282448"/>
                  </a:moveTo>
                  <a:lnTo>
                    <a:pt x="3695" y="236642"/>
                  </a:lnTo>
                  <a:lnTo>
                    <a:pt x="14396" y="193186"/>
                  </a:lnTo>
                  <a:lnTo>
                    <a:pt x="31519" y="152662"/>
                  </a:lnTo>
                  <a:lnTo>
                    <a:pt x="54484" y="115653"/>
                  </a:lnTo>
                  <a:lnTo>
                    <a:pt x="82710" y="82740"/>
                  </a:lnTo>
                  <a:lnTo>
                    <a:pt x="115614" y="54506"/>
                  </a:lnTo>
                  <a:lnTo>
                    <a:pt x="152617" y="31533"/>
                  </a:lnTo>
                  <a:lnTo>
                    <a:pt x="193135" y="14402"/>
                  </a:lnTo>
                  <a:lnTo>
                    <a:pt x="236589" y="3697"/>
                  </a:lnTo>
                  <a:lnTo>
                    <a:pt x="282397" y="0"/>
                  </a:lnTo>
                  <a:lnTo>
                    <a:pt x="4760468" y="0"/>
                  </a:lnTo>
                  <a:lnTo>
                    <a:pt x="4806273" y="3697"/>
                  </a:lnTo>
                  <a:lnTo>
                    <a:pt x="4849729" y="14402"/>
                  </a:lnTo>
                  <a:lnTo>
                    <a:pt x="4890253" y="31533"/>
                  </a:lnTo>
                  <a:lnTo>
                    <a:pt x="4927262" y="54506"/>
                  </a:lnTo>
                  <a:lnTo>
                    <a:pt x="4960175" y="82740"/>
                  </a:lnTo>
                  <a:lnTo>
                    <a:pt x="4988409" y="115653"/>
                  </a:lnTo>
                  <a:lnTo>
                    <a:pt x="5011382" y="152662"/>
                  </a:lnTo>
                  <a:lnTo>
                    <a:pt x="5028513" y="193186"/>
                  </a:lnTo>
                  <a:lnTo>
                    <a:pt x="5039218" y="236642"/>
                  </a:lnTo>
                  <a:lnTo>
                    <a:pt x="5042916" y="282448"/>
                  </a:lnTo>
                  <a:lnTo>
                    <a:pt x="5042916" y="968756"/>
                  </a:lnTo>
                  <a:lnTo>
                    <a:pt x="5039218" y="1014561"/>
                  </a:lnTo>
                  <a:lnTo>
                    <a:pt x="5028513" y="1058017"/>
                  </a:lnTo>
                  <a:lnTo>
                    <a:pt x="5011382" y="1098541"/>
                  </a:lnTo>
                  <a:lnTo>
                    <a:pt x="4988409" y="1135550"/>
                  </a:lnTo>
                  <a:lnTo>
                    <a:pt x="4960175" y="1168463"/>
                  </a:lnTo>
                  <a:lnTo>
                    <a:pt x="4927262" y="1196697"/>
                  </a:lnTo>
                  <a:lnTo>
                    <a:pt x="4890253" y="1219670"/>
                  </a:lnTo>
                  <a:lnTo>
                    <a:pt x="4849729" y="1236801"/>
                  </a:lnTo>
                  <a:lnTo>
                    <a:pt x="4806273" y="1247506"/>
                  </a:lnTo>
                  <a:lnTo>
                    <a:pt x="4760468" y="1251204"/>
                  </a:lnTo>
                  <a:lnTo>
                    <a:pt x="282397" y="1251204"/>
                  </a:lnTo>
                  <a:lnTo>
                    <a:pt x="236589" y="1247506"/>
                  </a:lnTo>
                  <a:lnTo>
                    <a:pt x="193135" y="1236801"/>
                  </a:lnTo>
                  <a:lnTo>
                    <a:pt x="152617" y="1219670"/>
                  </a:lnTo>
                  <a:lnTo>
                    <a:pt x="115614" y="1196697"/>
                  </a:lnTo>
                  <a:lnTo>
                    <a:pt x="82710" y="1168463"/>
                  </a:lnTo>
                  <a:lnTo>
                    <a:pt x="54484" y="1135550"/>
                  </a:lnTo>
                  <a:lnTo>
                    <a:pt x="31519" y="1098541"/>
                  </a:lnTo>
                  <a:lnTo>
                    <a:pt x="14396" y="1058017"/>
                  </a:lnTo>
                  <a:lnTo>
                    <a:pt x="3695" y="1014561"/>
                  </a:lnTo>
                  <a:lnTo>
                    <a:pt x="0" y="968756"/>
                  </a:lnTo>
                  <a:lnTo>
                    <a:pt x="0" y="282448"/>
                  </a:lnTo>
                  <a:close/>
                </a:path>
              </a:pathLst>
            </a:custGeom>
            <a:ln w="25907">
              <a:solidFill>
                <a:srgbClr val="4655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997195" y="2046731"/>
              <a:ext cx="176784" cy="176784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228843" y="2336291"/>
              <a:ext cx="178308" cy="176784"/>
            </a:xfrm>
            <a:prstGeom prst="rect">
              <a:avLst/>
            </a:prstGeom>
          </p:spPr>
        </p:pic>
      </p:grpSp>
      <p:sp>
        <p:nvSpPr>
          <p:cNvPr id="17" name="object 17"/>
          <p:cNvSpPr txBox="1"/>
          <p:nvPr/>
        </p:nvSpPr>
        <p:spPr>
          <a:xfrm>
            <a:off x="6344539" y="5951016"/>
            <a:ext cx="2131695" cy="132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00" b="1" spc="-40" dirty="0">
                <a:solidFill>
                  <a:srgbClr val="46559F"/>
                </a:solidFill>
                <a:latin typeface="Arial"/>
                <a:cs typeface="Arial"/>
              </a:rPr>
              <a:t>количество</a:t>
            </a:r>
            <a:r>
              <a:rPr sz="700" b="1" spc="25" dirty="0">
                <a:solidFill>
                  <a:srgbClr val="46559F"/>
                </a:solidFill>
                <a:latin typeface="Arial"/>
                <a:cs typeface="Arial"/>
              </a:rPr>
              <a:t> </a:t>
            </a:r>
            <a:r>
              <a:rPr sz="700" b="1" spc="-40" dirty="0">
                <a:solidFill>
                  <a:srgbClr val="46559F"/>
                </a:solidFill>
                <a:latin typeface="Arial"/>
                <a:cs typeface="Arial"/>
              </a:rPr>
              <a:t>свободных</a:t>
            </a:r>
            <a:r>
              <a:rPr sz="700" b="1" spc="30" dirty="0">
                <a:solidFill>
                  <a:srgbClr val="46559F"/>
                </a:solidFill>
                <a:latin typeface="Arial"/>
                <a:cs typeface="Arial"/>
              </a:rPr>
              <a:t> </a:t>
            </a:r>
            <a:r>
              <a:rPr sz="700" b="1" spc="-45" dirty="0">
                <a:solidFill>
                  <a:srgbClr val="46559F"/>
                </a:solidFill>
                <a:latin typeface="Arial"/>
                <a:cs typeface="Arial"/>
              </a:rPr>
              <a:t>инвестиционных</a:t>
            </a:r>
            <a:r>
              <a:rPr sz="700" b="1" spc="25" dirty="0">
                <a:solidFill>
                  <a:srgbClr val="46559F"/>
                </a:solidFill>
                <a:latin typeface="Arial"/>
                <a:cs typeface="Arial"/>
              </a:rPr>
              <a:t> </a:t>
            </a:r>
            <a:r>
              <a:rPr sz="700" b="1" spc="-10" dirty="0">
                <a:solidFill>
                  <a:srgbClr val="46559F"/>
                </a:solidFill>
                <a:latin typeface="Arial"/>
                <a:cs typeface="Arial"/>
              </a:rPr>
              <a:t>площадок</a:t>
            </a:r>
            <a:endParaRPr sz="700">
              <a:latin typeface="Arial"/>
              <a:cs typeface="Arial"/>
            </a:endParaRPr>
          </a:p>
        </p:txBody>
      </p:sp>
      <p:pic>
        <p:nvPicPr>
          <p:cNvPr id="18" name="object 1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6038088" y="5894832"/>
            <a:ext cx="202691" cy="202691"/>
          </a:xfrm>
          <a:prstGeom prst="rect">
            <a:avLst/>
          </a:prstGeom>
        </p:spPr>
      </p:pic>
      <p:sp>
        <p:nvSpPr>
          <p:cNvPr id="19" name="object 19"/>
          <p:cNvSpPr txBox="1"/>
          <p:nvPr/>
        </p:nvSpPr>
        <p:spPr>
          <a:xfrm>
            <a:off x="6068695" y="5881827"/>
            <a:ext cx="13970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50" dirty="0">
                <a:solidFill>
                  <a:srgbClr val="46559F"/>
                </a:solidFill>
                <a:latin typeface="Arial"/>
                <a:cs typeface="Arial"/>
              </a:rPr>
              <a:t>…</a:t>
            </a:r>
            <a:endParaRPr sz="900" dirty="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817367" y="2986277"/>
            <a:ext cx="656590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b="1" spc="-10" dirty="0">
                <a:solidFill>
                  <a:srgbClr val="46559F"/>
                </a:solidFill>
                <a:latin typeface="Arial"/>
                <a:cs typeface="Arial"/>
              </a:rPr>
              <a:t>ТАРИФЫ</a:t>
            </a:r>
            <a:endParaRPr sz="11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809040" y="1563115"/>
            <a:ext cx="1415415" cy="833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0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24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845"/>
              </a:spcBef>
            </a:pPr>
            <a:r>
              <a:rPr sz="1100" b="1" spc="-10" dirty="0">
                <a:solidFill>
                  <a:srgbClr val="FFFFFF"/>
                </a:solidFill>
                <a:latin typeface="Arial"/>
                <a:cs typeface="Arial"/>
              </a:rPr>
              <a:t>ИНВЕСТИЦИОННАЯ ПЛОЩАДКА</a:t>
            </a:r>
            <a:endParaRPr sz="1100">
              <a:latin typeface="Arial"/>
              <a:cs typeface="Arial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2615183" y="1551432"/>
            <a:ext cx="0" cy="856615"/>
          </a:xfrm>
          <a:custGeom>
            <a:avLst/>
            <a:gdLst/>
            <a:ahLst/>
            <a:cxnLst/>
            <a:rect l="l" t="t" r="r" b="b"/>
            <a:pathLst>
              <a:path h="856614">
                <a:moveTo>
                  <a:pt x="0" y="0"/>
                </a:moveTo>
                <a:lnTo>
                  <a:pt x="0" y="856488"/>
                </a:lnTo>
              </a:path>
            </a:pathLst>
          </a:custGeom>
          <a:ln w="121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3216089" y="2017864"/>
            <a:ext cx="1781105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ru-RU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en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greenfield'o</a:t>
            </a:r>
            <a:r>
              <a:rPr lang="ru-RU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194003" y="3435476"/>
            <a:ext cx="1383030" cy="3613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ru-RU" sz="1100" dirty="0" smtClean="0">
                <a:solidFill>
                  <a:srgbClr val="46559F"/>
                </a:solidFill>
                <a:latin typeface="Microsoft Sans Serif"/>
                <a:cs typeface="Microsoft Sans Serif"/>
              </a:rPr>
              <a:t>80,29</a:t>
            </a:r>
            <a:r>
              <a:rPr sz="1100" spc="-10" dirty="0" smtClean="0">
                <a:solidFill>
                  <a:srgbClr val="46559F"/>
                </a:solidFill>
                <a:latin typeface="Microsoft Sans Serif"/>
                <a:cs typeface="Microsoft Sans Serif"/>
              </a:rPr>
              <a:t> </a:t>
            </a:r>
            <a:r>
              <a:rPr sz="1100" spc="-20" dirty="0">
                <a:solidFill>
                  <a:srgbClr val="46559F"/>
                </a:solidFill>
                <a:latin typeface="Microsoft Sans Serif"/>
                <a:cs typeface="Microsoft Sans Serif"/>
              </a:rPr>
              <a:t>руб.</a:t>
            </a:r>
            <a:endParaRPr sz="1100" dirty="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</a:pPr>
            <a:r>
              <a:rPr sz="1100" b="1" dirty="0">
                <a:solidFill>
                  <a:srgbClr val="46559F"/>
                </a:solidFill>
                <a:latin typeface="Arial"/>
                <a:cs typeface="Arial"/>
              </a:rPr>
              <a:t>холодная</a:t>
            </a:r>
            <a:r>
              <a:rPr sz="1100" b="1" spc="-40" dirty="0">
                <a:solidFill>
                  <a:srgbClr val="46559F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46559F"/>
                </a:solidFill>
                <a:latin typeface="Arial"/>
                <a:cs typeface="Arial"/>
              </a:rPr>
              <a:t>вода</a:t>
            </a:r>
            <a:r>
              <a:rPr sz="1100" b="1" spc="-40" dirty="0">
                <a:solidFill>
                  <a:srgbClr val="46559F"/>
                </a:solidFill>
                <a:latin typeface="Arial"/>
                <a:cs typeface="Arial"/>
              </a:rPr>
              <a:t> </a:t>
            </a:r>
            <a:r>
              <a:rPr sz="1100" b="1" spc="-20" dirty="0">
                <a:solidFill>
                  <a:srgbClr val="46559F"/>
                </a:solidFill>
                <a:latin typeface="Arial"/>
                <a:cs typeface="Arial"/>
              </a:rPr>
              <a:t>(м3)</a:t>
            </a:r>
            <a:endParaRPr sz="1100" dirty="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202537" y="3981069"/>
            <a:ext cx="1414780" cy="361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100" dirty="0" smtClean="0">
                <a:solidFill>
                  <a:srgbClr val="46559F"/>
                </a:solidFill>
                <a:latin typeface="Microsoft Sans Serif"/>
                <a:cs typeface="Microsoft Sans Serif"/>
              </a:rPr>
              <a:t>35.94</a:t>
            </a:r>
            <a:r>
              <a:rPr sz="1100" spc="-10" dirty="0" smtClean="0">
                <a:solidFill>
                  <a:srgbClr val="46559F"/>
                </a:solidFill>
                <a:latin typeface="Microsoft Sans Serif"/>
                <a:cs typeface="Microsoft Sans Serif"/>
              </a:rPr>
              <a:t> </a:t>
            </a:r>
            <a:r>
              <a:rPr sz="1100" spc="-20" dirty="0">
                <a:solidFill>
                  <a:srgbClr val="46559F"/>
                </a:solidFill>
                <a:latin typeface="Microsoft Sans Serif"/>
                <a:cs typeface="Microsoft Sans Serif"/>
              </a:rPr>
              <a:t>руб.</a:t>
            </a:r>
            <a:endParaRPr sz="1100" dirty="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100" b="1" spc="-10" dirty="0">
                <a:solidFill>
                  <a:srgbClr val="46559F"/>
                </a:solidFill>
                <a:latin typeface="Arial"/>
                <a:cs typeface="Arial"/>
              </a:rPr>
              <a:t>водоотведение</a:t>
            </a:r>
            <a:r>
              <a:rPr sz="1100" b="1" spc="40" dirty="0">
                <a:solidFill>
                  <a:srgbClr val="46559F"/>
                </a:solidFill>
                <a:latin typeface="Arial"/>
                <a:cs typeface="Arial"/>
              </a:rPr>
              <a:t> </a:t>
            </a:r>
            <a:r>
              <a:rPr sz="1100" b="1" spc="-20" dirty="0">
                <a:solidFill>
                  <a:srgbClr val="46559F"/>
                </a:solidFill>
                <a:latin typeface="Arial"/>
                <a:cs typeface="Arial"/>
              </a:rPr>
              <a:t>(м3)</a:t>
            </a:r>
            <a:endParaRPr sz="1100" dirty="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3512311" y="3415664"/>
            <a:ext cx="1656714" cy="35201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ru-RU" sz="1100" dirty="0" smtClean="0">
                <a:solidFill>
                  <a:srgbClr val="46559F"/>
                </a:solidFill>
                <a:latin typeface="Microsoft Sans Serif"/>
                <a:cs typeface="Microsoft Sans Serif"/>
              </a:rPr>
              <a:t>10,78</a:t>
            </a:r>
            <a:r>
              <a:rPr sz="1100" spc="-15" dirty="0" smtClean="0">
                <a:solidFill>
                  <a:srgbClr val="46559F"/>
                </a:solidFill>
                <a:latin typeface="Microsoft Sans Serif"/>
                <a:cs typeface="Microsoft Sans Serif"/>
              </a:rPr>
              <a:t> </a:t>
            </a:r>
            <a:r>
              <a:rPr sz="1100" spc="-20" dirty="0">
                <a:solidFill>
                  <a:srgbClr val="46559F"/>
                </a:solidFill>
                <a:latin typeface="Microsoft Sans Serif"/>
                <a:cs typeface="Microsoft Sans Serif"/>
              </a:rPr>
              <a:t>руб.</a:t>
            </a:r>
            <a:endParaRPr sz="1100" dirty="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</a:pPr>
            <a:r>
              <a:rPr sz="1100" b="1" spc="-10" dirty="0">
                <a:solidFill>
                  <a:srgbClr val="46559F"/>
                </a:solidFill>
                <a:latin typeface="Arial"/>
                <a:cs typeface="Arial"/>
              </a:rPr>
              <a:t>электроэнергия</a:t>
            </a:r>
            <a:r>
              <a:rPr sz="1100" b="1" spc="5" dirty="0">
                <a:solidFill>
                  <a:srgbClr val="46559F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46559F"/>
                </a:solidFill>
                <a:latin typeface="Arial"/>
                <a:cs typeface="Arial"/>
              </a:rPr>
              <a:t>(кВт</a:t>
            </a:r>
            <a:r>
              <a:rPr sz="1100" b="1" spc="20" dirty="0">
                <a:solidFill>
                  <a:srgbClr val="46559F"/>
                </a:solidFill>
                <a:latin typeface="Arial"/>
                <a:cs typeface="Arial"/>
              </a:rPr>
              <a:t> </a:t>
            </a:r>
            <a:r>
              <a:rPr sz="1100" b="1" spc="-25" dirty="0">
                <a:solidFill>
                  <a:srgbClr val="46559F"/>
                </a:solidFill>
                <a:latin typeface="Arial"/>
                <a:cs typeface="Arial"/>
              </a:rPr>
              <a:t>ч</a:t>
            </a:r>
            <a:r>
              <a:rPr sz="1100" b="1" spc="-25" dirty="0" smtClean="0">
                <a:solidFill>
                  <a:srgbClr val="46559F"/>
                </a:solidFill>
                <a:latin typeface="Arial"/>
                <a:cs typeface="Arial"/>
              </a:rPr>
              <a:t>.)</a:t>
            </a:r>
            <a:endParaRPr sz="1100" dirty="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3470528" y="3992117"/>
            <a:ext cx="1915795" cy="361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100" dirty="0" smtClean="0">
                <a:solidFill>
                  <a:srgbClr val="46559F"/>
                </a:solidFill>
                <a:latin typeface="Microsoft Sans Serif"/>
                <a:cs typeface="Microsoft Sans Serif"/>
              </a:rPr>
              <a:t>3981.94</a:t>
            </a:r>
            <a:r>
              <a:rPr sz="1100" spc="-15" dirty="0" smtClean="0">
                <a:solidFill>
                  <a:srgbClr val="46559F"/>
                </a:solidFill>
                <a:latin typeface="Microsoft Sans Serif"/>
                <a:cs typeface="Microsoft Sans Serif"/>
              </a:rPr>
              <a:t> </a:t>
            </a:r>
            <a:r>
              <a:rPr sz="1100" spc="-20" dirty="0">
                <a:solidFill>
                  <a:srgbClr val="46559F"/>
                </a:solidFill>
                <a:latin typeface="Microsoft Sans Serif"/>
                <a:cs typeface="Microsoft Sans Serif"/>
              </a:rPr>
              <a:t>руб.</a:t>
            </a:r>
            <a:endParaRPr sz="1100" dirty="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</a:pPr>
            <a:r>
              <a:rPr sz="1100" b="1" dirty="0">
                <a:solidFill>
                  <a:srgbClr val="46559F"/>
                </a:solidFill>
                <a:latin typeface="Arial"/>
                <a:cs typeface="Arial"/>
              </a:rPr>
              <a:t>отопление</a:t>
            </a:r>
            <a:r>
              <a:rPr sz="1100" b="1" spc="-45" dirty="0">
                <a:solidFill>
                  <a:srgbClr val="46559F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46559F"/>
                </a:solidFill>
                <a:latin typeface="Arial"/>
                <a:cs typeface="Arial"/>
              </a:rPr>
              <a:t>(за</a:t>
            </a:r>
            <a:r>
              <a:rPr sz="1100" b="1" spc="260" dirty="0">
                <a:solidFill>
                  <a:srgbClr val="46559F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46559F"/>
                </a:solidFill>
                <a:latin typeface="Arial"/>
                <a:cs typeface="Arial"/>
              </a:rPr>
              <a:t>ед.</a:t>
            </a:r>
            <a:r>
              <a:rPr sz="1100" b="1" spc="-35" dirty="0">
                <a:solidFill>
                  <a:srgbClr val="46559F"/>
                </a:solidFill>
                <a:latin typeface="Arial"/>
                <a:cs typeface="Arial"/>
              </a:rPr>
              <a:t> </a:t>
            </a:r>
            <a:r>
              <a:rPr sz="1100" b="1" spc="-10" dirty="0">
                <a:solidFill>
                  <a:srgbClr val="46559F"/>
                </a:solidFill>
                <a:latin typeface="Arial"/>
                <a:cs typeface="Arial"/>
              </a:rPr>
              <a:t>энергии)</a:t>
            </a:r>
            <a:endParaRPr sz="1100" dirty="0">
              <a:latin typeface="Arial"/>
              <a:cs typeface="Arial"/>
            </a:endParaRPr>
          </a:p>
        </p:txBody>
      </p:sp>
      <p:pic>
        <p:nvPicPr>
          <p:cNvPr id="28" name="object 28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752855" y="5079491"/>
            <a:ext cx="358140" cy="358139"/>
          </a:xfrm>
          <a:prstGeom prst="rect">
            <a:avLst/>
          </a:prstGeom>
        </p:spPr>
      </p:pic>
      <p:pic>
        <p:nvPicPr>
          <p:cNvPr id="29" name="object 29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752855" y="5812535"/>
            <a:ext cx="358140" cy="356615"/>
          </a:xfrm>
          <a:prstGeom prst="rect">
            <a:avLst/>
          </a:prstGeom>
        </p:spPr>
      </p:pic>
      <p:grpSp>
        <p:nvGrpSpPr>
          <p:cNvPr id="30" name="object 30"/>
          <p:cNvGrpSpPr/>
          <p:nvPr/>
        </p:nvGrpSpPr>
        <p:grpSpPr>
          <a:xfrm>
            <a:off x="821729" y="3482378"/>
            <a:ext cx="2607310" cy="890269"/>
            <a:chOff x="821729" y="3482378"/>
            <a:chExt cx="2607310" cy="890269"/>
          </a:xfrm>
        </p:grpSpPr>
        <p:pic>
          <p:nvPicPr>
            <p:cNvPr id="31" name="object 31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180822" y="3482378"/>
              <a:ext cx="247943" cy="344365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821729" y="4020608"/>
              <a:ext cx="224985" cy="314933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216089" y="4037134"/>
              <a:ext cx="151520" cy="335182"/>
            </a:xfrm>
            <a:prstGeom prst="rect">
              <a:avLst/>
            </a:prstGeom>
          </p:spPr>
        </p:pic>
      </p:grpSp>
      <p:sp>
        <p:nvSpPr>
          <p:cNvPr id="34" name="object 34"/>
          <p:cNvSpPr txBox="1"/>
          <p:nvPr/>
        </p:nvSpPr>
        <p:spPr>
          <a:xfrm>
            <a:off x="3216090" y="1581151"/>
            <a:ext cx="2125250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ru-RU" sz="16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ru-RU" sz="1100" b="1" dirty="0" smtClean="0">
                <a:solidFill>
                  <a:srgbClr val="FFFFFF"/>
                </a:solidFill>
                <a:latin typeface="Arial"/>
                <a:cs typeface="Arial"/>
              </a:rPr>
              <a:t>Общей площадью 15,81 ГА</a:t>
            </a:r>
            <a:endParaRPr sz="1100" dirty="0">
              <a:latin typeface="Arial"/>
              <a:cs typeface="Arial"/>
            </a:endParaRPr>
          </a:p>
        </p:txBody>
      </p:sp>
      <p:grpSp>
        <p:nvGrpSpPr>
          <p:cNvPr id="35" name="object 35"/>
          <p:cNvGrpSpPr/>
          <p:nvPr/>
        </p:nvGrpSpPr>
        <p:grpSpPr>
          <a:xfrm>
            <a:off x="5729422" y="1358264"/>
            <a:ext cx="4050792" cy="4114800"/>
            <a:chOff x="5802302" y="1376172"/>
            <a:chExt cx="4050792" cy="4114800"/>
          </a:xfrm>
        </p:grpSpPr>
        <p:pic>
          <p:nvPicPr>
            <p:cNvPr id="36" name="object 36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5802302" y="1376172"/>
              <a:ext cx="4050792" cy="4114800"/>
            </a:xfrm>
            <a:prstGeom prst="rect">
              <a:avLst/>
            </a:prstGeom>
          </p:spPr>
        </p:pic>
        <p:sp>
          <p:nvSpPr>
            <p:cNvPr id="37" name="object 37"/>
            <p:cNvSpPr/>
            <p:nvPr/>
          </p:nvSpPr>
          <p:spPr>
            <a:xfrm>
              <a:off x="6400846" y="3616535"/>
              <a:ext cx="581632" cy="260985"/>
            </a:xfrm>
            <a:custGeom>
              <a:avLst/>
              <a:gdLst/>
              <a:ahLst/>
              <a:cxnLst/>
              <a:rect l="l" t="t" r="r" b="b"/>
              <a:pathLst>
                <a:path w="273050" h="260985">
                  <a:moveTo>
                    <a:pt x="136398" y="0"/>
                  </a:moveTo>
                  <a:lnTo>
                    <a:pt x="93293" y="6638"/>
                  </a:lnTo>
                  <a:lnTo>
                    <a:pt x="55851" y="25127"/>
                  </a:lnTo>
                  <a:lnTo>
                    <a:pt x="26322" y="53327"/>
                  </a:lnTo>
                  <a:lnTo>
                    <a:pt x="6955" y="89099"/>
                  </a:lnTo>
                  <a:lnTo>
                    <a:pt x="0" y="130301"/>
                  </a:lnTo>
                  <a:lnTo>
                    <a:pt x="6955" y="171504"/>
                  </a:lnTo>
                  <a:lnTo>
                    <a:pt x="26322" y="207276"/>
                  </a:lnTo>
                  <a:lnTo>
                    <a:pt x="55851" y="235476"/>
                  </a:lnTo>
                  <a:lnTo>
                    <a:pt x="93293" y="253965"/>
                  </a:lnTo>
                  <a:lnTo>
                    <a:pt x="136398" y="260604"/>
                  </a:lnTo>
                  <a:lnTo>
                    <a:pt x="179502" y="253965"/>
                  </a:lnTo>
                  <a:lnTo>
                    <a:pt x="216944" y="235476"/>
                  </a:lnTo>
                  <a:lnTo>
                    <a:pt x="246473" y="207276"/>
                  </a:lnTo>
                  <a:lnTo>
                    <a:pt x="265840" y="171504"/>
                  </a:lnTo>
                  <a:lnTo>
                    <a:pt x="272796" y="130301"/>
                  </a:lnTo>
                  <a:lnTo>
                    <a:pt x="265840" y="89099"/>
                  </a:lnTo>
                  <a:lnTo>
                    <a:pt x="246473" y="53327"/>
                  </a:lnTo>
                  <a:lnTo>
                    <a:pt x="216944" y="25127"/>
                  </a:lnTo>
                  <a:lnTo>
                    <a:pt x="179502" y="6638"/>
                  </a:lnTo>
                  <a:lnTo>
                    <a:pt x="13639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6619931" y="3676317"/>
              <a:ext cx="273050" cy="260985"/>
            </a:xfrm>
            <a:custGeom>
              <a:avLst/>
              <a:gdLst/>
              <a:ahLst/>
              <a:cxnLst/>
              <a:rect l="l" t="t" r="r" b="b"/>
              <a:pathLst>
                <a:path w="273050" h="260985">
                  <a:moveTo>
                    <a:pt x="0" y="130301"/>
                  </a:moveTo>
                  <a:lnTo>
                    <a:pt x="6955" y="89099"/>
                  </a:lnTo>
                  <a:lnTo>
                    <a:pt x="26322" y="53327"/>
                  </a:lnTo>
                  <a:lnTo>
                    <a:pt x="55851" y="25127"/>
                  </a:lnTo>
                  <a:lnTo>
                    <a:pt x="93293" y="6638"/>
                  </a:lnTo>
                  <a:lnTo>
                    <a:pt x="136398" y="0"/>
                  </a:lnTo>
                  <a:lnTo>
                    <a:pt x="179502" y="6638"/>
                  </a:lnTo>
                  <a:lnTo>
                    <a:pt x="216944" y="25127"/>
                  </a:lnTo>
                  <a:lnTo>
                    <a:pt x="246473" y="53327"/>
                  </a:lnTo>
                  <a:lnTo>
                    <a:pt x="265840" y="89099"/>
                  </a:lnTo>
                  <a:lnTo>
                    <a:pt x="272796" y="130301"/>
                  </a:lnTo>
                  <a:lnTo>
                    <a:pt x="265840" y="171504"/>
                  </a:lnTo>
                  <a:lnTo>
                    <a:pt x="246473" y="207276"/>
                  </a:lnTo>
                  <a:lnTo>
                    <a:pt x="216944" y="235476"/>
                  </a:lnTo>
                  <a:lnTo>
                    <a:pt x="179502" y="253965"/>
                  </a:lnTo>
                  <a:lnTo>
                    <a:pt x="136398" y="260604"/>
                  </a:lnTo>
                  <a:lnTo>
                    <a:pt x="93293" y="253965"/>
                  </a:lnTo>
                  <a:lnTo>
                    <a:pt x="55851" y="235476"/>
                  </a:lnTo>
                  <a:lnTo>
                    <a:pt x="26322" y="207276"/>
                  </a:lnTo>
                  <a:lnTo>
                    <a:pt x="6955" y="171504"/>
                  </a:lnTo>
                  <a:lnTo>
                    <a:pt x="0" y="130301"/>
                  </a:lnTo>
                  <a:close/>
                </a:path>
              </a:pathLst>
            </a:custGeom>
            <a:ln w="25908">
              <a:solidFill>
                <a:srgbClr val="4655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9" name="object 39"/>
          <p:cNvSpPr txBox="1"/>
          <p:nvPr/>
        </p:nvSpPr>
        <p:spPr>
          <a:xfrm>
            <a:off x="6597553" y="3716873"/>
            <a:ext cx="8953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50" dirty="0">
                <a:solidFill>
                  <a:srgbClr val="46559F"/>
                </a:solidFill>
                <a:latin typeface="Arial"/>
                <a:cs typeface="Arial"/>
              </a:rPr>
              <a:t>1</a:t>
            </a:r>
            <a:endParaRPr sz="900" dirty="0">
              <a:latin typeface="Arial"/>
              <a:cs typeface="Arial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6068696" y="3965778"/>
            <a:ext cx="1036722" cy="271780"/>
          </a:xfrm>
          <a:custGeom>
            <a:avLst/>
            <a:gdLst/>
            <a:ahLst/>
            <a:cxnLst/>
            <a:rect l="l" t="t" r="r" b="b"/>
            <a:pathLst>
              <a:path w="696595" h="271779">
                <a:moveTo>
                  <a:pt x="560831" y="0"/>
                </a:moveTo>
                <a:lnTo>
                  <a:pt x="135635" y="0"/>
                </a:lnTo>
                <a:lnTo>
                  <a:pt x="92756" y="6912"/>
                </a:lnTo>
                <a:lnTo>
                  <a:pt x="55522" y="26164"/>
                </a:lnTo>
                <a:lnTo>
                  <a:pt x="26164" y="55522"/>
                </a:lnTo>
                <a:lnTo>
                  <a:pt x="6912" y="92756"/>
                </a:lnTo>
                <a:lnTo>
                  <a:pt x="0" y="135636"/>
                </a:lnTo>
                <a:lnTo>
                  <a:pt x="6912" y="178515"/>
                </a:lnTo>
                <a:lnTo>
                  <a:pt x="26164" y="215749"/>
                </a:lnTo>
                <a:lnTo>
                  <a:pt x="55522" y="245107"/>
                </a:lnTo>
                <a:lnTo>
                  <a:pt x="92756" y="264359"/>
                </a:lnTo>
                <a:lnTo>
                  <a:pt x="135635" y="271272"/>
                </a:lnTo>
                <a:lnTo>
                  <a:pt x="560831" y="271272"/>
                </a:lnTo>
                <a:lnTo>
                  <a:pt x="603711" y="264359"/>
                </a:lnTo>
                <a:lnTo>
                  <a:pt x="640945" y="245107"/>
                </a:lnTo>
                <a:lnTo>
                  <a:pt x="670303" y="215749"/>
                </a:lnTo>
                <a:lnTo>
                  <a:pt x="689555" y="178515"/>
                </a:lnTo>
                <a:lnTo>
                  <a:pt x="696468" y="135636"/>
                </a:lnTo>
                <a:lnTo>
                  <a:pt x="689555" y="92756"/>
                </a:lnTo>
                <a:lnTo>
                  <a:pt x="670303" y="55522"/>
                </a:lnTo>
                <a:lnTo>
                  <a:pt x="640945" y="26164"/>
                </a:lnTo>
                <a:lnTo>
                  <a:pt x="603711" y="6912"/>
                </a:lnTo>
                <a:lnTo>
                  <a:pt x="560831" y="0"/>
                </a:lnTo>
                <a:close/>
              </a:path>
            </a:pathLst>
          </a:custGeom>
          <a:solidFill>
            <a:srgbClr val="4655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 txBox="1"/>
          <p:nvPr/>
        </p:nvSpPr>
        <p:spPr>
          <a:xfrm>
            <a:off x="6324629" y="4027373"/>
            <a:ext cx="699008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ru-RU" sz="800" b="1" spc="-20" dirty="0" smtClean="0">
                <a:solidFill>
                  <a:srgbClr val="FFFFFF"/>
                </a:solidFill>
                <a:latin typeface="Arial"/>
                <a:cs typeface="Arial"/>
              </a:rPr>
              <a:t>Райчихинск</a:t>
            </a:r>
            <a:endParaRPr sz="800" dirty="0">
              <a:latin typeface="Arial"/>
              <a:cs typeface="Arial"/>
            </a:endParaRPr>
          </a:p>
        </p:txBody>
      </p:sp>
      <p:sp>
        <p:nvSpPr>
          <p:cNvPr id="46" name="object 46"/>
          <p:cNvSpPr txBox="1">
            <a:spLocks noGrp="1"/>
          </p:cNvSpPr>
          <p:nvPr>
            <p:ph type="ftr" sz="quarter" idx="5"/>
          </p:nvPr>
        </p:nvSpPr>
        <p:spPr>
          <a:xfrm>
            <a:off x="527404" y="6551696"/>
            <a:ext cx="4577995" cy="178023"/>
          </a:xfrm>
          <a:prstGeom prst="rect">
            <a:avLst/>
          </a:prstGeom>
        </p:spPr>
        <p:txBody>
          <a:bodyPr vert="horz" wrap="square" lIns="0" tIns="54381" rIns="0" bIns="0" rtlCol="0">
            <a:spAutoFit/>
          </a:bodyPr>
          <a:lstStyle/>
          <a:p>
            <a:pPr marL="99695">
              <a:lnSpc>
                <a:spcPct val="100000"/>
              </a:lnSpc>
              <a:spcBef>
                <a:spcPts val="25"/>
              </a:spcBef>
            </a:pPr>
            <a:r>
              <a:rPr spc="-10" dirty="0"/>
              <a:t>ИНВЕСТИЦИОННЫЙ</a:t>
            </a:r>
            <a:r>
              <a:rPr spc="-25" dirty="0"/>
              <a:t> </a:t>
            </a:r>
            <a:r>
              <a:rPr spc="-20" dirty="0"/>
              <a:t>ПРОФИЛЬ</a:t>
            </a:r>
            <a:r>
              <a:rPr spc="25" dirty="0"/>
              <a:t> </a:t>
            </a:r>
            <a:r>
              <a:rPr lang="ru-RU" spc="25" dirty="0" smtClean="0"/>
              <a:t>ГОРОДСКОГО ОКРУГА ГОРОДА РАЙЧИХИНСК</a:t>
            </a:r>
            <a:endParaRPr spc="-10" dirty="0"/>
          </a:p>
        </p:txBody>
      </p:sp>
      <p:sp>
        <p:nvSpPr>
          <p:cNvPr id="47" name="object 4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spc="-25" dirty="0"/>
              <a:t>13</a:t>
            </a:fld>
            <a:endParaRPr spc="-25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740282" y="914400"/>
            <a:ext cx="8327518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sz="1400" spc="-10" dirty="0" smtClean="0"/>
              <a:t>ПЕРЕЧЕНЬ ЗЕМЕЛЬНЫХ УЧАСТКОВ, ПРИГОДНЫХ ДЛЯ СТРОИТЕЛЬСТВА ПРОИЗВОДСТВЕННЫХ ПОМЕЩЕНИЙ </a:t>
            </a:r>
            <a:endParaRPr sz="1400" spc="-10" dirty="0"/>
          </a:p>
        </p:txBody>
      </p:sp>
      <p:sp>
        <p:nvSpPr>
          <p:cNvPr id="42" name="object 42"/>
          <p:cNvSpPr/>
          <p:nvPr/>
        </p:nvSpPr>
        <p:spPr>
          <a:xfrm>
            <a:off x="645555" y="178883"/>
            <a:ext cx="3926445" cy="273050"/>
          </a:xfrm>
          <a:custGeom>
            <a:avLst/>
            <a:gdLst/>
            <a:ahLst/>
            <a:cxnLst/>
            <a:rect l="l" t="t" r="r" b="b"/>
            <a:pathLst>
              <a:path w="1384300" h="273050">
                <a:moveTo>
                  <a:pt x="1247394" y="0"/>
                </a:moveTo>
                <a:lnTo>
                  <a:pt x="136398" y="0"/>
                </a:lnTo>
                <a:lnTo>
                  <a:pt x="93283" y="6955"/>
                </a:lnTo>
                <a:lnTo>
                  <a:pt x="55840" y="26322"/>
                </a:lnTo>
                <a:lnTo>
                  <a:pt x="26315" y="55851"/>
                </a:lnTo>
                <a:lnTo>
                  <a:pt x="6953" y="93293"/>
                </a:lnTo>
                <a:lnTo>
                  <a:pt x="0" y="136398"/>
                </a:lnTo>
                <a:lnTo>
                  <a:pt x="6953" y="179502"/>
                </a:lnTo>
                <a:lnTo>
                  <a:pt x="26315" y="216944"/>
                </a:lnTo>
                <a:lnTo>
                  <a:pt x="55840" y="246473"/>
                </a:lnTo>
                <a:lnTo>
                  <a:pt x="93283" y="265840"/>
                </a:lnTo>
                <a:lnTo>
                  <a:pt x="136398" y="272795"/>
                </a:lnTo>
                <a:lnTo>
                  <a:pt x="1247394" y="272795"/>
                </a:lnTo>
                <a:lnTo>
                  <a:pt x="1290498" y="265840"/>
                </a:lnTo>
                <a:lnTo>
                  <a:pt x="1327940" y="246473"/>
                </a:lnTo>
                <a:lnTo>
                  <a:pt x="1357469" y="216944"/>
                </a:lnTo>
                <a:lnTo>
                  <a:pt x="1376836" y="179502"/>
                </a:lnTo>
                <a:lnTo>
                  <a:pt x="1383792" y="136398"/>
                </a:lnTo>
                <a:lnTo>
                  <a:pt x="1376836" y="93293"/>
                </a:lnTo>
                <a:lnTo>
                  <a:pt x="1357469" y="55851"/>
                </a:lnTo>
                <a:lnTo>
                  <a:pt x="1327940" y="26322"/>
                </a:lnTo>
                <a:lnTo>
                  <a:pt x="1290498" y="6955"/>
                </a:lnTo>
                <a:lnTo>
                  <a:pt x="1247394" y="0"/>
                </a:lnTo>
                <a:close/>
              </a:path>
            </a:pathLst>
          </a:custGeom>
          <a:solidFill>
            <a:srgbClr val="4655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 txBox="1"/>
          <p:nvPr/>
        </p:nvSpPr>
        <p:spPr>
          <a:xfrm>
            <a:off x="762405" y="222885"/>
            <a:ext cx="3758691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800" b="1" dirty="0" smtClean="0">
                <a:solidFill>
                  <a:srgbClr val="FFFFFF"/>
                </a:solidFill>
                <a:latin typeface="Arial"/>
                <a:cs typeface="Arial"/>
              </a:rPr>
              <a:t>Земельные участки</a:t>
            </a:r>
            <a:r>
              <a:rPr lang="ru-RU" sz="8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ru-RU" sz="800" b="1" spc="-20" dirty="0" smtClean="0">
                <a:solidFill>
                  <a:srgbClr val="FFFFFF"/>
                </a:solidFill>
                <a:latin typeface="Arial"/>
                <a:cs typeface="Arial"/>
              </a:rPr>
              <a:t>для строительства производственных  помещений</a:t>
            </a:r>
            <a:endParaRPr sz="800" dirty="0">
              <a:latin typeface="Arial"/>
              <a:cs typeface="Arial"/>
            </a:endParaRPr>
          </a:p>
        </p:txBody>
      </p:sp>
      <p:sp>
        <p:nvSpPr>
          <p:cNvPr id="44" name="object 44"/>
          <p:cNvSpPr txBox="1">
            <a:spLocks noGrp="1"/>
          </p:cNvSpPr>
          <p:nvPr>
            <p:ph type="ftr" sz="quarter" idx="5"/>
          </p:nvPr>
        </p:nvSpPr>
        <p:spPr>
          <a:xfrm>
            <a:off x="527404" y="6551696"/>
            <a:ext cx="4806595" cy="126317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252095">
              <a:lnSpc>
                <a:spcPct val="100000"/>
              </a:lnSpc>
              <a:spcBef>
                <a:spcPts val="25"/>
              </a:spcBef>
            </a:pPr>
            <a:r>
              <a:rPr spc="-10" dirty="0"/>
              <a:t>ИНВЕСТИЦИОННЫЙ</a:t>
            </a:r>
            <a:r>
              <a:rPr spc="-25" dirty="0"/>
              <a:t> </a:t>
            </a:r>
            <a:r>
              <a:rPr spc="-20" dirty="0"/>
              <a:t>ПРОФИЛЬ</a:t>
            </a:r>
            <a:r>
              <a:rPr spc="25" dirty="0"/>
              <a:t> </a:t>
            </a:r>
            <a:r>
              <a:rPr lang="ru-RU" spc="25" dirty="0" smtClean="0"/>
              <a:t>ГОРОДСКОГО ОКРУГА ГОРОДА РАЙЧИХИНСК</a:t>
            </a:r>
            <a:endParaRPr spc="-10" dirty="0"/>
          </a:p>
        </p:txBody>
      </p:sp>
      <p:graphicFrame>
        <p:nvGraphicFramePr>
          <p:cNvPr id="45" name="Таблица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2257697"/>
              </p:ext>
            </p:extLst>
          </p:nvPr>
        </p:nvGraphicFramePr>
        <p:xfrm>
          <a:off x="381000" y="1752600"/>
          <a:ext cx="8915400" cy="429904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13843"/>
                <a:gridCol w="3147403"/>
                <a:gridCol w="798060"/>
                <a:gridCol w="1096211"/>
                <a:gridCol w="932564"/>
                <a:gridCol w="2627319"/>
              </a:tblGrid>
              <a:tr h="793776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solidFill>
                            <a:schemeClr val="bg2"/>
                          </a:solidFill>
                          <a:effectLst/>
                        </a:rPr>
                        <a:t>№ п/п</a:t>
                      </a:r>
                      <a:endParaRPr lang="ru-RU" sz="900" b="0" i="0" u="none" strike="noStrike" dirty="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27" marR="6727" marT="6727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solidFill>
                            <a:schemeClr val="bg2"/>
                          </a:solidFill>
                          <a:effectLst/>
                        </a:rPr>
                        <a:t>Расположение площадки, адрес, удаленность от муниципального образования, от областного центра</a:t>
                      </a:r>
                      <a:endParaRPr lang="ru-RU" sz="900" b="0" i="0" u="none" strike="noStrike" dirty="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27" marR="6727" marT="6727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solidFill>
                            <a:schemeClr val="bg2"/>
                          </a:solidFill>
                          <a:effectLst/>
                        </a:rPr>
                        <a:t>Площадь, (</a:t>
                      </a:r>
                      <a:r>
                        <a:rPr lang="ru-RU" sz="900" u="none" strike="noStrike" dirty="0" err="1">
                          <a:solidFill>
                            <a:schemeClr val="bg2"/>
                          </a:solidFill>
                          <a:effectLst/>
                        </a:rPr>
                        <a:t>кв.м</a:t>
                      </a:r>
                      <a:r>
                        <a:rPr lang="ru-RU" sz="900" u="none" strike="noStrike" dirty="0">
                          <a:solidFill>
                            <a:schemeClr val="bg2"/>
                          </a:solidFill>
                          <a:effectLst/>
                        </a:rPr>
                        <a:t>./га)</a:t>
                      </a:r>
                      <a:endParaRPr lang="ru-RU" sz="900" b="0" i="0" u="none" strike="noStrike" dirty="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27" marR="6727" marT="6727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solidFill>
                            <a:schemeClr val="bg2"/>
                          </a:solidFill>
                          <a:effectLst/>
                        </a:rPr>
                        <a:t>Наличие инженерной инфраструктуры (водопровод, канализация, линия электропередачи, коммуникация и т.п.)</a:t>
                      </a:r>
                      <a:endParaRPr lang="ru-RU" sz="900" b="0" i="0" u="none" strike="noStrike" dirty="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27" marR="6727" marT="6727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solidFill>
                            <a:schemeClr val="bg2"/>
                          </a:solidFill>
                          <a:effectLst/>
                        </a:rPr>
                        <a:t>Условия пользования для арендатора (аренда/продажа)</a:t>
                      </a:r>
                      <a:endParaRPr lang="ru-RU" sz="900" b="0" i="0" u="none" strike="noStrike" dirty="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27" marR="6727" marT="6727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solidFill>
                            <a:schemeClr val="bg2"/>
                          </a:solidFill>
                          <a:effectLst/>
                        </a:rPr>
                        <a:t>Собственник площадки (арендатор), адрес, телефон</a:t>
                      </a:r>
                      <a:endParaRPr lang="ru-RU" sz="900" b="0" i="0" u="none" strike="noStrike" dirty="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27" marR="6727" marT="6727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403615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>
                          <a:effectLst/>
                        </a:rPr>
                        <a:t>1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27" marR="6727" marT="6727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 dirty="0">
                          <a:effectLst/>
                        </a:rPr>
                        <a:t>обл. Амурская, г. Райчихинск, ул. Ключевая, д. 22, удаленность от муниципального образования 0 км, от областного центра 160 км                                                                                                            28:04:010102:0113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27" marR="6727" marT="672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>
                          <a:effectLst/>
                        </a:rPr>
                        <a:t>2103/0,2103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27" marR="6727" marT="672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effectLst/>
                        </a:rPr>
                        <a:t>автодорога, ЛЭП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27" marR="6727" marT="672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effectLst/>
                        </a:rPr>
                        <a:t>аренда или продажа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27" marR="6727" marT="6727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>
                          <a:effectLst/>
                        </a:rPr>
                        <a:t>Учреждение Комитет по управлению имуществом г. Райчихинска Амурской области. Амурская обл., г. Райчихинск, ул. Победы, д.3 тел. 8 (41647) 2-45-93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27" marR="6727" marT="6727" marB="0"/>
                </a:tc>
              </a:tr>
              <a:tr h="403615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>
                          <a:effectLst/>
                        </a:rPr>
                        <a:t>2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27" marR="6727" marT="6727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 dirty="0">
                          <a:effectLst/>
                        </a:rPr>
                        <a:t>обл. Амурская, г. Райчихинск, ул. </a:t>
                      </a:r>
                      <a:r>
                        <a:rPr lang="ru-RU" sz="900" u="none" strike="noStrike" dirty="0" err="1">
                          <a:effectLst/>
                        </a:rPr>
                        <a:t>Волочаевская</a:t>
                      </a:r>
                      <a:r>
                        <a:rPr lang="ru-RU" sz="900" u="none" strike="noStrike" dirty="0">
                          <a:effectLst/>
                        </a:rPr>
                        <a:t>, удаленность от муниципального образования 0 км, от областного центра 160 км                                                                                                        28:04:010203:0029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27" marR="6727" marT="672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effectLst/>
                        </a:rPr>
                        <a:t>43/0,0043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27" marR="6727" marT="672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>
                          <a:effectLst/>
                        </a:rPr>
                        <a:t>автодорога, ЛЭП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27" marR="6727" marT="672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effectLst/>
                        </a:rPr>
                        <a:t>аренда или продажа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27" marR="6727" marT="6727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 dirty="0">
                          <a:effectLst/>
                        </a:rPr>
                        <a:t>Учреждение Комитет по управлению имуществом г. Райчихинска Амурской области. Амурская обл., г. Райчихинск, ул. Победы, д.3 тел. 8 (41647) 2-45-93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27" marR="6727" marT="6727" marB="0"/>
                </a:tc>
              </a:tr>
              <a:tr h="403615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>
                          <a:effectLst/>
                        </a:rPr>
                        <a:t>3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27" marR="6727" marT="6727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>
                          <a:effectLst/>
                        </a:rPr>
                        <a:t>обл. Амурская, г. Райчихинск, ул. Дальневосточная, д. 21, 21а, удаленность от муниципального образования 0 км, от областного центра 160 км                                                   28:04:010452:0004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27" marR="6727" marT="672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effectLst/>
                        </a:rPr>
                        <a:t>9201/0,9201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27" marR="6727" marT="672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effectLst/>
                        </a:rPr>
                        <a:t>автодорога, ЛЭП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27" marR="6727" marT="672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effectLst/>
                        </a:rPr>
                        <a:t>аренда или продажа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27" marR="6727" marT="6727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 dirty="0">
                          <a:effectLst/>
                        </a:rPr>
                        <a:t>Учреждение Комитет по управлению имуществом г. Райчихинска Амурской области. Амурская обл., г. Райчихинск, ул. Победы, д.3 тел. 8 (41647) 2-45-93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27" marR="6727" marT="6727" marB="0"/>
                </a:tc>
              </a:tr>
              <a:tr h="383434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>
                          <a:effectLst/>
                        </a:rPr>
                        <a:t>4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27" marR="6727" marT="6727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>
                          <a:effectLst/>
                        </a:rPr>
                        <a:t>обл. Амурская, а/дорога Благовещенск-Гомелевка, удаленность от муниципального образования 0 км, от областного центра 160 км                                                                       28:04:010533:0054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27" marR="6727" marT="672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>
                          <a:effectLst/>
                        </a:rPr>
                        <a:t>368/0,0368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27" marR="6727" marT="672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effectLst/>
                        </a:rPr>
                        <a:t>автодорога, ЛЭП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27" marR="6727" marT="672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effectLst/>
                        </a:rPr>
                        <a:t>аренда или продажа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27" marR="6727" marT="6727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 dirty="0">
                          <a:effectLst/>
                        </a:rPr>
                        <a:t>Учреждение Комитет по управлению имуществом г. Райчихинска Амурской области. Амурская обл., г. Райчихинск, ул. Победы, д.3 тел. 8 (41647) 2-45-93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27" marR="6727" marT="6727" marB="0"/>
                </a:tc>
              </a:tr>
              <a:tr h="497791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>
                          <a:effectLst/>
                        </a:rPr>
                        <a:t>5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27" marR="6727" marT="6727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>
                          <a:effectLst/>
                        </a:rPr>
                        <a:t>обл. Амурская, г. Райчихинск, 1 км к юго-востоку от п. Широкий, 100 м от автодороги Благовещенск-Гомелевка, удаленность от муниципального образования 0 км, от областного центра 160 км                                                                                                                                                                       КК 28:04:040003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27" marR="6727" marT="672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>
                          <a:effectLst/>
                        </a:rPr>
                        <a:t>255000/25,5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27" marR="6727" marT="672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>
                          <a:effectLst/>
                        </a:rPr>
                        <a:t>автодорога, ЛЭП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27" marR="6727" marT="672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effectLst/>
                        </a:rPr>
                        <a:t>аренда или продажа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27" marR="6727" marT="6727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 dirty="0">
                          <a:effectLst/>
                        </a:rPr>
                        <a:t>Учреждение Комитет по управлению имуществом г. Райчихинска Амурской области. Амурская обл., г. Райчихинск, ул. Победы, д.3 тел. 8 (41647) 2-45-93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27" marR="6727" marT="6727" marB="0"/>
                </a:tc>
              </a:tr>
              <a:tr h="511245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>
                          <a:effectLst/>
                        </a:rPr>
                        <a:t>6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27" marR="6727" marT="6727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>
                          <a:effectLst/>
                        </a:rPr>
                        <a:t>обл. Амурская, г. Райчихинск, в 721 м от северо-западной границы п. Зельвино по направлению на северо-запад, удаленность от муниципального образования 0 км, от областного центра 160 км                                                                                                                                                                   КК 28:04:010515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27" marR="6727" marT="672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effectLst/>
                        </a:rPr>
                        <a:t>529845/52,9845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27" marR="6727" marT="672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>
                          <a:effectLst/>
                        </a:rPr>
                        <a:t>автодорога, ЛЭП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27" marR="6727" marT="672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>
                          <a:effectLst/>
                        </a:rPr>
                        <a:t>аренда или продажа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27" marR="6727" marT="6727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 dirty="0">
                          <a:effectLst/>
                        </a:rPr>
                        <a:t>Учреждение Комитет по управлению имуществом г. Райчихинска Амурской области. Амурская обл., г. Райчихинск, ул. Победы, д.3 тел. 8 (41647) 2-45-93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27" marR="6727" marT="6727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829799" y="609600"/>
            <a:ext cx="8327518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sz="1400" spc="-10" dirty="0" smtClean="0"/>
              <a:t>ПЕРЕЧЕНЬ ЗЕМЕЛЬНЫХ УЧАСТКОВ, ПРИГОДНЫХ ДЛЯ РАЗВИТИЯ СЕЛЬСКОГО ХОЗЯЙСТВА </a:t>
            </a:r>
            <a:endParaRPr sz="1400" spc="-10" dirty="0"/>
          </a:p>
        </p:txBody>
      </p:sp>
      <p:sp>
        <p:nvSpPr>
          <p:cNvPr id="42" name="object 42"/>
          <p:cNvSpPr/>
          <p:nvPr/>
        </p:nvSpPr>
        <p:spPr>
          <a:xfrm>
            <a:off x="645555" y="178883"/>
            <a:ext cx="3164445" cy="273050"/>
          </a:xfrm>
          <a:custGeom>
            <a:avLst/>
            <a:gdLst/>
            <a:ahLst/>
            <a:cxnLst/>
            <a:rect l="l" t="t" r="r" b="b"/>
            <a:pathLst>
              <a:path w="1384300" h="273050">
                <a:moveTo>
                  <a:pt x="1247394" y="0"/>
                </a:moveTo>
                <a:lnTo>
                  <a:pt x="136398" y="0"/>
                </a:lnTo>
                <a:lnTo>
                  <a:pt x="93283" y="6955"/>
                </a:lnTo>
                <a:lnTo>
                  <a:pt x="55840" y="26322"/>
                </a:lnTo>
                <a:lnTo>
                  <a:pt x="26315" y="55851"/>
                </a:lnTo>
                <a:lnTo>
                  <a:pt x="6953" y="93293"/>
                </a:lnTo>
                <a:lnTo>
                  <a:pt x="0" y="136398"/>
                </a:lnTo>
                <a:lnTo>
                  <a:pt x="6953" y="179502"/>
                </a:lnTo>
                <a:lnTo>
                  <a:pt x="26315" y="216944"/>
                </a:lnTo>
                <a:lnTo>
                  <a:pt x="55840" y="246473"/>
                </a:lnTo>
                <a:lnTo>
                  <a:pt x="93283" y="265840"/>
                </a:lnTo>
                <a:lnTo>
                  <a:pt x="136398" y="272795"/>
                </a:lnTo>
                <a:lnTo>
                  <a:pt x="1247394" y="272795"/>
                </a:lnTo>
                <a:lnTo>
                  <a:pt x="1290498" y="265840"/>
                </a:lnTo>
                <a:lnTo>
                  <a:pt x="1327940" y="246473"/>
                </a:lnTo>
                <a:lnTo>
                  <a:pt x="1357469" y="216944"/>
                </a:lnTo>
                <a:lnTo>
                  <a:pt x="1376836" y="179502"/>
                </a:lnTo>
                <a:lnTo>
                  <a:pt x="1383792" y="136398"/>
                </a:lnTo>
                <a:lnTo>
                  <a:pt x="1376836" y="93293"/>
                </a:lnTo>
                <a:lnTo>
                  <a:pt x="1357469" y="55851"/>
                </a:lnTo>
                <a:lnTo>
                  <a:pt x="1327940" y="26322"/>
                </a:lnTo>
                <a:lnTo>
                  <a:pt x="1290498" y="6955"/>
                </a:lnTo>
                <a:lnTo>
                  <a:pt x="1247394" y="0"/>
                </a:lnTo>
                <a:close/>
              </a:path>
            </a:pathLst>
          </a:custGeom>
          <a:solidFill>
            <a:srgbClr val="4655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 txBox="1"/>
          <p:nvPr/>
        </p:nvSpPr>
        <p:spPr>
          <a:xfrm>
            <a:off x="791646" y="239053"/>
            <a:ext cx="3758691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800" b="1" dirty="0" smtClean="0">
                <a:solidFill>
                  <a:srgbClr val="FFFFFF"/>
                </a:solidFill>
                <a:latin typeface="Arial"/>
                <a:cs typeface="Arial"/>
              </a:rPr>
              <a:t>Земельные участки</a:t>
            </a:r>
            <a:r>
              <a:rPr lang="ru-RU" sz="8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ru-RU" sz="800" b="1" spc="-20" dirty="0" smtClean="0">
                <a:solidFill>
                  <a:srgbClr val="FFFFFF"/>
                </a:solidFill>
                <a:latin typeface="Arial"/>
                <a:cs typeface="Arial"/>
              </a:rPr>
              <a:t>для развития сельского хозяйства</a:t>
            </a:r>
            <a:endParaRPr sz="800" dirty="0">
              <a:latin typeface="Arial"/>
              <a:cs typeface="Arial"/>
            </a:endParaRPr>
          </a:p>
        </p:txBody>
      </p:sp>
      <p:graphicFrame>
        <p:nvGraphicFramePr>
          <p:cNvPr id="45" name="Таблица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9732869"/>
              </p:ext>
            </p:extLst>
          </p:nvPr>
        </p:nvGraphicFramePr>
        <p:xfrm>
          <a:off x="304800" y="926028"/>
          <a:ext cx="8915400" cy="452517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13843"/>
                <a:gridCol w="3147403"/>
                <a:gridCol w="798060"/>
                <a:gridCol w="1096211"/>
                <a:gridCol w="932564"/>
                <a:gridCol w="2627319"/>
              </a:tblGrid>
              <a:tr h="1204237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</a:rPr>
                        <a:t>№ п/п</a:t>
                      </a:r>
                    </a:p>
                  </a:txBody>
                  <a:tcPr marL="9525" marR="9525" marT="9525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</a:rPr>
                        <a:t>Расположение площадки, адрес, удаленность от муниципального образования, от областного центра</a:t>
                      </a:r>
                    </a:p>
                  </a:txBody>
                  <a:tcPr marL="9525" marR="9525" marT="9525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</a:rPr>
                        <a:t>Площадь (</a:t>
                      </a:r>
                      <a:r>
                        <a:rPr lang="ru-RU" sz="900" b="0" i="0" u="none" strike="noStrike" dirty="0" err="1" smtClean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</a:rPr>
                        <a:t>кв.м</a:t>
                      </a:r>
                      <a:r>
                        <a:rPr lang="ru-RU" sz="900" b="0" i="0" u="none" strike="noStrike" dirty="0" smtClean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</a:rPr>
                        <a:t>./га)</a:t>
                      </a:r>
                      <a:endParaRPr lang="ru-RU" sz="900" b="0" i="0" u="none" strike="noStrike" dirty="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</a:rPr>
                        <a:t>Наличие инженерной инфраструктуры (водопровод, канализация, линия электропередачи, коммуникация и т.п.)</a:t>
                      </a:r>
                    </a:p>
                  </a:txBody>
                  <a:tcPr marL="9525" marR="9525" marT="9525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</a:rPr>
                        <a:t>Условия пользования для арендатора (аренда/продажа)</a:t>
                      </a:r>
                    </a:p>
                  </a:txBody>
                  <a:tcPr marL="9525" marR="9525" marT="9525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</a:rPr>
                        <a:t>Собственник площадки (арендатор), адрес, телефон</a:t>
                      </a:r>
                    </a:p>
                  </a:txBody>
                  <a:tcPr marL="9525" marR="9525" marT="9525" marB="0">
                    <a:solidFill>
                      <a:srgbClr val="0070C0"/>
                    </a:solidFill>
                  </a:tcPr>
                </a:tc>
              </a:tr>
              <a:tr h="834591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обл. Амурская, г. Райчихинск, ул. Победы, от муниципального образования 0 км, от областного центра 160 км                                                                                                 28:04:000000:113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3376400/33,76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автодорога, ЛЭП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аренда или продажа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Учреждение Комитет по управлению имуществом г. Райчихинска Амурской области. Амурская обл., г. Райчихинск, ул. Победы, д.3 тел. 8 (41647) 245-93</a:t>
                      </a:r>
                    </a:p>
                  </a:txBody>
                  <a:tcPr marL="9525" marR="9525" marT="9525" marB="0"/>
                </a:tc>
              </a:tr>
              <a:tr h="586865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обл. Амурская, г. Райчихинск, земельный участок расположен в 170 м на юго-запад от ВЭС, удаленность от муниципального образования 0 км, от областного центра 160 км                          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28:04:010133:0051</a:t>
                      </a:r>
                    </a:p>
                    <a:p>
                      <a:pPr algn="l" fontAlgn="t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1004/0,1004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автодорога, ЛЭП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аренда или продажа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Учреждение Комитет по управлению имуществом г. Райчихинска Амурской области. Амурская обл., г. Райчихинск, ул. Победы, д.3 тел. 8 (41647) 245-93</a:t>
                      </a:r>
                    </a:p>
                  </a:txBody>
                  <a:tcPr marL="9525" marR="9525" marT="9525" marB="0"/>
                </a:tc>
              </a:tr>
              <a:tr h="442652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обл. Амурская, г. Райчихинск, ул. Голикова, удаленность от муниципального образования 0 км, от областного центра 160 км                                     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28:04:010433:0003</a:t>
                      </a:r>
                    </a:p>
                    <a:p>
                      <a:pPr algn="l" fontAlgn="t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463/0,0463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автодорога, ЛЭП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аренда или продажа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Учреждение Комитет по управлению имуществом г. Райчихинска Амурской области. Амурская обл., г. Райчихинск, ул. Победы, д.3 тел. 8 (41647) 245-93</a:t>
                      </a:r>
                    </a:p>
                  </a:txBody>
                  <a:tcPr marL="9525" marR="9525" marT="9525" marB="0"/>
                </a:tc>
              </a:tr>
              <a:tr h="586865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обл. Амурская, г. Райчихинск, ул. Артиллерийская, удаленность от муниципального образования 0 км, от областного центра 160 км                                       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28:04:010461:0033</a:t>
                      </a:r>
                    </a:p>
                    <a:p>
                      <a:pPr algn="l" fontAlgn="t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546/0,0546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автодорога, ЛЭП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аренда или продажа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Учреждение Комитет по управлению имуществом г. Райчихинска Амурской области. Амурская обл., г. Райчихинск, ул. Победы, д.3 тел. 8 (41647) 245-93</a:t>
                      </a:r>
                    </a:p>
                  </a:txBody>
                  <a:tcPr marL="9525" marR="9525" marT="9525" marB="0"/>
                </a:tc>
              </a:tr>
              <a:tr h="537532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обл. Амурская, г. Райчихинск, ул. Колхозная, д. 81, удаленность от муниципального образования 0 км, от областного центра 160 км  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28:04:010530:0011                                   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2433/0,2433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автодорога, ЛЭП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аренда или продажа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Учреждение Комитет по управлению имуществом г. Райчихинска Амурской области. Амурская обл., г. Райчихинск, ул. Победы, д.3 тел. 8 (41647) 245-93</a:t>
                      </a:r>
                    </a:p>
                  </a:txBody>
                  <a:tcPr marL="9525" marR="9525" marT="9525" marB="0"/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40558" y="6858000"/>
            <a:ext cx="4953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pPr marL="252095">
              <a:lnSpc>
                <a:spcPct val="100000"/>
              </a:lnSpc>
              <a:spcBef>
                <a:spcPts val="25"/>
              </a:spcBef>
            </a:pPr>
            <a:r>
              <a:rPr lang="ru-RU" sz="800" spc="-10" dirty="0" smtClean="0"/>
              <a:t>ИНВЕСТИЦИОННЫЙ</a:t>
            </a:r>
            <a:r>
              <a:rPr lang="ru-RU" sz="800" spc="-25" dirty="0" smtClean="0"/>
              <a:t> </a:t>
            </a:r>
            <a:r>
              <a:rPr lang="ru-RU" sz="800" spc="-20" dirty="0" smtClean="0"/>
              <a:t>ПРОФИЛЬ</a:t>
            </a:r>
            <a:r>
              <a:rPr lang="ru-RU" sz="800" spc="25" dirty="0" smtClean="0"/>
              <a:t> ГОРОДСКОГО ОКРУГА ГОРОДА РАЙЧИХИНСК</a:t>
            </a:r>
            <a:endParaRPr lang="ru-RU" sz="800" spc="-10" dirty="0"/>
          </a:p>
        </p:txBody>
      </p:sp>
    </p:spTree>
    <p:extLst>
      <p:ext uri="{BB962C8B-B14F-4D97-AF65-F5344CB8AC3E}">
        <p14:creationId xmlns:p14="http://schemas.microsoft.com/office/powerpoint/2010/main" val="29653756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26363" y="163068"/>
            <a:ext cx="1344295" cy="273050"/>
          </a:xfrm>
          <a:custGeom>
            <a:avLst/>
            <a:gdLst/>
            <a:ahLst/>
            <a:cxnLst/>
            <a:rect l="l" t="t" r="r" b="b"/>
            <a:pathLst>
              <a:path w="1344295" h="273050">
                <a:moveTo>
                  <a:pt x="1207770" y="0"/>
                </a:moveTo>
                <a:lnTo>
                  <a:pt x="136398" y="0"/>
                </a:lnTo>
                <a:lnTo>
                  <a:pt x="93283" y="6955"/>
                </a:lnTo>
                <a:lnTo>
                  <a:pt x="55840" y="26322"/>
                </a:lnTo>
                <a:lnTo>
                  <a:pt x="26315" y="55851"/>
                </a:lnTo>
                <a:lnTo>
                  <a:pt x="6953" y="93293"/>
                </a:lnTo>
                <a:lnTo>
                  <a:pt x="0" y="136398"/>
                </a:lnTo>
                <a:lnTo>
                  <a:pt x="6953" y="179502"/>
                </a:lnTo>
                <a:lnTo>
                  <a:pt x="26315" y="216944"/>
                </a:lnTo>
                <a:lnTo>
                  <a:pt x="55840" y="246473"/>
                </a:lnTo>
                <a:lnTo>
                  <a:pt x="93283" y="265840"/>
                </a:lnTo>
                <a:lnTo>
                  <a:pt x="136398" y="272795"/>
                </a:lnTo>
                <a:lnTo>
                  <a:pt x="1207770" y="272795"/>
                </a:lnTo>
                <a:lnTo>
                  <a:pt x="1250874" y="265840"/>
                </a:lnTo>
                <a:lnTo>
                  <a:pt x="1288316" y="246473"/>
                </a:lnTo>
                <a:lnTo>
                  <a:pt x="1317845" y="216944"/>
                </a:lnTo>
                <a:lnTo>
                  <a:pt x="1337212" y="179502"/>
                </a:lnTo>
                <a:lnTo>
                  <a:pt x="1344168" y="136398"/>
                </a:lnTo>
                <a:lnTo>
                  <a:pt x="1337212" y="93293"/>
                </a:lnTo>
                <a:lnTo>
                  <a:pt x="1317845" y="55851"/>
                </a:lnTo>
                <a:lnTo>
                  <a:pt x="1288316" y="26322"/>
                </a:lnTo>
                <a:lnTo>
                  <a:pt x="1250874" y="6955"/>
                </a:lnTo>
                <a:lnTo>
                  <a:pt x="1207770" y="0"/>
                </a:lnTo>
                <a:close/>
              </a:path>
            </a:pathLst>
          </a:custGeom>
          <a:solidFill>
            <a:srgbClr val="4655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62406" y="222885"/>
            <a:ext cx="105537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dirty="0">
                <a:solidFill>
                  <a:srgbClr val="FFFFFF"/>
                </a:solidFill>
                <a:latin typeface="Arial"/>
                <a:cs typeface="Arial"/>
              </a:rPr>
              <a:t>меры</a:t>
            </a:r>
            <a:r>
              <a:rPr sz="8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b="1" spc="-10" dirty="0">
                <a:solidFill>
                  <a:srgbClr val="FFFFFF"/>
                </a:solidFill>
                <a:latin typeface="Arial"/>
                <a:cs typeface="Arial"/>
              </a:rPr>
              <a:t>господдержки</a:t>
            </a:r>
            <a:endParaRPr sz="8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9215">
              <a:lnSpc>
                <a:spcPct val="100000"/>
              </a:lnSpc>
              <a:spcBef>
                <a:spcPts val="100"/>
              </a:spcBef>
            </a:pPr>
            <a:r>
              <a:rPr dirty="0"/>
              <a:t>МЕРЫ</a:t>
            </a:r>
            <a:r>
              <a:rPr spc="-50" dirty="0"/>
              <a:t> </a:t>
            </a:r>
            <a:r>
              <a:rPr spc="-30" dirty="0"/>
              <a:t>ГОСУДАРСТВЕННОЙ</a:t>
            </a:r>
            <a:r>
              <a:rPr dirty="0"/>
              <a:t> </a:t>
            </a:r>
            <a:r>
              <a:rPr spc="-10" dirty="0"/>
              <a:t>ПОДДЕРЖКИ</a:t>
            </a:r>
          </a:p>
        </p:txBody>
      </p:sp>
      <p:grpSp>
        <p:nvGrpSpPr>
          <p:cNvPr id="5" name="object 5"/>
          <p:cNvGrpSpPr/>
          <p:nvPr/>
        </p:nvGrpSpPr>
        <p:grpSpPr>
          <a:xfrm>
            <a:off x="475487" y="1091183"/>
            <a:ext cx="1026160" cy="5140960"/>
            <a:chOff x="475487" y="1091183"/>
            <a:chExt cx="1026160" cy="5140960"/>
          </a:xfrm>
        </p:grpSpPr>
        <p:sp>
          <p:nvSpPr>
            <p:cNvPr id="6" name="object 6"/>
            <p:cNvSpPr/>
            <p:nvPr/>
          </p:nvSpPr>
          <p:spPr>
            <a:xfrm>
              <a:off x="996695" y="1242059"/>
              <a:ext cx="0" cy="4976495"/>
            </a:xfrm>
            <a:custGeom>
              <a:avLst/>
              <a:gdLst/>
              <a:ahLst/>
              <a:cxnLst/>
              <a:rect l="l" t="t" r="r" b="b"/>
              <a:pathLst>
                <a:path h="4976495">
                  <a:moveTo>
                    <a:pt x="0" y="0"/>
                  </a:moveTo>
                  <a:lnTo>
                    <a:pt x="0" y="4976050"/>
                  </a:lnTo>
                </a:path>
              </a:pathLst>
            </a:custGeom>
            <a:ln w="9144">
              <a:solidFill>
                <a:srgbClr val="3E6D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05205" y="1104137"/>
              <a:ext cx="982980" cy="928369"/>
            </a:xfrm>
            <a:custGeom>
              <a:avLst/>
              <a:gdLst/>
              <a:ahLst/>
              <a:cxnLst/>
              <a:rect l="l" t="t" r="r" b="b"/>
              <a:pathLst>
                <a:path w="982980" h="928369">
                  <a:moveTo>
                    <a:pt x="491490" y="0"/>
                  </a:moveTo>
                  <a:lnTo>
                    <a:pt x="441238" y="2395"/>
                  </a:lnTo>
                  <a:lnTo>
                    <a:pt x="392439" y="9428"/>
                  </a:lnTo>
                  <a:lnTo>
                    <a:pt x="345337" y="20863"/>
                  </a:lnTo>
                  <a:lnTo>
                    <a:pt x="300182" y="36468"/>
                  </a:lnTo>
                  <a:lnTo>
                    <a:pt x="257219" y="56010"/>
                  </a:lnTo>
                  <a:lnTo>
                    <a:pt x="216695" y="79255"/>
                  </a:lnTo>
                  <a:lnTo>
                    <a:pt x="178858" y="105970"/>
                  </a:lnTo>
                  <a:lnTo>
                    <a:pt x="143956" y="135921"/>
                  </a:lnTo>
                  <a:lnTo>
                    <a:pt x="112234" y="168876"/>
                  </a:lnTo>
                  <a:lnTo>
                    <a:pt x="83940" y="204601"/>
                  </a:lnTo>
                  <a:lnTo>
                    <a:pt x="59321" y="242863"/>
                  </a:lnTo>
                  <a:lnTo>
                    <a:pt x="38624" y="283428"/>
                  </a:lnTo>
                  <a:lnTo>
                    <a:pt x="22096" y="326063"/>
                  </a:lnTo>
                  <a:lnTo>
                    <a:pt x="9985" y="370535"/>
                  </a:lnTo>
                  <a:lnTo>
                    <a:pt x="2537" y="416611"/>
                  </a:lnTo>
                  <a:lnTo>
                    <a:pt x="0" y="464058"/>
                  </a:lnTo>
                  <a:lnTo>
                    <a:pt x="2537" y="511504"/>
                  </a:lnTo>
                  <a:lnTo>
                    <a:pt x="9985" y="557580"/>
                  </a:lnTo>
                  <a:lnTo>
                    <a:pt x="22096" y="602052"/>
                  </a:lnTo>
                  <a:lnTo>
                    <a:pt x="38624" y="644687"/>
                  </a:lnTo>
                  <a:lnTo>
                    <a:pt x="59321" y="685252"/>
                  </a:lnTo>
                  <a:lnTo>
                    <a:pt x="83940" y="723514"/>
                  </a:lnTo>
                  <a:lnTo>
                    <a:pt x="112234" y="759239"/>
                  </a:lnTo>
                  <a:lnTo>
                    <a:pt x="143956" y="792194"/>
                  </a:lnTo>
                  <a:lnTo>
                    <a:pt x="178858" y="822145"/>
                  </a:lnTo>
                  <a:lnTo>
                    <a:pt x="216695" y="848860"/>
                  </a:lnTo>
                  <a:lnTo>
                    <a:pt x="257219" y="872105"/>
                  </a:lnTo>
                  <a:lnTo>
                    <a:pt x="300182" y="891647"/>
                  </a:lnTo>
                  <a:lnTo>
                    <a:pt x="345337" y="907252"/>
                  </a:lnTo>
                  <a:lnTo>
                    <a:pt x="392439" y="918687"/>
                  </a:lnTo>
                  <a:lnTo>
                    <a:pt x="441238" y="925720"/>
                  </a:lnTo>
                  <a:lnTo>
                    <a:pt x="491490" y="928115"/>
                  </a:lnTo>
                  <a:lnTo>
                    <a:pt x="541741" y="925720"/>
                  </a:lnTo>
                  <a:lnTo>
                    <a:pt x="590540" y="918687"/>
                  </a:lnTo>
                  <a:lnTo>
                    <a:pt x="637642" y="907252"/>
                  </a:lnTo>
                  <a:lnTo>
                    <a:pt x="682797" y="891647"/>
                  </a:lnTo>
                  <a:lnTo>
                    <a:pt x="725760" y="872105"/>
                  </a:lnTo>
                  <a:lnTo>
                    <a:pt x="766284" y="848860"/>
                  </a:lnTo>
                  <a:lnTo>
                    <a:pt x="804121" y="822145"/>
                  </a:lnTo>
                  <a:lnTo>
                    <a:pt x="839023" y="792194"/>
                  </a:lnTo>
                  <a:lnTo>
                    <a:pt x="870745" y="759239"/>
                  </a:lnTo>
                  <a:lnTo>
                    <a:pt x="899039" y="723514"/>
                  </a:lnTo>
                  <a:lnTo>
                    <a:pt x="923658" y="685252"/>
                  </a:lnTo>
                  <a:lnTo>
                    <a:pt x="944355" y="644687"/>
                  </a:lnTo>
                  <a:lnTo>
                    <a:pt x="960883" y="602052"/>
                  </a:lnTo>
                  <a:lnTo>
                    <a:pt x="972994" y="557580"/>
                  </a:lnTo>
                  <a:lnTo>
                    <a:pt x="980442" y="511504"/>
                  </a:lnTo>
                  <a:lnTo>
                    <a:pt x="982980" y="464058"/>
                  </a:lnTo>
                  <a:lnTo>
                    <a:pt x="980442" y="416611"/>
                  </a:lnTo>
                  <a:lnTo>
                    <a:pt x="972994" y="370535"/>
                  </a:lnTo>
                  <a:lnTo>
                    <a:pt x="960883" y="326063"/>
                  </a:lnTo>
                  <a:lnTo>
                    <a:pt x="944355" y="283428"/>
                  </a:lnTo>
                  <a:lnTo>
                    <a:pt x="923658" y="242863"/>
                  </a:lnTo>
                  <a:lnTo>
                    <a:pt x="899039" y="204601"/>
                  </a:lnTo>
                  <a:lnTo>
                    <a:pt x="870745" y="168876"/>
                  </a:lnTo>
                  <a:lnTo>
                    <a:pt x="839023" y="135921"/>
                  </a:lnTo>
                  <a:lnTo>
                    <a:pt x="804121" y="105970"/>
                  </a:lnTo>
                  <a:lnTo>
                    <a:pt x="766284" y="79255"/>
                  </a:lnTo>
                  <a:lnTo>
                    <a:pt x="725760" y="56010"/>
                  </a:lnTo>
                  <a:lnTo>
                    <a:pt x="682797" y="36468"/>
                  </a:lnTo>
                  <a:lnTo>
                    <a:pt x="637642" y="20863"/>
                  </a:lnTo>
                  <a:lnTo>
                    <a:pt x="590540" y="9428"/>
                  </a:lnTo>
                  <a:lnTo>
                    <a:pt x="541741" y="2395"/>
                  </a:lnTo>
                  <a:lnTo>
                    <a:pt x="491490" y="0"/>
                  </a:lnTo>
                  <a:close/>
                </a:path>
              </a:pathLst>
            </a:custGeom>
            <a:solidFill>
              <a:srgbClr val="4655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05205" y="1104137"/>
              <a:ext cx="982980" cy="928369"/>
            </a:xfrm>
            <a:custGeom>
              <a:avLst/>
              <a:gdLst/>
              <a:ahLst/>
              <a:cxnLst/>
              <a:rect l="l" t="t" r="r" b="b"/>
              <a:pathLst>
                <a:path w="982980" h="928369">
                  <a:moveTo>
                    <a:pt x="0" y="464058"/>
                  </a:moveTo>
                  <a:lnTo>
                    <a:pt x="2537" y="416611"/>
                  </a:lnTo>
                  <a:lnTo>
                    <a:pt x="9985" y="370535"/>
                  </a:lnTo>
                  <a:lnTo>
                    <a:pt x="22096" y="326063"/>
                  </a:lnTo>
                  <a:lnTo>
                    <a:pt x="38624" y="283428"/>
                  </a:lnTo>
                  <a:lnTo>
                    <a:pt x="59321" y="242863"/>
                  </a:lnTo>
                  <a:lnTo>
                    <a:pt x="83940" y="204601"/>
                  </a:lnTo>
                  <a:lnTo>
                    <a:pt x="112234" y="168876"/>
                  </a:lnTo>
                  <a:lnTo>
                    <a:pt x="143956" y="135921"/>
                  </a:lnTo>
                  <a:lnTo>
                    <a:pt x="178858" y="105970"/>
                  </a:lnTo>
                  <a:lnTo>
                    <a:pt x="216695" y="79255"/>
                  </a:lnTo>
                  <a:lnTo>
                    <a:pt x="257219" y="56010"/>
                  </a:lnTo>
                  <a:lnTo>
                    <a:pt x="300182" y="36468"/>
                  </a:lnTo>
                  <a:lnTo>
                    <a:pt x="345337" y="20863"/>
                  </a:lnTo>
                  <a:lnTo>
                    <a:pt x="392439" y="9428"/>
                  </a:lnTo>
                  <a:lnTo>
                    <a:pt x="441238" y="2395"/>
                  </a:lnTo>
                  <a:lnTo>
                    <a:pt x="491490" y="0"/>
                  </a:lnTo>
                  <a:lnTo>
                    <a:pt x="541741" y="2395"/>
                  </a:lnTo>
                  <a:lnTo>
                    <a:pt x="590540" y="9428"/>
                  </a:lnTo>
                  <a:lnTo>
                    <a:pt x="637642" y="20863"/>
                  </a:lnTo>
                  <a:lnTo>
                    <a:pt x="682797" y="36468"/>
                  </a:lnTo>
                  <a:lnTo>
                    <a:pt x="725760" y="56010"/>
                  </a:lnTo>
                  <a:lnTo>
                    <a:pt x="766284" y="79255"/>
                  </a:lnTo>
                  <a:lnTo>
                    <a:pt x="804121" y="105970"/>
                  </a:lnTo>
                  <a:lnTo>
                    <a:pt x="839023" y="135921"/>
                  </a:lnTo>
                  <a:lnTo>
                    <a:pt x="870745" y="168876"/>
                  </a:lnTo>
                  <a:lnTo>
                    <a:pt x="899039" y="204601"/>
                  </a:lnTo>
                  <a:lnTo>
                    <a:pt x="923658" y="242863"/>
                  </a:lnTo>
                  <a:lnTo>
                    <a:pt x="944355" y="283428"/>
                  </a:lnTo>
                  <a:lnTo>
                    <a:pt x="960883" y="326063"/>
                  </a:lnTo>
                  <a:lnTo>
                    <a:pt x="972994" y="370535"/>
                  </a:lnTo>
                  <a:lnTo>
                    <a:pt x="980442" y="416611"/>
                  </a:lnTo>
                  <a:lnTo>
                    <a:pt x="982980" y="464058"/>
                  </a:lnTo>
                  <a:lnTo>
                    <a:pt x="980442" y="511504"/>
                  </a:lnTo>
                  <a:lnTo>
                    <a:pt x="972994" y="557580"/>
                  </a:lnTo>
                  <a:lnTo>
                    <a:pt x="960883" y="602052"/>
                  </a:lnTo>
                  <a:lnTo>
                    <a:pt x="944355" y="644687"/>
                  </a:lnTo>
                  <a:lnTo>
                    <a:pt x="923658" y="685252"/>
                  </a:lnTo>
                  <a:lnTo>
                    <a:pt x="899039" y="723514"/>
                  </a:lnTo>
                  <a:lnTo>
                    <a:pt x="870745" y="759239"/>
                  </a:lnTo>
                  <a:lnTo>
                    <a:pt x="839023" y="792194"/>
                  </a:lnTo>
                  <a:lnTo>
                    <a:pt x="804121" y="822145"/>
                  </a:lnTo>
                  <a:lnTo>
                    <a:pt x="766284" y="848860"/>
                  </a:lnTo>
                  <a:lnTo>
                    <a:pt x="725760" y="872105"/>
                  </a:lnTo>
                  <a:lnTo>
                    <a:pt x="682797" y="891647"/>
                  </a:lnTo>
                  <a:lnTo>
                    <a:pt x="637642" y="907252"/>
                  </a:lnTo>
                  <a:lnTo>
                    <a:pt x="590540" y="918687"/>
                  </a:lnTo>
                  <a:lnTo>
                    <a:pt x="541741" y="925720"/>
                  </a:lnTo>
                  <a:lnTo>
                    <a:pt x="491490" y="928115"/>
                  </a:lnTo>
                  <a:lnTo>
                    <a:pt x="441238" y="925720"/>
                  </a:lnTo>
                  <a:lnTo>
                    <a:pt x="392439" y="918687"/>
                  </a:lnTo>
                  <a:lnTo>
                    <a:pt x="345337" y="907252"/>
                  </a:lnTo>
                  <a:lnTo>
                    <a:pt x="300182" y="891647"/>
                  </a:lnTo>
                  <a:lnTo>
                    <a:pt x="257219" y="872105"/>
                  </a:lnTo>
                  <a:lnTo>
                    <a:pt x="216695" y="848860"/>
                  </a:lnTo>
                  <a:lnTo>
                    <a:pt x="178858" y="822145"/>
                  </a:lnTo>
                  <a:lnTo>
                    <a:pt x="143956" y="792194"/>
                  </a:lnTo>
                  <a:lnTo>
                    <a:pt x="112234" y="759239"/>
                  </a:lnTo>
                  <a:lnTo>
                    <a:pt x="83940" y="723514"/>
                  </a:lnTo>
                  <a:lnTo>
                    <a:pt x="59321" y="685252"/>
                  </a:lnTo>
                  <a:lnTo>
                    <a:pt x="38624" y="644687"/>
                  </a:lnTo>
                  <a:lnTo>
                    <a:pt x="22096" y="602052"/>
                  </a:lnTo>
                  <a:lnTo>
                    <a:pt x="9985" y="557580"/>
                  </a:lnTo>
                  <a:lnTo>
                    <a:pt x="2537" y="511504"/>
                  </a:lnTo>
                  <a:lnTo>
                    <a:pt x="0" y="464058"/>
                  </a:lnTo>
                  <a:close/>
                </a:path>
              </a:pathLst>
            </a:custGeom>
            <a:ln w="25908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88441" y="2370581"/>
              <a:ext cx="982980" cy="928369"/>
            </a:xfrm>
            <a:custGeom>
              <a:avLst/>
              <a:gdLst/>
              <a:ahLst/>
              <a:cxnLst/>
              <a:rect l="l" t="t" r="r" b="b"/>
              <a:pathLst>
                <a:path w="982980" h="928370">
                  <a:moveTo>
                    <a:pt x="491489" y="0"/>
                  </a:moveTo>
                  <a:lnTo>
                    <a:pt x="441238" y="2395"/>
                  </a:lnTo>
                  <a:lnTo>
                    <a:pt x="392439" y="9428"/>
                  </a:lnTo>
                  <a:lnTo>
                    <a:pt x="345337" y="20863"/>
                  </a:lnTo>
                  <a:lnTo>
                    <a:pt x="300182" y="36468"/>
                  </a:lnTo>
                  <a:lnTo>
                    <a:pt x="257219" y="56010"/>
                  </a:lnTo>
                  <a:lnTo>
                    <a:pt x="216695" y="79255"/>
                  </a:lnTo>
                  <a:lnTo>
                    <a:pt x="178858" y="105970"/>
                  </a:lnTo>
                  <a:lnTo>
                    <a:pt x="143956" y="135921"/>
                  </a:lnTo>
                  <a:lnTo>
                    <a:pt x="112234" y="168876"/>
                  </a:lnTo>
                  <a:lnTo>
                    <a:pt x="83940" y="204601"/>
                  </a:lnTo>
                  <a:lnTo>
                    <a:pt x="59321" y="242863"/>
                  </a:lnTo>
                  <a:lnTo>
                    <a:pt x="38624" y="283428"/>
                  </a:lnTo>
                  <a:lnTo>
                    <a:pt x="22096" y="326063"/>
                  </a:lnTo>
                  <a:lnTo>
                    <a:pt x="9985" y="370535"/>
                  </a:lnTo>
                  <a:lnTo>
                    <a:pt x="2537" y="416611"/>
                  </a:lnTo>
                  <a:lnTo>
                    <a:pt x="0" y="464057"/>
                  </a:lnTo>
                  <a:lnTo>
                    <a:pt x="2537" y="511504"/>
                  </a:lnTo>
                  <a:lnTo>
                    <a:pt x="9985" y="557580"/>
                  </a:lnTo>
                  <a:lnTo>
                    <a:pt x="22096" y="602052"/>
                  </a:lnTo>
                  <a:lnTo>
                    <a:pt x="38624" y="644687"/>
                  </a:lnTo>
                  <a:lnTo>
                    <a:pt x="59321" y="685252"/>
                  </a:lnTo>
                  <a:lnTo>
                    <a:pt x="83940" y="723514"/>
                  </a:lnTo>
                  <a:lnTo>
                    <a:pt x="112234" y="759239"/>
                  </a:lnTo>
                  <a:lnTo>
                    <a:pt x="143956" y="792194"/>
                  </a:lnTo>
                  <a:lnTo>
                    <a:pt x="178858" y="822145"/>
                  </a:lnTo>
                  <a:lnTo>
                    <a:pt x="216695" y="848860"/>
                  </a:lnTo>
                  <a:lnTo>
                    <a:pt x="257219" y="872105"/>
                  </a:lnTo>
                  <a:lnTo>
                    <a:pt x="300182" y="891647"/>
                  </a:lnTo>
                  <a:lnTo>
                    <a:pt x="345337" y="907252"/>
                  </a:lnTo>
                  <a:lnTo>
                    <a:pt x="392439" y="918687"/>
                  </a:lnTo>
                  <a:lnTo>
                    <a:pt x="441238" y="925720"/>
                  </a:lnTo>
                  <a:lnTo>
                    <a:pt x="491489" y="928115"/>
                  </a:lnTo>
                  <a:lnTo>
                    <a:pt x="541741" y="925720"/>
                  </a:lnTo>
                  <a:lnTo>
                    <a:pt x="590540" y="918687"/>
                  </a:lnTo>
                  <a:lnTo>
                    <a:pt x="637642" y="907252"/>
                  </a:lnTo>
                  <a:lnTo>
                    <a:pt x="682797" y="891647"/>
                  </a:lnTo>
                  <a:lnTo>
                    <a:pt x="725760" y="872105"/>
                  </a:lnTo>
                  <a:lnTo>
                    <a:pt x="766284" y="848860"/>
                  </a:lnTo>
                  <a:lnTo>
                    <a:pt x="804121" y="822145"/>
                  </a:lnTo>
                  <a:lnTo>
                    <a:pt x="839023" y="792194"/>
                  </a:lnTo>
                  <a:lnTo>
                    <a:pt x="870745" y="759239"/>
                  </a:lnTo>
                  <a:lnTo>
                    <a:pt x="899039" y="723514"/>
                  </a:lnTo>
                  <a:lnTo>
                    <a:pt x="923658" y="685252"/>
                  </a:lnTo>
                  <a:lnTo>
                    <a:pt x="944355" y="644687"/>
                  </a:lnTo>
                  <a:lnTo>
                    <a:pt x="960883" y="602052"/>
                  </a:lnTo>
                  <a:lnTo>
                    <a:pt x="972994" y="557580"/>
                  </a:lnTo>
                  <a:lnTo>
                    <a:pt x="980442" y="511504"/>
                  </a:lnTo>
                  <a:lnTo>
                    <a:pt x="982980" y="464057"/>
                  </a:lnTo>
                  <a:lnTo>
                    <a:pt x="980442" y="416611"/>
                  </a:lnTo>
                  <a:lnTo>
                    <a:pt x="972994" y="370535"/>
                  </a:lnTo>
                  <a:lnTo>
                    <a:pt x="960883" y="326063"/>
                  </a:lnTo>
                  <a:lnTo>
                    <a:pt x="944355" y="283428"/>
                  </a:lnTo>
                  <a:lnTo>
                    <a:pt x="923658" y="242863"/>
                  </a:lnTo>
                  <a:lnTo>
                    <a:pt x="899039" y="204601"/>
                  </a:lnTo>
                  <a:lnTo>
                    <a:pt x="870745" y="168876"/>
                  </a:lnTo>
                  <a:lnTo>
                    <a:pt x="839023" y="135921"/>
                  </a:lnTo>
                  <a:lnTo>
                    <a:pt x="804121" y="105970"/>
                  </a:lnTo>
                  <a:lnTo>
                    <a:pt x="766284" y="79255"/>
                  </a:lnTo>
                  <a:lnTo>
                    <a:pt x="725760" y="56010"/>
                  </a:lnTo>
                  <a:lnTo>
                    <a:pt x="682797" y="36468"/>
                  </a:lnTo>
                  <a:lnTo>
                    <a:pt x="637642" y="20863"/>
                  </a:lnTo>
                  <a:lnTo>
                    <a:pt x="590540" y="9428"/>
                  </a:lnTo>
                  <a:lnTo>
                    <a:pt x="541741" y="2395"/>
                  </a:lnTo>
                  <a:lnTo>
                    <a:pt x="491489" y="0"/>
                  </a:lnTo>
                  <a:close/>
                </a:path>
              </a:pathLst>
            </a:custGeom>
            <a:solidFill>
              <a:srgbClr val="4655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88441" y="2370581"/>
              <a:ext cx="982980" cy="928369"/>
            </a:xfrm>
            <a:custGeom>
              <a:avLst/>
              <a:gdLst/>
              <a:ahLst/>
              <a:cxnLst/>
              <a:rect l="l" t="t" r="r" b="b"/>
              <a:pathLst>
                <a:path w="982980" h="928370">
                  <a:moveTo>
                    <a:pt x="0" y="464057"/>
                  </a:moveTo>
                  <a:lnTo>
                    <a:pt x="2537" y="416611"/>
                  </a:lnTo>
                  <a:lnTo>
                    <a:pt x="9985" y="370535"/>
                  </a:lnTo>
                  <a:lnTo>
                    <a:pt x="22096" y="326063"/>
                  </a:lnTo>
                  <a:lnTo>
                    <a:pt x="38624" y="283428"/>
                  </a:lnTo>
                  <a:lnTo>
                    <a:pt x="59321" y="242863"/>
                  </a:lnTo>
                  <a:lnTo>
                    <a:pt x="83940" y="204601"/>
                  </a:lnTo>
                  <a:lnTo>
                    <a:pt x="112234" y="168876"/>
                  </a:lnTo>
                  <a:lnTo>
                    <a:pt x="143956" y="135921"/>
                  </a:lnTo>
                  <a:lnTo>
                    <a:pt x="178858" y="105970"/>
                  </a:lnTo>
                  <a:lnTo>
                    <a:pt x="216695" y="79255"/>
                  </a:lnTo>
                  <a:lnTo>
                    <a:pt x="257219" y="56010"/>
                  </a:lnTo>
                  <a:lnTo>
                    <a:pt x="300182" y="36468"/>
                  </a:lnTo>
                  <a:lnTo>
                    <a:pt x="345337" y="20863"/>
                  </a:lnTo>
                  <a:lnTo>
                    <a:pt x="392439" y="9428"/>
                  </a:lnTo>
                  <a:lnTo>
                    <a:pt x="441238" y="2395"/>
                  </a:lnTo>
                  <a:lnTo>
                    <a:pt x="491489" y="0"/>
                  </a:lnTo>
                  <a:lnTo>
                    <a:pt x="541741" y="2395"/>
                  </a:lnTo>
                  <a:lnTo>
                    <a:pt x="590540" y="9428"/>
                  </a:lnTo>
                  <a:lnTo>
                    <a:pt x="637642" y="20863"/>
                  </a:lnTo>
                  <a:lnTo>
                    <a:pt x="682797" y="36468"/>
                  </a:lnTo>
                  <a:lnTo>
                    <a:pt x="725760" y="56010"/>
                  </a:lnTo>
                  <a:lnTo>
                    <a:pt x="766284" y="79255"/>
                  </a:lnTo>
                  <a:lnTo>
                    <a:pt x="804121" y="105970"/>
                  </a:lnTo>
                  <a:lnTo>
                    <a:pt x="839023" y="135921"/>
                  </a:lnTo>
                  <a:lnTo>
                    <a:pt x="870745" y="168876"/>
                  </a:lnTo>
                  <a:lnTo>
                    <a:pt x="899039" y="204601"/>
                  </a:lnTo>
                  <a:lnTo>
                    <a:pt x="923658" y="242863"/>
                  </a:lnTo>
                  <a:lnTo>
                    <a:pt x="944355" y="283428"/>
                  </a:lnTo>
                  <a:lnTo>
                    <a:pt x="960883" y="326063"/>
                  </a:lnTo>
                  <a:lnTo>
                    <a:pt x="972994" y="370535"/>
                  </a:lnTo>
                  <a:lnTo>
                    <a:pt x="980442" y="416611"/>
                  </a:lnTo>
                  <a:lnTo>
                    <a:pt x="982980" y="464057"/>
                  </a:lnTo>
                  <a:lnTo>
                    <a:pt x="980442" y="511504"/>
                  </a:lnTo>
                  <a:lnTo>
                    <a:pt x="972994" y="557580"/>
                  </a:lnTo>
                  <a:lnTo>
                    <a:pt x="960883" y="602052"/>
                  </a:lnTo>
                  <a:lnTo>
                    <a:pt x="944355" y="644687"/>
                  </a:lnTo>
                  <a:lnTo>
                    <a:pt x="923658" y="685252"/>
                  </a:lnTo>
                  <a:lnTo>
                    <a:pt x="899039" y="723514"/>
                  </a:lnTo>
                  <a:lnTo>
                    <a:pt x="870745" y="759239"/>
                  </a:lnTo>
                  <a:lnTo>
                    <a:pt x="839023" y="792194"/>
                  </a:lnTo>
                  <a:lnTo>
                    <a:pt x="804121" y="822145"/>
                  </a:lnTo>
                  <a:lnTo>
                    <a:pt x="766284" y="848860"/>
                  </a:lnTo>
                  <a:lnTo>
                    <a:pt x="725760" y="872105"/>
                  </a:lnTo>
                  <a:lnTo>
                    <a:pt x="682797" y="891647"/>
                  </a:lnTo>
                  <a:lnTo>
                    <a:pt x="637642" y="907252"/>
                  </a:lnTo>
                  <a:lnTo>
                    <a:pt x="590540" y="918687"/>
                  </a:lnTo>
                  <a:lnTo>
                    <a:pt x="541741" y="925720"/>
                  </a:lnTo>
                  <a:lnTo>
                    <a:pt x="491489" y="928115"/>
                  </a:lnTo>
                  <a:lnTo>
                    <a:pt x="441238" y="925720"/>
                  </a:lnTo>
                  <a:lnTo>
                    <a:pt x="392439" y="918687"/>
                  </a:lnTo>
                  <a:lnTo>
                    <a:pt x="345337" y="907252"/>
                  </a:lnTo>
                  <a:lnTo>
                    <a:pt x="300182" y="891647"/>
                  </a:lnTo>
                  <a:lnTo>
                    <a:pt x="257219" y="872105"/>
                  </a:lnTo>
                  <a:lnTo>
                    <a:pt x="216695" y="848860"/>
                  </a:lnTo>
                  <a:lnTo>
                    <a:pt x="178858" y="822145"/>
                  </a:lnTo>
                  <a:lnTo>
                    <a:pt x="143956" y="792194"/>
                  </a:lnTo>
                  <a:lnTo>
                    <a:pt x="112234" y="759239"/>
                  </a:lnTo>
                  <a:lnTo>
                    <a:pt x="83940" y="723514"/>
                  </a:lnTo>
                  <a:lnTo>
                    <a:pt x="59321" y="685252"/>
                  </a:lnTo>
                  <a:lnTo>
                    <a:pt x="38624" y="644687"/>
                  </a:lnTo>
                  <a:lnTo>
                    <a:pt x="22096" y="602052"/>
                  </a:lnTo>
                  <a:lnTo>
                    <a:pt x="9985" y="557580"/>
                  </a:lnTo>
                  <a:lnTo>
                    <a:pt x="2537" y="511504"/>
                  </a:lnTo>
                  <a:lnTo>
                    <a:pt x="0" y="464057"/>
                  </a:lnTo>
                  <a:close/>
                </a:path>
              </a:pathLst>
            </a:custGeom>
            <a:ln w="25908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05205" y="3694938"/>
              <a:ext cx="982980" cy="928369"/>
            </a:xfrm>
            <a:custGeom>
              <a:avLst/>
              <a:gdLst/>
              <a:ahLst/>
              <a:cxnLst/>
              <a:rect l="l" t="t" r="r" b="b"/>
              <a:pathLst>
                <a:path w="982980" h="928370">
                  <a:moveTo>
                    <a:pt x="491490" y="0"/>
                  </a:moveTo>
                  <a:lnTo>
                    <a:pt x="441238" y="2395"/>
                  </a:lnTo>
                  <a:lnTo>
                    <a:pt x="392439" y="9428"/>
                  </a:lnTo>
                  <a:lnTo>
                    <a:pt x="345337" y="20863"/>
                  </a:lnTo>
                  <a:lnTo>
                    <a:pt x="300182" y="36468"/>
                  </a:lnTo>
                  <a:lnTo>
                    <a:pt x="257219" y="56010"/>
                  </a:lnTo>
                  <a:lnTo>
                    <a:pt x="216695" y="79255"/>
                  </a:lnTo>
                  <a:lnTo>
                    <a:pt x="178858" y="105970"/>
                  </a:lnTo>
                  <a:lnTo>
                    <a:pt x="143956" y="135921"/>
                  </a:lnTo>
                  <a:lnTo>
                    <a:pt x="112234" y="168876"/>
                  </a:lnTo>
                  <a:lnTo>
                    <a:pt x="83940" y="204601"/>
                  </a:lnTo>
                  <a:lnTo>
                    <a:pt x="59321" y="242863"/>
                  </a:lnTo>
                  <a:lnTo>
                    <a:pt x="38624" y="283428"/>
                  </a:lnTo>
                  <a:lnTo>
                    <a:pt x="22096" y="326063"/>
                  </a:lnTo>
                  <a:lnTo>
                    <a:pt x="9985" y="370535"/>
                  </a:lnTo>
                  <a:lnTo>
                    <a:pt x="2537" y="416611"/>
                  </a:lnTo>
                  <a:lnTo>
                    <a:pt x="0" y="464057"/>
                  </a:lnTo>
                  <a:lnTo>
                    <a:pt x="2537" y="511504"/>
                  </a:lnTo>
                  <a:lnTo>
                    <a:pt x="9985" y="557580"/>
                  </a:lnTo>
                  <a:lnTo>
                    <a:pt x="22096" y="602052"/>
                  </a:lnTo>
                  <a:lnTo>
                    <a:pt x="38624" y="644687"/>
                  </a:lnTo>
                  <a:lnTo>
                    <a:pt x="59321" y="685252"/>
                  </a:lnTo>
                  <a:lnTo>
                    <a:pt x="83940" y="723514"/>
                  </a:lnTo>
                  <a:lnTo>
                    <a:pt x="112234" y="759239"/>
                  </a:lnTo>
                  <a:lnTo>
                    <a:pt x="143956" y="792194"/>
                  </a:lnTo>
                  <a:lnTo>
                    <a:pt x="178858" y="822145"/>
                  </a:lnTo>
                  <a:lnTo>
                    <a:pt x="216695" y="848860"/>
                  </a:lnTo>
                  <a:lnTo>
                    <a:pt x="257219" y="872105"/>
                  </a:lnTo>
                  <a:lnTo>
                    <a:pt x="300182" y="891647"/>
                  </a:lnTo>
                  <a:lnTo>
                    <a:pt x="345337" y="907252"/>
                  </a:lnTo>
                  <a:lnTo>
                    <a:pt x="392439" y="918687"/>
                  </a:lnTo>
                  <a:lnTo>
                    <a:pt x="441238" y="925720"/>
                  </a:lnTo>
                  <a:lnTo>
                    <a:pt x="491490" y="928116"/>
                  </a:lnTo>
                  <a:lnTo>
                    <a:pt x="541741" y="925720"/>
                  </a:lnTo>
                  <a:lnTo>
                    <a:pt x="590540" y="918687"/>
                  </a:lnTo>
                  <a:lnTo>
                    <a:pt x="637642" y="907252"/>
                  </a:lnTo>
                  <a:lnTo>
                    <a:pt x="682797" y="891647"/>
                  </a:lnTo>
                  <a:lnTo>
                    <a:pt x="725760" y="872105"/>
                  </a:lnTo>
                  <a:lnTo>
                    <a:pt x="766284" y="848860"/>
                  </a:lnTo>
                  <a:lnTo>
                    <a:pt x="804121" y="822145"/>
                  </a:lnTo>
                  <a:lnTo>
                    <a:pt x="839023" y="792194"/>
                  </a:lnTo>
                  <a:lnTo>
                    <a:pt x="870745" y="759239"/>
                  </a:lnTo>
                  <a:lnTo>
                    <a:pt x="899039" y="723514"/>
                  </a:lnTo>
                  <a:lnTo>
                    <a:pt x="923658" y="685252"/>
                  </a:lnTo>
                  <a:lnTo>
                    <a:pt x="944355" y="644687"/>
                  </a:lnTo>
                  <a:lnTo>
                    <a:pt x="960883" y="602052"/>
                  </a:lnTo>
                  <a:lnTo>
                    <a:pt x="972994" y="557580"/>
                  </a:lnTo>
                  <a:lnTo>
                    <a:pt x="980442" y="511504"/>
                  </a:lnTo>
                  <a:lnTo>
                    <a:pt x="982980" y="464057"/>
                  </a:lnTo>
                  <a:lnTo>
                    <a:pt x="980442" y="416611"/>
                  </a:lnTo>
                  <a:lnTo>
                    <a:pt x="972994" y="370535"/>
                  </a:lnTo>
                  <a:lnTo>
                    <a:pt x="960883" y="326063"/>
                  </a:lnTo>
                  <a:lnTo>
                    <a:pt x="944355" y="283428"/>
                  </a:lnTo>
                  <a:lnTo>
                    <a:pt x="923658" y="242863"/>
                  </a:lnTo>
                  <a:lnTo>
                    <a:pt x="899039" y="204601"/>
                  </a:lnTo>
                  <a:lnTo>
                    <a:pt x="870745" y="168876"/>
                  </a:lnTo>
                  <a:lnTo>
                    <a:pt x="839023" y="135921"/>
                  </a:lnTo>
                  <a:lnTo>
                    <a:pt x="804121" y="105970"/>
                  </a:lnTo>
                  <a:lnTo>
                    <a:pt x="766284" y="79255"/>
                  </a:lnTo>
                  <a:lnTo>
                    <a:pt x="725760" y="56010"/>
                  </a:lnTo>
                  <a:lnTo>
                    <a:pt x="682797" y="36468"/>
                  </a:lnTo>
                  <a:lnTo>
                    <a:pt x="637642" y="20863"/>
                  </a:lnTo>
                  <a:lnTo>
                    <a:pt x="590540" y="9428"/>
                  </a:lnTo>
                  <a:lnTo>
                    <a:pt x="541741" y="2395"/>
                  </a:lnTo>
                  <a:lnTo>
                    <a:pt x="491490" y="0"/>
                  </a:lnTo>
                  <a:close/>
                </a:path>
              </a:pathLst>
            </a:custGeom>
            <a:solidFill>
              <a:srgbClr val="4655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05205" y="3694938"/>
              <a:ext cx="982980" cy="928369"/>
            </a:xfrm>
            <a:custGeom>
              <a:avLst/>
              <a:gdLst/>
              <a:ahLst/>
              <a:cxnLst/>
              <a:rect l="l" t="t" r="r" b="b"/>
              <a:pathLst>
                <a:path w="982980" h="928370">
                  <a:moveTo>
                    <a:pt x="0" y="464057"/>
                  </a:moveTo>
                  <a:lnTo>
                    <a:pt x="2537" y="416611"/>
                  </a:lnTo>
                  <a:lnTo>
                    <a:pt x="9985" y="370535"/>
                  </a:lnTo>
                  <a:lnTo>
                    <a:pt x="22096" y="326063"/>
                  </a:lnTo>
                  <a:lnTo>
                    <a:pt x="38624" y="283428"/>
                  </a:lnTo>
                  <a:lnTo>
                    <a:pt x="59321" y="242863"/>
                  </a:lnTo>
                  <a:lnTo>
                    <a:pt x="83940" y="204601"/>
                  </a:lnTo>
                  <a:lnTo>
                    <a:pt x="112234" y="168876"/>
                  </a:lnTo>
                  <a:lnTo>
                    <a:pt x="143956" y="135921"/>
                  </a:lnTo>
                  <a:lnTo>
                    <a:pt x="178858" y="105970"/>
                  </a:lnTo>
                  <a:lnTo>
                    <a:pt x="216695" y="79255"/>
                  </a:lnTo>
                  <a:lnTo>
                    <a:pt x="257219" y="56010"/>
                  </a:lnTo>
                  <a:lnTo>
                    <a:pt x="300182" y="36468"/>
                  </a:lnTo>
                  <a:lnTo>
                    <a:pt x="345337" y="20863"/>
                  </a:lnTo>
                  <a:lnTo>
                    <a:pt x="392439" y="9428"/>
                  </a:lnTo>
                  <a:lnTo>
                    <a:pt x="441238" y="2395"/>
                  </a:lnTo>
                  <a:lnTo>
                    <a:pt x="491490" y="0"/>
                  </a:lnTo>
                  <a:lnTo>
                    <a:pt x="541741" y="2395"/>
                  </a:lnTo>
                  <a:lnTo>
                    <a:pt x="590540" y="9428"/>
                  </a:lnTo>
                  <a:lnTo>
                    <a:pt x="637642" y="20863"/>
                  </a:lnTo>
                  <a:lnTo>
                    <a:pt x="682797" y="36468"/>
                  </a:lnTo>
                  <a:lnTo>
                    <a:pt x="725760" y="56010"/>
                  </a:lnTo>
                  <a:lnTo>
                    <a:pt x="766284" y="79255"/>
                  </a:lnTo>
                  <a:lnTo>
                    <a:pt x="804121" y="105970"/>
                  </a:lnTo>
                  <a:lnTo>
                    <a:pt x="839023" y="135921"/>
                  </a:lnTo>
                  <a:lnTo>
                    <a:pt x="870745" y="168876"/>
                  </a:lnTo>
                  <a:lnTo>
                    <a:pt x="899039" y="204601"/>
                  </a:lnTo>
                  <a:lnTo>
                    <a:pt x="923658" y="242863"/>
                  </a:lnTo>
                  <a:lnTo>
                    <a:pt x="944355" y="283428"/>
                  </a:lnTo>
                  <a:lnTo>
                    <a:pt x="960883" y="326063"/>
                  </a:lnTo>
                  <a:lnTo>
                    <a:pt x="972994" y="370535"/>
                  </a:lnTo>
                  <a:lnTo>
                    <a:pt x="980442" y="416611"/>
                  </a:lnTo>
                  <a:lnTo>
                    <a:pt x="982980" y="464057"/>
                  </a:lnTo>
                  <a:lnTo>
                    <a:pt x="980442" y="511504"/>
                  </a:lnTo>
                  <a:lnTo>
                    <a:pt x="972994" y="557580"/>
                  </a:lnTo>
                  <a:lnTo>
                    <a:pt x="960883" y="602052"/>
                  </a:lnTo>
                  <a:lnTo>
                    <a:pt x="944355" y="644687"/>
                  </a:lnTo>
                  <a:lnTo>
                    <a:pt x="923658" y="685252"/>
                  </a:lnTo>
                  <a:lnTo>
                    <a:pt x="899039" y="723514"/>
                  </a:lnTo>
                  <a:lnTo>
                    <a:pt x="870745" y="759239"/>
                  </a:lnTo>
                  <a:lnTo>
                    <a:pt x="839023" y="792194"/>
                  </a:lnTo>
                  <a:lnTo>
                    <a:pt x="804121" y="822145"/>
                  </a:lnTo>
                  <a:lnTo>
                    <a:pt x="766284" y="848860"/>
                  </a:lnTo>
                  <a:lnTo>
                    <a:pt x="725760" y="872105"/>
                  </a:lnTo>
                  <a:lnTo>
                    <a:pt x="682797" y="891647"/>
                  </a:lnTo>
                  <a:lnTo>
                    <a:pt x="637642" y="907252"/>
                  </a:lnTo>
                  <a:lnTo>
                    <a:pt x="590540" y="918687"/>
                  </a:lnTo>
                  <a:lnTo>
                    <a:pt x="541741" y="925720"/>
                  </a:lnTo>
                  <a:lnTo>
                    <a:pt x="491490" y="928116"/>
                  </a:lnTo>
                  <a:lnTo>
                    <a:pt x="441238" y="925720"/>
                  </a:lnTo>
                  <a:lnTo>
                    <a:pt x="392439" y="918687"/>
                  </a:lnTo>
                  <a:lnTo>
                    <a:pt x="345337" y="907252"/>
                  </a:lnTo>
                  <a:lnTo>
                    <a:pt x="300182" y="891647"/>
                  </a:lnTo>
                  <a:lnTo>
                    <a:pt x="257219" y="872105"/>
                  </a:lnTo>
                  <a:lnTo>
                    <a:pt x="216695" y="848860"/>
                  </a:lnTo>
                  <a:lnTo>
                    <a:pt x="178858" y="822145"/>
                  </a:lnTo>
                  <a:lnTo>
                    <a:pt x="143956" y="792194"/>
                  </a:lnTo>
                  <a:lnTo>
                    <a:pt x="112234" y="759239"/>
                  </a:lnTo>
                  <a:lnTo>
                    <a:pt x="83940" y="723514"/>
                  </a:lnTo>
                  <a:lnTo>
                    <a:pt x="59321" y="685252"/>
                  </a:lnTo>
                  <a:lnTo>
                    <a:pt x="38624" y="644687"/>
                  </a:lnTo>
                  <a:lnTo>
                    <a:pt x="22096" y="602052"/>
                  </a:lnTo>
                  <a:lnTo>
                    <a:pt x="9985" y="557580"/>
                  </a:lnTo>
                  <a:lnTo>
                    <a:pt x="2537" y="511504"/>
                  </a:lnTo>
                  <a:lnTo>
                    <a:pt x="0" y="464057"/>
                  </a:lnTo>
                  <a:close/>
                </a:path>
              </a:pathLst>
            </a:custGeom>
            <a:ln w="25908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05205" y="5276849"/>
              <a:ext cx="982980" cy="942340"/>
            </a:xfrm>
            <a:custGeom>
              <a:avLst/>
              <a:gdLst/>
              <a:ahLst/>
              <a:cxnLst/>
              <a:rect l="l" t="t" r="r" b="b"/>
              <a:pathLst>
                <a:path w="982980" h="942339">
                  <a:moveTo>
                    <a:pt x="491490" y="0"/>
                  </a:moveTo>
                  <a:lnTo>
                    <a:pt x="441238" y="2431"/>
                  </a:lnTo>
                  <a:lnTo>
                    <a:pt x="392439" y="9566"/>
                  </a:lnTo>
                  <a:lnTo>
                    <a:pt x="345337" y="21170"/>
                  </a:lnTo>
                  <a:lnTo>
                    <a:pt x="300182" y="37004"/>
                  </a:lnTo>
                  <a:lnTo>
                    <a:pt x="257219" y="56833"/>
                  </a:lnTo>
                  <a:lnTo>
                    <a:pt x="216695" y="80420"/>
                  </a:lnTo>
                  <a:lnTo>
                    <a:pt x="178858" y="107529"/>
                  </a:lnTo>
                  <a:lnTo>
                    <a:pt x="143956" y="137921"/>
                  </a:lnTo>
                  <a:lnTo>
                    <a:pt x="112234" y="171362"/>
                  </a:lnTo>
                  <a:lnTo>
                    <a:pt x="83940" y="207615"/>
                  </a:lnTo>
                  <a:lnTo>
                    <a:pt x="59321" y="246442"/>
                  </a:lnTo>
                  <a:lnTo>
                    <a:pt x="38624" y="287607"/>
                  </a:lnTo>
                  <a:lnTo>
                    <a:pt x="22096" y="330873"/>
                  </a:lnTo>
                  <a:lnTo>
                    <a:pt x="9985" y="376005"/>
                  </a:lnTo>
                  <a:lnTo>
                    <a:pt x="2537" y="422764"/>
                  </a:lnTo>
                  <a:lnTo>
                    <a:pt x="0" y="470916"/>
                  </a:lnTo>
                  <a:lnTo>
                    <a:pt x="2537" y="519065"/>
                  </a:lnTo>
                  <a:lnTo>
                    <a:pt x="9985" y="565823"/>
                  </a:lnTo>
                  <a:lnTo>
                    <a:pt x="22096" y="610953"/>
                  </a:lnTo>
                  <a:lnTo>
                    <a:pt x="38624" y="654219"/>
                  </a:lnTo>
                  <a:lnTo>
                    <a:pt x="59321" y="695384"/>
                  </a:lnTo>
                  <a:lnTo>
                    <a:pt x="83940" y="734211"/>
                  </a:lnTo>
                  <a:lnTo>
                    <a:pt x="112234" y="770463"/>
                  </a:lnTo>
                  <a:lnTo>
                    <a:pt x="143956" y="803905"/>
                  </a:lnTo>
                  <a:lnTo>
                    <a:pt x="178858" y="834298"/>
                  </a:lnTo>
                  <a:lnTo>
                    <a:pt x="216695" y="861407"/>
                  </a:lnTo>
                  <a:lnTo>
                    <a:pt x="257219" y="884995"/>
                  </a:lnTo>
                  <a:lnTo>
                    <a:pt x="300182" y="904825"/>
                  </a:lnTo>
                  <a:lnTo>
                    <a:pt x="345337" y="920660"/>
                  </a:lnTo>
                  <a:lnTo>
                    <a:pt x="392439" y="932264"/>
                  </a:lnTo>
                  <a:lnTo>
                    <a:pt x="441238" y="939400"/>
                  </a:lnTo>
                  <a:lnTo>
                    <a:pt x="491490" y="941832"/>
                  </a:lnTo>
                  <a:lnTo>
                    <a:pt x="541741" y="939400"/>
                  </a:lnTo>
                  <a:lnTo>
                    <a:pt x="590540" y="932264"/>
                  </a:lnTo>
                  <a:lnTo>
                    <a:pt x="637642" y="920660"/>
                  </a:lnTo>
                  <a:lnTo>
                    <a:pt x="682797" y="904825"/>
                  </a:lnTo>
                  <a:lnTo>
                    <a:pt x="725760" y="884995"/>
                  </a:lnTo>
                  <a:lnTo>
                    <a:pt x="766284" y="861407"/>
                  </a:lnTo>
                  <a:lnTo>
                    <a:pt x="804121" y="834298"/>
                  </a:lnTo>
                  <a:lnTo>
                    <a:pt x="839023" y="803905"/>
                  </a:lnTo>
                  <a:lnTo>
                    <a:pt x="870745" y="770463"/>
                  </a:lnTo>
                  <a:lnTo>
                    <a:pt x="899039" y="734211"/>
                  </a:lnTo>
                  <a:lnTo>
                    <a:pt x="923658" y="695384"/>
                  </a:lnTo>
                  <a:lnTo>
                    <a:pt x="944355" y="654219"/>
                  </a:lnTo>
                  <a:lnTo>
                    <a:pt x="960883" y="610953"/>
                  </a:lnTo>
                  <a:lnTo>
                    <a:pt x="972994" y="565823"/>
                  </a:lnTo>
                  <a:lnTo>
                    <a:pt x="980442" y="519065"/>
                  </a:lnTo>
                  <a:lnTo>
                    <a:pt x="982980" y="470916"/>
                  </a:lnTo>
                  <a:lnTo>
                    <a:pt x="980442" y="422764"/>
                  </a:lnTo>
                  <a:lnTo>
                    <a:pt x="972994" y="376005"/>
                  </a:lnTo>
                  <a:lnTo>
                    <a:pt x="960883" y="330873"/>
                  </a:lnTo>
                  <a:lnTo>
                    <a:pt x="944355" y="287607"/>
                  </a:lnTo>
                  <a:lnTo>
                    <a:pt x="923658" y="246442"/>
                  </a:lnTo>
                  <a:lnTo>
                    <a:pt x="899039" y="207615"/>
                  </a:lnTo>
                  <a:lnTo>
                    <a:pt x="870745" y="171362"/>
                  </a:lnTo>
                  <a:lnTo>
                    <a:pt x="839023" y="137922"/>
                  </a:lnTo>
                  <a:lnTo>
                    <a:pt x="804121" y="107529"/>
                  </a:lnTo>
                  <a:lnTo>
                    <a:pt x="766284" y="80420"/>
                  </a:lnTo>
                  <a:lnTo>
                    <a:pt x="725760" y="56833"/>
                  </a:lnTo>
                  <a:lnTo>
                    <a:pt x="682797" y="37004"/>
                  </a:lnTo>
                  <a:lnTo>
                    <a:pt x="637642" y="21170"/>
                  </a:lnTo>
                  <a:lnTo>
                    <a:pt x="590540" y="9566"/>
                  </a:lnTo>
                  <a:lnTo>
                    <a:pt x="541741" y="2431"/>
                  </a:lnTo>
                  <a:lnTo>
                    <a:pt x="491490" y="0"/>
                  </a:lnTo>
                  <a:close/>
                </a:path>
              </a:pathLst>
            </a:custGeom>
            <a:solidFill>
              <a:srgbClr val="4655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505205" y="5276849"/>
              <a:ext cx="982980" cy="942340"/>
            </a:xfrm>
            <a:custGeom>
              <a:avLst/>
              <a:gdLst/>
              <a:ahLst/>
              <a:cxnLst/>
              <a:rect l="l" t="t" r="r" b="b"/>
              <a:pathLst>
                <a:path w="982980" h="942339">
                  <a:moveTo>
                    <a:pt x="0" y="470916"/>
                  </a:moveTo>
                  <a:lnTo>
                    <a:pt x="2537" y="422764"/>
                  </a:lnTo>
                  <a:lnTo>
                    <a:pt x="9985" y="376005"/>
                  </a:lnTo>
                  <a:lnTo>
                    <a:pt x="22096" y="330873"/>
                  </a:lnTo>
                  <a:lnTo>
                    <a:pt x="38624" y="287607"/>
                  </a:lnTo>
                  <a:lnTo>
                    <a:pt x="59321" y="246442"/>
                  </a:lnTo>
                  <a:lnTo>
                    <a:pt x="83940" y="207615"/>
                  </a:lnTo>
                  <a:lnTo>
                    <a:pt x="112234" y="171362"/>
                  </a:lnTo>
                  <a:lnTo>
                    <a:pt x="143956" y="137921"/>
                  </a:lnTo>
                  <a:lnTo>
                    <a:pt x="178858" y="107529"/>
                  </a:lnTo>
                  <a:lnTo>
                    <a:pt x="216695" y="80420"/>
                  </a:lnTo>
                  <a:lnTo>
                    <a:pt x="257219" y="56833"/>
                  </a:lnTo>
                  <a:lnTo>
                    <a:pt x="300182" y="37004"/>
                  </a:lnTo>
                  <a:lnTo>
                    <a:pt x="345337" y="21170"/>
                  </a:lnTo>
                  <a:lnTo>
                    <a:pt x="392439" y="9566"/>
                  </a:lnTo>
                  <a:lnTo>
                    <a:pt x="441238" y="2431"/>
                  </a:lnTo>
                  <a:lnTo>
                    <a:pt x="491490" y="0"/>
                  </a:lnTo>
                  <a:lnTo>
                    <a:pt x="541741" y="2431"/>
                  </a:lnTo>
                  <a:lnTo>
                    <a:pt x="590540" y="9566"/>
                  </a:lnTo>
                  <a:lnTo>
                    <a:pt x="637642" y="21170"/>
                  </a:lnTo>
                  <a:lnTo>
                    <a:pt x="682797" y="37004"/>
                  </a:lnTo>
                  <a:lnTo>
                    <a:pt x="725760" y="56833"/>
                  </a:lnTo>
                  <a:lnTo>
                    <a:pt x="766284" y="80420"/>
                  </a:lnTo>
                  <a:lnTo>
                    <a:pt x="804121" y="107529"/>
                  </a:lnTo>
                  <a:lnTo>
                    <a:pt x="839023" y="137922"/>
                  </a:lnTo>
                  <a:lnTo>
                    <a:pt x="870745" y="171362"/>
                  </a:lnTo>
                  <a:lnTo>
                    <a:pt x="899039" y="207615"/>
                  </a:lnTo>
                  <a:lnTo>
                    <a:pt x="923658" y="246442"/>
                  </a:lnTo>
                  <a:lnTo>
                    <a:pt x="944355" y="287607"/>
                  </a:lnTo>
                  <a:lnTo>
                    <a:pt x="960883" y="330873"/>
                  </a:lnTo>
                  <a:lnTo>
                    <a:pt x="972994" y="376005"/>
                  </a:lnTo>
                  <a:lnTo>
                    <a:pt x="980442" y="422764"/>
                  </a:lnTo>
                  <a:lnTo>
                    <a:pt x="982980" y="470916"/>
                  </a:lnTo>
                  <a:lnTo>
                    <a:pt x="980442" y="519065"/>
                  </a:lnTo>
                  <a:lnTo>
                    <a:pt x="972994" y="565823"/>
                  </a:lnTo>
                  <a:lnTo>
                    <a:pt x="960883" y="610953"/>
                  </a:lnTo>
                  <a:lnTo>
                    <a:pt x="944355" y="654219"/>
                  </a:lnTo>
                  <a:lnTo>
                    <a:pt x="923658" y="695384"/>
                  </a:lnTo>
                  <a:lnTo>
                    <a:pt x="899039" y="734211"/>
                  </a:lnTo>
                  <a:lnTo>
                    <a:pt x="870745" y="770463"/>
                  </a:lnTo>
                  <a:lnTo>
                    <a:pt x="839023" y="803905"/>
                  </a:lnTo>
                  <a:lnTo>
                    <a:pt x="804121" y="834298"/>
                  </a:lnTo>
                  <a:lnTo>
                    <a:pt x="766284" y="861407"/>
                  </a:lnTo>
                  <a:lnTo>
                    <a:pt x="725760" y="884995"/>
                  </a:lnTo>
                  <a:lnTo>
                    <a:pt x="682797" y="904825"/>
                  </a:lnTo>
                  <a:lnTo>
                    <a:pt x="637642" y="920660"/>
                  </a:lnTo>
                  <a:lnTo>
                    <a:pt x="590540" y="932264"/>
                  </a:lnTo>
                  <a:lnTo>
                    <a:pt x="541741" y="939400"/>
                  </a:lnTo>
                  <a:lnTo>
                    <a:pt x="491490" y="941832"/>
                  </a:lnTo>
                  <a:lnTo>
                    <a:pt x="441238" y="939400"/>
                  </a:lnTo>
                  <a:lnTo>
                    <a:pt x="392439" y="932264"/>
                  </a:lnTo>
                  <a:lnTo>
                    <a:pt x="345337" y="920660"/>
                  </a:lnTo>
                  <a:lnTo>
                    <a:pt x="300182" y="904825"/>
                  </a:lnTo>
                  <a:lnTo>
                    <a:pt x="257219" y="884995"/>
                  </a:lnTo>
                  <a:lnTo>
                    <a:pt x="216695" y="861407"/>
                  </a:lnTo>
                  <a:lnTo>
                    <a:pt x="178858" y="834298"/>
                  </a:lnTo>
                  <a:lnTo>
                    <a:pt x="143956" y="803905"/>
                  </a:lnTo>
                  <a:lnTo>
                    <a:pt x="112234" y="770463"/>
                  </a:lnTo>
                  <a:lnTo>
                    <a:pt x="83940" y="734211"/>
                  </a:lnTo>
                  <a:lnTo>
                    <a:pt x="59321" y="695384"/>
                  </a:lnTo>
                  <a:lnTo>
                    <a:pt x="38624" y="654219"/>
                  </a:lnTo>
                  <a:lnTo>
                    <a:pt x="22096" y="610953"/>
                  </a:lnTo>
                  <a:lnTo>
                    <a:pt x="9985" y="565823"/>
                  </a:lnTo>
                  <a:lnTo>
                    <a:pt x="2537" y="519065"/>
                  </a:lnTo>
                  <a:lnTo>
                    <a:pt x="0" y="470916"/>
                  </a:lnTo>
                  <a:close/>
                </a:path>
              </a:pathLst>
            </a:custGeom>
            <a:ln w="25908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44651" y="2427731"/>
              <a:ext cx="670560" cy="672084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61415" y="1231391"/>
              <a:ext cx="670560" cy="672084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49223" y="3837432"/>
              <a:ext cx="704088" cy="704088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61415" y="5359907"/>
              <a:ext cx="704088" cy="704088"/>
            </a:xfrm>
            <a:prstGeom prst="rect">
              <a:avLst/>
            </a:prstGeom>
          </p:spPr>
        </p:pic>
      </p:grpSp>
      <p:sp>
        <p:nvSpPr>
          <p:cNvPr id="19" name="object 19"/>
          <p:cNvSpPr/>
          <p:nvPr/>
        </p:nvSpPr>
        <p:spPr>
          <a:xfrm>
            <a:off x="1642872" y="1216152"/>
            <a:ext cx="3229610" cy="772795"/>
          </a:xfrm>
          <a:custGeom>
            <a:avLst/>
            <a:gdLst/>
            <a:ahLst/>
            <a:cxnLst/>
            <a:rect l="l" t="t" r="r" b="b"/>
            <a:pathLst>
              <a:path w="3229610" h="772794">
                <a:moveTo>
                  <a:pt x="3015488" y="0"/>
                </a:moveTo>
                <a:lnTo>
                  <a:pt x="213867" y="0"/>
                </a:lnTo>
                <a:lnTo>
                  <a:pt x="164831" y="5648"/>
                </a:lnTo>
                <a:lnTo>
                  <a:pt x="119816" y="21738"/>
                </a:lnTo>
                <a:lnTo>
                  <a:pt x="80107" y="46986"/>
                </a:lnTo>
                <a:lnTo>
                  <a:pt x="46986" y="80107"/>
                </a:lnTo>
                <a:lnTo>
                  <a:pt x="21738" y="119816"/>
                </a:lnTo>
                <a:lnTo>
                  <a:pt x="5648" y="164831"/>
                </a:lnTo>
                <a:lnTo>
                  <a:pt x="0" y="213868"/>
                </a:lnTo>
                <a:lnTo>
                  <a:pt x="0" y="558800"/>
                </a:lnTo>
                <a:lnTo>
                  <a:pt x="5648" y="607836"/>
                </a:lnTo>
                <a:lnTo>
                  <a:pt x="21738" y="652851"/>
                </a:lnTo>
                <a:lnTo>
                  <a:pt x="46986" y="692560"/>
                </a:lnTo>
                <a:lnTo>
                  <a:pt x="80107" y="725681"/>
                </a:lnTo>
                <a:lnTo>
                  <a:pt x="119816" y="750929"/>
                </a:lnTo>
                <a:lnTo>
                  <a:pt x="164831" y="767019"/>
                </a:lnTo>
                <a:lnTo>
                  <a:pt x="213867" y="772668"/>
                </a:lnTo>
                <a:lnTo>
                  <a:pt x="3015488" y="772668"/>
                </a:lnTo>
                <a:lnTo>
                  <a:pt x="3064524" y="767019"/>
                </a:lnTo>
                <a:lnTo>
                  <a:pt x="3109539" y="750929"/>
                </a:lnTo>
                <a:lnTo>
                  <a:pt x="3149248" y="725681"/>
                </a:lnTo>
                <a:lnTo>
                  <a:pt x="3182369" y="692560"/>
                </a:lnTo>
                <a:lnTo>
                  <a:pt x="3207617" y="652851"/>
                </a:lnTo>
                <a:lnTo>
                  <a:pt x="3223707" y="607836"/>
                </a:lnTo>
                <a:lnTo>
                  <a:pt x="3229355" y="558800"/>
                </a:lnTo>
                <a:lnTo>
                  <a:pt x="3229355" y="213868"/>
                </a:lnTo>
                <a:lnTo>
                  <a:pt x="3223707" y="164831"/>
                </a:lnTo>
                <a:lnTo>
                  <a:pt x="3207617" y="119816"/>
                </a:lnTo>
                <a:lnTo>
                  <a:pt x="3182369" y="80107"/>
                </a:lnTo>
                <a:lnTo>
                  <a:pt x="3149248" y="46986"/>
                </a:lnTo>
                <a:lnTo>
                  <a:pt x="3109539" y="21738"/>
                </a:lnTo>
                <a:lnTo>
                  <a:pt x="3064524" y="5648"/>
                </a:lnTo>
                <a:lnTo>
                  <a:pt x="3015488" y="0"/>
                </a:lnTo>
                <a:close/>
              </a:path>
            </a:pathLst>
          </a:custGeom>
          <a:solidFill>
            <a:srgbClr val="4655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2248916" y="1418082"/>
            <a:ext cx="2016760" cy="3613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554990" marR="5080" indent="-542925">
              <a:lnSpc>
                <a:spcPct val="100000"/>
              </a:lnSpc>
              <a:spcBef>
                <a:spcPts val="105"/>
              </a:spcBef>
            </a:pPr>
            <a:r>
              <a:rPr sz="1100" b="1" spc="-10" dirty="0">
                <a:solidFill>
                  <a:srgbClr val="FFFFFF"/>
                </a:solidFill>
                <a:latin typeface="Arial"/>
                <a:cs typeface="Arial"/>
              </a:rPr>
              <a:t>ОРГАНИЗАЦИОННЫЕ</a:t>
            </a:r>
            <a:r>
              <a:rPr sz="11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b="1" spc="-20" dirty="0">
                <a:solidFill>
                  <a:srgbClr val="FFFFFF"/>
                </a:solidFill>
                <a:latin typeface="Arial"/>
                <a:cs typeface="Arial"/>
              </a:rPr>
              <a:t>МЕРЫ </a:t>
            </a:r>
            <a:r>
              <a:rPr sz="1100" b="1" spc="-10" dirty="0">
                <a:solidFill>
                  <a:srgbClr val="FFFFFF"/>
                </a:solidFill>
                <a:latin typeface="Arial"/>
                <a:cs typeface="Arial"/>
              </a:rPr>
              <a:t>ПОДДЕРЖКИ</a:t>
            </a:r>
            <a:endParaRPr sz="1100">
              <a:latin typeface="Arial"/>
              <a:cs typeface="Arial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1655064" y="2412492"/>
            <a:ext cx="3205480" cy="772795"/>
          </a:xfrm>
          <a:custGeom>
            <a:avLst/>
            <a:gdLst/>
            <a:ahLst/>
            <a:cxnLst/>
            <a:rect l="l" t="t" r="r" b="b"/>
            <a:pathLst>
              <a:path w="3205479" h="772794">
                <a:moveTo>
                  <a:pt x="2991104" y="0"/>
                </a:moveTo>
                <a:lnTo>
                  <a:pt x="213868" y="0"/>
                </a:lnTo>
                <a:lnTo>
                  <a:pt x="164831" y="5648"/>
                </a:lnTo>
                <a:lnTo>
                  <a:pt x="119816" y="21738"/>
                </a:lnTo>
                <a:lnTo>
                  <a:pt x="80107" y="46986"/>
                </a:lnTo>
                <a:lnTo>
                  <a:pt x="46986" y="80107"/>
                </a:lnTo>
                <a:lnTo>
                  <a:pt x="21738" y="119816"/>
                </a:lnTo>
                <a:lnTo>
                  <a:pt x="5648" y="164831"/>
                </a:lnTo>
                <a:lnTo>
                  <a:pt x="0" y="213868"/>
                </a:lnTo>
                <a:lnTo>
                  <a:pt x="0" y="558800"/>
                </a:lnTo>
                <a:lnTo>
                  <a:pt x="5648" y="607836"/>
                </a:lnTo>
                <a:lnTo>
                  <a:pt x="21738" y="652851"/>
                </a:lnTo>
                <a:lnTo>
                  <a:pt x="46986" y="692560"/>
                </a:lnTo>
                <a:lnTo>
                  <a:pt x="80107" y="725681"/>
                </a:lnTo>
                <a:lnTo>
                  <a:pt x="119816" y="750929"/>
                </a:lnTo>
                <a:lnTo>
                  <a:pt x="164831" y="767019"/>
                </a:lnTo>
                <a:lnTo>
                  <a:pt x="213868" y="772668"/>
                </a:lnTo>
                <a:lnTo>
                  <a:pt x="2991104" y="772668"/>
                </a:lnTo>
                <a:lnTo>
                  <a:pt x="3040140" y="767019"/>
                </a:lnTo>
                <a:lnTo>
                  <a:pt x="3085155" y="750929"/>
                </a:lnTo>
                <a:lnTo>
                  <a:pt x="3124864" y="725681"/>
                </a:lnTo>
                <a:lnTo>
                  <a:pt x="3157985" y="692560"/>
                </a:lnTo>
                <a:lnTo>
                  <a:pt x="3183233" y="652851"/>
                </a:lnTo>
                <a:lnTo>
                  <a:pt x="3199323" y="607836"/>
                </a:lnTo>
                <a:lnTo>
                  <a:pt x="3204972" y="558800"/>
                </a:lnTo>
                <a:lnTo>
                  <a:pt x="3204972" y="213868"/>
                </a:lnTo>
                <a:lnTo>
                  <a:pt x="3199323" y="164831"/>
                </a:lnTo>
                <a:lnTo>
                  <a:pt x="3183233" y="119816"/>
                </a:lnTo>
                <a:lnTo>
                  <a:pt x="3157985" y="80107"/>
                </a:lnTo>
                <a:lnTo>
                  <a:pt x="3124864" y="46986"/>
                </a:lnTo>
                <a:lnTo>
                  <a:pt x="3085155" y="21738"/>
                </a:lnTo>
                <a:lnTo>
                  <a:pt x="3040140" y="5648"/>
                </a:lnTo>
                <a:lnTo>
                  <a:pt x="2991104" y="0"/>
                </a:lnTo>
                <a:close/>
              </a:path>
            </a:pathLst>
          </a:custGeom>
          <a:solidFill>
            <a:srgbClr val="4655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2001773" y="2697861"/>
            <a:ext cx="2510790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b="1" spc="-10" dirty="0">
                <a:solidFill>
                  <a:srgbClr val="FFFFFF"/>
                </a:solidFill>
                <a:latin typeface="Arial"/>
                <a:cs typeface="Arial"/>
              </a:rPr>
              <a:t>ФИНАНСОВЫЕ</a:t>
            </a:r>
            <a:r>
              <a:rPr sz="1100" b="1" dirty="0">
                <a:solidFill>
                  <a:srgbClr val="FFFFFF"/>
                </a:solidFill>
                <a:latin typeface="Arial"/>
                <a:cs typeface="Arial"/>
              </a:rPr>
              <a:t> МЕРЫ</a:t>
            </a:r>
            <a:r>
              <a:rPr sz="110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b="1" spc="-10" dirty="0">
                <a:solidFill>
                  <a:srgbClr val="FFFFFF"/>
                </a:solidFill>
                <a:latin typeface="Arial"/>
                <a:cs typeface="Arial"/>
              </a:rPr>
              <a:t>ПОДДЕРЖКИ</a:t>
            </a:r>
            <a:endParaRPr sz="1100">
              <a:latin typeface="Arial"/>
              <a:cs typeface="Arial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1633748" y="3806806"/>
            <a:ext cx="3217545" cy="774700"/>
          </a:xfrm>
          <a:custGeom>
            <a:avLst/>
            <a:gdLst/>
            <a:ahLst/>
            <a:cxnLst/>
            <a:rect l="l" t="t" r="r" b="b"/>
            <a:pathLst>
              <a:path w="3217545" h="774700">
                <a:moveTo>
                  <a:pt x="3002915" y="0"/>
                </a:moveTo>
                <a:lnTo>
                  <a:pt x="214248" y="0"/>
                </a:lnTo>
                <a:lnTo>
                  <a:pt x="165111" y="5656"/>
                </a:lnTo>
                <a:lnTo>
                  <a:pt x="120011" y="21769"/>
                </a:lnTo>
                <a:lnTo>
                  <a:pt x="80231" y="47056"/>
                </a:lnTo>
                <a:lnTo>
                  <a:pt x="47056" y="80231"/>
                </a:lnTo>
                <a:lnTo>
                  <a:pt x="21769" y="120011"/>
                </a:lnTo>
                <a:lnTo>
                  <a:pt x="5656" y="165111"/>
                </a:lnTo>
                <a:lnTo>
                  <a:pt x="0" y="214249"/>
                </a:lnTo>
                <a:lnTo>
                  <a:pt x="0" y="559943"/>
                </a:lnTo>
                <a:lnTo>
                  <a:pt x="5656" y="609080"/>
                </a:lnTo>
                <a:lnTo>
                  <a:pt x="21769" y="654180"/>
                </a:lnTo>
                <a:lnTo>
                  <a:pt x="47056" y="693960"/>
                </a:lnTo>
                <a:lnTo>
                  <a:pt x="80231" y="727135"/>
                </a:lnTo>
                <a:lnTo>
                  <a:pt x="120011" y="752422"/>
                </a:lnTo>
                <a:lnTo>
                  <a:pt x="165111" y="768535"/>
                </a:lnTo>
                <a:lnTo>
                  <a:pt x="214248" y="774192"/>
                </a:lnTo>
                <a:lnTo>
                  <a:pt x="3002915" y="774192"/>
                </a:lnTo>
                <a:lnTo>
                  <a:pt x="3052052" y="768535"/>
                </a:lnTo>
                <a:lnTo>
                  <a:pt x="3097152" y="752422"/>
                </a:lnTo>
                <a:lnTo>
                  <a:pt x="3136932" y="727135"/>
                </a:lnTo>
                <a:lnTo>
                  <a:pt x="3170107" y="693960"/>
                </a:lnTo>
                <a:lnTo>
                  <a:pt x="3195394" y="654180"/>
                </a:lnTo>
                <a:lnTo>
                  <a:pt x="3211507" y="609080"/>
                </a:lnTo>
                <a:lnTo>
                  <a:pt x="3217164" y="559943"/>
                </a:lnTo>
                <a:lnTo>
                  <a:pt x="3217164" y="214249"/>
                </a:lnTo>
                <a:lnTo>
                  <a:pt x="3211507" y="165111"/>
                </a:lnTo>
                <a:lnTo>
                  <a:pt x="3195394" y="120011"/>
                </a:lnTo>
                <a:lnTo>
                  <a:pt x="3170107" y="80231"/>
                </a:lnTo>
                <a:lnTo>
                  <a:pt x="3136932" y="47056"/>
                </a:lnTo>
                <a:lnTo>
                  <a:pt x="3097152" y="21769"/>
                </a:lnTo>
                <a:lnTo>
                  <a:pt x="3052052" y="5656"/>
                </a:lnTo>
                <a:lnTo>
                  <a:pt x="3002915" y="0"/>
                </a:lnTo>
                <a:close/>
              </a:path>
            </a:pathLst>
          </a:custGeom>
          <a:solidFill>
            <a:srgbClr val="4655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2143488" y="4104523"/>
            <a:ext cx="2258721" cy="1827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ru-RU" sz="1100" b="1" spc="-10" dirty="0" smtClean="0">
                <a:solidFill>
                  <a:srgbClr val="FFFFFF"/>
                </a:solidFill>
                <a:latin typeface="Arial"/>
                <a:cs typeface="Arial"/>
              </a:rPr>
              <a:t>МУНИЦИПАЛЬНАЯ ГАРАНТИЯ</a:t>
            </a:r>
            <a:endParaRPr sz="1100" dirty="0">
              <a:latin typeface="Arial"/>
              <a:cs typeface="Arial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1655064" y="5359908"/>
            <a:ext cx="3202305" cy="772795"/>
          </a:xfrm>
          <a:custGeom>
            <a:avLst/>
            <a:gdLst/>
            <a:ahLst/>
            <a:cxnLst/>
            <a:rect l="l" t="t" r="r" b="b"/>
            <a:pathLst>
              <a:path w="3202304" h="772795">
                <a:moveTo>
                  <a:pt x="2988056" y="0"/>
                </a:moveTo>
                <a:lnTo>
                  <a:pt x="213868" y="0"/>
                </a:lnTo>
                <a:lnTo>
                  <a:pt x="164831" y="5648"/>
                </a:lnTo>
                <a:lnTo>
                  <a:pt x="119816" y="21738"/>
                </a:lnTo>
                <a:lnTo>
                  <a:pt x="80107" y="46986"/>
                </a:lnTo>
                <a:lnTo>
                  <a:pt x="46986" y="80107"/>
                </a:lnTo>
                <a:lnTo>
                  <a:pt x="21738" y="119816"/>
                </a:lnTo>
                <a:lnTo>
                  <a:pt x="5648" y="164831"/>
                </a:lnTo>
                <a:lnTo>
                  <a:pt x="0" y="213867"/>
                </a:lnTo>
                <a:lnTo>
                  <a:pt x="0" y="558787"/>
                </a:lnTo>
                <a:lnTo>
                  <a:pt x="5648" y="607828"/>
                </a:lnTo>
                <a:lnTo>
                  <a:pt x="21738" y="652846"/>
                </a:lnTo>
                <a:lnTo>
                  <a:pt x="46986" y="692558"/>
                </a:lnTo>
                <a:lnTo>
                  <a:pt x="80107" y="725680"/>
                </a:lnTo>
                <a:lnTo>
                  <a:pt x="119816" y="750928"/>
                </a:lnTo>
                <a:lnTo>
                  <a:pt x="164831" y="767019"/>
                </a:lnTo>
                <a:lnTo>
                  <a:pt x="213868" y="772667"/>
                </a:lnTo>
                <a:lnTo>
                  <a:pt x="2988056" y="772667"/>
                </a:lnTo>
                <a:lnTo>
                  <a:pt x="3037092" y="767019"/>
                </a:lnTo>
                <a:lnTo>
                  <a:pt x="3082107" y="750928"/>
                </a:lnTo>
                <a:lnTo>
                  <a:pt x="3121816" y="725680"/>
                </a:lnTo>
                <a:lnTo>
                  <a:pt x="3154937" y="692558"/>
                </a:lnTo>
                <a:lnTo>
                  <a:pt x="3180185" y="652846"/>
                </a:lnTo>
                <a:lnTo>
                  <a:pt x="3196275" y="607828"/>
                </a:lnTo>
                <a:lnTo>
                  <a:pt x="3201924" y="558787"/>
                </a:lnTo>
                <a:lnTo>
                  <a:pt x="3201924" y="213867"/>
                </a:lnTo>
                <a:lnTo>
                  <a:pt x="3196275" y="164831"/>
                </a:lnTo>
                <a:lnTo>
                  <a:pt x="3180185" y="119816"/>
                </a:lnTo>
                <a:lnTo>
                  <a:pt x="3154937" y="80107"/>
                </a:lnTo>
                <a:lnTo>
                  <a:pt x="3121816" y="46986"/>
                </a:lnTo>
                <a:lnTo>
                  <a:pt x="3082107" y="21738"/>
                </a:lnTo>
                <a:lnTo>
                  <a:pt x="3037092" y="5648"/>
                </a:lnTo>
                <a:lnTo>
                  <a:pt x="2988056" y="0"/>
                </a:lnTo>
                <a:close/>
              </a:path>
            </a:pathLst>
          </a:custGeom>
          <a:solidFill>
            <a:srgbClr val="4655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1855089" y="5647131"/>
            <a:ext cx="280162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-10" dirty="0">
                <a:solidFill>
                  <a:srgbClr val="FFFFFF"/>
                </a:solidFill>
                <a:latin typeface="Arial"/>
                <a:cs typeface="Arial"/>
              </a:rPr>
              <a:t>ИМУЩЕСТВЕННЫЕ</a:t>
            </a:r>
            <a:r>
              <a:rPr sz="1100" b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FFFFFF"/>
                </a:solidFill>
                <a:latin typeface="Arial"/>
                <a:cs typeface="Arial"/>
              </a:rPr>
              <a:t>МЕРЫ</a:t>
            </a:r>
            <a:r>
              <a:rPr sz="11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b="1" spc="-10" dirty="0">
                <a:solidFill>
                  <a:srgbClr val="FFFFFF"/>
                </a:solidFill>
                <a:latin typeface="Arial"/>
                <a:cs typeface="Arial"/>
              </a:rPr>
              <a:t>ПОДДЕРЖКИ</a:t>
            </a:r>
            <a:endParaRPr sz="1100">
              <a:latin typeface="Arial"/>
              <a:cs typeface="Arial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5059724" y="1277848"/>
            <a:ext cx="4732020" cy="763905"/>
          </a:xfrm>
          <a:custGeom>
            <a:avLst/>
            <a:gdLst/>
            <a:ahLst/>
            <a:cxnLst/>
            <a:rect l="l" t="t" r="r" b="b"/>
            <a:pathLst>
              <a:path w="4732020" h="763905">
                <a:moveTo>
                  <a:pt x="4648327" y="0"/>
                </a:moveTo>
                <a:lnTo>
                  <a:pt x="83693" y="0"/>
                </a:lnTo>
                <a:lnTo>
                  <a:pt x="51113" y="6576"/>
                </a:lnTo>
                <a:lnTo>
                  <a:pt x="24511" y="24511"/>
                </a:lnTo>
                <a:lnTo>
                  <a:pt x="6576" y="51113"/>
                </a:lnTo>
                <a:lnTo>
                  <a:pt x="0" y="83693"/>
                </a:lnTo>
                <a:lnTo>
                  <a:pt x="0" y="679831"/>
                </a:lnTo>
                <a:lnTo>
                  <a:pt x="6576" y="712410"/>
                </a:lnTo>
                <a:lnTo>
                  <a:pt x="24511" y="739013"/>
                </a:lnTo>
                <a:lnTo>
                  <a:pt x="51113" y="756947"/>
                </a:lnTo>
                <a:lnTo>
                  <a:pt x="83693" y="763524"/>
                </a:lnTo>
                <a:lnTo>
                  <a:pt x="4648327" y="763524"/>
                </a:lnTo>
                <a:lnTo>
                  <a:pt x="4680906" y="756947"/>
                </a:lnTo>
                <a:lnTo>
                  <a:pt x="4707509" y="739013"/>
                </a:lnTo>
                <a:lnTo>
                  <a:pt x="4725443" y="712410"/>
                </a:lnTo>
                <a:lnTo>
                  <a:pt x="4732020" y="679831"/>
                </a:lnTo>
                <a:lnTo>
                  <a:pt x="4732020" y="83693"/>
                </a:lnTo>
                <a:lnTo>
                  <a:pt x="4725443" y="51113"/>
                </a:lnTo>
                <a:lnTo>
                  <a:pt x="4707508" y="24511"/>
                </a:lnTo>
                <a:lnTo>
                  <a:pt x="4680906" y="6576"/>
                </a:lnTo>
                <a:lnTo>
                  <a:pt x="4648327" y="0"/>
                </a:lnTo>
                <a:close/>
              </a:path>
            </a:pathLst>
          </a:custGeom>
          <a:solidFill>
            <a:srgbClr val="F0F0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5285613" y="1301877"/>
            <a:ext cx="3943985" cy="76944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10" dirty="0">
                <a:solidFill>
                  <a:srgbClr val="46559F"/>
                </a:solidFill>
                <a:latin typeface="Microsoft Sans Serif"/>
                <a:cs typeface="Microsoft Sans Serif"/>
              </a:rPr>
              <a:t>Сопровождение</a:t>
            </a:r>
            <a:r>
              <a:rPr sz="1000" spc="-25" dirty="0">
                <a:solidFill>
                  <a:srgbClr val="46559F"/>
                </a:solidFill>
                <a:latin typeface="Microsoft Sans Serif"/>
                <a:cs typeface="Microsoft Sans Serif"/>
              </a:rPr>
              <a:t> </a:t>
            </a:r>
            <a:r>
              <a:rPr sz="1000" spc="-10" dirty="0">
                <a:solidFill>
                  <a:srgbClr val="46559F"/>
                </a:solidFill>
                <a:latin typeface="Microsoft Sans Serif"/>
                <a:cs typeface="Microsoft Sans Serif"/>
              </a:rPr>
              <a:t>инвесторов</a:t>
            </a:r>
            <a:r>
              <a:rPr sz="1000" spc="-30" dirty="0">
                <a:solidFill>
                  <a:srgbClr val="46559F"/>
                </a:solidFill>
                <a:latin typeface="Microsoft Sans Serif"/>
                <a:cs typeface="Microsoft Sans Serif"/>
              </a:rPr>
              <a:t> </a:t>
            </a:r>
            <a:r>
              <a:rPr sz="1000" dirty="0">
                <a:solidFill>
                  <a:srgbClr val="46559F"/>
                </a:solidFill>
                <a:latin typeface="Microsoft Sans Serif"/>
                <a:cs typeface="Microsoft Sans Serif"/>
              </a:rPr>
              <a:t>в</a:t>
            </a:r>
            <a:r>
              <a:rPr sz="1000" spc="5" dirty="0">
                <a:solidFill>
                  <a:srgbClr val="46559F"/>
                </a:solidFill>
                <a:latin typeface="Microsoft Sans Serif"/>
                <a:cs typeface="Microsoft Sans Serif"/>
              </a:rPr>
              <a:t> </a:t>
            </a:r>
            <a:r>
              <a:rPr sz="1000" spc="-10" dirty="0">
                <a:solidFill>
                  <a:srgbClr val="46559F"/>
                </a:solidFill>
                <a:latin typeface="Microsoft Sans Serif"/>
                <a:cs typeface="Microsoft Sans Serif"/>
              </a:rPr>
              <a:t>режиме «</a:t>
            </a:r>
            <a:r>
              <a:rPr sz="1000" spc="-10" dirty="0" err="1">
                <a:solidFill>
                  <a:srgbClr val="46559F"/>
                </a:solidFill>
                <a:latin typeface="Microsoft Sans Serif"/>
                <a:cs typeface="Microsoft Sans Serif"/>
              </a:rPr>
              <a:t>одного</a:t>
            </a:r>
            <a:r>
              <a:rPr sz="1000" spc="-25" dirty="0">
                <a:solidFill>
                  <a:srgbClr val="46559F"/>
                </a:solidFill>
                <a:latin typeface="Microsoft Sans Serif"/>
                <a:cs typeface="Microsoft Sans Serif"/>
              </a:rPr>
              <a:t> </a:t>
            </a:r>
            <a:r>
              <a:rPr sz="1000" spc="-10" dirty="0" err="1" smtClean="0">
                <a:solidFill>
                  <a:srgbClr val="46559F"/>
                </a:solidFill>
                <a:latin typeface="Microsoft Sans Serif"/>
                <a:cs typeface="Microsoft Sans Serif"/>
              </a:rPr>
              <a:t>окна</a:t>
            </a:r>
            <a:r>
              <a:rPr sz="1000" spc="-10" dirty="0" smtClean="0">
                <a:solidFill>
                  <a:srgbClr val="46559F"/>
                </a:solidFill>
                <a:latin typeface="Microsoft Sans Serif"/>
                <a:cs typeface="Microsoft Sans Serif"/>
              </a:rPr>
              <a:t>»</a:t>
            </a:r>
            <a:endParaRPr lang="ru-RU" sz="1000" spc="-10" dirty="0" smtClean="0">
              <a:solidFill>
                <a:srgbClr val="46559F"/>
              </a:solidFill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000" u="sng" spc="-10" dirty="0" smtClean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Microsoft Sans Serif"/>
                <a:cs typeface="Microsoft Sans Serif"/>
                <a:hlinkClick r:id="rId6"/>
              </a:rPr>
              <a:t>https://ray.amurobl.ru/upload/iblock/3d4/676xgz3ilwutqkycyem8q3o368r2z724.doc</a:t>
            </a:r>
            <a:endParaRPr lang="ru-RU" sz="1000" u="sng" spc="-10" dirty="0" smtClean="0">
              <a:solidFill>
                <a:srgbClr val="0462C1"/>
              </a:solidFill>
              <a:uFill>
                <a:solidFill>
                  <a:srgbClr val="0462C1"/>
                </a:solidFill>
              </a:uFill>
              <a:latin typeface="Microsoft Sans Serif"/>
              <a:cs typeface="Microsoft Sans Serif"/>
            </a:endParaRPr>
          </a:p>
          <a:p>
            <a:pPr marL="12700" marR="5080">
              <a:lnSpc>
                <a:spcPct val="100000"/>
              </a:lnSpc>
              <a:spcBef>
                <a:spcPts val="980"/>
              </a:spcBef>
            </a:pPr>
            <a:endParaRPr sz="1000" dirty="0">
              <a:latin typeface="Microsoft Sans Serif"/>
              <a:cs typeface="Microsoft Sans Serif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4872482" y="2117512"/>
            <a:ext cx="5033518" cy="1057488"/>
          </a:xfrm>
          <a:custGeom>
            <a:avLst/>
            <a:gdLst/>
            <a:ahLst/>
            <a:cxnLst/>
            <a:rect l="l" t="t" r="r" b="b"/>
            <a:pathLst>
              <a:path w="4724400" h="759460">
                <a:moveTo>
                  <a:pt x="4641215" y="0"/>
                </a:moveTo>
                <a:lnTo>
                  <a:pt x="83185" y="0"/>
                </a:lnTo>
                <a:lnTo>
                  <a:pt x="50792" y="6532"/>
                </a:lnTo>
                <a:lnTo>
                  <a:pt x="24352" y="24352"/>
                </a:lnTo>
                <a:lnTo>
                  <a:pt x="6532" y="50792"/>
                </a:lnTo>
                <a:lnTo>
                  <a:pt x="0" y="83185"/>
                </a:lnTo>
                <a:lnTo>
                  <a:pt x="0" y="675767"/>
                </a:lnTo>
                <a:lnTo>
                  <a:pt x="6532" y="708159"/>
                </a:lnTo>
                <a:lnTo>
                  <a:pt x="24352" y="734599"/>
                </a:lnTo>
                <a:lnTo>
                  <a:pt x="50792" y="752419"/>
                </a:lnTo>
                <a:lnTo>
                  <a:pt x="83185" y="758951"/>
                </a:lnTo>
                <a:lnTo>
                  <a:pt x="4641215" y="758951"/>
                </a:lnTo>
                <a:lnTo>
                  <a:pt x="4673607" y="752419"/>
                </a:lnTo>
                <a:lnTo>
                  <a:pt x="4700047" y="734599"/>
                </a:lnTo>
                <a:lnTo>
                  <a:pt x="4717867" y="708159"/>
                </a:lnTo>
                <a:lnTo>
                  <a:pt x="4724400" y="675767"/>
                </a:lnTo>
                <a:lnTo>
                  <a:pt x="4724400" y="83185"/>
                </a:lnTo>
                <a:lnTo>
                  <a:pt x="4717867" y="50792"/>
                </a:lnTo>
                <a:lnTo>
                  <a:pt x="4700047" y="24352"/>
                </a:lnTo>
                <a:lnTo>
                  <a:pt x="4673607" y="6532"/>
                </a:lnTo>
                <a:lnTo>
                  <a:pt x="4641215" y="0"/>
                </a:lnTo>
                <a:close/>
              </a:path>
            </a:pathLst>
          </a:custGeom>
          <a:solidFill>
            <a:srgbClr val="F0F0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5251068" y="2161139"/>
            <a:ext cx="4548505" cy="199798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000" spc="-10" dirty="0" err="1">
                <a:solidFill>
                  <a:srgbClr val="46559F"/>
                </a:solidFill>
                <a:latin typeface="Microsoft Sans Serif"/>
                <a:cs typeface="Microsoft Sans Serif"/>
              </a:rPr>
              <a:t>Предоставление</a:t>
            </a:r>
            <a:r>
              <a:rPr sz="1000" spc="-70" dirty="0">
                <a:solidFill>
                  <a:srgbClr val="46559F"/>
                </a:solidFill>
                <a:latin typeface="Microsoft Sans Serif"/>
                <a:cs typeface="Microsoft Sans Serif"/>
              </a:rPr>
              <a:t> </a:t>
            </a:r>
            <a:r>
              <a:rPr sz="1000" dirty="0" err="1" smtClean="0">
                <a:solidFill>
                  <a:srgbClr val="46559F"/>
                </a:solidFill>
                <a:latin typeface="Microsoft Sans Serif"/>
                <a:cs typeface="Microsoft Sans Serif"/>
              </a:rPr>
              <a:t>субсидий</a:t>
            </a:r>
            <a:r>
              <a:rPr lang="ru-RU" sz="1000" dirty="0" smtClean="0">
                <a:solidFill>
                  <a:srgbClr val="46559F"/>
                </a:solidFill>
                <a:latin typeface="Microsoft Sans Serif"/>
                <a:cs typeface="Microsoft Sans Serif"/>
              </a:rPr>
              <a:t>. </a:t>
            </a:r>
          </a:p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ru-RU" sz="900" spc="-10" dirty="0" smtClean="0">
                <a:solidFill>
                  <a:srgbClr val="46559F"/>
                </a:solidFill>
                <a:latin typeface="Microsoft Sans Serif"/>
                <a:cs typeface="Microsoft Sans Serif"/>
              </a:rPr>
              <a:t>- на возмещение части затрат на приобретение ремонт не жилых помещений, а также приобретение строительных материалов.</a:t>
            </a:r>
            <a:r>
              <a:rPr lang="ru-RU" sz="900" u="sng" dirty="0">
                <a:hlinkClick r:id="rId7"/>
              </a:rPr>
              <a:t> </a:t>
            </a:r>
            <a:r>
              <a:rPr lang="ru-RU" sz="900" u="sng" dirty="0" smtClean="0">
                <a:hlinkClick r:id="rId7"/>
              </a:rPr>
              <a:t>https://ray.amurobl.ru/upload/iblock/051/rg0sy1jeuyy9nx0zvajhunxpqmes2j3l.docx</a:t>
            </a:r>
            <a:r>
              <a:rPr lang="ru-RU" sz="900" dirty="0" smtClean="0"/>
              <a:t>)</a:t>
            </a:r>
          </a:p>
          <a:p>
            <a:pPr marR="5080" indent="12700">
              <a:lnSpc>
                <a:spcPct val="100000"/>
              </a:lnSpc>
              <a:spcBef>
                <a:spcPts val="100"/>
              </a:spcBef>
              <a:buFontTx/>
              <a:buChar char="-"/>
            </a:pPr>
            <a:r>
              <a:rPr lang="ru-RU" sz="900" dirty="0" smtClean="0">
                <a:solidFill>
                  <a:srgbClr val="002060"/>
                </a:solidFill>
              </a:rPr>
              <a:t>на приобретение оборудования в целях создания, развития модернизации  производства товаров, работ и услуг</a:t>
            </a:r>
            <a:r>
              <a:rPr lang="ru-RU" sz="900" u="sng" dirty="0" smtClean="0">
                <a:solidFill>
                  <a:srgbClr val="002060"/>
                </a:solidFill>
              </a:rPr>
              <a:t>. </a:t>
            </a:r>
            <a:r>
              <a:rPr lang="en-US" sz="900" u="sng" dirty="0" smtClean="0">
                <a:hlinkClick r:id="rId8"/>
              </a:rPr>
              <a:t>https://ray.amurobl.ru/upload/iblock/a5f/xk30e3z2rc29752z3ppgnh0ue11a1svr.pdf</a:t>
            </a:r>
            <a:endParaRPr lang="ru-RU" sz="900" u="sng" dirty="0" smtClean="0"/>
          </a:p>
          <a:p>
            <a:pPr marR="5080" indent="12700">
              <a:lnSpc>
                <a:spcPct val="100000"/>
              </a:lnSpc>
              <a:spcBef>
                <a:spcPts val="100"/>
              </a:spcBef>
              <a:buFontTx/>
              <a:buChar char="-"/>
            </a:pPr>
            <a:r>
              <a:rPr lang="ru-RU" sz="900" dirty="0" smtClean="0">
                <a:solidFill>
                  <a:srgbClr val="002060"/>
                </a:solidFill>
              </a:rPr>
              <a:t> по возмещению уплаты первого взноса (аванса) при заключении договоров финансовой уплаты </a:t>
            </a:r>
            <a:r>
              <a:rPr lang="ru-RU" sz="900" u="sng" dirty="0">
                <a:solidFill>
                  <a:srgbClr val="002060"/>
                </a:solidFill>
                <a:hlinkClick r:id="rId9"/>
              </a:rPr>
              <a:t>https://</a:t>
            </a:r>
            <a:r>
              <a:rPr lang="ru-RU" sz="900" u="sng" dirty="0" smtClean="0">
                <a:solidFill>
                  <a:srgbClr val="002060"/>
                </a:solidFill>
                <a:hlinkClick r:id="rId9"/>
              </a:rPr>
              <a:t>ray.amurobl.ru/upload/iblock/c11/vd39s8v7sxskyxf5s78chd866mipxpfy.docx</a:t>
            </a:r>
            <a:endParaRPr lang="ru-RU" sz="900" u="sng" dirty="0" smtClean="0">
              <a:solidFill>
                <a:srgbClr val="002060"/>
              </a:solidFill>
            </a:endParaRPr>
          </a:p>
          <a:p>
            <a:pPr marL="184150" marR="5080" indent="-171450">
              <a:lnSpc>
                <a:spcPct val="100000"/>
              </a:lnSpc>
              <a:spcBef>
                <a:spcPts val="100"/>
              </a:spcBef>
              <a:buFontTx/>
              <a:buChar char="-"/>
            </a:pPr>
            <a:endParaRPr lang="ru-RU" sz="900" dirty="0" smtClean="0"/>
          </a:p>
          <a:p>
            <a:pPr marL="12700" marR="5080">
              <a:lnSpc>
                <a:spcPct val="100000"/>
              </a:lnSpc>
              <a:spcBef>
                <a:spcPts val="100"/>
              </a:spcBef>
            </a:pPr>
            <a:endParaRPr lang="ru-RU" sz="800" u="sng" dirty="0" smtClean="0"/>
          </a:p>
          <a:p>
            <a:pPr marL="12700" marR="5080">
              <a:lnSpc>
                <a:spcPct val="100000"/>
              </a:lnSpc>
              <a:spcBef>
                <a:spcPts val="100"/>
              </a:spcBef>
            </a:pPr>
            <a:endParaRPr sz="800" dirty="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15"/>
              </a:spcBef>
            </a:pPr>
            <a:endParaRPr sz="800" dirty="0">
              <a:latin typeface="Microsoft Sans Serif"/>
              <a:cs typeface="Microsoft Sans Serif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5057512" y="3743965"/>
            <a:ext cx="4724400" cy="1586865"/>
          </a:xfrm>
          <a:custGeom>
            <a:avLst/>
            <a:gdLst/>
            <a:ahLst/>
            <a:cxnLst/>
            <a:rect l="l" t="t" r="r" b="b"/>
            <a:pathLst>
              <a:path w="4724400" h="1586864">
                <a:moveTo>
                  <a:pt x="4550537" y="0"/>
                </a:moveTo>
                <a:lnTo>
                  <a:pt x="173862" y="0"/>
                </a:lnTo>
                <a:lnTo>
                  <a:pt x="127646" y="6211"/>
                </a:lnTo>
                <a:lnTo>
                  <a:pt x="86115" y="23739"/>
                </a:lnTo>
                <a:lnTo>
                  <a:pt x="50927" y="50926"/>
                </a:lnTo>
                <a:lnTo>
                  <a:pt x="23739" y="86115"/>
                </a:lnTo>
                <a:lnTo>
                  <a:pt x="6211" y="127646"/>
                </a:lnTo>
                <a:lnTo>
                  <a:pt x="0" y="173863"/>
                </a:lnTo>
                <a:lnTo>
                  <a:pt x="0" y="1412621"/>
                </a:lnTo>
                <a:lnTo>
                  <a:pt x="6211" y="1458837"/>
                </a:lnTo>
                <a:lnTo>
                  <a:pt x="23739" y="1500368"/>
                </a:lnTo>
                <a:lnTo>
                  <a:pt x="50926" y="1535557"/>
                </a:lnTo>
                <a:lnTo>
                  <a:pt x="86115" y="1562744"/>
                </a:lnTo>
                <a:lnTo>
                  <a:pt x="127646" y="1580272"/>
                </a:lnTo>
                <a:lnTo>
                  <a:pt x="173862" y="1586484"/>
                </a:lnTo>
                <a:lnTo>
                  <a:pt x="4550537" y="1586484"/>
                </a:lnTo>
                <a:lnTo>
                  <a:pt x="4596753" y="1580272"/>
                </a:lnTo>
                <a:lnTo>
                  <a:pt x="4638284" y="1562744"/>
                </a:lnTo>
                <a:lnTo>
                  <a:pt x="4673473" y="1535557"/>
                </a:lnTo>
                <a:lnTo>
                  <a:pt x="4700660" y="1500368"/>
                </a:lnTo>
                <a:lnTo>
                  <a:pt x="4718188" y="1458837"/>
                </a:lnTo>
                <a:lnTo>
                  <a:pt x="4724400" y="1412621"/>
                </a:lnTo>
                <a:lnTo>
                  <a:pt x="4724400" y="173863"/>
                </a:lnTo>
                <a:lnTo>
                  <a:pt x="4718188" y="127646"/>
                </a:lnTo>
                <a:lnTo>
                  <a:pt x="4700660" y="86115"/>
                </a:lnTo>
                <a:lnTo>
                  <a:pt x="4673473" y="50927"/>
                </a:lnTo>
                <a:lnTo>
                  <a:pt x="4638284" y="23739"/>
                </a:lnTo>
                <a:lnTo>
                  <a:pt x="4596753" y="6211"/>
                </a:lnTo>
                <a:lnTo>
                  <a:pt x="4550537" y="0"/>
                </a:lnTo>
                <a:close/>
              </a:path>
            </a:pathLst>
          </a:custGeom>
          <a:solidFill>
            <a:srgbClr val="F0F0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5068823" y="5164835"/>
            <a:ext cx="4730750" cy="1521460"/>
          </a:xfrm>
          <a:custGeom>
            <a:avLst/>
            <a:gdLst/>
            <a:ahLst/>
            <a:cxnLst/>
            <a:rect l="l" t="t" r="r" b="b"/>
            <a:pathLst>
              <a:path w="4730750" h="1521459">
                <a:moveTo>
                  <a:pt x="4563745" y="0"/>
                </a:moveTo>
                <a:lnTo>
                  <a:pt x="166750" y="0"/>
                </a:lnTo>
                <a:lnTo>
                  <a:pt x="122428" y="5957"/>
                </a:lnTo>
                <a:lnTo>
                  <a:pt x="82597" y="22770"/>
                </a:lnTo>
                <a:lnTo>
                  <a:pt x="48847" y="48847"/>
                </a:lnTo>
                <a:lnTo>
                  <a:pt x="22770" y="82597"/>
                </a:lnTo>
                <a:lnTo>
                  <a:pt x="5957" y="122428"/>
                </a:lnTo>
                <a:lnTo>
                  <a:pt x="0" y="166750"/>
                </a:lnTo>
                <a:lnTo>
                  <a:pt x="0" y="1354239"/>
                </a:lnTo>
                <a:lnTo>
                  <a:pt x="5957" y="1398558"/>
                </a:lnTo>
                <a:lnTo>
                  <a:pt x="22770" y="1438383"/>
                </a:lnTo>
                <a:lnTo>
                  <a:pt x="48847" y="1472123"/>
                </a:lnTo>
                <a:lnTo>
                  <a:pt x="82597" y="1498191"/>
                </a:lnTo>
                <a:lnTo>
                  <a:pt x="122428" y="1514996"/>
                </a:lnTo>
                <a:lnTo>
                  <a:pt x="166750" y="1520952"/>
                </a:lnTo>
                <a:lnTo>
                  <a:pt x="4563745" y="1520952"/>
                </a:lnTo>
                <a:lnTo>
                  <a:pt x="4608067" y="1514996"/>
                </a:lnTo>
                <a:lnTo>
                  <a:pt x="4647898" y="1498191"/>
                </a:lnTo>
                <a:lnTo>
                  <a:pt x="4681648" y="1472123"/>
                </a:lnTo>
                <a:lnTo>
                  <a:pt x="4707725" y="1438383"/>
                </a:lnTo>
                <a:lnTo>
                  <a:pt x="4724538" y="1398558"/>
                </a:lnTo>
                <a:lnTo>
                  <a:pt x="4730496" y="1354239"/>
                </a:lnTo>
                <a:lnTo>
                  <a:pt x="4730496" y="166750"/>
                </a:lnTo>
                <a:lnTo>
                  <a:pt x="4724538" y="122428"/>
                </a:lnTo>
                <a:lnTo>
                  <a:pt x="4707725" y="82597"/>
                </a:lnTo>
                <a:lnTo>
                  <a:pt x="4681648" y="48847"/>
                </a:lnTo>
                <a:lnTo>
                  <a:pt x="4647898" y="22770"/>
                </a:lnTo>
                <a:lnTo>
                  <a:pt x="4608067" y="5957"/>
                </a:lnTo>
                <a:lnTo>
                  <a:pt x="4563745" y="0"/>
                </a:lnTo>
                <a:close/>
              </a:path>
            </a:pathLst>
          </a:custGeom>
          <a:solidFill>
            <a:srgbClr val="F0F0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5222140" y="3833845"/>
            <a:ext cx="4329430" cy="259814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39065">
              <a:lnSpc>
                <a:spcPct val="100000"/>
              </a:lnSpc>
              <a:spcBef>
                <a:spcPts val="100"/>
              </a:spcBef>
            </a:pPr>
            <a:endParaRPr lang="ru-RU" sz="1000" spc="-25" dirty="0" smtClean="0">
              <a:solidFill>
                <a:srgbClr val="46559F"/>
              </a:solidFill>
              <a:latin typeface="Microsoft Sans Serif"/>
              <a:cs typeface="Microsoft Sans Serif"/>
            </a:endParaRPr>
          </a:p>
          <a:p>
            <a:pPr marL="12700" marR="139065">
              <a:lnSpc>
                <a:spcPct val="100000"/>
              </a:lnSpc>
              <a:spcBef>
                <a:spcPts val="100"/>
              </a:spcBef>
            </a:pPr>
            <a:r>
              <a:rPr lang="ru-RU" sz="1000" spc="-25" dirty="0" smtClean="0">
                <a:solidFill>
                  <a:srgbClr val="46559F"/>
                </a:solidFill>
                <a:latin typeface="Microsoft Sans Serif"/>
                <a:cs typeface="Microsoft Sans Serif"/>
              </a:rPr>
              <a:t>Открытый конкурс на право получение муниципальной гарантии </a:t>
            </a:r>
            <a:r>
              <a:rPr lang="ru-RU" sz="1000" u="sng" dirty="0">
                <a:hlinkClick r:id="rId10"/>
              </a:rPr>
              <a:t>https://ray.amurobl.ru/upload/iblock/e57/r05gs10synwego5nhjc3v543ann3gdq9.pdf</a:t>
            </a:r>
            <a:endParaRPr sz="1000" dirty="0" smtClean="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680"/>
              </a:spcBef>
            </a:pPr>
            <a:endParaRPr lang="ru-RU" sz="800" dirty="0" smtClean="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680"/>
              </a:spcBef>
            </a:pPr>
            <a:endParaRPr lang="ru-RU" sz="800" dirty="0" smtClean="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680"/>
              </a:spcBef>
            </a:pPr>
            <a:endParaRPr lang="ru-RU" sz="800" dirty="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680"/>
              </a:spcBef>
            </a:pPr>
            <a:endParaRPr lang="ru-RU" sz="800" dirty="0" smtClean="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680"/>
              </a:spcBef>
            </a:pPr>
            <a:endParaRPr sz="800" dirty="0" smtClean="0">
              <a:latin typeface="Microsoft Sans Serif"/>
              <a:cs typeface="Microsoft Sans Serif"/>
            </a:endParaRPr>
          </a:p>
          <a:p>
            <a:pPr marL="12700" marR="245110">
              <a:lnSpc>
                <a:spcPct val="100000"/>
              </a:lnSpc>
            </a:pPr>
            <a:r>
              <a:rPr lang="ru-RU" sz="1000" spc="-25" dirty="0" smtClean="0">
                <a:solidFill>
                  <a:srgbClr val="46559F"/>
                </a:solidFill>
                <a:latin typeface="Microsoft Sans Serif"/>
                <a:cs typeface="Microsoft Sans Serif"/>
              </a:rPr>
              <a:t>Перечень муниципального имущества, свободного от прав третьих лиц предоставления во владение и в пользование на долгосрочной основе </a:t>
            </a:r>
          </a:p>
          <a:p>
            <a:r>
              <a:rPr lang="ru-RU" sz="800" dirty="0"/>
              <a:t> </a:t>
            </a:r>
            <a:r>
              <a:rPr lang="en-US" sz="1000" u="sng" dirty="0" smtClean="0">
                <a:solidFill>
                  <a:srgbClr val="0070C0"/>
                </a:solidFill>
              </a:rPr>
              <a:t>https://ray.amurobl.ru/upload/iblock/746/ay53x6hdxyvfjrjwsbnohduai3829phq.docx</a:t>
            </a:r>
            <a:endParaRPr lang="ru-RU" sz="1000" u="sng" dirty="0" smtClean="0">
              <a:solidFill>
                <a:srgbClr val="0070C0"/>
              </a:solidFill>
            </a:endParaRPr>
          </a:p>
          <a:p>
            <a:endParaRPr lang="ru-RU" sz="1000" u="sng" dirty="0" smtClean="0"/>
          </a:p>
          <a:p>
            <a:endParaRPr sz="800" dirty="0">
              <a:latin typeface="Microsoft Sans Serif"/>
              <a:cs typeface="Microsoft Sans Serif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766978" y="6542023"/>
            <a:ext cx="4414622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10" dirty="0">
                <a:latin typeface="Microsoft Sans Serif"/>
                <a:cs typeface="Microsoft Sans Serif"/>
              </a:rPr>
              <a:t>ИНВЕСТИЦИОННЫЙ</a:t>
            </a:r>
            <a:r>
              <a:rPr sz="800" spc="-25" dirty="0">
                <a:latin typeface="Microsoft Sans Serif"/>
                <a:cs typeface="Microsoft Sans Serif"/>
              </a:rPr>
              <a:t> </a:t>
            </a:r>
            <a:r>
              <a:rPr sz="800" spc="-20" dirty="0">
                <a:latin typeface="Microsoft Sans Serif"/>
                <a:cs typeface="Microsoft Sans Serif"/>
              </a:rPr>
              <a:t>ПРОФИЛЬ</a:t>
            </a:r>
            <a:r>
              <a:rPr sz="800" spc="25" dirty="0">
                <a:latin typeface="Microsoft Sans Serif"/>
                <a:cs typeface="Microsoft Sans Serif"/>
              </a:rPr>
              <a:t> </a:t>
            </a:r>
            <a:r>
              <a:rPr lang="ru-RU" sz="800" spc="25" dirty="0" smtClean="0">
                <a:latin typeface="Microsoft Sans Serif"/>
                <a:cs typeface="Microsoft Sans Serif"/>
              </a:rPr>
              <a:t>ГОРОДСКОГО ОКРУГА ГОРОДА РАЙЧИХИНСК</a:t>
            </a:r>
            <a:endParaRPr sz="800" dirty="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9215">
              <a:lnSpc>
                <a:spcPct val="100000"/>
              </a:lnSpc>
              <a:spcBef>
                <a:spcPts val="100"/>
              </a:spcBef>
            </a:pPr>
            <a:r>
              <a:rPr spc="-45" dirty="0"/>
              <a:t>ИНФРАСТРУКТУРА</a:t>
            </a:r>
            <a:r>
              <a:rPr spc="-105" dirty="0"/>
              <a:t> </a:t>
            </a:r>
            <a:r>
              <a:rPr dirty="0"/>
              <a:t>ПОДДЕРЖКИ</a:t>
            </a:r>
            <a:r>
              <a:rPr spc="-110" dirty="0"/>
              <a:t> </a:t>
            </a:r>
            <a:r>
              <a:rPr spc="-10" dirty="0"/>
              <a:t>БИЗНЕСА</a:t>
            </a:r>
          </a:p>
        </p:txBody>
      </p:sp>
      <p:sp>
        <p:nvSpPr>
          <p:cNvPr id="3" name="object 3"/>
          <p:cNvSpPr/>
          <p:nvPr/>
        </p:nvSpPr>
        <p:spPr>
          <a:xfrm>
            <a:off x="626363" y="163068"/>
            <a:ext cx="1344295" cy="273050"/>
          </a:xfrm>
          <a:custGeom>
            <a:avLst/>
            <a:gdLst/>
            <a:ahLst/>
            <a:cxnLst/>
            <a:rect l="l" t="t" r="r" b="b"/>
            <a:pathLst>
              <a:path w="1344295" h="273050">
                <a:moveTo>
                  <a:pt x="1207770" y="0"/>
                </a:moveTo>
                <a:lnTo>
                  <a:pt x="136398" y="0"/>
                </a:lnTo>
                <a:lnTo>
                  <a:pt x="93283" y="6955"/>
                </a:lnTo>
                <a:lnTo>
                  <a:pt x="55840" y="26322"/>
                </a:lnTo>
                <a:lnTo>
                  <a:pt x="26315" y="55851"/>
                </a:lnTo>
                <a:lnTo>
                  <a:pt x="6953" y="93293"/>
                </a:lnTo>
                <a:lnTo>
                  <a:pt x="0" y="136398"/>
                </a:lnTo>
                <a:lnTo>
                  <a:pt x="6953" y="179502"/>
                </a:lnTo>
                <a:lnTo>
                  <a:pt x="26315" y="216944"/>
                </a:lnTo>
                <a:lnTo>
                  <a:pt x="55840" y="246473"/>
                </a:lnTo>
                <a:lnTo>
                  <a:pt x="93283" y="265840"/>
                </a:lnTo>
                <a:lnTo>
                  <a:pt x="136398" y="272795"/>
                </a:lnTo>
                <a:lnTo>
                  <a:pt x="1207770" y="272795"/>
                </a:lnTo>
                <a:lnTo>
                  <a:pt x="1250874" y="265840"/>
                </a:lnTo>
                <a:lnTo>
                  <a:pt x="1288316" y="246473"/>
                </a:lnTo>
                <a:lnTo>
                  <a:pt x="1317845" y="216944"/>
                </a:lnTo>
                <a:lnTo>
                  <a:pt x="1337212" y="179502"/>
                </a:lnTo>
                <a:lnTo>
                  <a:pt x="1344168" y="136398"/>
                </a:lnTo>
                <a:lnTo>
                  <a:pt x="1337212" y="93293"/>
                </a:lnTo>
                <a:lnTo>
                  <a:pt x="1317845" y="55851"/>
                </a:lnTo>
                <a:lnTo>
                  <a:pt x="1288316" y="26322"/>
                </a:lnTo>
                <a:lnTo>
                  <a:pt x="1250874" y="6955"/>
                </a:lnTo>
                <a:lnTo>
                  <a:pt x="1207770" y="0"/>
                </a:lnTo>
                <a:close/>
              </a:path>
            </a:pathLst>
          </a:custGeom>
          <a:solidFill>
            <a:srgbClr val="4655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762406" y="222885"/>
            <a:ext cx="105537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dirty="0">
                <a:solidFill>
                  <a:srgbClr val="FFFFFF"/>
                </a:solidFill>
                <a:latin typeface="Arial"/>
                <a:cs typeface="Arial"/>
              </a:rPr>
              <a:t>меры</a:t>
            </a:r>
            <a:r>
              <a:rPr sz="8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b="1" spc="-10" dirty="0">
                <a:solidFill>
                  <a:srgbClr val="FFFFFF"/>
                </a:solidFill>
                <a:latin typeface="Arial"/>
                <a:cs typeface="Arial"/>
              </a:rPr>
              <a:t>господдержки</a:t>
            </a:r>
            <a:endParaRPr sz="800">
              <a:latin typeface="Arial"/>
              <a:cs typeface="Arial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675484" y="1411976"/>
            <a:ext cx="1981200" cy="1979930"/>
            <a:chOff x="685800" y="1382267"/>
            <a:chExt cx="1981200" cy="1979930"/>
          </a:xfrm>
        </p:grpSpPr>
        <p:sp>
          <p:nvSpPr>
            <p:cNvPr id="6" name="object 6"/>
            <p:cNvSpPr/>
            <p:nvPr/>
          </p:nvSpPr>
          <p:spPr>
            <a:xfrm>
              <a:off x="685800" y="1382267"/>
              <a:ext cx="1981200" cy="1979930"/>
            </a:xfrm>
            <a:custGeom>
              <a:avLst/>
              <a:gdLst/>
              <a:ahLst/>
              <a:cxnLst/>
              <a:rect l="l" t="t" r="r" b="b"/>
              <a:pathLst>
                <a:path w="1981200" h="1979929">
                  <a:moveTo>
                    <a:pt x="1655826" y="0"/>
                  </a:moveTo>
                  <a:lnTo>
                    <a:pt x="325361" y="0"/>
                  </a:lnTo>
                  <a:lnTo>
                    <a:pt x="277281" y="3527"/>
                  </a:lnTo>
                  <a:lnTo>
                    <a:pt x="231392" y="13775"/>
                  </a:lnTo>
                  <a:lnTo>
                    <a:pt x="188197" y="30240"/>
                  </a:lnTo>
                  <a:lnTo>
                    <a:pt x="148198" y="52418"/>
                  </a:lnTo>
                  <a:lnTo>
                    <a:pt x="111900" y="79806"/>
                  </a:lnTo>
                  <a:lnTo>
                    <a:pt x="79805" y="111902"/>
                  </a:lnTo>
                  <a:lnTo>
                    <a:pt x="52417" y="148201"/>
                  </a:lnTo>
                  <a:lnTo>
                    <a:pt x="30239" y="188201"/>
                  </a:lnTo>
                  <a:lnTo>
                    <a:pt x="13775" y="231399"/>
                  </a:lnTo>
                  <a:lnTo>
                    <a:pt x="3527" y="277291"/>
                  </a:lnTo>
                  <a:lnTo>
                    <a:pt x="0" y="325374"/>
                  </a:lnTo>
                  <a:lnTo>
                    <a:pt x="0" y="1654302"/>
                  </a:lnTo>
                  <a:lnTo>
                    <a:pt x="3527" y="1702384"/>
                  </a:lnTo>
                  <a:lnTo>
                    <a:pt x="13775" y="1748276"/>
                  </a:lnTo>
                  <a:lnTo>
                    <a:pt x="30239" y="1791474"/>
                  </a:lnTo>
                  <a:lnTo>
                    <a:pt x="52417" y="1831474"/>
                  </a:lnTo>
                  <a:lnTo>
                    <a:pt x="79805" y="1867773"/>
                  </a:lnTo>
                  <a:lnTo>
                    <a:pt x="111900" y="1899869"/>
                  </a:lnTo>
                  <a:lnTo>
                    <a:pt x="148198" y="1927257"/>
                  </a:lnTo>
                  <a:lnTo>
                    <a:pt x="188197" y="1949435"/>
                  </a:lnTo>
                  <a:lnTo>
                    <a:pt x="231392" y="1965900"/>
                  </a:lnTo>
                  <a:lnTo>
                    <a:pt x="277281" y="1976148"/>
                  </a:lnTo>
                  <a:lnTo>
                    <a:pt x="325361" y="1979676"/>
                  </a:lnTo>
                  <a:lnTo>
                    <a:pt x="1655826" y="1979676"/>
                  </a:lnTo>
                  <a:lnTo>
                    <a:pt x="1703908" y="1976148"/>
                  </a:lnTo>
                  <a:lnTo>
                    <a:pt x="1749800" y="1965900"/>
                  </a:lnTo>
                  <a:lnTo>
                    <a:pt x="1792998" y="1949435"/>
                  </a:lnTo>
                  <a:lnTo>
                    <a:pt x="1832998" y="1927257"/>
                  </a:lnTo>
                  <a:lnTo>
                    <a:pt x="1869297" y="1899869"/>
                  </a:lnTo>
                  <a:lnTo>
                    <a:pt x="1901393" y="1867773"/>
                  </a:lnTo>
                  <a:lnTo>
                    <a:pt x="1928781" y="1831474"/>
                  </a:lnTo>
                  <a:lnTo>
                    <a:pt x="1950959" y="1791474"/>
                  </a:lnTo>
                  <a:lnTo>
                    <a:pt x="1967424" y="1748276"/>
                  </a:lnTo>
                  <a:lnTo>
                    <a:pt x="1977672" y="1702384"/>
                  </a:lnTo>
                  <a:lnTo>
                    <a:pt x="1981200" y="1654302"/>
                  </a:lnTo>
                  <a:lnTo>
                    <a:pt x="1981200" y="325374"/>
                  </a:lnTo>
                  <a:lnTo>
                    <a:pt x="1977672" y="277291"/>
                  </a:lnTo>
                  <a:lnTo>
                    <a:pt x="1967424" y="231399"/>
                  </a:lnTo>
                  <a:lnTo>
                    <a:pt x="1950959" y="188201"/>
                  </a:lnTo>
                  <a:lnTo>
                    <a:pt x="1928781" y="148201"/>
                  </a:lnTo>
                  <a:lnTo>
                    <a:pt x="1901393" y="111902"/>
                  </a:lnTo>
                  <a:lnTo>
                    <a:pt x="1869297" y="79806"/>
                  </a:lnTo>
                  <a:lnTo>
                    <a:pt x="1832998" y="52418"/>
                  </a:lnTo>
                  <a:lnTo>
                    <a:pt x="1792998" y="30240"/>
                  </a:lnTo>
                  <a:lnTo>
                    <a:pt x="1749800" y="13775"/>
                  </a:lnTo>
                  <a:lnTo>
                    <a:pt x="1703908" y="3527"/>
                  </a:lnTo>
                  <a:lnTo>
                    <a:pt x="1655826" y="0"/>
                  </a:lnTo>
                  <a:close/>
                </a:path>
              </a:pathLst>
            </a:custGeom>
            <a:solidFill>
              <a:srgbClr val="F0F0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911352" y="1498091"/>
              <a:ext cx="1455420" cy="585470"/>
            </a:xfrm>
            <a:custGeom>
              <a:avLst/>
              <a:gdLst/>
              <a:ahLst/>
              <a:cxnLst/>
              <a:rect l="l" t="t" r="r" b="b"/>
              <a:pathLst>
                <a:path w="1455420" h="585469">
                  <a:moveTo>
                    <a:pt x="1280414" y="0"/>
                  </a:moveTo>
                  <a:lnTo>
                    <a:pt x="175018" y="0"/>
                  </a:lnTo>
                  <a:lnTo>
                    <a:pt x="128491" y="6251"/>
                  </a:lnTo>
                  <a:lnTo>
                    <a:pt x="86683" y="23894"/>
                  </a:lnTo>
                  <a:lnTo>
                    <a:pt x="51261" y="51260"/>
                  </a:lnTo>
                  <a:lnTo>
                    <a:pt x="23895" y="86679"/>
                  </a:lnTo>
                  <a:lnTo>
                    <a:pt x="6251" y="128484"/>
                  </a:lnTo>
                  <a:lnTo>
                    <a:pt x="0" y="175006"/>
                  </a:lnTo>
                  <a:lnTo>
                    <a:pt x="0" y="410210"/>
                  </a:lnTo>
                  <a:lnTo>
                    <a:pt x="6251" y="456731"/>
                  </a:lnTo>
                  <a:lnTo>
                    <a:pt x="23895" y="498536"/>
                  </a:lnTo>
                  <a:lnTo>
                    <a:pt x="51261" y="533955"/>
                  </a:lnTo>
                  <a:lnTo>
                    <a:pt x="86683" y="561321"/>
                  </a:lnTo>
                  <a:lnTo>
                    <a:pt x="128491" y="578964"/>
                  </a:lnTo>
                  <a:lnTo>
                    <a:pt x="175018" y="585216"/>
                  </a:lnTo>
                  <a:lnTo>
                    <a:pt x="1280414" y="585216"/>
                  </a:lnTo>
                  <a:lnTo>
                    <a:pt x="1326935" y="578964"/>
                  </a:lnTo>
                  <a:lnTo>
                    <a:pt x="1368740" y="561321"/>
                  </a:lnTo>
                  <a:lnTo>
                    <a:pt x="1404159" y="533955"/>
                  </a:lnTo>
                  <a:lnTo>
                    <a:pt x="1431525" y="498536"/>
                  </a:lnTo>
                  <a:lnTo>
                    <a:pt x="1449168" y="456731"/>
                  </a:lnTo>
                  <a:lnTo>
                    <a:pt x="1455420" y="410210"/>
                  </a:lnTo>
                  <a:lnTo>
                    <a:pt x="1455420" y="175006"/>
                  </a:lnTo>
                  <a:lnTo>
                    <a:pt x="1449168" y="128484"/>
                  </a:lnTo>
                  <a:lnTo>
                    <a:pt x="1431525" y="86679"/>
                  </a:lnTo>
                  <a:lnTo>
                    <a:pt x="1404159" y="51260"/>
                  </a:lnTo>
                  <a:lnTo>
                    <a:pt x="1368740" y="23894"/>
                  </a:lnTo>
                  <a:lnTo>
                    <a:pt x="1326935" y="6251"/>
                  </a:lnTo>
                  <a:lnTo>
                    <a:pt x="1280414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794004" y="2816351"/>
              <a:ext cx="1673860" cy="414655"/>
            </a:xfrm>
            <a:custGeom>
              <a:avLst/>
              <a:gdLst/>
              <a:ahLst/>
              <a:cxnLst/>
              <a:rect l="l" t="t" r="r" b="b"/>
              <a:pathLst>
                <a:path w="1673860" h="414655">
                  <a:moveTo>
                    <a:pt x="1466088" y="0"/>
                  </a:moveTo>
                  <a:lnTo>
                    <a:pt x="207264" y="0"/>
                  </a:lnTo>
                  <a:lnTo>
                    <a:pt x="159741" y="5476"/>
                  </a:lnTo>
                  <a:lnTo>
                    <a:pt x="116116" y="21073"/>
                  </a:lnTo>
                  <a:lnTo>
                    <a:pt x="77632" y="45546"/>
                  </a:lnTo>
                  <a:lnTo>
                    <a:pt x="45534" y="77648"/>
                  </a:lnTo>
                  <a:lnTo>
                    <a:pt x="21067" y="116132"/>
                  </a:lnTo>
                  <a:lnTo>
                    <a:pt x="5474" y="159753"/>
                  </a:lnTo>
                  <a:lnTo>
                    <a:pt x="0" y="207263"/>
                  </a:lnTo>
                  <a:lnTo>
                    <a:pt x="5474" y="254774"/>
                  </a:lnTo>
                  <a:lnTo>
                    <a:pt x="21067" y="298395"/>
                  </a:lnTo>
                  <a:lnTo>
                    <a:pt x="45534" y="336879"/>
                  </a:lnTo>
                  <a:lnTo>
                    <a:pt x="77632" y="368981"/>
                  </a:lnTo>
                  <a:lnTo>
                    <a:pt x="116116" y="393454"/>
                  </a:lnTo>
                  <a:lnTo>
                    <a:pt x="159741" y="409051"/>
                  </a:lnTo>
                  <a:lnTo>
                    <a:pt x="207264" y="414527"/>
                  </a:lnTo>
                  <a:lnTo>
                    <a:pt x="1466088" y="414527"/>
                  </a:lnTo>
                  <a:lnTo>
                    <a:pt x="1513598" y="409051"/>
                  </a:lnTo>
                  <a:lnTo>
                    <a:pt x="1557219" y="393454"/>
                  </a:lnTo>
                  <a:lnTo>
                    <a:pt x="1595703" y="368981"/>
                  </a:lnTo>
                  <a:lnTo>
                    <a:pt x="1627805" y="336879"/>
                  </a:lnTo>
                  <a:lnTo>
                    <a:pt x="1652278" y="298395"/>
                  </a:lnTo>
                  <a:lnTo>
                    <a:pt x="1667875" y="254774"/>
                  </a:lnTo>
                  <a:lnTo>
                    <a:pt x="1673352" y="207263"/>
                  </a:lnTo>
                  <a:lnTo>
                    <a:pt x="1667875" y="159753"/>
                  </a:lnTo>
                  <a:lnTo>
                    <a:pt x="1652278" y="116132"/>
                  </a:lnTo>
                  <a:lnTo>
                    <a:pt x="1627805" y="77648"/>
                  </a:lnTo>
                  <a:lnTo>
                    <a:pt x="1595703" y="45546"/>
                  </a:lnTo>
                  <a:lnTo>
                    <a:pt x="1557219" y="21073"/>
                  </a:lnTo>
                  <a:lnTo>
                    <a:pt x="1513598" y="5476"/>
                  </a:lnTo>
                  <a:lnTo>
                    <a:pt x="1466088" y="0"/>
                  </a:lnTo>
                  <a:close/>
                </a:path>
              </a:pathLst>
            </a:custGeom>
            <a:solidFill>
              <a:srgbClr val="4655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7157719" y="3987125"/>
            <a:ext cx="1979930" cy="1979930"/>
            <a:chOff x="2895600" y="1354836"/>
            <a:chExt cx="1979930" cy="1979930"/>
          </a:xfrm>
        </p:grpSpPr>
        <p:sp>
          <p:nvSpPr>
            <p:cNvPr id="10" name="object 10"/>
            <p:cNvSpPr/>
            <p:nvPr/>
          </p:nvSpPr>
          <p:spPr>
            <a:xfrm>
              <a:off x="2895600" y="1354836"/>
              <a:ext cx="1979930" cy="1979930"/>
            </a:xfrm>
            <a:custGeom>
              <a:avLst/>
              <a:gdLst/>
              <a:ahLst/>
              <a:cxnLst/>
              <a:rect l="l" t="t" r="r" b="b"/>
              <a:pathLst>
                <a:path w="1979929" h="1979929">
                  <a:moveTo>
                    <a:pt x="1654302" y="0"/>
                  </a:moveTo>
                  <a:lnTo>
                    <a:pt x="325374" y="0"/>
                  </a:lnTo>
                  <a:lnTo>
                    <a:pt x="277291" y="3527"/>
                  </a:lnTo>
                  <a:lnTo>
                    <a:pt x="231399" y="13775"/>
                  </a:lnTo>
                  <a:lnTo>
                    <a:pt x="188201" y="30240"/>
                  </a:lnTo>
                  <a:lnTo>
                    <a:pt x="148201" y="52418"/>
                  </a:lnTo>
                  <a:lnTo>
                    <a:pt x="111902" y="79806"/>
                  </a:lnTo>
                  <a:lnTo>
                    <a:pt x="79806" y="111902"/>
                  </a:lnTo>
                  <a:lnTo>
                    <a:pt x="52418" y="148201"/>
                  </a:lnTo>
                  <a:lnTo>
                    <a:pt x="30240" y="188201"/>
                  </a:lnTo>
                  <a:lnTo>
                    <a:pt x="13775" y="231399"/>
                  </a:lnTo>
                  <a:lnTo>
                    <a:pt x="3527" y="277291"/>
                  </a:lnTo>
                  <a:lnTo>
                    <a:pt x="0" y="325374"/>
                  </a:lnTo>
                  <a:lnTo>
                    <a:pt x="0" y="1654302"/>
                  </a:lnTo>
                  <a:lnTo>
                    <a:pt x="3527" y="1702384"/>
                  </a:lnTo>
                  <a:lnTo>
                    <a:pt x="13775" y="1748276"/>
                  </a:lnTo>
                  <a:lnTo>
                    <a:pt x="30240" y="1791474"/>
                  </a:lnTo>
                  <a:lnTo>
                    <a:pt x="52418" y="1831474"/>
                  </a:lnTo>
                  <a:lnTo>
                    <a:pt x="79806" y="1867773"/>
                  </a:lnTo>
                  <a:lnTo>
                    <a:pt x="111902" y="1899869"/>
                  </a:lnTo>
                  <a:lnTo>
                    <a:pt x="148201" y="1927257"/>
                  </a:lnTo>
                  <a:lnTo>
                    <a:pt x="188201" y="1949435"/>
                  </a:lnTo>
                  <a:lnTo>
                    <a:pt x="231399" y="1965900"/>
                  </a:lnTo>
                  <a:lnTo>
                    <a:pt x="277291" y="1976148"/>
                  </a:lnTo>
                  <a:lnTo>
                    <a:pt x="325374" y="1979676"/>
                  </a:lnTo>
                  <a:lnTo>
                    <a:pt x="1654302" y="1979676"/>
                  </a:lnTo>
                  <a:lnTo>
                    <a:pt x="1702384" y="1976148"/>
                  </a:lnTo>
                  <a:lnTo>
                    <a:pt x="1748276" y="1965900"/>
                  </a:lnTo>
                  <a:lnTo>
                    <a:pt x="1791474" y="1949435"/>
                  </a:lnTo>
                  <a:lnTo>
                    <a:pt x="1831474" y="1927257"/>
                  </a:lnTo>
                  <a:lnTo>
                    <a:pt x="1867773" y="1899869"/>
                  </a:lnTo>
                  <a:lnTo>
                    <a:pt x="1899869" y="1867773"/>
                  </a:lnTo>
                  <a:lnTo>
                    <a:pt x="1927257" y="1831474"/>
                  </a:lnTo>
                  <a:lnTo>
                    <a:pt x="1949435" y="1791474"/>
                  </a:lnTo>
                  <a:lnTo>
                    <a:pt x="1965900" y="1748276"/>
                  </a:lnTo>
                  <a:lnTo>
                    <a:pt x="1976148" y="1702384"/>
                  </a:lnTo>
                  <a:lnTo>
                    <a:pt x="1979676" y="1654302"/>
                  </a:lnTo>
                  <a:lnTo>
                    <a:pt x="1979676" y="325374"/>
                  </a:lnTo>
                  <a:lnTo>
                    <a:pt x="1976148" y="277291"/>
                  </a:lnTo>
                  <a:lnTo>
                    <a:pt x="1965900" y="231399"/>
                  </a:lnTo>
                  <a:lnTo>
                    <a:pt x="1949435" y="188201"/>
                  </a:lnTo>
                  <a:lnTo>
                    <a:pt x="1927257" y="148201"/>
                  </a:lnTo>
                  <a:lnTo>
                    <a:pt x="1899869" y="111902"/>
                  </a:lnTo>
                  <a:lnTo>
                    <a:pt x="1867773" y="79806"/>
                  </a:lnTo>
                  <a:lnTo>
                    <a:pt x="1831474" y="52418"/>
                  </a:lnTo>
                  <a:lnTo>
                    <a:pt x="1791474" y="30240"/>
                  </a:lnTo>
                  <a:lnTo>
                    <a:pt x="1748276" y="13775"/>
                  </a:lnTo>
                  <a:lnTo>
                    <a:pt x="1702384" y="3527"/>
                  </a:lnTo>
                  <a:lnTo>
                    <a:pt x="1654302" y="0"/>
                  </a:lnTo>
                  <a:close/>
                </a:path>
              </a:pathLst>
            </a:custGeom>
            <a:solidFill>
              <a:srgbClr val="F0F0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165347" y="1499615"/>
              <a:ext cx="1454150" cy="584200"/>
            </a:xfrm>
            <a:custGeom>
              <a:avLst/>
              <a:gdLst/>
              <a:ahLst/>
              <a:cxnLst/>
              <a:rect l="l" t="t" r="r" b="b"/>
              <a:pathLst>
                <a:path w="1454150" h="584200">
                  <a:moveTo>
                    <a:pt x="1279398" y="0"/>
                  </a:moveTo>
                  <a:lnTo>
                    <a:pt x="174498" y="0"/>
                  </a:lnTo>
                  <a:lnTo>
                    <a:pt x="128102" y="6231"/>
                  </a:lnTo>
                  <a:lnTo>
                    <a:pt x="86416" y="23819"/>
                  </a:lnTo>
                  <a:lnTo>
                    <a:pt x="51101" y="51101"/>
                  </a:lnTo>
                  <a:lnTo>
                    <a:pt x="23819" y="86416"/>
                  </a:lnTo>
                  <a:lnTo>
                    <a:pt x="6231" y="128102"/>
                  </a:lnTo>
                  <a:lnTo>
                    <a:pt x="0" y="174498"/>
                  </a:lnTo>
                  <a:lnTo>
                    <a:pt x="0" y="409194"/>
                  </a:lnTo>
                  <a:lnTo>
                    <a:pt x="6231" y="455589"/>
                  </a:lnTo>
                  <a:lnTo>
                    <a:pt x="23819" y="497275"/>
                  </a:lnTo>
                  <a:lnTo>
                    <a:pt x="51101" y="532590"/>
                  </a:lnTo>
                  <a:lnTo>
                    <a:pt x="86416" y="559872"/>
                  </a:lnTo>
                  <a:lnTo>
                    <a:pt x="128102" y="577460"/>
                  </a:lnTo>
                  <a:lnTo>
                    <a:pt x="174498" y="583692"/>
                  </a:lnTo>
                  <a:lnTo>
                    <a:pt x="1279398" y="583692"/>
                  </a:lnTo>
                  <a:lnTo>
                    <a:pt x="1325793" y="577460"/>
                  </a:lnTo>
                  <a:lnTo>
                    <a:pt x="1367479" y="559872"/>
                  </a:lnTo>
                  <a:lnTo>
                    <a:pt x="1402794" y="532590"/>
                  </a:lnTo>
                  <a:lnTo>
                    <a:pt x="1430076" y="497275"/>
                  </a:lnTo>
                  <a:lnTo>
                    <a:pt x="1447664" y="455589"/>
                  </a:lnTo>
                  <a:lnTo>
                    <a:pt x="1453896" y="409194"/>
                  </a:lnTo>
                  <a:lnTo>
                    <a:pt x="1453896" y="174498"/>
                  </a:lnTo>
                  <a:lnTo>
                    <a:pt x="1447664" y="128102"/>
                  </a:lnTo>
                  <a:lnTo>
                    <a:pt x="1430076" y="86416"/>
                  </a:lnTo>
                  <a:lnTo>
                    <a:pt x="1402794" y="51101"/>
                  </a:lnTo>
                  <a:lnTo>
                    <a:pt x="1367479" y="23819"/>
                  </a:lnTo>
                  <a:lnTo>
                    <a:pt x="1325793" y="6231"/>
                  </a:lnTo>
                  <a:lnTo>
                    <a:pt x="1279398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" name="object 12"/>
          <p:cNvGrpSpPr/>
          <p:nvPr/>
        </p:nvGrpSpPr>
        <p:grpSpPr>
          <a:xfrm>
            <a:off x="5198364" y="1371600"/>
            <a:ext cx="1979930" cy="1979930"/>
            <a:chOff x="5198364" y="1371600"/>
            <a:chExt cx="1979930" cy="1979930"/>
          </a:xfrm>
        </p:grpSpPr>
        <p:sp>
          <p:nvSpPr>
            <p:cNvPr id="13" name="object 13"/>
            <p:cNvSpPr/>
            <p:nvPr/>
          </p:nvSpPr>
          <p:spPr>
            <a:xfrm>
              <a:off x="5198364" y="1371600"/>
              <a:ext cx="1979930" cy="1979930"/>
            </a:xfrm>
            <a:custGeom>
              <a:avLst/>
              <a:gdLst/>
              <a:ahLst/>
              <a:cxnLst/>
              <a:rect l="l" t="t" r="r" b="b"/>
              <a:pathLst>
                <a:path w="1979929" h="1979929">
                  <a:moveTo>
                    <a:pt x="1654302" y="0"/>
                  </a:moveTo>
                  <a:lnTo>
                    <a:pt x="325374" y="0"/>
                  </a:lnTo>
                  <a:lnTo>
                    <a:pt x="277291" y="3527"/>
                  </a:lnTo>
                  <a:lnTo>
                    <a:pt x="231399" y="13775"/>
                  </a:lnTo>
                  <a:lnTo>
                    <a:pt x="188201" y="30240"/>
                  </a:lnTo>
                  <a:lnTo>
                    <a:pt x="148201" y="52418"/>
                  </a:lnTo>
                  <a:lnTo>
                    <a:pt x="111902" y="79806"/>
                  </a:lnTo>
                  <a:lnTo>
                    <a:pt x="79806" y="111902"/>
                  </a:lnTo>
                  <a:lnTo>
                    <a:pt x="52418" y="148201"/>
                  </a:lnTo>
                  <a:lnTo>
                    <a:pt x="30240" y="188201"/>
                  </a:lnTo>
                  <a:lnTo>
                    <a:pt x="13775" y="231399"/>
                  </a:lnTo>
                  <a:lnTo>
                    <a:pt x="3527" y="277291"/>
                  </a:lnTo>
                  <a:lnTo>
                    <a:pt x="0" y="325374"/>
                  </a:lnTo>
                  <a:lnTo>
                    <a:pt x="0" y="1654302"/>
                  </a:lnTo>
                  <a:lnTo>
                    <a:pt x="3527" y="1702384"/>
                  </a:lnTo>
                  <a:lnTo>
                    <a:pt x="13775" y="1748276"/>
                  </a:lnTo>
                  <a:lnTo>
                    <a:pt x="30240" y="1791474"/>
                  </a:lnTo>
                  <a:lnTo>
                    <a:pt x="52418" y="1831474"/>
                  </a:lnTo>
                  <a:lnTo>
                    <a:pt x="79806" y="1867773"/>
                  </a:lnTo>
                  <a:lnTo>
                    <a:pt x="111902" y="1899869"/>
                  </a:lnTo>
                  <a:lnTo>
                    <a:pt x="148201" y="1927257"/>
                  </a:lnTo>
                  <a:lnTo>
                    <a:pt x="188201" y="1949435"/>
                  </a:lnTo>
                  <a:lnTo>
                    <a:pt x="231399" y="1965900"/>
                  </a:lnTo>
                  <a:lnTo>
                    <a:pt x="277291" y="1976148"/>
                  </a:lnTo>
                  <a:lnTo>
                    <a:pt x="325374" y="1979676"/>
                  </a:lnTo>
                  <a:lnTo>
                    <a:pt x="1654302" y="1979676"/>
                  </a:lnTo>
                  <a:lnTo>
                    <a:pt x="1702384" y="1976148"/>
                  </a:lnTo>
                  <a:lnTo>
                    <a:pt x="1748276" y="1965900"/>
                  </a:lnTo>
                  <a:lnTo>
                    <a:pt x="1791474" y="1949435"/>
                  </a:lnTo>
                  <a:lnTo>
                    <a:pt x="1831474" y="1927257"/>
                  </a:lnTo>
                  <a:lnTo>
                    <a:pt x="1867773" y="1899869"/>
                  </a:lnTo>
                  <a:lnTo>
                    <a:pt x="1899869" y="1867773"/>
                  </a:lnTo>
                  <a:lnTo>
                    <a:pt x="1927257" y="1831474"/>
                  </a:lnTo>
                  <a:lnTo>
                    <a:pt x="1949435" y="1791474"/>
                  </a:lnTo>
                  <a:lnTo>
                    <a:pt x="1965900" y="1748276"/>
                  </a:lnTo>
                  <a:lnTo>
                    <a:pt x="1976148" y="1702384"/>
                  </a:lnTo>
                  <a:lnTo>
                    <a:pt x="1979676" y="1654302"/>
                  </a:lnTo>
                  <a:lnTo>
                    <a:pt x="1979676" y="325374"/>
                  </a:lnTo>
                  <a:lnTo>
                    <a:pt x="1976148" y="277291"/>
                  </a:lnTo>
                  <a:lnTo>
                    <a:pt x="1965900" y="231399"/>
                  </a:lnTo>
                  <a:lnTo>
                    <a:pt x="1949435" y="188201"/>
                  </a:lnTo>
                  <a:lnTo>
                    <a:pt x="1927257" y="148201"/>
                  </a:lnTo>
                  <a:lnTo>
                    <a:pt x="1899869" y="111902"/>
                  </a:lnTo>
                  <a:lnTo>
                    <a:pt x="1867773" y="79806"/>
                  </a:lnTo>
                  <a:lnTo>
                    <a:pt x="1831474" y="52418"/>
                  </a:lnTo>
                  <a:lnTo>
                    <a:pt x="1791474" y="30240"/>
                  </a:lnTo>
                  <a:lnTo>
                    <a:pt x="1748276" y="13775"/>
                  </a:lnTo>
                  <a:lnTo>
                    <a:pt x="1702384" y="3527"/>
                  </a:lnTo>
                  <a:lnTo>
                    <a:pt x="1654302" y="0"/>
                  </a:lnTo>
                  <a:close/>
                </a:path>
              </a:pathLst>
            </a:custGeom>
            <a:solidFill>
              <a:srgbClr val="F0F0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5510784" y="1527047"/>
              <a:ext cx="1455420" cy="584200"/>
            </a:xfrm>
            <a:custGeom>
              <a:avLst/>
              <a:gdLst/>
              <a:ahLst/>
              <a:cxnLst/>
              <a:rect l="l" t="t" r="r" b="b"/>
              <a:pathLst>
                <a:path w="1455420" h="584200">
                  <a:moveTo>
                    <a:pt x="1280921" y="0"/>
                  </a:moveTo>
                  <a:lnTo>
                    <a:pt x="174498" y="0"/>
                  </a:lnTo>
                  <a:lnTo>
                    <a:pt x="128102" y="6231"/>
                  </a:lnTo>
                  <a:lnTo>
                    <a:pt x="86416" y="23819"/>
                  </a:lnTo>
                  <a:lnTo>
                    <a:pt x="51101" y="51101"/>
                  </a:lnTo>
                  <a:lnTo>
                    <a:pt x="23819" y="86416"/>
                  </a:lnTo>
                  <a:lnTo>
                    <a:pt x="6231" y="128102"/>
                  </a:lnTo>
                  <a:lnTo>
                    <a:pt x="0" y="174498"/>
                  </a:lnTo>
                  <a:lnTo>
                    <a:pt x="0" y="409193"/>
                  </a:lnTo>
                  <a:lnTo>
                    <a:pt x="6231" y="455589"/>
                  </a:lnTo>
                  <a:lnTo>
                    <a:pt x="23819" y="497275"/>
                  </a:lnTo>
                  <a:lnTo>
                    <a:pt x="51101" y="532590"/>
                  </a:lnTo>
                  <a:lnTo>
                    <a:pt x="86416" y="559872"/>
                  </a:lnTo>
                  <a:lnTo>
                    <a:pt x="128102" y="577460"/>
                  </a:lnTo>
                  <a:lnTo>
                    <a:pt x="174498" y="583691"/>
                  </a:lnTo>
                  <a:lnTo>
                    <a:pt x="1280921" y="583691"/>
                  </a:lnTo>
                  <a:lnTo>
                    <a:pt x="1327317" y="577460"/>
                  </a:lnTo>
                  <a:lnTo>
                    <a:pt x="1369003" y="559872"/>
                  </a:lnTo>
                  <a:lnTo>
                    <a:pt x="1404318" y="532590"/>
                  </a:lnTo>
                  <a:lnTo>
                    <a:pt x="1431600" y="497275"/>
                  </a:lnTo>
                  <a:lnTo>
                    <a:pt x="1449188" y="455589"/>
                  </a:lnTo>
                  <a:lnTo>
                    <a:pt x="1455419" y="409193"/>
                  </a:lnTo>
                  <a:lnTo>
                    <a:pt x="1455419" y="174498"/>
                  </a:lnTo>
                  <a:lnTo>
                    <a:pt x="1449188" y="128102"/>
                  </a:lnTo>
                  <a:lnTo>
                    <a:pt x="1431600" y="86416"/>
                  </a:lnTo>
                  <a:lnTo>
                    <a:pt x="1404318" y="51101"/>
                  </a:lnTo>
                  <a:lnTo>
                    <a:pt x="1369003" y="23819"/>
                  </a:lnTo>
                  <a:lnTo>
                    <a:pt x="1327317" y="6231"/>
                  </a:lnTo>
                  <a:lnTo>
                    <a:pt x="1280921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5" name="object 15"/>
          <p:cNvGrpSpPr/>
          <p:nvPr/>
        </p:nvGrpSpPr>
        <p:grpSpPr>
          <a:xfrm>
            <a:off x="7498080" y="1380744"/>
            <a:ext cx="1979930" cy="1979930"/>
            <a:chOff x="7498080" y="1380744"/>
            <a:chExt cx="1979930" cy="1979930"/>
          </a:xfrm>
        </p:grpSpPr>
        <p:sp>
          <p:nvSpPr>
            <p:cNvPr id="16" name="object 16"/>
            <p:cNvSpPr/>
            <p:nvPr/>
          </p:nvSpPr>
          <p:spPr>
            <a:xfrm>
              <a:off x="7498080" y="1380744"/>
              <a:ext cx="1979930" cy="1979930"/>
            </a:xfrm>
            <a:custGeom>
              <a:avLst/>
              <a:gdLst/>
              <a:ahLst/>
              <a:cxnLst/>
              <a:rect l="l" t="t" r="r" b="b"/>
              <a:pathLst>
                <a:path w="1979929" h="1979929">
                  <a:moveTo>
                    <a:pt x="1654302" y="0"/>
                  </a:moveTo>
                  <a:lnTo>
                    <a:pt x="325374" y="0"/>
                  </a:lnTo>
                  <a:lnTo>
                    <a:pt x="277291" y="3527"/>
                  </a:lnTo>
                  <a:lnTo>
                    <a:pt x="231399" y="13775"/>
                  </a:lnTo>
                  <a:lnTo>
                    <a:pt x="188201" y="30240"/>
                  </a:lnTo>
                  <a:lnTo>
                    <a:pt x="148201" y="52418"/>
                  </a:lnTo>
                  <a:lnTo>
                    <a:pt x="111902" y="79806"/>
                  </a:lnTo>
                  <a:lnTo>
                    <a:pt x="79806" y="111902"/>
                  </a:lnTo>
                  <a:lnTo>
                    <a:pt x="52418" y="148201"/>
                  </a:lnTo>
                  <a:lnTo>
                    <a:pt x="30240" y="188201"/>
                  </a:lnTo>
                  <a:lnTo>
                    <a:pt x="13775" y="231399"/>
                  </a:lnTo>
                  <a:lnTo>
                    <a:pt x="3527" y="277291"/>
                  </a:lnTo>
                  <a:lnTo>
                    <a:pt x="0" y="325373"/>
                  </a:lnTo>
                  <a:lnTo>
                    <a:pt x="0" y="1654302"/>
                  </a:lnTo>
                  <a:lnTo>
                    <a:pt x="3527" y="1702384"/>
                  </a:lnTo>
                  <a:lnTo>
                    <a:pt x="13775" y="1748276"/>
                  </a:lnTo>
                  <a:lnTo>
                    <a:pt x="30240" y="1791474"/>
                  </a:lnTo>
                  <a:lnTo>
                    <a:pt x="52418" y="1831474"/>
                  </a:lnTo>
                  <a:lnTo>
                    <a:pt x="79806" y="1867773"/>
                  </a:lnTo>
                  <a:lnTo>
                    <a:pt x="111902" y="1899869"/>
                  </a:lnTo>
                  <a:lnTo>
                    <a:pt x="148201" y="1927257"/>
                  </a:lnTo>
                  <a:lnTo>
                    <a:pt x="188201" y="1949435"/>
                  </a:lnTo>
                  <a:lnTo>
                    <a:pt x="231399" y="1965900"/>
                  </a:lnTo>
                  <a:lnTo>
                    <a:pt x="277291" y="1976148"/>
                  </a:lnTo>
                  <a:lnTo>
                    <a:pt x="325374" y="1979676"/>
                  </a:lnTo>
                  <a:lnTo>
                    <a:pt x="1654302" y="1979676"/>
                  </a:lnTo>
                  <a:lnTo>
                    <a:pt x="1702384" y="1976148"/>
                  </a:lnTo>
                  <a:lnTo>
                    <a:pt x="1748276" y="1965900"/>
                  </a:lnTo>
                  <a:lnTo>
                    <a:pt x="1791474" y="1949435"/>
                  </a:lnTo>
                  <a:lnTo>
                    <a:pt x="1831474" y="1927257"/>
                  </a:lnTo>
                  <a:lnTo>
                    <a:pt x="1867773" y="1899869"/>
                  </a:lnTo>
                  <a:lnTo>
                    <a:pt x="1899869" y="1867773"/>
                  </a:lnTo>
                  <a:lnTo>
                    <a:pt x="1927257" y="1831474"/>
                  </a:lnTo>
                  <a:lnTo>
                    <a:pt x="1949435" y="1791474"/>
                  </a:lnTo>
                  <a:lnTo>
                    <a:pt x="1965900" y="1748276"/>
                  </a:lnTo>
                  <a:lnTo>
                    <a:pt x="1976148" y="1702384"/>
                  </a:lnTo>
                  <a:lnTo>
                    <a:pt x="1979676" y="1654302"/>
                  </a:lnTo>
                  <a:lnTo>
                    <a:pt x="1979676" y="325373"/>
                  </a:lnTo>
                  <a:lnTo>
                    <a:pt x="1976148" y="277291"/>
                  </a:lnTo>
                  <a:lnTo>
                    <a:pt x="1965900" y="231399"/>
                  </a:lnTo>
                  <a:lnTo>
                    <a:pt x="1949435" y="188201"/>
                  </a:lnTo>
                  <a:lnTo>
                    <a:pt x="1927257" y="148201"/>
                  </a:lnTo>
                  <a:lnTo>
                    <a:pt x="1899869" y="111902"/>
                  </a:lnTo>
                  <a:lnTo>
                    <a:pt x="1867773" y="79806"/>
                  </a:lnTo>
                  <a:lnTo>
                    <a:pt x="1831474" y="52418"/>
                  </a:lnTo>
                  <a:lnTo>
                    <a:pt x="1791474" y="30240"/>
                  </a:lnTo>
                  <a:lnTo>
                    <a:pt x="1748276" y="13775"/>
                  </a:lnTo>
                  <a:lnTo>
                    <a:pt x="1702384" y="3527"/>
                  </a:lnTo>
                  <a:lnTo>
                    <a:pt x="1654302" y="0"/>
                  </a:lnTo>
                  <a:close/>
                </a:path>
              </a:pathLst>
            </a:custGeom>
            <a:solidFill>
              <a:srgbClr val="F0F0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7731252" y="1551432"/>
              <a:ext cx="1562100" cy="585470"/>
            </a:xfrm>
            <a:custGeom>
              <a:avLst/>
              <a:gdLst/>
              <a:ahLst/>
              <a:cxnLst/>
              <a:rect l="l" t="t" r="r" b="b"/>
              <a:pathLst>
                <a:path w="1562100" h="585469">
                  <a:moveTo>
                    <a:pt x="1387094" y="0"/>
                  </a:moveTo>
                  <a:lnTo>
                    <a:pt x="175005" y="0"/>
                  </a:lnTo>
                  <a:lnTo>
                    <a:pt x="128484" y="6251"/>
                  </a:lnTo>
                  <a:lnTo>
                    <a:pt x="86679" y="23894"/>
                  </a:lnTo>
                  <a:lnTo>
                    <a:pt x="51260" y="51260"/>
                  </a:lnTo>
                  <a:lnTo>
                    <a:pt x="23894" y="86679"/>
                  </a:lnTo>
                  <a:lnTo>
                    <a:pt x="6251" y="128484"/>
                  </a:lnTo>
                  <a:lnTo>
                    <a:pt x="0" y="175005"/>
                  </a:lnTo>
                  <a:lnTo>
                    <a:pt x="0" y="410209"/>
                  </a:lnTo>
                  <a:lnTo>
                    <a:pt x="6251" y="456731"/>
                  </a:lnTo>
                  <a:lnTo>
                    <a:pt x="23894" y="498536"/>
                  </a:lnTo>
                  <a:lnTo>
                    <a:pt x="51260" y="533955"/>
                  </a:lnTo>
                  <a:lnTo>
                    <a:pt x="86679" y="561321"/>
                  </a:lnTo>
                  <a:lnTo>
                    <a:pt x="128484" y="578964"/>
                  </a:lnTo>
                  <a:lnTo>
                    <a:pt x="175005" y="585215"/>
                  </a:lnTo>
                  <a:lnTo>
                    <a:pt x="1387094" y="585215"/>
                  </a:lnTo>
                  <a:lnTo>
                    <a:pt x="1433615" y="578964"/>
                  </a:lnTo>
                  <a:lnTo>
                    <a:pt x="1475420" y="561321"/>
                  </a:lnTo>
                  <a:lnTo>
                    <a:pt x="1510839" y="533955"/>
                  </a:lnTo>
                  <a:lnTo>
                    <a:pt x="1538205" y="498536"/>
                  </a:lnTo>
                  <a:lnTo>
                    <a:pt x="1555848" y="456731"/>
                  </a:lnTo>
                  <a:lnTo>
                    <a:pt x="1562100" y="410209"/>
                  </a:lnTo>
                  <a:lnTo>
                    <a:pt x="1562100" y="175005"/>
                  </a:lnTo>
                  <a:lnTo>
                    <a:pt x="1555848" y="128484"/>
                  </a:lnTo>
                  <a:lnTo>
                    <a:pt x="1538205" y="86679"/>
                  </a:lnTo>
                  <a:lnTo>
                    <a:pt x="1510839" y="51260"/>
                  </a:lnTo>
                  <a:lnTo>
                    <a:pt x="1475420" y="23894"/>
                  </a:lnTo>
                  <a:lnTo>
                    <a:pt x="1433615" y="6251"/>
                  </a:lnTo>
                  <a:lnTo>
                    <a:pt x="1387094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859332" y="2931667"/>
            <a:ext cx="154178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https://business.amurobl.ru</a:t>
            </a:r>
            <a:endParaRPr sz="1000">
              <a:latin typeface="Microsoft Sans Serif"/>
              <a:cs typeface="Microsoft Sans Serif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120898" y="2268982"/>
            <a:ext cx="146177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Arial"/>
                <a:cs typeface="Arial"/>
              </a:rPr>
              <a:t>Центр</a:t>
            </a:r>
            <a:r>
              <a:rPr sz="1200" b="1" spc="-15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кластерного развития</a:t>
            </a:r>
            <a:endParaRPr sz="12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523991" y="2279650"/>
            <a:ext cx="132016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Arial"/>
                <a:cs typeface="Arial"/>
              </a:rPr>
              <a:t>Центр</a:t>
            </a:r>
            <a:r>
              <a:rPr sz="1200" b="1" spc="-15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кредитной поддержки</a:t>
            </a:r>
            <a:endParaRPr sz="12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7906004" y="2882264"/>
            <a:ext cx="1164590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https://visitamur.ru</a:t>
            </a:r>
            <a:endParaRPr sz="1100">
              <a:latin typeface="Microsoft Sans Serif"/>
              <a:cs typeface="Microsoft Sans Serif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5359908" y="2785872"/>
            <a:ext cx="1681480" cy="433070"/>
          </a:xfrm>
          <a:custGeom>
            <a:avLst/>
            <a:gdLst/>
            <a:ahLst/>
            <a:cxnLst/>
            <a:rect l="l" t="t" r="r" b="b"/>
            <a:pathLst>
              <a:path w="1681479" h="433069">
                <a:moveTo>
                  <a:pt x="1464564" y="0"/>
                </a:moveTo>
                <a:lnTo>
                  <a:pt x="216407" y="0"/>
                </a:lnTo>
                <a:lnTo>
                  <a:pt x="166791" y="5716"/>
                </a:lnTo>
                <a:lnTo>
                  <a:pt x="121242" y="21998"/>
                </a:lnTo>
                <a:lnTo>
                  <a:pt x="81060" y="47546"/>
                </a:lnTo>
                <a:lnTo>
                  <a:pt x="47546" y="81060"/>
                </a:lnTo>
                <a:lnTo>
                  <a:pt x="21998" y="121242"/>
                </a:lnTo>
                <a:lnTo>
                  <a:pt x="5716" y="166791"/>
                </a:lnTo>
                <a:lnTo>
                  <a:pt x="0" y="216407"/>
                </a:lnTo>
                <a:lnTo>
                  <a:pt x="5716" y="266024"/>
                </a:lnTo>
                <a:lnTo>
                  <a:pt x="21998" y="311573"/>
                </a:lnTo>
                <a:lnTo>
                  <a:pt x="47546" y="351755"/>
                </a:lnTo>
                <a:lnTo>
                  <a:pt x="81060" y="385269"/>
                </a:lnTo>
                <a:lnTo>
                  <a:pt x="121242" y="410817"/>
                </a:lnTo>
                <a:lnTo>
                  <a:pt x="166791" y="427099"/>
                </a:lnTo>
                <a:lnTo>
                  <a:pt x="216407" y="432815"/>
                </a:lnTo>
                <a:lnTo>
                  <a:pt x="1464564" y="432815"/>
                </a:lnTo>
                <a:lnTo>
                  <a:pt x="1514180" y="427099"/>
                </a:lnTo>
                <a:lnTo>
                  <a:pt x="1559729" y="410817"/>
                </a:lnTo>
                <a:lnTo>
                  <a:pt x="1599911" y="385269"/>
                </a:lnTo>
                <a:lnTo>
                  <a:pt x="1633425" y="351755"/>
                </a:lnTo>
                <a:lnTo>
                  <a:pt x="1658973" y="311573"/>
                </a:lnTo>
                <a:lnTo>
                  <a:pt x="1675255" y="266024"/>
                </a:lnTo>
                <a:lnTo>
                  <a:pt x="1680971" y="216407"/>
                </a:lnTo>
                <a:lnTo>
                  <a:pt x="1675255" y="166791"/>
                </a:lnTo>
                <a:lnTo>
                  <a:pt x="1658973" y="121242"/>
                </a:lnTo>
                <a:lnTo>
                  <a:pt x="1633425" y="81060"/>
                </a:lnTo>
                <a:lnTo>
                  <a:pt x="1599911" y="47546"/>
                </a:lnTo>
                <a:lnTo>
                  <a:pt x="1559729" y="21998"/>
                </a:lnTo>
                <a:lnTo>
                  <a:pt x="1514180" y="5716"/>
                </a:lnTo>
                <a:lnTo>
                  <a:pt x="1464564" y="0"/>
                </a:lnTo>
                <a:close/>
              </a:path>
            </a:pathLst>
          </a:custGeom>
          <a:solidFill>
            <a:srgbClr val="4655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5424296" y="2911220"/>
            <a:ext cx="155638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https://бизнескредит28.рф</a:t>
            </a:r>
            <a:endParaRPr sz="1000">
              <a:latin typeface="Microsoft Sans Serif"/>
              <a:cs typeface="Microsoft Sans Serif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720953" y="2279650"/>
            <a:ext cx="18002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Arial"/>
                <a:cs typeface="Arial"/>
              </a:rPr>
              <a:t>Центр</a:t>
            </a:r>
            <a:r>
              <a:rPr sz="1200" b="1" spc="-2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«Мой</a:t>
            </a:r>
            <a:r>
              <a:rPr sz="1200" b="1" spc="-2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Бизнес</a:t>
            </a:r>
            <a:r>
              <a:rPr sz="1200" b="1" spc="-45" dirty="0">
                <a:latin typeface="Arial"/>
                <a:cs typeface="Arial"/>
              </a:rPr>
              <a:t> </a:t>
            </a:r>
            <a:r>
              <a:rPr sz="1200" b="1" spc="-25" dirty="0">
                <a:latin typeface="Arial"/>
                <a:cs typeface="Arial"/>
              </a:rPr>
              <a:t>28»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606551" y="3842003"/>
            <a:ext cx="1979930" cy="1979930"/>
            <a:chOff x="606551" y="3842003"/>
            <a:chExt cx="1979930" cy="1979930"/>
          </a:xfrm>
        </p:grpSpPr>
        <p:sp>
          <p:nvSpPr>
            <p:cNvPr id="28" name="object 28"/>
            <p:cNvSpPr/>
            <p:nvPr/>
          </p:nvSpPr>
          <p:spPr>
            <a:xfrm>
              <a:off x="606551" y="3842003"/>
              <a:ext cx="1979930" cy="1979930"/>
            </a:xfrm>
            <a:custGeom>
              <a:avLst/>
              <a:gdLst/>
              <a:ahLst/>
              <a:cxnLst/>
              <a:rect l="l" t="t" r="r" b="b"/>
              <a:pathLst>
                <a:path w="1979930" h="1979929">
                  <a:moveTo>
                    <a:pt x="1654302" y="0"/>
                  </a:moveTo>
                  <a:lnTo>
                    <a:pt x="325361" y="0"/>
                  </a:lnTo>
                  <a:lnTo>
                    <a:pt x="277281" y="3527"/>
                  </a:lnTo>
                  <a:lnTo>
                    <a:pt x="231392" y="13775"/>
                  </a:lnTo>
                  <a:lnTo>
                    <a:pt x="188197" y="30240"/>
                  </a:lnTo>
                  <a:lnTo>
                    <a:pt x="148198" y="52418"/>
                  </a:lnTo>
                  <a:lnTo>
                    <a:pt x="111900" y="79806"/>
                  </a:lnTo>
                  <a:lnTo>
                    <a:pt x="79805" y="111902"/>
                  </a:lnTo>
                  <a:lnTo>
                    <a:pt x="52417" y="148201"/>
                  </a:lnTo>
                  <a:lnTo>
                    <a:pt x="30239" y="188201"/>
                  </a:lnTo>
                  <a:lnTo>
                    <a:pt x="13775" y="231399"/>
                  </a:lnTo>
                  <a:lnTo>
                    <a:pt x="3527" y="277291"/>
                  </a:lnTo>
                  <a:lnTo>
                    <a:pt x="0" y="325374"/>
                  </a:lnTo>
                  <a:lnTo>
                    <a:pt x="0" y="1654302"/>
                  </a:lnTo>
                  <a:lnTo>
                    <a:pt x="3527" y="1702384"/>
                  </a:lnTo>
                  <a:lnTo>
                    <a:pt x="13775" y="1748276"/>
                  </a:lnTo>
                  <a:lnTo>
                    <a:pt x="30239" y="1791474"/>
                  </a:lnTo>
                  <a:lnTo>
                    <a:pt x="52417" y="1831474"/>
                  </a:lnTo>
                  <a:lnTo>
                    <a:pt x="79805" y="1867773"/>
                  </a:lnTo>
                  <a:lnTo>
                    <a:pt x="111900" y="1899869"/>
                  </a:lnTo>
                  <a:lnTo>
                    <a:pt x="148198" y="1927257"/>
                  </a:lnTo>
                  <a:lnTo>
                    <a:pt x="188197" y="1949435"/>
                  </a:lnTo>
                  <a:lnTo>
                    <a:pt x="231392" y="1965900"/>
                  </a:lnTo>
                  <a:lnTo>
                    <a:pt x="277281" y="1976148"/>
                  </a:lnTo>
                  <a:lnTo>
                    <a:pt x="325361" y="1979676"/>
                  </a:lnTo>
                  <a:lnTo>
                    <a:pt x="1654302" y="1979676"/>
                  </a:lnTo>
                  <a:lnTo>
                    <a:pt x="1702384" y="1976148"/>
                  </a:lnTo>
                  <a:lnTo>
                    <a:pt x="1748276" y="1965900"/>
                  </a:lnTo>
                  <a:lnTo>
                    <a:pt x="1791474" y="1949435"/>
                  </a:lnTo>
                  <a:lnTo>
                    <a:pt x="1831474" y="1927257"/>
                  </a:lnTo>
                  <a:lnTo>
                    <a:pt x="1867773" y="1899869"/>
                  </a:lnTo>
                  <a:lnTo>
                    <a:pt x="1899869" y="1867773"/>
                  </a:lnTo>
                  <a:lnTo>
                    <a:pt x="1927257" y="1831474"/>
                  </a:lnTo>
                  <a:lnTo>
                    <a:pt x="1949435" y="1791474"/>
                  </a:lnTo>
                  <a:lnTo>
                    <a:pt x="1965900" y="1748276"/>
                  </a:lnTo>
                  <a:lnTo>
                    <a:pt x="1976148" y="1702384"/>
                  </a:lnTo>
                  <a:lnTo>
                    <a:pt x="1979676" y="1654302"/>
                  </a:lnTo>
                  <a:lnTo>
                    <a:pt x="1979676" y="325374"/>
                  </a:lnTo>
                  <a:lnTo>
                    <a:pt x="1976148" y="277291"/>
                  </a:lnTo>
                  <a:lnTo>
                    <a:pt x="1965900" y="231399"/>
                  </a:lnTo>
                  <a:lnTo>
                    <a:pt x="1949435" y="188201"/>
                  </a:lnTo>
                  <a:lnTo>
                    <a:pt x="1927257" y="148201"/>
                  </a:lnTo>
                  <a:lnTo>
                    <a:pt x="1899869" y="111902"/>
                  </a:lnTo>
                  <a:lnTo>
                    <a:pt x="1867773" y="79806"/>
                  </a:lnTo>
                  <a:lnTo>
                    <a:pt x="1831474" y="52418"/>
                  </a:lnTo>
                  <a:lnTo>
                    <a:pt x="1791474" y="30240"/>
                  </a:lnTo>
                  <a:lnTo>
                    <a:pt x="1748276" y="13775"/>
                  </a:lnTo>
                  <a:lnTo>
                    <a:pt x="1702384" y="3527"/>
                  </a:lnTo>
                  <a:lnTo>
                    <a:pt x="1654302" y="0"/>
                  </a:lnTo>
                  <a:close/>
                </a:path>
              </a:pathLst>
            </a:custGeom>
            <a:solidFill>
              <a:srgbClr val="F0F0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" name="object 2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90015" y="4061459"/>
              <a:ext cx="1450848" cy="585215"/>
            </a:xfrm>
            <a:prstGeom prst="rect">
              <a:avLst/>
            </a:prstGeom>
          </p:spPr>
        </p:pic>
      </p:grpSp>
      <p:grpSp>
        <p:nvGrpSpPr>
          <p:cNvPr id="30" name="object 30"/>
          <p:cNvGrpSpPr/>
          <p:nvPr/>
        </p:nvGrpSpPr>
        <p:grpSpPr>
          <a:xfrm>
            <a:off x="2862072" y="3855720"/>
            <a:ext cx="1976755" cy="1979930"/>
            <a:chOff x="2862072" y="3855720"/>
            <a:chExt cx="1976755" cy="1979930"/>
          </a:xfrm>
        </p:grpSpPr>
        <p:pic>
          <p:nvPicPr>
            <p:cNvPr id="31" name="object 3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862072" y="3855720"/>
              <a:ext cx="1976627" cy="1979676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066288" y="4091940"/>
              <a:ext cx="1639824" cy="585216"/>
            </a:xfrm>
            <a:prstGeom prst="rect">
              <a:avLst/>
            </a:prstGeom>
          </p:spPr>
        </p:pic>
      </p:grpSp>
      <p:grpSp>
        <p:nvGrpSpPr>
          <p:cNvPr id="33" name="object 33"/>
          <p:cNvGrpSpPr/>
          <p:nvPr/>
        </p:nvGrpSpPr>
        <p:grpSpPr>
          <a:xfrm>
            <a:off x="5189220" y="3880103"/>
            <a:ext cx="1979930" cy="1965960"/>
            <a:chOff x="5189220" y="3880103"/>
            <a:chExt cx="1979930" cy="1965960"/>
          </a:xfrm>
        </p:grpSpPr>
        <p:pic>
          <p:nvPicPr>
            <p:cNvPr id="34" name="object 3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189220" y="3880103"/>
              <a:ext cx="1979676" cy="1965960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462016" y="4101083"/>
              <a:ext cx="1450847" cy="585215"/>
            </a:xfrm>
            <a:prstGeom prst="rect">
              <a:avLst/>
            </a:prstGeom>
          </p:spPr>
        </p:pic>
      </p:grpSp>
      <p:grpSp>
        <p:nvGrpSpPr>
          <p:cNvPr id="36" name="object 36"/>
          <p:cNvGrpSpPr/>
          <p:nvPr/>
        </p:nvGrpSpPr>
        <p:grpSpPr>
          <a:xfrm>
            <a:off x="7479792" y="3986072"/>
            <a:ext cx="1979930" cy="1979930"/>
            <a:chOff x="7479792" y="3890771"/>
            <a:chExt cx="1979930" cy="1979930"/>
          </a:xfrm>
        </p:grpSpPr>
        <p:pic>
          <p:nvPicPr>
            <p:cNvPr id="37" name="object 3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479792" y="3890771"/>
              <a:ext cx="1979676" cy="1979676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807452" y="4101083"/>
              <a:ext cx="1437131" cy="579119"/>
            </a:xfrm>
            <a:prstGeom prst="rect">
              <a:avLst/>
            </a:prstGeom>
          </p:spPr>
        </p:pic>
      </p:grpSp>
      <p:sp>
        <p:nvSpPr>
          <p:cNvPr id="39" name="object 39"/>
          <p:cNvSpPr txBox="1"/>
          <p:nvPr/>
        </p:nvSpPr>
        <p:spPr>
          <a:xfrm>
            <a:off x="941324" y="4746752"/>
            <a:ext cx="106108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latin typeface="Arial"/>
                <a:cs typeface="Arial"/>
              </a:rPr>
              <a:t>Агентство</a:t>
            </a:r>
            <a:r>
              <a:rPr sz="1200" b="1" spc="5" dirty="0">
                <a:latin typeface="Arial"/>
                <a:cs typeface="Arial"/>
              </a:rPr>
              <a:t> </a:t>
            </a:r>
            <a:r>
              <a:rPr sz="1200" b="1" spc="-25" dirty="0">
                <a:latin typeface="Arial"/>
                <a:cs typeface="Arial"/>
              </a:rPr>
              <a:t>по </a:t>
            </a:r>
            <a:r>
              <a:rPr sz="1200" b="1" spc="-10" dirty="0">
                <a:latin typeface="Arial"/>
                <a:cs typeface="Arial"/>
              </a:rPr>
              <a:t>привлечению инвестиций</a:t>
            </a:r>
            <a:endParaRPr sz="1200">
              <a:latin typeface="Arial"/>
              <a:cs typeface="Arial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3053842" y="4862576"/>
            <a:ext cx="136525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Arial"/>
                <a:cs typeface="Arial"/>
              </a:rPr>
              <a:t>Фонд</a:t>
            </a:r>
            <a:r>
              <a:rPr sz="1200" b="1" spc="-35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содействия кредитованию</a:t>
            </a:r>
            <a:endParaRPr sz="1200">
              <a:latin typeface="Arial"/>
              <a:cs typeface="Arial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5427090" y="4896688"/>
            <a:ext cx="1357630" cy="3924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Arial"/>
                <a:cs typeface="Arial"/>
              </a:rPr>
              <a:t>Центр</a:t>
            </a:r>
            <a:r>
              <a:rPr sz="1200" b="1" spc="-15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поддержки</a:t>
            </a:r>
            <a:endParaRPr sz="12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200" b="1" spc="-10" dirty="0">
                <a:latin typeface="Arial"/>
                <a:cs typeface="Arial"/>
              </a:rPr>
              <a:t>экспорта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818388" y="5352288"/>
            <a:ext cx="1470660" cy="387350"/>
          </a:xfrm>
          <a:custGeom>
            <a:avLst/>
            <a:gdLst/>
            <a:ahLst/>
            <a:cxnLst/>
            <a:rect l="l" t="t" r="r" b="b"/>
            <a:pathLst>
              <a:path w="1470660" h="387350">
                <a:moveTo>
                  <a:pt x="1277112" y="0"/>
                </a:moveTo>
                <a:lnTo>
                  <a:pt x="193548" y="0"/>
                </a:lnTo>
                <a:lnTo>
                  <a:pt x="149168" y="5109"/>
                </a:lnTo>
                <a:lnTo>
                  <a:pt x="108429" y="19665"/>
                </a:lnTo>
                <a:lnTo>
                  <a:pt x="72492" y="42507"/>
                </a:lnTo>
                <a:lnTo>
                  <a:pt x="42519" y="72476"/>
                </a:lnTo>
                <a:lnTo>
                  <a:pt x="19672" y="108412"/>
                </a:lnTo>
                <a:lnTo>
                  <a:pt x="5111" y="149156"/>
                </a:lnTo>
                <a:lnTo>
                  <a:pt x="0" y="193548"/>
                </a:lnTo>
                <a:lnTo>
                  <a:pt x="5111" y="237927"/>
                </a:lnTo>
                <a:lnTo>
                  <a:pt x="19672" y="278666"/>
                </a:lnTo>
                <a:lnTo>
                  <a:pt x="42519" y="314603"/>
                </a:lnTo>
                <a:lnTo>
                  <a:pt x="72492" y="344576"/>
                </a:lnTo>
                <a:lnTo>
                  <a:pt x="108429" y="367423"/>
                </a:lnTo>
                <a:lnTo>
                  <a:pt x="149168" y="381984"/>
                </a:lnTo>
                <a:lnTo>
                  <a:pt x="193548" y="387096"/>
                </a:lnTo>
                <a:lnTo>
                  <a:pt x="1277112" y="387096"/>
                </a:lnTo>
                <a:lnTo>
                  <a:pt x="1321503" y="381984"/>
                </a:lnTo>
                <a:lnTo>
                  <a:pt x="1362247" y="367423"/>
                </a:lnTo>
                <a:lnTo>
                  <a:pt x="1398183" y="344576"/>
                </a:lnTo>
                <a:lnTo>
                  <a:pt x="1428152" y="314603"/>
                </a:lnTo>
                <a:lnTo>
                  <a:pt x="1450994" y="278666"/>
                </a:lnTo>
                <a:lnTo>
                  <a:pt x="1465550" y="237927"/>
                </a:lnTo>
                <a:lnTo>
                  <a:pt x="1470660" y="193548"/>
                </a:lnTo>
                <a:lnTo>
                  <a:pt x="1465550" y="149156"/>
                </a:lnTo>
                <a:lnTo>
                  <a:pt x="1450994" y="108412"/>
                </a:lnTo>
                <a:lnTo>
                  <a:pt x="1428152" y="72476"/>
                </a:lnTo>
                <a:lnTo>
                  <a:pt x="1398183" y="42507"/>
                </a:lnTo>
                <a:lnTo>
                  <a:pt x="1362247" y="19665"/>
                </a:lnTo>
                <a:lnTo>
                  <a:pt x="1321503" y="5109"/>
                </a:lnTo>
                <a:lnTo>
                  <a:pt x="1277112" y="0"/>
                </a:lnTo>
                <a:close/>
              </a:path>
            </a:pathLst>
          </a:custGeom>
          <a:solidFill>
            <a:srgbClr val="4655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 txBox="1"/>
          <p:nvPr/>
        </p:nvSpPr>
        <p:spPr>
          <a:xfrm>
            <a:off x="866343" y="5455716"/>
            <a:ext cx="137350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https://invest.amurobl.ru</a:t>
            </a:r>
            <a:endParaRPr sz="1000">
              <a:latin typeface="Microsoft Sans Serif"/>
              <a:cs typeface="Microsoft Sans Serif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5359908" y="5398008"/>
            <a:ext cx="1681480" cy="396240"/>
          </a:xfrm>
          <a:custGeom>
            <a:avLst/>
            <a:gdLst/>
            <a:ahLst/>
            <a:cxnLst/>
            <a:rect l="l" t="t" r="r" b="b"/>
            <a:pathLst>
              <a:path w="1681479" h="396239">
                <a:moveTo>
                  <a:pt x="1482851" y="0"/>
                </a:moveTo>
                <a:lnTo>
                  <a:pt x="198119" y="0"/>
                </a:lnTo>
                <a:lnTo>
                  <a:pt x="152675" y="5229"/>
                </a:lnTo>
                <a:lnTo>
                  <a:pt x="110967" y="20127"/>
                </a:lnTo>
                <a:lnTo>
                  <a:pt x="74182" y="43507"/>
                </a:lnTo>
                <a:lnTo>
                  <a:pt x="43507" y="74182"/>
                </a:lnTo>
                <a:lnTo>
                  <a:pt x="20127" y="110967"/>
                </a:lnTo>
                <a:lnTo>
                  <a:pt x="5229" y="152675"/>
                </a:lnTo>
                <a:lnTo>
                  <a:pt x="0" y="198119"/>
                </a:lnTo>
                <a:lnTo>
                  <a:pt x="5229" y="243548"/>
                </a:lnTo>
                <a:lnTo>
                  <a:pt x="20127" y="285250"/>
                </a:lnTo>
                <a:lnTo>
                  <a:pt x="43507" y="322035"/>
                </a:lnTo>
                <a:lnTo>
                  <a:pt x="74182" y="352716"/>
                </a:lnTo>
                <a:lnTo>
                  <a:pt x="110967" y="376103"/>
                </a:lnTo>
                <a:lnTo>
                  <a:pt x="152675" y="391007"/>
                </a:lnTo>
                <a:lnTo>
                  <a:pt x="198119" y="396239"/>
                </a:lnTo>
                <a:lnTo>
                  <a:pt x="1482851" y="396239"/>
                </a:lnTo>
                <a:lnTo>
                  <a:pt x="1528296" y="391007"/>
                </a:lnTo>
                <a:lnTo>
                  <a:pt x="1570004" y="376103"/>
                </a:lnTo>
                <a:lnTo>
                  <a:pt x="1606789" y="352716"/>
                </a:lnTo>
                <a:lnTo>
                  <a:pt x="1637464" y="322035"/>
                </a:lnTo>
                <a:lnTo>
                  <a:pt x="1660844" y="285250"/>
                </a:lnTo>
                <a:lnTo>
                  <a:pt x="1675742" y="243548"/>
                </a:lnTo>
                <a:lnTo>
                  <a:pt x="1680971" y="198119"/>
                </a:lnTo>
                <a:lnTo>
                  <a:pt x="1675742" y="152675"/>
                </a:lnTo>
                <a:lnTo>
                  <a:pt x="1660844" y="110967"/>
                </a:lnTo>
                <a:lnTo>
                  <a:pt x="1637464" y="74182"/>
                </a:lnTo>
                <a:lnTo>
                  <a:pt x="1606789" y="43507"/>
                </a:lnTo>
                <a:lnTo>
                  <a:pt x="1570004" y="20127"/>
                </a:lnTo>
                <a:lnTo>
                  <a:pt x="1528296" y="5229"/>
                </a:lnTo>
                <a:lnTo>
                  <a:pt x="1482851" y="0"/>
                </a:lnTo>
                <a:close/>
              </a:path>
            </a:pathLst>
          </a:custGeom>
          <a:solidFill>
            <a:srgbClr val="4655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 txBox="1"/>
          <p:nvPr/>
        </p:nvSpPr>
        <p:spPr>
          <a:xfrm>
            <a:off x="5604764" y="5505703"/>
            <a:ext cx="119189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https://amurexport.ru</a:t>
            </a:r>
            <a:endParaRPr sz="1000" dirty="0">
              <a:latin typeface="Microsoft Sans Serif"/>
              <a:cs typeface="Microsoft Sans Serif"/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7528212" y="2785872"/>
            <a:ext cx="1560830" cy="427557"/>
          </a:xfrm>
          <a:custGeom>
            <a:avLst/>
            <a:gdLst/>
            <a:ahLst/>
            <a:cxnLst/>
            <a:rect l="l" t="t" r="r" b="b"/>
            <a:pathLst>
              <a:path w="1560829" h="399414">
                <a:moveTo>
                  <a:pt x="1360932" y="0"/>
                </a:moveTo>
                <a:lnTo>
                  <a:pt x="199644" y="0"/>
                </a:lnTo>
                <a:lnTo>
                  <a:pt x="153875" y="5274"/>
                </a:lnTo>
                <a:lnTo>
                  <a:pt x="111856" y="20296"/>
                </a:lnTo>
                <a:lnTo>
                  <a:pt x="74787" y="43867"/>
                </a:lnTo>
                <a:lnTo>
                  <a:pt x="43867" y="74787"/>
                </a:lnTo>
                <a:lnTo>
                  <a:pt x="20296" y="111856"/>
                </a:lnTo>
                <a:lnTo>
                  <a:pt x="5274" y="153875"/>
                </a:lnTo>
                <a:lnTo>
                  <a:pt x="0" y="199644"/>
                </a:lnTo>
                <a:lnTo>
                  <a:pt x="5274" y="245420"/>
                </a:lnTo>
                <a:lnTo>
                  <a:pt x="20296" y="287442"/>
                </a:lnTo>
                <a:lnTo>
                  <a:pt x="43867" y="324511"/>
                </a:lnTo>
                <a:lnTo>
                  <a:pt x="74787" y="355428"/>
                </a:lnTo>
                <a:lnTo>
                  <a:pt x="111856" y="378996"/>
                </a:lnTo>
                <a:lnTo>
                  <a:pt x="153875" y="394015"/>
                </a:lnTo>
                <a:lnTo>
                  <a:pt x="199644" y="399288"/>
                </a:lnTo>
                <a:lnTo>
                  <a:pt x="1360932" y="399288"/>
                </a:lnTo>
                <a:lnTo>
                  <a:pt x="1406700" y="394015"/>
                </a:lnTo>
                <a:lnTo>
                  <a:pt x="1448719" y="378996"/>
                </a:lnTo>
                <a:lnTo>
                  <a:pt x="1485788" y="355428"/>
                </a:lnTo>
                <a:lnTo>
                  <a:pt x="1516708" y="324511"/>
                </a:lnTo>
                <a:lnTo>
                  <a:pt x="1540279" y="287442"/>
                </a:lnTo>
                <a:lnTo>
                  <a:pt x="1555301" y="245420"/>
                </a:lnTo>
                <a:lnTo>
                  <a:pt x="1560576" y="199644"/>
                </a:lnTo>
                <a:lnTo>
                  <a:pt x="1555301" y="153875"/>
                </a:lnTo>
                <a:lnTo>
                  <a:pt x="1540279" y="111856"/>
                </a:lnTo>
                <a:lnTo>
                  <a:pt x="1516708" y="74787"/>
                </a:lnTo>
                <a:lnTo>
                  <a:pt x="1485788" y="43867"/>
                </a:lnTo>
                <a:lnTo>
                  <a:pt x="1448719" y="20296"/>
                </a:lnTo>
                <a:lnTo>
                  <a:pt x="1406700" y="5274"/>
                </a:lnTo>
                <a:lnTo>
                  <a:pt x="1360932" y="0"/>
                </a:lnTo>
                <a:close/>
              </a:path>
            </a:pathLst>
          </a:custGeom>
          <a:solidFill>
            <a:srgbClr val="46559F"/>
          </a:solidFill>
        </p:spPr>
        <p:txBody>
          <a:bodyPr wrap="square" lIns="0" tIns="0" rIns="0" bIns="0" rtlCol="0"/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ru-RU" sz="1050" spc="-10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   </a:t>
            </a: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ru-RU" sz="105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lang="ru-RU" sz="1050" spc="-10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  </a:t>
            </a:r>
            <a:r>
              <a:rPr lang="en-US" sz="1050" spc="-10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https://fond.amurobl.ru</a:t>
            </a:r>
            <a:endParaRPr lang="en-US" sz="1050" dirty="0">
              <a:latin typeface="Microsoft Sans Serif"/>
              <a:cs typeface="Microsoft Sans Serif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7937090" y="5551042"/>
            <a:ext cx="128841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https://fond.amurobl.ru</a:t>
            </a:r>
            <a:endParaRPr sz="1000" dirty="0">
              <a:latin typeface="Microsoft Sans Serif"/>
              <a:cs typeface="Microsoft Sans Serif"/>
            </a:endParaRPr>
          </a:p>
        </p:txBody>
      </p:sp>
      <p:pic>
        <p:nvPicPr>
          <p:cNvPr id="49" name="object 4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95755" y="1495044"/>
            <a:ext cx="1042416" cy="595884"/>
          </a:xfrm>
          <a:prstGeom prst="rect">
            <a:avLst/>
          </a:prstGeom>
        </p:spPr>
      </p:pic>
      <p:pic>
        <p:nvPicPr>
          <p:cNvPr id="50" name="object 5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681471" y="4082796"/>
            <a:ext cx="969264" cy="612648"/>
          </a:xfrm>
          <a:prstGeom prst="rect">
            <a:avLst/>
          </a:prstGeom>
        </p:spPr>
      </p:pic>
      <p:pic>
        <p:nvPicPr>
          <p:cNvPr id="51" name="object 5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574791" y="1588008"/>
            <a:ext cx="1327404" cy="477012"/>
          </a:xfrm>
          <a:prstGeom prst="rect">
            <a:avLst/>
          </a:prstGeom>
        </p:spPr>
      </p:pic>
      <p:grpSp>
        <p:nvGrpSpPr>
          <p:cNvPr id="54" name="object 54"/>
          <p:cNvGrpSpPr/>
          <p:nvPr/>
        </p:nvGrpSpPr>
        <p:grpSpPr>
          <a:xfrm>
            <a:off x="3040379" y="1595627"/>
            <a:ext cx="1671955" cy="1614170"/>
            <a:chOff x="3040379" y="1595627"/>
            <a:chExt cx="1671955" cy="1614170"/>
          </a:xfrm>
        </p:grpSpPr>
        <p:pic>
          <p:nvPicPr>
            <p:cNvPr id="55" name="object 5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165347" y="1595627"/>
              <a:ext cx="1421891" cy="365760"/>
            </a:xfrm>
            <a:prstGeom prst="rect">
              <a:avLst/>
            </a:prstGeom>
          </p:spPr>
        </p:pic>
        <p:sp>
          <p:nvSpPr>
            <p:cNvPr id="56" name="object 56"/>
            <p:cNvSpPr/>
            <p:nvPr/>
          </p:nvSpPr>
          <p:spPr>
            <a:xfrm>
              <a:off x="3040379" y="2788919"/>
              <a:ext cx="1671955" cy="421005"/>
            </a:xfrm>
            <a:custGeom>
              <a:avLst/>
              <a:gdLst/>
              <a:ahLst/>
              <a:cxnLst/>
              <a:rect l="l" t="t" r="r" b="b"/>
              <a:pathLst>
                <a:path w="1671954" h="421005">
                  <a:moveTo>
                    <a:pt x="1461516" y="0"/>
                  </a:moveTo>
                  <a:lnTo>
                    <a:pt x="210312" y="0"/>
                  </a:lnTo>
                  <a:lnTo>
                    <a:pt x="162072" y="5551"/>
                  </a:lnTo>
                  <a:lnTo>
                    <a:pt x="117798" y="21367"/>
                  </a:lnTo>
                  <a:lnTo>
                    <a:pt x="78750" y="46186"/>
                  </a:lnTo>
                  <a:lnTo>
                    <a:pt x="46186" y="78750"/>
                  </a:lnTo>
                  <a:lnTo>
                    <a:pt x="21367" y="117798"/>
                  </a:lnTo>
                  <a:lnTo>
                    <a:pt x="5551" y="162072"/>
                  </a:lnTo>
                  <a:lnTo>
                    <a:pt x="0" y="210312"/>
                  </a:lnTo>
                  <a:lnTo>
                    <a:pt x="5551" y="258551"/>
                  </a:lnTo>
                  <a:lnTo>
                    <a:pt x="21367" y="302825"/>
                  </a:lnTo>
                  <a:lnTo>
                    <a:pt x="46186" y="341873"/>
                  </a:lnTo>
                  <a:lnTo>
                    <a:pt x="78750" y="374437"/>
                  </a:lnTo>
                  <a:lnTo>
                    <a:pt x="117798" y="399256"/>
                  </a:lnTo>
                  <a:lnTo>
                    <a:pt x="162072" y="415072"/>
                  </a:lnTo>
                  <a:lnTo>
                    <a:pt x="210312" y="420624"/>
                  </a:lnTo>
                  <a:lnTo>
                    <a:pt x="1461516" y="420624"/>
                  </a:lnTo>
                  <a:lnTo>
                    <a:pt x="1509755" y="415072"/>
                  </a:lnTo>
                  <a:lnTo>
                    <a:pt x="1554029" y="399256"/>
                  </a:lnTo>
                  <a:lnTo>
                    <a:pt x="1593077" y="374437"/>
                  </a:lnTo>
                  <a:lnTo>
                    <a:pt x="1625641" y="341873"/>
                  </a:lnTo>
                  <a:lnTo>
                    <a:pt x="1650460" y="302825"/>
                  </a:lnTo>
                  <a:lnTo>
                    <a:pt x="1666276" y="258551"/>
                  </a:lnTo>
                  <a:lnTo>
                    <a:pt x="1671828" y="210312"/>
                  </a:lnTo>
                  <a:lnTo>
                    <a:pt x="1666276" y="162072"/>
                  </a:lnTo>
                  <a:lnTo>
                    <a:pt x="1650460" y="117798"/>
                  </a:lnTo>
                  <a:lnTo>
                    <a:pt x="1625641" y="78750"/>
                  </a:lnTo>
                  <a:lnTo>
                    <a:pt x="1593077" y="46186"/>
                  </a:lnTo>
                  <a:lnTo>
                    <a:pt x="1554029" y="21367"/>
                  </a:lnTo>
                  <a:lnTo>
                    <a:pt x="1509755" y="5551"/>
                  </a:lnTo>
                  <a:lnTo>
                    <a:pt x="1461516" y="0"/>
                  </a:lnTo>
                  <a:close/>
                </a:path>
              </a:pathLst>
            </a:custGeom>
            <a:solidFill>
              <a:srgbClr val="4655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7" name="object 57"/>
          <p:cNvGrpSpPr/>
          <p:nvPr/>
        </p:nvGrpSpPr>
        <p:grpSpPr>
          <a:xfrm>
            <a:off x="3023616" y="4175721"/>
            <a:ext cx="1673860" cy="1577975"/>
            <a:chOff x="3023616" y="4175721"/>
            <a:chExt cx="1673860" cy="1577975"/>
          </a:xfrm>
        </p:grpSpPr>
        <p:pic>
          <p:nvPicPr>
            <p:cNvPr id="58" name="object 58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119628" y="4175721"/>
              <a:ext cx="1531620" cy="410502"/>
            </a:xfrm>
            <a:prstGeom prst="rect">
              <a:avLst/>
            </a:prstGeom>
          </p:spPr>
        </p:pic>
        <p:sp>
          <p:nvSpPr>
            <p:cNvPr id="59" name="object 59"/>
            <p:cNvSpPr/>
            <p:nvPr/>
          </p:nvSpPr>
          <p:spPr>
            <a:xfrm>
              <a:off x="3023616" y="5366003"/>
              <a:ext cx="1673860" cy="387350"/>
            </a:xfrm>
            <a:custGeom>
              <a:avLst/>
              <a:gdLst/>
              <a:ahLst/>
              <a:cxnLst/>
              <a:rect l="l" t="t" r="r" b="b"/>
              <a:pathLst>
                <a:path w="1673860" h="387350">
                  <a:moveTo>
                    <a:pt x="1479804" y="0"/>
                  </a:moveTo>
                  <a:lnTo>
                    <a:pt x="193547" y="0"/>
                  </a:lnTo>
                  <a:lnTo>
                    <a:pt x="149156" y="5109"/>
                  </a:lnTo>
                  <a:lnTo>
                    <a:pt x="108412" y="19665"/>
                  </a:lnTo>
                  <a:lnTo>
                    <a:pt x="72476" y="42507"/>
                  </a:lnTo>
                  <a:lnTo>
                    <a:pt x="42507" y="72476"/>
                  </a:lnTo>
                  <a:lnTo>
                    <a:pt x="19665" y="108412"/>
                  </a:lnTo>
                  <a:lnTo>
                    <a:pt x="5109" y="149156"/>
                  </a:lnTo>
                  <a:lnTo>
                    <a:pt x="0" y="193548"/>
                  </a:lnTo>
                  <a:lnTo>
                    <a:pt x="5109" y="237927"/>
                  </a:lnTo>
                  <a:lnTo>
                    <a:pt x="19665" y="278666"/>
                  </a:lnTo>
                  <a:lnTo>
                    <a:pt x="42507" y="314603"/>
                  </a:lnTo>
                  <a:lnTo>
                    <a:pt x="72476" y="344576"/>
                  </a:lnTo>
                  <a:lnTo>
                    <a:pt x="108412" y="367423"/>
                  </a:lnTo>
                  <a:lnTo>
                    <a:pt x="149156" y="381984"/>
                  </a:lnTo>
                  <a:lnTo>
                    <a:pt x="193547" y="387096"/>
                  </a:lnTo>
                  <a:lnTo>
                    <a:pt x="1479804" y="387096"/>
                  </a:lnTo>
                  <a:lnTo>
                    <a:pt x="1524195" y="381984"/>
                  </a:lnTo>
                  <a:lnTo>
                    <a:pt x="1564939" y="367423"/>
                  </a:lnTo>
                  <a:lnTo>
                    <a:pt x="1600875" y="344576"/>
                  </a:lnTo>
                  <a:lnTo>
                    <a:pt x="1630844" y="314603"/>
                  </a:lnTo>
                  <a:lnTo>
                    <a:pt x="1653686" y="278666"/>
                  </a:lnTo>
                  <a:lnTo>
                    <a:pt x="1668242" y="237927"/>
                  </a:lnTo>
                  <a:lnTo>
                    <a:pt x="1673351" y="193548"/>
                  </a:lnTo>
                  <a:lnTo>
                    <a:pt x="1668242" y="149156"/>
                  </a:lnTo>
                  <a:lnTo>
                    <a:pt x="1653686" y="108412"/>
                  </a:lnTo>
                  <a:lnTo>
                    <a:pt x="1630844" y="72476"/>
                  </a:lnTo>
                  <a:lnTo>
                    <a:pt x="1600875" y="42507"/>
                  </a:lnTo>
                  <a:lnTo>
                    <a:pt x="1564939" y="19665"/>
                  </a:lnTo>
                  <a:lnTo>
                    <a:pt x="1524195" y="5109"/>
                  </a:lnTo>
                  <a:lnTo>
                    <a:pt x="1479804" y="0"/>
                  </a:lnTo>
                  <a:close/>
                </a:path>
              </a:pathLst>
            </a:custGeom>
            <a:solidFill>
              <a:srgbClr val="4655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60" name="object 60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312163" y="4081271"/>
            <a:ext cx="566927" cy="566927"/>
          </a:xfrm>
          <a:prstGeom prst="rect">
            <a:avLst/>
          </a:prstGeom>
        </p:spPr>
      </p:pic>
      <p:sp>
        <p:nvSpPr>
          <p:cNvPr id="61" name="object 61"/>
          <p:cNvSpPr txBox="1"/>
          <p:nvPr/>
        </p:nvSpPr>
        <p:spPr>
          <a:xfrm>
            <a:off x="3106292" y="2908554"/>
            <a:ext cx="154178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https://business.amurobl.ru</a:t>
            </a:r>
            <a:endParaRPr sz="1000">
              <a:latin typeface="Microsoft Sans Serif"/>
              <a:cs typeface="Microsoft Sans Serif"/>
            </a:endParaRPr>
          </a:p>
        </p:txBody>
      </p:sp>
      <p:sp>
        <p:nvSpPr>
          <p:cNvPr id="63" name="object 63"/>
          <p:cNvSpPr txBox="1">
            <a:spLocks noGrp="1"/>
          </p:cNvSpPr>
          <p:nvPr>
            <p:ph type="ftr" sz="quarter" idx="5"/>
          </p:nvPr>
        </p:nvSpPr>
        <p:spPr>
          <a:xfrm>
            <a:off x="527404" y="6551696"/>
            <a:ext cx="4832503" cy="178023"/>
          </a:xfrm>
          <a:prstGeom prst="rect">
            <a:avLst/>
          </a:prstGeom>
        </p:spPr>
        <p:txBody>
          <a:bodyPr vert="horz" wrap="square" lIns="0" tIns="54381" rIns="0" bIns="0" rtlCol="0">
            <a:spAutoFit/>
          </a:bodyPr>
          <a:lstStyle/>
          <a:p>
            <a:pPr marL="99695">
              <a:lnSpc>
                <a:spcPct val="100000"/>
              </a:lnSpc>
              <a:spcBef>
                <a:spcPts val="25"/>
              </a:spcBef>
            </a:pPr>
            <a:r>
              <a:rPr spc="-10" dirty="0"/>
              <a:t>ИНВЕСТИЦИОННЫЙ</a:t>
            </a:r>
            <a:r>
              <a:rPr spc="-25" dirty="0"/>
              <a:t> </a:t>
            </a:r>
            <a:r>
              <a:rPr spc="-20" dirty="0"/>
              <a:t>ПРОФИЛЬ</a:t>
            </a:r>
            <a:r>
              <a:rPr spc="25" dirty="0"/>
              <a:t> </a:t>
            </a:r>
            <a:r>
              <a:rPr lang="ru-RU" spc="25" dirty="0" smtClean="0"/>
              <a:t>ГОРОДСКОГО ОКРУГА ГОРОДА РАЙЧИХИНСК</a:t>
            </a:r>
            <a:endParaRPr spc="-10" dirty="0"/>
          </a:p>
        </p:txBody>
      </p:sp>
      <p:sp>
        <p:nvSpPr>
          <p:cNvPr id="64" name="object 6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spc="-25" dirty="0"/>
              <a:t>17</a:t>
            </a:fld>
            <a:endParaRPr spc="-25" dirty="0"/>
          </a:p>
        </p:txBody>
      </p:sp>
      <p:sp>
        <p:nvSpPr>
          <p:cNvPr id="62" name="object 62"/>
          <p:cNvSpPr txBox="1"/>
          <p:nvPr/>
        </p:nvSpPr>
        <p:spPr>
          <a:xfrm>
            <a:off x="3090164" y="5468823"/>
            <a:ext cx="154178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https://business.amurobl.ru</a:t>
            </a:r>
            <a:endParaRPr sz="1000">
              <a:latin typeface="Microsoft Sans Serif"/>
              <a:cs typeface="Microsoft Sans Serif"/>
            </a:endParaRPr>
          </a:p>
        </p:txBody>
      </p:sp>
      <p:pic>
        <p:nvPicPr>
          <p:cNvPr id="65" name="object 53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7328775" y="1494791"/>
            <a:ext cx="1569720" cy="784859"/>
          </a:xfrm>
          <a:prstGeom prst="rect">
            <a:avLst/>
          </a:prstGeom>
        </p:spPr>
      </p:pic>
      <p:sp>
        <p:nvSpPr>
          <p:cNvPr id="66" name="Прямоугольник 65"/>
          <p:cNvSpPr/>
          <p:nvPr/>
        </p:nvSpPr>
        <p:spPr>
          <a:xfrm>
            <a:off x="7178293" y="2262735"/>
            <a:ext cx="2153157" cy="4744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lang="ru-RU" sz="1200" b="1" dirty="0" smtClean="0">
                <a:latin typeface="Arial"/>
                <a:cs typeface="Arial"/>
              </a:rPr>
              <a:t>Фонд</a:t>
            </a:r>
            <a:r>
              <a:rPr lang="ru-RU" sz="1200" b="1" spc="-35" dirty="0" smtClean="0">
                <a:latin typeface="Arial"/>
                <a:cs typeface="Arial"/>
              </a:rPr>
              <a:t> </a:t>
            </a:r>
            <a:r>
              <a:rPr lang="ru-RU" sz="1200" b="1" spc="-10" dirty="0" smtClean="0">
                <a:latin typeface="Arial"/>
                <a:cs typeface="Arial"/>
              </a:rPr>
              <a:t>развития </a:t>
            </a:r>
          </a:p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lang="ru-RU" sz="1200" b="1" spc="-10" dirty="0" smtClean="0">
                <a:latin typeface="Arial"/>
                <a:cs typeface="Arial"/>
              </a:rPr>
              <a:t>Амурской</a:t>
            </a:r>
            <a:r>
              <a:rPr lang="ru-RU" sz="1200" b="1" spc="-15" dirty="0" smtClean="0">
                <a:latin typeface="Arial"/>
                <a:cs typeface="Arial"/>
              </a:rPr>
              <a:t> </a:t>
            </a:r>
            <a:r>
              <a:rPr lang="ru-RU" sz="1200" b="1" spc="-10" dirty="0" smtClean="0">
                <a:latin typeface="Arial"/>
                <a:cs typeface="Arial"/>
              </a:rPr>
              <a:t>области</a:t>
            </a:r>
            <a:endParaRPr lang="ru-RU" sz="1200" dirty="0">
              <a:latin typeface="Arial"/>
              <a:cs typeface="Arial"/>
            </a:endParaRPr>
          </a:p>
        </p:txBody>
      </p:sp>
      <p:sp>
        <p:nvSpPr>
          <p:cNvPr id="21" name="AutoShape 2" descr="https://xn--90ab5f.xn--p1ai/usr/header_footer/logo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" name="AutoShape 4" descr="https://xn--90ab5f.xn--p1ai/usr/header_footer/logo.sv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2" name="AutoShape 8" descr="https://xn--90ab5f.xn--p1ai/usr/header_footer/logo.sv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8" name="Рисунок 67"/>
          <p:cNvPicPr/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3437" y="4272026"/>
            <a:ext cx="1181735" cy="405130"/>
          </a:xfrm>
          <a:prstGeom prst="rect">
            <a:avLst/>
          </a:prstGeom>
          <a:noFill/>
        </p:spPr>
      </p:pic>
      <p:sp>
        <p:nvSpPr>
          <p:cNvPr id="53" name="Прямоугольник 52"/>
          <p:cNvSpPr/>
          <p:nvPr/>
        </p:nvSpPr>
        <p:spPr>
          <a:xfrm>
            <a:off x="7415625" y="4837714"/>
            <a:ext cx="18098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200" b="1" dirty="0" smtClean="0">
                <a:latin typeface="Arial"/>
                <a:cs typeface="Arial"/>
              </a:rPr>
              <a:t>Центр</a:t>
            </a:r>
            <a:r>
              <a:rPr lang="ru-RU" sz="1200" b="1" spc="-15" dirty="0" smtClean="0">
                <a:latin typeface="Arial"/>
                <a:cs typeface="Arial"/>
              </a:rPr>
              <a:t> </a:t>
            </a:r>
            <a:r>
              <a:rPr lang="ru-RU" sz="1200" b="1" spc="-10" dirty="0" smtClean="0">
                <a:latin typeface="Arial"/>
                <a:cs typeface="Arial"/>
              </a:rPr>
              <a:t>поддержки</a:t>
            </a:r>
            <a:endParaRPr lang="ru-RU" sz="1200" dirty="0" smtClean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ru-RU" sz="1200" b="1" spc="-10" dirty="0" smtClean="0">
                <a:latin typeface="Arial"/>
                <a:cs typeface="Arial"/>
              </a:rPr>
              <a:t>экспорта</a:t>
            </a:r>
            <a:endParaRPr lang="ru-RU" sz="1200" dirty="0">
              <a:latin typeface="Arial"/>
              <a:cs typeface="Arial"/>
            </a:endParaRPr>
          </a:p>
        </p:txBody>
      </p:sp>
      <p:sp>
        <p:nvSpPr>
          <p:cNvPr id="69" name="object 45"/>
          <p:cNvSpPr/>
          <p:nvPr/>
        </p:nvSpPr>
        <p:spPr>
          <a:xfrm>
            <a:off x="7479792" y="5420988"/>
            <a:ext cx="1710184" cy="414407"/>
          </a:xfrm>
          <a:custGeom>
            <a:avLst/>
            <a:gdLst/>
            <a:ahLst/>
            <a:cxnLst/>
            <a:rect l="l" t="t" r="r" b="b"/>
            <a:pathLst>
              <a:path w="1681479" h="396239">
                <a:moveTo>
                  <a:pt x="1482851" y="0"/>
                </a:moveTo>
                <a:lnTo>
                  <a:pt x="198119" y="0"/>
                </a:lnTo>
                <a:lnTo>
                  <a:pt x="152675" y="5229"/>
                </a:lnTo>
                <a:lnTo>
                  <a:pt x="110967" y="20127"/>
                </a:lnTo>
                <a:lnTo>
                  <a:pt x="74182" y="43507"/>
                </a:lnTo>
                <a:lnTo>
                  <a:pt x="43507" y="74182"/>
                </a:lnTo>
                <a:lnTo>
                  <a:pt x="20127" y="110967"/>
                </a:lnTo>
                <a:lnTo>
                  <a:pt x="5229" y="152675"/>
                </a:lnTo>
                <a:lnTo>
                  <a:pt x="0" y="198119"/>
                </a:lnTo>
                <a:lnTo>
                  <a:pt x="5229" y="243548"/>
                </a:lnTo>
                <a:lnTo>
                  <a:pt x="20127" y="285250"/>
                </a:lnTo>
                <a:lnTo>
                  <a:pt x="43507" y="322035"/>
                </a:lnTo>
                <a:lnTo>
                  <a:pt x="74182" y="352716"/>
                </a:lnTo>
                <a:lnTo>
                  <a:pt x="110967" y="376103"/>
                </a:lnTo>
                <a:lnTo>
                  <a:pt x="152675" y="391007"/>
                </a:lnTo>
                <a:lnTo>
                  <a:pt x="198119" y="396239"/>
                </a:lnTo>
                <a:lnTo>
                  <a:pt x="1482851" y="396239"/>
                </a:lnTo>
                <a:lnTo>
                  <a:pt x="1528296" y="391007"/>
                </a:lnTo>
                <a:lnTo>
                  <a:pt x="1570004" y="376103"/>
                </a:lnTo>
                <a:lnTo>
                  <a:pt x="1606789" y="352716"/>
                </a:lnTo>
                <a:lnTo>
                  <a:pt x="1637464" y="322035"/>
                </a:lnTo>
                <a:lnTo>
                  <a:pt x="1660844" y="285250"/>
                </a:lnTo>
                <a:lnTo>
                  <a:pt x="1675742" y="243548"/>
                </a:lnTo>
                <a:lnTo>
                  <a:pt x="1680971" y="198119"/>
                </a:lnTo>
                <a:lnTo>
                  <a:pt x="1675742" y="152675"/>
                </a:lnTo>
                <a:lnTo>
                  <a:pt x="1660844" y="110967"/>
                </a:lnTo>
                <a:lnTo>
                  <a:pt x="1637464" y="74182"/>
                </a:lnTo>
                <a:lnTo>
                  <a:pt x="1606789" y="43507"/>
                </a:lnTo>
                <a:lnTo>
                  <a:pt x="1570004" y="20127"/>
                </a:lnTo>
                <a:lnTo>
                  <a:pt x="1528296" y="5229"/>
                </a:lnTo>
                <a:lnTo>
                  <a:pt x="1482851" y="0"/>
                </a:lnTo>
                <a:close/>
              </a:path>
            </a:pathLst>
          </a:custGeom>
          <a:solidFill>
            <a:srgbClr val="46559F"/>
          </a:solidFill>
        </p:spPr>
        <p:txBody>
          <a:bodyPr wrap="square" lIns="0" tIns="0" rIns="0" bIns="0" rtlCol="0"/>
          <a:lstStyle/>
          <a:p>
            <a:r>
              <a:rPr lang="en-US" sz="1000" dirty="0" smtClean="0">
                <a:solidFill>
                  <a:schemeClr val="bg2"/>
                </a:solidFill>
              </a:rPr>
              <a:t>H</a:t>
            </a:r>
            <a:endParaRPr lang="ru-RU" sz="1000" dirty="0" smtClean="0">
              <a:solidFill>
                <a:schemeClr val="bg2"/>
              </a:solidFill>
            </a:endParaRPr>
          </a:p>
          <a:p>
            <a:r>
              <a:rPr lang="ru-RU" sz="1000" dirty="0">
                <a:solidFill>
                  <a:schemeClr val="bg2"/>
                </a:solidFill>
              </a:rPr>
              <a:t> </a:t>
            </a:r>
            <a:r>
              <a:rPr lang="ru-RU" sz="1000" dirty="0" smtClean="0">
                <a:solidFill>
                  <a:schemeClr val="bg2"/>
                </a:solidFill>
              </a:rPr>
              <a:t>  </a:t>
            </a:r>
            <a:r>
              <a:rPr lang="en-US" sz="1000" dirty="0" err="1" smtClean="0">
                <a:solidFill>
                  <a:schemeClr val="bg2"/>
                </a:solidFill>
              </a:rPr>
              <a:t>ht</a:t>
            </a:r>
            <a:r>
              <a:rPr lang="ru-RU" sz="1000" dirty="0" smtClean="0">
                <a:solidFill>
                  <a:schemeClr val="bg2"/>
                </a:solidFill>
              </a:rPr>
              <a:t>tps</a:t>
            </a:r>
            <a:r>
              <a:rPr lang="ru-RU" sz="1000" dirty="0">
                <a:solidFill>
                  <a:schemeClr val="bg2"/>
                </a:solidFill>
              </a:rPr>
              <a:t>://xn--90ab5f.xn--</a:t>
            </a:r>
            <a:r>
              <a:rPr lang="ru-RU" sz="1000" dirty="0" smtClean="0">
                <a:solidFill>
                  <a:schemeClr val="bg2"/>
                </a:solidFill>
              </a:rPr>
              <a:t>p1ai</a:t>
            </a:r>
            <a:endParaRPr lang="ru-RU" sz="1000" dirty="0">
              <a:solidFill>
                <a:schemeClr val="bg2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9215">
              <a:lnSpc>
                <a:spcPct val="100000"/>
              </a:lnSpc>
              <a:spcBef>
                <a:spcPts val="100"/>
              </a:spcBef>
            </a:pPr>
            <a:r>
              <a:rPr spc="-35" dirty="0"/>
              <a:t>МИНИСТЕРСТВА,</a:t>
            </a:r>
            <a:r>
              <a:rPr spc="-85" dirty="0"/>
              <a:t> </a:t>
            </a:r>
            <a:r>
              <a:rPr spc="-10" dirty="0"/>
              <a:t>ОКАЗЫВАЮЩИЕ</a:t>
            </a:r>
            <a:r>
              <a:rPr spc="-95" dirty="0"/>
              <a:t> </a:t>
            </a:r>
            <a:r>
              <a:rPr spc="-10" dirty="0"/>
              <a:t>ПОДДЕРЖКУ</a:t>
            </a:r>
          </a:p>
          <a:p>
            <a:pPr marL="69215">
              <a:lnSpc>
                <a:spcPct val="100000"/>
              </a:lnSpc>
              <a:spcBef>
                <a:spcPts val="5"/>
              </a:spcBef>
            </a:pPr>
            <a:r>
              <a:rPr spc="-20" dirty="0"/>
              <a:t>ПРЕДПРИНИМАТЕЛЯМ</a:t>
            </a:r>
            <a:r>
              <a:rPr spc="-15" dirty="0"/>
              <a:t> </a:t>
            </a:r>
            <a:r>
              <a:rPr dirty="0"/>
              <a:t>И</a:t>
            </a:r>
            <a:r>
              <a:rPr spc="-15" dirty="0"/>
              <a:t> </a:t>
            </a:r>
            <a:r>
              <a:rPr spc="-10" dirty="0"/>
              <a:t>ИНВЕСТОРАМ</a:t>
            </a:r>
          </a:p>
        </p:txBody>
      </p:sp>
      <p:sp>
        <p:nvSpPr>
          <p:cNvPr id="3" name="object 3"/>
          <p:cNvSpPr/>
          <p:nvPr/>
        </p:nvSpPr>
        <p:spPr>
          <a:xfrm>
            <a:off x="626363" y="163068"/>
            <a:ext cx="1344295" cy="273050"/>
          </a:xfrm>
          <a:custGeom>
            <a:avLst/>
            <a:gdLst/>
            <a:ahLst/>
            <a:cxnLst/>
            <a:rect l="l" t="t" r="r" b="b"/>
            <a:pathLst>
              <a:path w="1344295" h="273050">
                <a:moveTo>
                  <a:pt x="1207770" y="0"/>
                </a:moveTo>
                <a:lnTo>
                  <a:pt x="136398" y="0"/>
                </a:lnTo>
                <a:lnTo>
                  <a:pt x="93283" y="6955"/>
                </a:lnTo>
                <a:lnTo>
                  <a:pt x="55840" y="26322"/>
                </a:lnTo>
                <a:lnTo>
                  <a:pt x="26315" y="55851"/>
                </a:lnTo>
                <a:lnTo>
                  <a:pt x="6953" y="93293"/>
                </a:lnTo>
                <a:lnTo>
                  <a:pt x="0" y="136398"/>
                </a:lnTo>
                <a:lnTo>
                  <a:pt x="6953" y="179502"/>
                </a:lnTo>
                <a:lnTo>
                  <a:pt x="26315" y="216944"/>
                </a:lnTo>
                <a:lnTo>
                  <a:pt x="55840" y="246473"/>
                </a:lnTo>
                <a:lnTo>
                  <a:pt x="93283" y="265840"/>
                </a:lnTo>
                <a:lnTo>
                  <a:pt x="136398" y="272795"/>
                </a:lnTo>
                <a:lnTo>
                  <a:pt x="1207770" y="272795"/>
                </a:lnTo>
                <a:lnTo>
                  <a:pt x="1250874" y="265840"/>
                </a:lnTo>
                <a:lnTo>
                  <a:pt x="1288316" y="246473"/>
                </a:lnTo>
                <a:lnTo>
                  <a:pt x="1317845" y="216944"/>
                </a:lnTo>
                <a:lnTo>
                  <a:pt x="1337212" y="179502"/>
                </a:lnTo>
                <a:lnTo>
                  <a:pt x="1344168" y="136398"/>
                </a:lnTo>
                <a:lnTo>
                  <a:pt x="1337212" y="93293"/>
                </a:lnTo>
                <a:lnTo>
                  <a:pt x="1317845" y="55851"/>
                </a:lnTo>
                <a:lnTo>
                  <a:pt x="1288316" y="26322"/>
                </a:lnTo>
                <a:lnTo>
                  <a:pt x="1250874" y="6955"/>
                </a:lnTo>
                <a:lnTo>
                  <a:pt x="1207770" y="0"/>
                </a:lnTo>
                <a:close/>
              </a:path>
            </a:pathLst>
          </a:custGeom>
          <a:solidFill>
            <a:srgbClr val="4655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762406" y="222885"/>
            <a:ext cx="105537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dirty="0">
                <a:solidFill>
                  <a:srgbClr val="FFFFFF"/>
                </a:solidFill>
                <a:latin typeface="Arial"/>
                <a:cs typeface="Arial"/>
              </a:rPr>
              <a:t>меры</a:t>
            </a:r>
            <a:r>
              <a:rPr sz="8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b="1" spc="-10" dirty="0">
                <a:solidFill>
                  <a:srgbClr val="FFFFFF"/>
                </a:solidFill>
                <a:latin typeface="Arial"/>
                <a:cs typeface="Arial"/>
              </a:rPr>
              <a:t>господдержки</a:t>
            </a:r>
            <a:endParaRPr sz="8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76655" y="2793492"/>
            <a:ext cx="3533140" cy="1000125"/>
          </a:xfrm>
          <a:custGeom>
            <a:avLst/>
            <a:gdLst/>
            <a:ahLst/>
            <a:cxnLst/>
            <a:rect l="l" t="t" r="r" b="b"/>
            <a:pathLst>
              <a:path w="3533140" h="1000125">
                <a:moveTo>
                  <a:pt x="3203067" y="0"/>
                </a:moveTo>
                <a:lnTo>
                  <a:pt x="329526" y="0"/>
                </a:lnTo>
                <a:lnTo>
                  <a:pt x="280832" y="3573"/>
                </a:lnTo>
                <a:lnTo>
                  <a:pt x="234355" y="13955"/>
                </a:lnTo>
                <a:lnTo>
                  <a:pt x="190607" y="30634"/>
                </a:lnTo>
                <a:lnTo>
                  <a:pt x="150096" y="53100"/>
                </a:lnTo>
                <a:lnTo>
                  <a:pt x="113333" y="80844"/>
                </a:lnTo>
                <a:lnTo>
                  <a:pt x="80827" y="113355"/>
                </a:lnTo>
                <a:lnTo>
                  <a:pt x="53089" y="150123"/>
                </a:lnTo>
                <a:lnTo>
                  <a:pt x="30627" y="190638"/>
                </a:lnTo>
                <a:lnTo>
                  <a:pt x="13951" y="234390"/>
                </a:lnTo>
                <a:lnTo>
                  <a:pt x="3572" y="280869"/>
                </a:lnTo>
                <a:lnTo>
                  <a:pt x="0" y="329565"/>
                </a:lnTo>
                <a:lnTo>
                  <a:pt x="0" y="670179"/>
                </a:lnTo>
                <a:lnTo>
                  <a:pt x="3572" y="718874"/>
                </a:lnTo>
                <a:lnTo>
                  <a:pt x="13951" y="765353"/>
                </a:lnTo>
                <a:lnTo>
                  <a:pt x="30627" y="809105"/>
                </a:lnTo>
                <a:lnTo>
                  <a:pt x="53089" y="849620"/>
                </a:lnTo>
                <a:lnTo>
                  <a:pt x="80827" y="886388"/>
                </a:lnTo>
                <a:lnTo>
                  <a:pt x="113333" y="918899"/>
                </a:lnTo>
                <a:lnTo>
                  <a:pt x="150096" y="946643"/>
                </a:lnTo>
                <a:lnTo>
                  <a:pt x="190607" y="969109"/>
                </a:lnTo>
                <a:lnTo>
                  <a:pt x="234355" y="985788"/>
                </a:lnTo>
                <a:lnTo>
                  <a:pt x="280832" y="996170"/>
                </a:lnTo>
                <a:lnTo>
                  <a:pt x="329526" y="999744"/>
                </a:lnTo>
                <a:lnTo>
                  <a:pt x="3203067" y="999744"/>
                </a:lnTo>
                <a:lnTo>
                  <a:pt x="3251762" y="996170"/>
                </a:lnTo>
                <a:lnTo>
                  <a:pt x="3298241" y="985788"/>
                </a:lnTo>
                <a:lnTo>
                  <a:pt x="3341993" y="969109"/>
                </a:lnTo>
                <a:lnTo>
                  <a:pt x="3382508" y="946643"/>
                </a:lnTo>
                <a:lnTo>
                  <a:pt x="3419276" y="918899"/>
                </a:lnTo>
                <a:lnTo>
                  <a:pt x="3451787" y="886388"/>
                </a:lnTo>
                <a:lnTo>
                  <a:pt x="3479531" y="849620"/>
                </a:lnTo>
                <a:lnTo>
                  <a:pt x="3501997" y="809105"/>
                </a:lnTo>
                <a:lnTo>
                  <a:pt x="3518676" y="765353"/>
                </a:lnTo>
                <a:lnTo>
                  <a:pt x="3529058" y="718874"/>
                </a:lnTo>
                <a:lnTo>
                  <a:pt x="3532631" y="670179"/>
                </a:lnTo>
                <a:lnTo>
                  <a:pt x="3532631" y="329565"/>
                </a:lnTo>
                <a:lnTo>
                  <a:pt x="3529058" y="280869"/>
                </a:lnTo>
                <a:lnTo>
                  <a:pt x="3518676" y="234390"/>
                </a:lnTo>
                <a:lnTo>
                  <a:pt x="3501997" y="190638"/>
                </a:lnTo>
                <a:lnTo>
                  <a:pt x="3479531" y="150123"/>
                </a:lnTo>
                <a:lnTo>
                  <a:pt x="3451787" y="113355"/>
                </a:lnTo>
                <a:lnTo>
                  <a:pt x="3419276" y="80844"/>
                </a:lnTo>
                <a:lnTo>
                  <a:pt x="3382508" y="53100"/>
                </a:lnTo>
                <a:lnTo>
                  <a:pt x="3341993" y="30634"/>
                </a:lnTo>
                <a:lnTo>
                  <a:pt x="3298241" y="13955"/>
                </a:lnTo>
                <a:lnTo>
                  <a:pt x="3251762" y="3573"/>
                </a:lnTo>
                <a:lnTo>
                  <a:pt x="3203067" y="0"/>
                </a:lnTo>
                <a:close/>
              </a:path>
            </a:pathLst>
          </a:custGeom>
          <a:solidFill>
            <a:srgbClr val="F0F0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480566" y="3078607"/>
            <a:ext cx="2502535" cy="5289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1100" b="1" spc="-10" dirty="0">
                <a:latin typeface="Arial"/>
                <a:cs typeface="Arial"/>
              </a:rPr>
              <a:t>МИНИСТЕРСТВО</a:t>
            </a:r>
            <a:r>
              <a:rPr sz="1100" b="1" spc="15" dirty="0">
                <a:latin typeface="Arial"/>
                <a:cs typeface="Arial"/>
              </a:rPr>
              <a:t> </a:t>
            </a:r>
            <a:r>
              <a:rPr sz="1100" b="1" spc="-10" dirty="0">
                <a:latin typeface="Arial"/>
                <a:cs typeface="Arial"/>
              </a:rPr>
              <a:t>СТРОИТЕЛЬСТВА </a:t>
            </a:r>
            <a:r>
              <a:rPr sz="1100" b="1" dirty="0">
                <a:latin typeface="Arial"/>
                <a:cs typeface="Arial"/>
              </a:rPr>
              <a:t>И</a:t>
            </a:r>
            <a:r>
              <a:rPr sz="1100" b="1" spc="-35" dirty="0">
                <a:latin typeface="Arial"/>
                <a:cs typeface="Arial"/>
              </a:rPr>
              <a:t> </a:t>
            </a:r>
            <a:r>
              <a:rPr sz="1100" b="1" spc="-10" dirty="0">
                <a:latin typeface="Arial"/>
                <a:cs typeface="Arial"/>
              </a:rPr>
              <a:t>АРХИТЕКТУРЫ</a:t>
            </a:r>
            <a:r>
              <a:rPr sz="1100" b="1" spc="25" dirty="0">
                <a:latin typeface="Arial"/>
                <a:cs typeface="Arial"/>
              </a:rPr>
              <a:t> </a:t>
            </a:r>
            <a:r>
              <a:rPr sz="1100" b="1" spc="-10" dirty="0">
                <a:latin typeface="Arial"/>
                <a:cs typeface="Arial"/>
              </a:rPr>
              <a:t>АМУРСКОЙ ОБЛАСТИ</a:t>
            </a:r>
            <a:endParaRPr sz="11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38555" y="1488947"/>
            <a:ext cx="3571240" cy="1013460"/>
          </a:xfrm>
          <a:custGeom>
            <a:avLst/>
            <a:gdLst/>
            <a:ahLst/>
            <a:cxnLst/>
            <a:rect l="l" t="t" r="r" b="b"/>
            <a:pathLst>
              <a:path w="3571240" h="1013460">
                <a:moveTo>
                  <a:pt x="3236722" y="0"/>
                </a:moveTo>
                <a:lnTo>
                  <a:pt x="334048" y="0"/>
                </a:lnTo>
                <a:lnTo>
                  <a:pt x="284684" y="3622"/>
                </a:lnTo>
                <a:lnTo>
                  <a:pt x="237569" y="14146"/>
                </a:lnTo>
                <a:lnTo>
                  <a:pt x="193220" y="31054"/>
                </a:lnTo>
                <a:lnTo>
                  <a:pt x="152153" y="53827"/>
                </a:lnTo>
                <a:lnTo>
                  <a:pt x="114886" y="81948"/>
                </a:lnTo>
                <a:lnTo>
                  <a:pt x="81935" y="114901"/>
                </a:lnTo>
                <a:lnTo>
                  <a:pt x="53816" y="152166"/>
                </a:lnTo>
                <a:lnTo>
                  <a:pt x="31046" y="193227"/>
                </a:lnTo>
                <a:lnTo>
                  <a:pt x="14143" y="237567"/>
                </a:lnTo>
                <a:lnTo>
                  <a:pt x="3621" y="284667"/>
                </a:lnTo>
                <a:lnTo>
                  <a:pt x="0" y="334010"/>
                </a:lnTo>
                <a:lnTo>
                  <a:pt x="0" y="679450"/>
                </a:lnTo>
                <a:lnTo>
                  <a:pt x="3621" y="728792"/>
                </a:lnTo>
                <a:lnTo>
                  <a:pt x="14143" y="775892"/>
                </a:lnTo>
                <a:lnTo>
                  <a:pt x="31046" y="820232"/>
                </a:lnTo>
                <a:lnTo>
                  <a:pt x="53816" y="861293"/>
                </a:lnTo>
                <a:lnTo>
                  <a:pt x="81935" y="898558"/>
                </a:lnTo>
                <a:lnTo>
                  <a:pt x="114886" y="931511"/>
                </a:lnTo>
                <a:lnTo>
                  <a:pt x="152153" y="959632"/>
                </a:lnTo>
                <a:lnTo>
                  <a:pt x="193220" y="982405"/>
                </a:lnTo>
                <a:lnTo>
                  <a:pt x="237569" y="999313"/>
                </a:lnTo>
                <a:lnTo>
                  <a:pt x="284684" y="1009837"/>
                </a:lnTo>
                <a:lnTo>
                  <a:pt x="334048" y="1013460"/>
                </a:lnTo>
                <a:lnTo>
                  <a:pt x="3236722" y="1013460"/>
                </a:lnTo>
                <a:lnTo>
                  <a:pt x="3286064" y="1009837"/>
                </a:lnTo>
                <a:lnTo>
                  <a:pt x="3333164" y="999313"/>
                </a:lnTo>
                <a:lnTo>
                  <a:pt x="3377504" y="982405"/>
                </a:lnTo>
                <a:lnTo>
                  <a:pt x="3418565" y="959632"/>
                </a:lnTo>
                <a:lnTo>
                  <a:pt x="3455830" y="931511"/>
                </a:lnTo>
                <a:lnTo>
                  <a:pt x="3488783" y="898558"/>
                </a:lnTo>
                <a:lnTo>
                  <a:pt x="3516904" y="861293"/>
                </a:lnTo>
                <a:lnTo>
                  <a:pt x="3539677" y="820232"/>
                </a:lnTo>
                <a:lnTo>
                  <a:pt x="3556585" y="775892"/>
                </a:lnTo>
                <a:lnTo>
                  <a:pt x="3567109" y="728792"/>
                </a:lnTo>
                <a:lnTo>
                  <a:pt x="3570731" y="679450"/>
                </a:lnTo>
                <a:lnTo>
                  <a:pt x="3570731" y="334010"/>
                </a:lnTo>
                <a:lnTo>
                  <a:pt x="3567109" y="284667"/>
                </a:lnTo>
                <a:lnTo>
                  <a:pt x="3556585" y="237567"/>
                </a:lnTo>
                <a:lnTo>
                  <a:pt x="3539677" y="193227"/>
                </a:lnTo>
                <a:lnTo>
                  <a:pt x="3516904" y="152166"/>
                </a:lnTo>
                <a:lnTo>
                  <a:pt x="3488783" y="114901"/>
                </a:lnTo>
                <a:lnTo>
                  <a:pt x="3455830" y="81948"/>
                </a:lnTo>
                <a:lnTo>
                  <a:pt x="3418565" y="53827"/>
                </a:lnTo>
                <a:lnTo>
                  <a:pt x="3377504" y="31054"/>
                </a:lnTo>
                <a:lnTo>
                  <a:pt x="3333164" y="14146"/>
                </a:lnTo>
                <a:lnTo>
                  <a:pt x="3286064" y="3622"/>
                </a:lnTo>
                <a:lnTo>
                  <a:pt x="3236722" y="0"/>
                </a:lnTo>
                <a:close/>
              </a:path>
            </a:pathLst>
          </a:custGeom>
          <a:solidFill>
            <a:srgbClr val="F0F0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444244" y="1643888"/>
            <a:ext cx="236410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b="1" spc="-10" dirty="0">
                <a:latin typeface="Arial"/>
                <a:cs typeface="Arial"/>
              </a:rPr>
              <a:t>МИНИСТЕРСТВО</a:t>
            </a:r>
            <a:endParaRPr sz="11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sz="1100" b="1" spc="-10" dirty="0">
                <a:latin typeface="Arial"/>
                <a:cs typeface="Arial"/>
              </a:rPr>
              <a:t>ЭКОНОМИЧЕСКОГО</a:t>
            </a:r>
            <a:r>
              <a:rPr sz="1100" b="1" spc="-60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РАЗВИТИЯ</a:t>
            </a:r>
            <a:r>
              <a:rPr sz="1100" b="1" spc="40" dirty="0">
                <a:latin typeface="Arial"/>
                <a:cs typeface="Arial"/>
              </a:rPr>
              <a:t> </a:t>
            </a:r>
            <a:r>
              <a:rPr sz="1100" b="1" spc="-50" dirty="0">
                <a:latin typeface="Arial"/>
                <a:cs typeface="Arial"/>
              </a:rPr>
              <a:t>И </a:t>
            </a:r>
            <a:r>
              <a:rPr sz="1100" b="1" dirty="0">
                <a:latin typeface="Arial"/>
                <a:cs typeface="Arial"/>
              </a:rPr>
              <a:t>ВНЕШНИХ</a:t>
            </a:r>
            <a:r>
              <a:rPr sz="1100" b="1" spc="-55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СВЯЗЕЙ</a:t>
            </a:r>
            <a:r>
              <a:rPr sz="1100" b="1" spc="-75" dirty="0">
                <a:latin typeface="Arial"/>
                <a:cs typeface="Arial"/>
              </a:rPr>
              <a:t> </a:t>
            </a:r>
            <a:r>
              <a:rPr sz="1100" b="1" spc="-10" dirty="0">
                <a:latin typeface="Arial"/>
                <a:cs typeface="Arial"/>
              </a:rPr>
              <a:t>АМУРСКОЙ ОБЛАСТИ</a:t>
            </a:r>
            <a:endParaRPr sz="11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726948" y="5087111"/>
            <a:ext cx="3482340" cy="885825"/>
          </a:xfrm>
          <a:custGeom>
            <a:avLst/>
            <a:gdLst/>
            <a:ahLst/>
            <a:cxnLst/>
            <a:rect l="l" t="t" r="r" b="b"/>
            <a:pathLst>
              <a:path w="3482340" h="885825">
                <a:moveTo>
                  <a:pt x="3190493" y="0"/>
                </a:moveTo>
                <a:lnTo>
                  <a:pt x="291845" y="0"/>
                </a:lnTo>
                <a:lnTo>
                  <a:pt x="244508" y="3820"/>
                </a:lnTo>
                <a:lnTo>
                  <a:pt x="199602" y="14880"/>
                </a:lnTo>
                <a:lnTo>
                  <a:pt x="157728" y="32578"/>
                </a:lnTo>
                <a:lnTo>
                  <a:pt x="119488" y="56314"/>
                </a:lnTo>
                <a:lnTo>
                  <a:pt x="85482" y="85486"/>
                </a:lnTo>
                <a:lnTo>
                  <a:pt x="56311" y="119493"/>
                </a:lnTo>
                <a:lnTo>
                  <a:pt x="32576" y="157734"/>
                </a:lnTo>
                <a:lnTo>
                  <a:pt x="14879" y="199607"/>
                </a:lnTo>
                <a:lnTo>
                  <a:pt x="3819" y="244511"/>
                </a:lnTo>
                <a:lnTo>
                  <a:pt x="0" y="291846"/>
                </a:lnTo>
                <a:lnTo>
                  <a:pt x="0" y="593585"/>
                </a:lnTo>
                <a:lnTo>
                  <a:pt x="3819" y="640926"/>
                </a:lnTo>
                <a:lnTo>
                  <a:pt x="14879" y="685834"/>
                </a:lnTo>
                <a:lnTo>
                  <a:pt x="32576" y="727710"/>
                </a:lnTo>
                <a:lnTo>
                  <a:pt x="56311" y="765952"/>
                </a:lnTo>
                <a:lnTo>
                  <a:pt x="85482" y="799960"/>
                </a:lnTo>
                <a:lnTo>
                  <a:pt x="119488" y="829131"/>
                </a:lnTo>
                <a:lnTo>
                  <a:pt x="157728" y="852867"/>
                </a:lnTo>
                <a:lnTo>
                  <a:pt x="199602" y="870564"/>
                </a:lnTo>
                <a:lnTo>
                  <a:pt x="244508" y="881624"/>
                </a:lnTo>
                <a:lnTo>
                  <a:pt x="291845" y="885444"/>
                </a:lnTo>
                <a:lnTo>
                  <a:pt x="3190493" y="885444"/>
                </a:lnTo>
                <a:lnTo>
                  <a:pt x="3237828" y="881624"/>
                </a:lnTo>
                <a:lnTo>
                  <a:pt x="3282732" y="870564"/>
                </a:lnTo>
                <a:lnTo>
                  <a:pt x="3324605" y="852867"/>
                </a:lnTo>
                <a:lnTo>
                  <a:pt x="3362846" y="829131"/>
                </a:lnTo>
                <a:lnTo>
                  <a:pt x="3396853" y="799960"/>
                </a:lnTo>
                <a:lnTo>
                  <a:pt x="3426025" y="765952"/>
                </a:lnTo>
                <a:lnTo>
                  <a:pt x="3449761" y="727710"/>
                </a:lnTo>
                <a:lnTo>
                  <a:pt x="3467459" y="685834"/>
                </a:lnTo>
                <a:lnTo>
                  <a:pt x="3478519" y="640926"/>
                </a:lnTo>
                <a:lnTo>
                  <a:pt x="3482340" y="593585"/>
                </a:lnTo>
                <a:lnTo>
                  <a:pt x="3482340" y="291846"/>
                </a:lnTo>
                <a:lnTo>
                  <a:pt x="3478519" y="244511"/>
                </a:lnTo>
                <a:lnTo>
                  <a:pt x="3467459" y="199607"/>
                </a:lnTo>
                <a:lnTo>
                  <a:pt x="3449761" y="157734"/>
                </a:lnTo>
                <a:lnTo>
                  <a:pt x="3426025" y="119493"/>
                </a:lnTo>
                <a:lnTo>
                  <a:pt x="3396853" y="85486"/>
                </a:lnTo>
                <a:lnTo>
                  <a:pt x="3362846" y="56314"/>
                </a:lnTo>
                <a:lnTo>
                  <a:pt x="3324605" y="32578"/>
                </a:lnTo>
                <a:lnTo>
                  <a:pt x="3282732" y="14880"/>
                </a:lnTo>
                <a:lnTo>
                  <a:pt x="3237828" y="3820"/>
                </a:lnTo>
                <a:lnTo>
                  <a:pt x="3190493" y="0"/>
                </a:lnTo>
                <a:close/>
              </a:path>
            </a:pathLst>
          </a:custGeom>
          <a:solidFill>
            <a:srgbClr val="F0F0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519555" y="5315458"/>
            <a:ext cx="2461895" cy="3619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100" b="1" spc="-10" dirty="0">
                <a:latin typeface="Arial"/>
                <a:cs typeface="Arial"/>
              </a:rPr>
              <a:t>МИНИСТЕРСТВО</a:t>
            </a:r>
            <a:r>
              <a:rPr sz="1100" b="1" spc="15" dirty="0">
                <a:latin typeface="Arial"/>
                <a:cs typeface="Arial"/>
              </a:rPr>
              <a:t> </a:t>
            </a:r>
            <a:r>
              <a:rPr sz="1100" b="1" spc="-10" dirty="0">
                <a:latin typeface="Arial"/>
                <a:cs typeface="Arial"/>
              </a:rPr>
              <a:t>СЕЛЬСКОГО ХОЗЯЙСТВА</a:t>
            </a:r>
            <a:r>
              <a:rPr sz="1100" b="1" spc="-15" dirty="0">
                <a:latin typeface="Arial"/>
                <a:cs typeface="Arial"/>
              </a:rPr>
              <a:t> </a:t>
            </a:r>
            <a:r>
              <a:rPr sz="1100" b="1" spc="-10" dirty="0">
                <a:latin typeface="Arial"/>
                <a:cs typeface="Arial"/>
              </a:rPr>
              <a:t>АМУРСКОЙ</a:t>
            </a:r>
            <a:r>
              <a:rPr sz="1100" b="1" spc="15" dirty="0">
                <a:latin typeface="Arial"/>
                <a:cs typeface="Arial"/>
              </a:rPr>
              <a:t> </a:t>
            </a:r>
            <a:r>
              <a:rPr sz="1100" b="1" spc="-10" dirty="0">
                <a:latin typeface="Arial"/>
                <a:cs typeface="Arial"/>
              </a:rPr>
              <a:t>ОБЛАСТИ</a:t>
            </a:r>
            <a:endParaRPr sz="11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688848" y="3933444"/>
            <a:ext cx="3520440" cy="929640"/>
          </a:xfrm>
          <a:custGeom>
            <a:avLst/>
            <a:gdLst/>
            <a:ahLst/>
            <a:cxnLst/>
            <a:rect l="l" t="t" r="r" b="b"/>
            <a:pathLst>
              <a:path w="3520440" h="929639">
                <a:moveTo>
                  <a:pt x="3213989" y="0"/>
                </a:moveTo>
                <a:lnTo>
                  <a:pt x="306412" y="0"/>
                </a:lnTo>
                <a:lnTo>
                  <a:pt x="256711" y="4009"/>
                </a:lnTo>
                <a:lnTo>
                  <a:pt x="209562" y="15618"/>
                </a:lnTo>
                <a:lnTo>
                  <a:pt x="165598" y="34197"/>
                </a:lnTo>
                <a:lnTo>
                  <a:pt x="125449" y="59114"/>
                </a:lnTo>
                <a:lnTo>
                  <a:pt x="89746" y="89741"/>
                </a:lnTo>
                <a:lnTo>
                  <a:pt x="59119" y="125446"/>
                </a:lnTo>
                <a:lnTo>
                  <a:pt x="34201" y="165600"/>
                </a:lnTo>
                <a:lnTo>
                  <a:pt x="15621" y="209572"/>
                </a:lnTo>
                <a:lnTo>
                  <a:pt x="4010" y="256732"/>
                </a:lnTo>
                <a:lnTo>
                  <a:pt x="0" y="306450"/>
                </a:lnTo>
                <a:lnTo>
                  <a:pt x="0" y="623188"/>
                </a:lnTo>
                <a:lnTo>
                  <a:pt x="4010" y="672907"/>
                </a:lnTo>
                <a:lnTo>
                  <a:pt x="15621" y="720067"/>
                </a:lnTo>
                <a:lnTo>
                  <a:pt x="34201" y="764039"/>
                </a:lnTo>
                <a:lnTo>
                  <a:pt x="59119" y="804193"/>
                </a:lnTo>
                <a:lnTo>
                  <a:pt x="89746" y="839898"/>
                </a:lnTo>
                <a:lnTo>
                  <a:pt x="125449" y="870525"/>
                </a:lnTo>
                <a:lnTo>
                  <a:pt x="165598" y="895442"/>
                </a:lnTo>
                <a:lnTo>
                  <a:pt x="209562" y="914021"/>
                </a:lnTo>
                <a:lnTo>
                  <a:pt x="256711" y="925630"/>
                </a:lnTo>
                <a:lnTo>
                  <a:pt x="306412" y="929639"/>
                </a:lnTo>
                <a:lnTo>
                  <a:pt x="3213989" y="929639"/>
                </a:lnTo>
                <a:lnTo>
                  <a:pt x="3263707" y="925630"/>
                </a:lnTo>
                <a:lnTo>
                  <a:pt x="3310867" y="914021"/>
                </a:lnTo>
                <a:lnTo>
                  <a:pt x="3354839" y="895442"/>
                </a:lnTo>
                <a:lnTo>
                  <a:pt x="3394993" y="870525"/>
                </a:lnTo>
                <a:lnTo>
                  <a:pt x="3430698" y="839898"/>
                </a:lnTo>
                <a:lnTo>
                  <a:pt x="3461325" y="804193"/>
                </a:lnTo>
                <a:lnTo>
                  <a:pt x="3486242" y="764039"/>
                </a:lnTo>
                <a:lnTo>
                  <a:pt x="3504821" y="720067"/>
                </a:lnTo>
                <a:lnTo>
                  <a:pt x="3516430" y="672907"/>
                </a:lnTo>
                <a:lnTo>
                  <a:pt x="3520440" y="623188"/>
                </a:lnTo>
                <a:lnTo>
                  <a:pt x="3520440" y="306450"/>
                </a:lnTo>
                <a:lnTo>
                  <a:pt x="3516430" y="256732"/>
                </a:lnTo>
                <a:lnTo>
                  <a:pt x="3504821" y="209572"/>
                </a:lnTo>
                <a:lnTo>
                  <a:pt x="3486242" y="165600"/>
                </a:lnTo>
                <a:lnTo>
                  <a:pt x="3461325" y="125446"/>
                </a:lnTo>
                <a:lnTo>
                  <a:pt x="3430698" y="89741"/>
                </a:lnTo>
                <a:lnTo>
                  <a:pt x="3394993" y="59114"/>
                </a:lnTo>
                <a:lnTo>
                  <a:pt x="3354839" y="34197"/>
                </a:lnTo>
                <a:lnTo>
                  <a:pt x="3310867" y="15618"/>
                </a:lnTo>
                <a:lnTo>
                  <a:pt x="3263707" y="4009"/>
                </a:lnTo>
                <a:lnTo>
                  <a:pt x="3213989" y="0"/>
                </a:lnTo>
                <a:close/>
              </a:path>
            </a:pathLst>
          </a:custGeom>
          <a:solidFill>
            <a:srgbClr val="F0F0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486280" y="4130166"/>
            <a:ext cx="2355215" cy="528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100" b="1" spc="-10" dirty="0">
                <a:latin typeface="Arial"/>
                <a:cs typeface="Arial"/>
              </a:rPr>
              <a:t>МИНИСТЕРСТВО ИМУЩЕСТВЕННЫХ</a:t>
            </a:r>
            <a:r>
              <a:rPr sz="1100" b="1" spc="25" dirty="0">
                <a:latin typeface="Arial"/>
                <a:cs typeface="Arial"/>
              </a:rPr>
              <a:t> </a:t>
            </a:r>
            <a:r>
              <a:rPr sz="1100" b="1" spc="-10" dirty="0">
                <a:latin typeface="Arial"/>
                <a:cs typeface="Arial"/>
              </a:rPr>
              <a:t>ОТНОШЕНИЙ АМУРСКОЙ</a:t>
            </a:r>
            <a:r>
              <a:rPr sz="1100" b="1" spc="-5" dirty="0">
                <a:latin typeface="Arial"/>
                <a:cs typeface="Arial"/>
              </a:rPr>
              <a:t> </a:t>
            </a:r>
            <a:r>
              <a:rPr sz="1100" b="1" spc="-10" dirty="0">
                <a:latin typeface="Arial"/>
                <a:cs typeface="Arial"/>
              </a:rPr>
              <a:t>ОБЛАСТИ</a:t>
            </a:r>
            <a:endParaRPr sz="1100">
              <a:latin typeface="Arial"/>
              <a:cs typeface="Arial"/>
            </a:endParaRPr>
          </a:p>
        </p:txBody>
      </p:sp>
      <p:pic>
        <p:nvPicPr>
          <p:cNvPr id="13" name="object 1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64463" y="1613916"/>
            <a:ext cx="685799" cy="751332"/>
          </a:xfrm>
          <a:prstGeom prst="rect">
            <a:avLst/>
          </a:prstGeom>
        </p:spPr>
      </p:pic>
      <p:grpSp>
        <p:nvGrpSpPr>
          <p:cNvPr id="14" name="object 14"/>
          <p:cNvGrpSpPr/>
          <p:nvPr/>
        </p:nvGrpSpPr>
        <p:grpSpPr>
          <a:xfrm>
            <a:off x="731519" y="4011167"/>
            <a:ext cx="685800" cy="749935"/>
            <a:chOff x="731519" y="4011167"/>
            <a:chExt cx="685800" cy="749935"/>
          </a:xfrm>
        </p:grpSpPr>
        <p:sp>
          <p:nvSpPr>
            <p:cNvPr id="15" name="object 15"/>
            <p:cNvSpPr/>
            <p:nvPr/>
          </p:nvSpPr>
          <p:spPr>
            <a:xfrm>
              <a:off x="731519" y="4011167"/>
              <a:ext cx="685800" cy="749935"/>
            </a:xfrm>
            <a:custGeom>
              <a:avLst/>
              <a:gdLst/>
              <a:ahLst/>
              <a:cxnLst/>
              <a:rect l="l" t="t" r="r" b="b"/>
              <a:pathLst>
                <a:path w="685800" h="749935">
                  <a:moveTo>
                    <a:pt x="342899" y="0"/>
                  </a:moveTo>
                  <a:lnTo>
                    <a:pt x="296369" y="3130"/>
                  </a:lnTo>
                  <a:lnTo>
                    <a:pt x="251742" y="12250"/>
                  </a:lnTo>
                  <a:lnTo>
                    <a:pt x="209426" y="26949"/>
                  </a:lnTo>
                  <a:lnTo>
                    <a:pt x="169830" y="46820"/>
                  </a:lnTo>
                  <a:lnTo>
                    <a:pt x="133362" y="71454"/>
                  </a:lnTo>
                  <a:lnTo>
                    <a:pt x="100431" y="100441"/>
                  </a:lnTo>
                  <a:lnTo>
                    <a:pt x="71446" y="133373"/>
                  </a:lnTo>
                  <a:lnTo>
                    <a:pt x="46815" y="169841"/>
                  </a:lnTo>
                  <a:lnTo>
                    <a:pt x="26946" y="209436"/>
                  </a:lnTo>
                  <a:lnTo>
                    <a:pt x="12248" y="251751"/>
                  </a:lnTo>
                  <a:lnTo>
                    <a:pt x="3130" y="296375"/>
                  </a:lnTo>
                  <a:lnTo>
                    <a:pt x="0" y="342899"/>
                  </a:lnTo>
                  <a:lnTo>
                    <a:pt x="0" y="406907"/>
                  </a:lnTo>
                  <a:lnTo>
                    <a:pt x="3130" y="453432"/>
                  </a:lnTo>
                  <a:lnTo>
                    <a:pt x="12248" y="498056"/>
                  </a:lnTo>
                  <a:lnTo>
                    <a:pt x="26946" y="540371"/>
                  </a:lnTo>
                  <a:lnTo>
                    <a:pt x="46815" y="579966"/>
                  </a:lnTo>
                  <a:lnTo>
                    <a:pt x="71446" y="616434"/>
                  </a:lnTo>
                  <a:lnTo>
                    <a:pt x="100431" y="649366"/>
                  </a:lnTo>
                  <a:lnTo>
                    <a:pt x="133362" y="678353"/>
                  </a:lnTo>
                  <a:lnTo>
                    <a:pt x="169830" y="702987"/>
                  </a:lnTo>
                  <a:lnTo>
                    <a:pt x="209426" y="722858"/>
                  </a:lnTo>
                  <a:lnTo>
                    <a:pt x="251742" y="737557"/>
                  </a:lnTo>
                  <a:lnTo>
                    <a:pt x="296369" y="746677"/>
                  </a:lnTo>
                  <a:lnTo>
                    <a:pt x="342899" y="749807"/>
                  </a:lnTo>
                  <a:lnTo>
                    <a:pt x="389430" y="746677"/>
                  </a:lnTo>
                  <a:lnTo>
                    <a:pt x="434057" y="737557"/>
                  </a:lnTo>
                  <a:lnTo>
                    <a:pt x="476373" y="722858"/>
                  </a:lnTo>
                  <a:lnTo>
                    <a:pt x="515969" y="702987"/>
                  </a:lnTo>
                  <a:lnTo>
                    <a:pt x="552437" y="678353"/>
                  </a:lnTo>
                  <a:lnTo>
                    <a:pt x="585368" y="649366"/>
                  </a:lnTo>
                  <a:lnTo>
                    <a:pt x="614353" y="616434"/>
                  </a:lnTo>
                  <a:lnTo>
                    <a:pt x="638984" y="579966"/>
                  </a:lnTo>
                  <a:lnTo>
                    <a:pt x="658853" y="540371"/>
                  </a:lnTo>
                  <a:lnTo>
                    <a:pt x="673551" y="498056"/>
                  </a:lnTo>
                  <a:lnTo>
                    <a:pt x="682669" y="453432"/>
                  </a:lnTo>
                  <a:lnTo>
                    <a:pt x="685799" y="406907"/>
                  </a:lnTo>
                  <a:lnTo>
                    <a:pt x="685799" y="342899"/>
                  </a:lnTo>
                  <a:lnTo>
                    <a:pt x="682669" y="296375"/>
                  </a:lnTo>
                  <a:lnTo>
                    <a:pt x="673551" y="251751"/>
                  </a:lnTo>
                  <a:lnTo>
                    <a:pt x="658853" y="209436"/>
                  </a:lnTo>
                  <a:lnTo>
                    <a:pt x="638984" y="169841"/>
                  </a:lnTo>
                  <a:lnTo>
                    <a:pt x="614353" y="133373"/>
                  </a:lnTo>
                  <a:lnTo>
                    <a:pt x="585368" y="100441"/>
                  </a:lnTo>
                  <a:lnTo>
                    <a:pt x="552437" y="71454"/>
                  </a:lnTo>
                  <a:lnTo>
                    <a:pt x="515969" y="46820"/>
                  </a:lnTo>
                  <a:lnTo>
                    <a:pt x="476373" y="26949"/>
                  </a:lnTo>
                  <a:lnTo>
                    <a:pt x="434057" y="12250"/>
                  </a:lnTo>
                  <a:lnTo>
                    <a:pt x="389430" y="3130"/>
                  </a:lnTo>
                  <a:lnTo>
                    <a:pt x="342899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95527" y="4034027"/>
              <a:ext cx="603504" cy="713232"/>
            </a:xfrm>
            <a:prstGeom prst="rect">
              <a:avLst/>
            </a:prstGeom>
          </p:spPr>
        </p:pic>
      </p:grpSp>
      <p:pic>
        <p:nvPicPr>
          <p:cNvPr id="17" name="object 1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66572" y="2918460"/>
            <a:ext cx="685800" cy="751332"/>
          </a:xfrm>
          <a:prstGeom prst="rect">
            <a:avLst/>
          </a:prstGeom>
        </p:spPr>
      </p:pic>
      <p:pic>
        <p:nvPicPr>
          <p:cNvPr id="18" name="object 1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83336" y="5140452"/>
            <a:ext cx="685800" cy="751332"/>
          </a:xfrm>
          <a:prstGeom prst="rect">
            <a:avLst/>
          </a:prstGeom>
        </p:spPr>
      </p:pic>
      <p:sp>
        <p:nvSpPr>
          <p:cNvPr id="19" name="object 19"/>
          <p:cNvSpPr/>
          <p:nvPr/>
        </p:nvSpPr>
        <p:spPr>
          <a:xfrm>
            <a:off x="5940552" y="1447800"/>
            <a:ext cx="3482340" cy="885825"/>
          </a:xfrm>
          <a:custGeom>
            <a:avLst/>
            <a:gdLst/>
            <a:ahLst/>
            <a:cxnLst/>
            <a:rect l="l" t="t" r="r" b="b"/>
            <a:pathLst>
              <a:path w="3482340" h="885825">
                <a:moveTo>
                  <a:pt x="3190494" y="0"/>
                </a:moveTo>
                <a:lnTo>
                  <a:pt x="291846" y="0"/>
                </a:lnTo>
                <a:lnTo>
                  <a:pt x="244511" y="3820"/>
                </a:lnTo>
                <a:lnTo>
                  <a:pt x="199607" y="14880"/>
                </a:lnTo>
                <a:lnTo>
                  <a:pt x="157734" y="32578"/>
                </a:lnTo>
                <a:lnTo>
                  <a:pt x="119493" y="56314"/>
                </a:lnTo>
                <a:lnTo>
                  <a:pt x="85486" y="85486"/>
                </a:lnTo>
                <a:lnTo>
                  <a:pt x="56314" y="119493"/>
                </a:lnTo>
                <a:lnTo>
                  <a:pt x="32578" y="157734"/>
                </a:lnTo>
                <a:lnTo>
                  <a:pt x="14880" y="199607"/>
                </a:lnTo>
                <a:lnTo>
                  <a:pt x="3820" y="244511"/>
                </a:lnTo>
                <a:lnTo>
                  <a:pt x="0" y="291846"/>
                </a:lnTo>
                <a:lnTo>
                  <a:pt x="0" y="593598"/>
                </a:lnTo>
                <a:lnTo>
                  <a:pt x="3820" y="640932"/>
                </a:lnTo>
                <a:lnTo>
                  <a:pt x="14880" y="685836"/>
                </a:lnTo>
                <a:lnTo>
                  <a:pt x="32578" y="727709"/>
                </a:lnTo>
                <a:lnTo>
                  <a:pt x="56314" y="765950"/>
                </a:lnTo>
                <a:lnTo>
                  <a:pt x="85486" y="799957"/>
                </a:lnTo>
                <a:lnTo>
                  <a:pt x="119493" y="829129"/>
                </a:lnTo>
                <a:lnTo>
                  <a:pt x="157734" y="852865"/>
                </a:lnTo>
                <a:lnTo>
                  <a:pt x="199607" y="870563"/>
                </a:lnTo>
                <a:lnTo>
                  <a:pt x="244511" y="881623"/>
                </a:lnTo>
                <a:lnTo>
                  <a:pt x="291846" y="885444"/>
                </a:lnTo>
                <a:lnTo>
                  <a:pt x="3190494" y="885444"/>
                </a:lnTo>
                <a:lnTo>
                  <a:pt x="3237828" y="881623"/>
                </a:lnTo>
                <a:lnTo>
                  <a:pt x="3282732" y="870563"/>
                </a:lnTo>
                <a:lnTo>
                  <a:pt x="3324605" y="852865"/>
                </a:lnTo>
                <a:lnTo>
                  <a:pt x="3362846" y="829129"/>
                </a:lnTo>
                <a:lnTo>
                  <a:pt x="3396853" y="799957"/>
                </a:lnTo>
                <a:lnTo>
                  <a:pt x="3426025" y="765950"/>
                </a:lnTo>
                <a:lnTo>
                  <a:pt x="3449761" y="727709"/>
                </a:lnTo>
                <a:lnTo>
                  <a:pt x="3467459" y="685836"/>
                </a:lnTo>
                <a:lnTo>
                  <a:pt x="3478519" y="640932"/>
                </a:lnTo>
                <a:lnTo>
                  <a:pt x="3482340" y="593598"/>
                </a:lnTo>
                <a:lnTo>
                  <a:pt x="3482340" y="291846"/>
                </a:lnTo>
                <a:lnTo>
                  <a:pt x="3478519" y="244511"/>
                </a:lnTo>
                <a:lnTo>
                  <a:pt x="3467459" y="199607"/>
                </a:lnTo>
                <a:lnTo>
                  <a:pt x="3449761" y="157734"/>
                </a:lnTo>
                <a:lnTo>
                  <a:pt x="3426025" y="119493"/>
                </a:lnTo>
                <a:lnTo>
                  <a:pt x="3396853" y="85486"/>
                </a:lnTo>
                <a:lnTo>
                  <a:pt x="3362846" y="56314"/>
                </a:lnTo>
                <a:lnTo>
                  <a:pt x="3324605" y="32578"/>
                </a:lnTo>
                <a:lnTo>
                  <a:pt x="3282732" y="14880"/>
                </a:lnTo>
                <a:lnTo>
                  <a:pt x="3237828" y="3820"/>
                </a:lnTo>
                <a:lnTo>
                  <a:pt x="3190494" y="0"/>
                </a:lnTo>
                <a:close/>
              </a:path>
            </a:pathLst>
          </a:custGeom>
          <a:solidFill>
            <a:srgbClr val="F0F0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6734302" y="1591513"/>
            <a:ext cx="2250440" cy="5295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b="1" spc="-10" dirty="0">
                <a:latin typeface="Arial"/>
                <a:cs typeface="Arial"/>
              </a:rPr>
              <a:t>МИНИСТЕРСТВО</a:t>
            </a:r>
            <a:r>
              <a:rPr sz="1100" b="1" spc="5" dirty="0">
                <a:latin typeface="Arial"/>
                <a:cs typeface="Arial"/>
              </a:rPr>
              <a:t> </a:t>
            </a:r>
            <a:r>
              <a:rPr sz="1100" b="1" spc="-10" dirty="0">
                <a:latin typeface="Arial"/>
                <a:cs typeface="Arial"/>
              </a:rPr>
              <a:t>ЖИЛИЩНО-</a:t>
            </a:r>
            <a:endParaRPr sz="11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sz="1100" b="1" spc="-10" dirty="0">
                <a:latin typeface="Arial"/>
                <a:cs typeface="Arial"/>
              </a:rPr>
              <a:t>КОММУНАЛЬНОГО</a:t>
            </a:r>
            <a:r>
              <a:rPr sz="1100" b="1" dirty="0">
                <a:latin typeface="Arial"/>
                <a:cs typeface="Arial"/>
              </a:rPr>
              <a:t> </a:t>
            </a:r>
            <a:r>
              <a:rPr sz="1100" b="1" spc="-10" dirty="0">
                <a:latin typeface="Arial"/>
                <a:cs typeface="Arial"/>
              </a:rPr>
              <a:t>ХОЗЯЙСТВА АМУРСКОЙ</a:t>
            </a:r>
            <a:r>
              <a:rPr sz="1100" b="1" spc="-5" dirty="0">
                <a:latin typeface="Arial"/>
                <a:cs typeface="Arial"/>
              </a:rPr>
              <a:t> </a:t>
            </a:r>
            <a:r>
              <a:rPr sz="1100" b="1" spc="-10" dirty="0">
                <a:latin typeface="Arial"/>
                <a:cs typeface="Arial"/>
              </a:rPr>
              <a:t>ОБЛАСТИ</a:t>
            </a:r>
            <a:endParaRPr sz="1100">
              <a:latin typeface="Arial"/>
              <a:cs typeface="Arial"/>
            </a:endParaRPr>
          </a:p>
        </p:txBody>
      </p:sp>
      <p:pic>
        <p:nvPicPr>
          <p:cNvPr id="21" name="object 2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086855" y="1537716"/>
            <a:ext cx="603503" cy="713231"/>
          </a:xfrm>
          <a:prstGeom prst="rect">
            <a:avLst/>
          </a:prstGeom>
        </p:spPr>
      </p:pic>
      <p:sp>
        <p:nvSpPr>
          <p:cNvPr id="22" name="object 22"/>
          <p:cNvSpPr/>
          <p:nvPr/>
        </p:nvSpPr>
        <p:spPr>
          <a:xfrm>
            <a:off x="5954267" y="2793492"/>
            <a:ext cx="3482340" cy="885825"/>
          </a:xfrm>
          <a:custGeom>
            <a:avLst/>
            <a:gdLst/>
            <a:ahLst/>
            <a:cxnLst/>
            <a:rect l="l" t="t" r="r" b="b"/>
            <a:pathLst>
              <a:path w="3482340" h="885825">
                <a:moveTo>
                  <a:pt x="3190493" y="0"/>
                </a:moveTo>
                <a:lnTo>
                  <a:pt x="291846" y="0"/>
                </a:lnTo>
                <a:lnTo>
                  <a:pt x="244511" y="3820"/>
                </a:lnTo>
                <a:lnTo>
                  <a:pt x="199607" y="14880"/>
                </a:lnTo>
                <a:lnTo>
                  <a:pt x="157734" y="32578"/>
                </a:lnTo>
                <a:lnTo>
                  <a:pt x="119493" y="56314"/>
                </a:lnTo>
                <a:lnTo>
                  <a:pt x="85486" y="85486"/>
                </a:lnTo>
                <a:lnTo>
                  <a:pt x="56314" y="119493"/>
                </a:lnTo>
                <a:lnTo>
                  <a:pt x="32578" y="157734"/>
                </a:lnTo>
                <a:lnTo>
                  <a:pt x="14880" y="199607"/>
                </a:lnTo>
                <a:lnTo>
                  <a:pt x="3820" y="244511"/>
                </a:lnTo>
                <a:lnTo>
                  <a:pt x="0" y="291846"/>
                </a:lnTo>
                <a:lnTo>
                  <a:pt x="0" y="593598"/>
                </a:lnTo>
                <a:lnTo>
                  <a:pt x="3820" y="640932"/>
                </a:lnTo>
                <a:lnTo>
                  <a:pt x="14880" y="685836"/>
                </a:lnTo>
                <a:lnTo>
                  <a:pt x="32578" y="727709"/>
                </a:lnTo>
                <a:lnTo>
                  <a:pt x="56314" y="765950"/>
                </a:lnTo>
                <a:lnTo>
                  <a:pt x="85486" y="799957"/>
                </a:lnTo>
                <a:lnTo>
                  <a:pt x="119493" y="829129"/>
                </a:lnTo>
                <a:lnTo>
                  <a:pt x="157734" y="852865"/>
                </a:lnTo>
                <a:lnTo>
                  <a:pt x="199607" y="870563"/>
                </a:lnTo>
                <a:lnTo>
                  <a:pt x="244511" y="881623"/>
                </a:lnTo>
                <a:lnTo>
                  <a:pt x="291846" y="885444"/>
                </a:lnTo>
                <a:lnTo>
                  <a:pt x="3190493" y="885444"/>
                </a:lnTo>
                <a:lnTo>
                  <a:pt x="3237828" y="881623"/>
                </a:lnTo>
                <a:lnTo>
                  <a:pt x="3282732" y="870563"/>
                </a:lnTo>
                <a:lnTo>
                  <a:pt x="3324605" y="852865"/>
                </a:lnTo>
                <a:lnTo>
                  <a:pt x="3362846" y="829129"/>
                </a:lnTo>
                <a:lnTo>
                  <a:pt x="3396853" y="799957"/>
                </a:lnTo>
                <a:lnTo>
                  <a:pt x="3426025" y="765950"/>
                </a:lnTo>
                <a:lnTo>
                  <a:pt x="3449761" y="727709"/>
                </a:lnTo>
                <a:lnTo>
                  <a:pt x="3467459" y="685836"/>
                </a:lnTo>
                <a:lnTo>
                  <a:pt x="3478519" y="640932"/>
                </a:lnTo>
                <a:lnTo>
                  <a:pt x="3482340" y="593598"/>
                </a:lnTo>
                <a:lnTo>
                  <a:pt x="3482340" y="291846"/>
                </a:lnTo>
                <a:lnTo>
                  <a:pt x="3478519" y="244511"/>
                </a:lnTo>
                <a:lnTo>
                  <a:pt x="3467459" y="199607"/>
                </a:lnTo>
                <a:lnTo>
                  <a:pt x="3449761" y="157734"/>
                </a:lnTo>
                <a:lnTo>
                  <a:pt x="3426025" y="119493"/>
                </a:lnTo>
                <a:lnTo>
                  <a:pt x="3396853" y="85486"/>
                </a:lnTo>
                <a:lnTo>
                  <a:pt x="3362846" y="56314"/>
                </a:lnTo>
                <a:lnTo>
                  <a:pt x="3324605" y="32578"/>
                </a:lnTo>
                <a:lnTo>
                  <a:pt x="3282732" y="14880"/>
                </a:lnTo>
                <a:lnTo>
                  <a:pt x="3237828" y="3820"/>
                </a:lnTo>
                <a:lnTo>
                  <a:pt x="3190493" y="0"/>
                </a:lnTo>
                <a:close/>
              </a:path>
            </a:pathLst>
          </a:custGeom>
          <a:solidFill>
            <a:srgbClr val="F0F0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6748398" y="3021330"/>
            <a:ext cx="2365375" cy="3619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b="1" spc="-10" dirty="0">
                <a:latin typeface="Arial"/>
                <a:cs typeface="Arial"/>
              </a:rPr>
              <a:t>МИНИСТЕРСТВО</a:t>
            </a:r>
            <a:r>
              <a:rPr sz="1100" b="1" spc="10" dirty="0">
                <a:latin typeface="Arial"/>
                <a:cs typeface="Arial"/>
              </a:rPr>
              <a:t> </a:t>
            </a:r>
            <a:r>
              <a:rPr sz="1100" b="1" spc="-10" dirty="0">
                <a:latin typeface="Arial"/>
                <a:cs typeface="Arial"/>
              </a:rPr>
              <a:t>ПРИРОДНЫХ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100" b="1" dirty="0">
                <a:latin typeface="Arial"/>
                <a:cs typeface="Arial"/>
              </a:rPr>
              <a:t>РЕСУРСОВ</a:t>
            </a:r>
            <a:r>
              <a:rPr sz="1100" b="1" spc="-70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АМУРСКОЙ</a:t>
            </a:r>
            <a:r>
              <a:rPr sz="1100" b="1" spc="-70" dirty="0">
                <a:latin typeface="Arial"/>
                <a:cs typeface="Arial"/>
              </a:rPr>
              <a:t> </a:t>
            </a:r>
            <a:r>
              <a:rPr sz="1100" b="1" spc="-10" dirty="0">
                <a:latin typeface="Arial"/>
                <a:cs typeface="Arial"/>
              </a:rPr>
              <a:t>ОБЛАСТИ</a:t>
            </a:r>
            <a:endParaRPr sz="1100">
              <a:latin typeface="Arial"/>
              <a:cs typeface="Arial"/>
            </a:endParaRPr>
          </a:p>
        </p:txBody>
      </p:sp>
      <p:pic>
        <p:nvPicPr>
          <p:cNvPr id="24" name="object 2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102096" y="2878835"/>
            <a:ext cx="603503" cy="713232"/>
          </a:xfrm>
          <a:prstGeom prst="rect">
            <a:avLst/>
          </a:prstGeom>
        </p:spPr>
      </p:pic>
      <p:sp>
        <p:nvSpPr>
          <p:cNvPr id="25" name="object 25"/>
          <p:cNvSpPr/>
          <p:nvPr/>
        </p:nvSpPr>
        <p:spPr>
          <a:xfrm>
            <a:off x="5954267" y="3933444"/>
            <a:ext cx="3482340" cy="885825"/>
          </a:xfrm>
          <a:custGeom>
            <a:avLst/>
            <a:gdLst/>
            <a:ahLst/>
            <a:cxnLst/>
            <a:rect l="l" t="t" r="r" b="b"/>
            <a:pathLst>
              <a:path w="3482340" h="885825">
                <a:moveTo>
                  <a:pt x="3190493" y="0"/>
                </a:moveTo>
                <a:lnTo>
                  <a:pt x="291846" y="0"/>
                </a:lnTo>
                <a:lnTo>
                  <a:pt x="244511" y="3820"/>
                </a:lnTo>
                <a:lnTo>
                  <a:pt x="199607" y="14880"/>
                </a:lnTo>
                <a:lnTo>
                  <a:pt x="157734" y="32578"/>
                </a:lnTo>
                <a:lnTo>
                  <a:pt x="119493" y="56314"/>
                </a:lnTo>
                <a:lnTo>
                  <a:pt x="85486" y="85486"/>
                </a:lnTo>
                <a:lnTo>
                  <a:pt x="56314" y="119493"/>
                </a:lnTo>
                <a:lnTo>
                  <a:pt x="32578" y="157734"/>
                </a:lnTo>
                <a:lnTo>
                  <a:pt x="14880" y="199607"/>
                </a:lnTo>
                <a:lnTo>
                  <a:pt x="3820" y="244511"/>
                </a:lnTo>
                <a:lnTo>
                  <a:pt x="0" y="291845"/>
                </a:lnTo>
                <a:lnTo>
                  <a:pt x="0" y="593597"/>
                </a:lnTo>
                <a:lnTo>
                  <a:pt x="3820" y="640932"/>
                </a:lnTo>
                <a:lnTo>
                  <a:pt x="14880" y="685836"/>
                </a:lnTo>
                <a:lnTo>
                  <a:pt x="32578" y="727709"/>
                </a:lnTo>
                <a:lnTo>
                  <a:pt x="56314" y="765950"/>
                </a:lnTo>
                <a:lnTo>
                  <a:pt x="85486" y="799957"/>
                </a:lnTo>
                <a:lnTo>
                  <a:pt x="119493" y="829129"/>
                </a:lnTo>
                <a:lnTo>
                  <a:pt x="157734" y="852865"/>
                </a:lnTo>
                <a:lnTo>
                  <a:pt x="199607" y="870563"/>
                </a:lnTo>
                <a:lnTo>
                  <a:pt x="244511" y="881623"/>
                </a:lnTo>
                <a:lnTo>
                  <a:pt x="291846" y="885443"/>
                </a:lnTo>
                <a:lnTo>
                  <a:pt x="3190493" y="885443"/>
                </a:lnTo>
                <a:lnTo>
                  <a:pt x="3237828" y="881623"/>
                </a:lnTo>
                <a:lnTo>
                  <a:pt x="3282732" y="870563"/>
                </a:lnTo>
                <a:lnTo>
                  <a:pt x="3324605" y="852865"/>
                </a:lnTo>
                <a:lnTo>
                  <a:pt x="3362846" y="829129"/>
                </a:lnTo>
                <a:lnTo>
                  <a:pt x="3396853" y="799957"/>
                </a:lnTo>
                <a:lnTo>
                  <a:pt x="3426025" y="765950"/>
                </a:lnTo>
                <a:lnTo>
                  <a:pt x="3449761" y="727709"/>
                </a:lnTo>
                <a:lnTo>
                  <a:pt x="3467459" y="685836"/>
                </a:lnTo>
                <a:lnTo>
                  <a:pt x="3478519" y="640932"/>
                </a:lnTo>
                <a:lnTo>
                  <a:pt x="3482340" y="593597"/>
                </a:lnTo>
                <a:lnTo>
                  <a:pt x="3482340" y="291845"/>
                </a:lnTo>
                <a:lnTo>
                  <a:pt x="3478519" y="244511"/>
                </a:lnTo>
                <a:lnTo>
                  <a:pt x="3467459" y="199607"/>
                </a:lnTo>
                <a:lnTo>
                  <a:pt x="3449761" y="157734"/>
                </a:lnTo>
                <a:lnTo>
                  <a:pt x="3426025" y="119493"/>
                </a:lnTo>
                <a:lnTo>
                  <a:pt x="3396853" y="85486"/>
                </a:lnTo>
                <a:lnTo>
                  <a:pt x="3362846" y="56314"/>
                </a:lnTo>
                <a:lnTo>
                  <a:pt x="3324605" y="32578"/>
                </a:lnTo>
                <a:lnTo>
                  <a:pt x="3282732" y="14880"/>
                </a:lnTo>
                <a:lnTo>
                  <a:pt x="3237828" y="3820"/>
                </a:lnTo>
                <a:lnTo>
                  <a:pt x="3190493" y="0"/>
                </a:lnTo>
                <a:close/>
              </a:path>
            </a:pathLst>
          </a:custGeom>
          <a:solidFill>
            <a:srgbClr val="F0F0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6748398" y="4077157"/>
            <a:ext cx="2362835" cy="5295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b="1" spc="-10" dirty="0">
                <a:latin typeface="Arial"/>
                <a:cs typeface="Arial"/>
              </a:rPr>
              <a:t>МИНИСТЕРСТВО</a:t>
            </a:r>
            <a:r>
              <a:rPr sz="1100" b="1" spc="-5" dirty="0">
                <a:latin typeface="Arial"/>
                <a:cs typeface="Arial"/>
              </a:rPr>
              <a:t> </a:t>
            </a:r>
            <a:r>
              <a:rPr sz="1100" b="1" spc="-10" dirty="0">
                <a:latin typeface="Arial"/>
                <a:cs typeface="Arial"/>
              </a:rPr>
              <a:t>ТРАНСПОРТА</a:t>
            </a:r>
            <a:r>
              <a:rPr sz="1100" b="1" spc="25" dirty="0">
                <a:latin typeface="Arial"/>
                <a:cs typeface="Arial"/>
              </a:rPr>
              <a:t> </a:t>
            </a:r>
            <a:r>
              <a:rPr sz="1100" b="1" spc="-50" dirty="0">
                <a:latin typeface="Arial"/>
                <a:cs typeface="Arial"/>
              </a:rPr>
              <a:t>И</a:t>
            </a:r>
            <a:endParaRPr sz="1100">
              <a:latin typeface="Arial"/>
              <a:cs typeface="Arial"/>
            </a:endParaRPr>
          </a:p>
          <a:p>
            <a:pPr marL="12700" marR="493395">
              <a:lnSpc>
                <a:spcPct val="100000"/>
              </a:lnSpc>
            </a:pPr>
            <a:r>
              <a:rPr sz="1100" b="1" spc="-10" dirty="0">
                <a:latin typeface="Arial"/>
                <a:cs typeface="Arial"/>
              </a:rPr>
              <a:t>ДОРОЖНОГО</a:t>
            </a:r>
            <a:r>
              <a:rPr sz="1100" b="1" spc="5" dirty="0">
                <a:latin typeface="Arial"/>
                <a:cs typeface="Arial"/>
              </a:rPr>
              <a:t> </a:t>
            </a:r>
            <a:r>
              <a:rPr sz="1100" b="1" spc="-10" dirty="0">
                <a:latin typeface="Arial"/>
                <a:cs typeface="Arial"/>
              </a:rPr>
              <a:t>ХОЗЯЙСТВА АМУРСКОЙ</a:t>
            </a:r>
            <a:r>
              <a:rPr sz="1100" b="1" spc="-5" dirty="0">
                <a:latin typeface="Arial"/>
                <a:cs typeface="Arial"/>
              </a:rPr>
              <a:t> </a:t>
            </a:r>
            <a:r>
              <a:rPr sz="1100" b="1" spc="-10" dirty="0">
                <a:latin typeface="Arial"/>
                <a:cs typeface="Arial"/>
              </a:rPr>
              <a:t>ОБЛАСТИ</a:t>
            </a:r>
            <a:endParaRPr sz="1100">
              <a:latin typeface="Arial"/>
              <a:cs typeface="Arial"/>
            </a:endParaRPr>
          </a:p>
        </p:txBody>
      </p:sp>
      <p:pic>
        <p:nvPicPr>
          <p:cNvPr id="27" name="object 2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086855" y="4034028"/>
            <a:ext cx="603503" cy="713232"/>
          </a:xfrm>
          <a:prstGeom prst="rect">
            <a:avLst/>
          </a:prstGeom>
        </p:spPr>
      </p:pic>
      <p:sp>
        <p:nvSpPr>
          <p:cNvPr id="28" name="object 28"/>
          <p:cNvSpPr/>
          <p:nvPr/>
        </p:nvSpPr>
        <p:spPr>
          <a:xfrm>
            <a:off x="5954267" y="5122164"/>
            <a:ext cx="3482340" cy="885825"/>
          </a:xfrm>
          <a:custGeom>
            <a:avLst/>
            <a:gdLst/>
            <a:ahLst/>
            <a:cxnLst/>
            <a:rect l="l" t="t" r="r" b="b"/>
            <a:pathLst>
              <a:path w="3482340" h="885825">
                <a:moveTo>
                  <a:pt x="3190493" y="0"/>
                </a:moveTo>
                <a:lnTo>
                  <a:pt x="291846" y="0"/>
                </a:lnTo>
                <a:lnTo>
                  <a:pt x="244511" y="3820"/>
                </a:lnTo>
                <a:lnTo>
                  <a:pt x="199607" y="14880"/>
                </a:lnTo>
                <a:lnTo>
                  <a:pt x="157734" y="32578"/>
                </a:lnTo>
                <a:lnTo>
                  <a:pt x="119493" y="56314"/>
                </a:lnTo>
                <a:lnTo>
                  <a:pt x="85486" y="85486"/>
                </a:lnTo>
                <a:lnTo>
                  <a:pt x="56314" y="119493"/>
                </a:lnTo>
                <a:lnTo>
                  <a:pt x="32578" y="157734"/>
                </a:lnTo>
                <a:lnTo>
                  <a:pt x="14880" y="199607"/>
                </a:lnTo>
                <a:lnTo>
                  <a:pt x="3820" y="244511"/>
                </a:lnTo>
                <a:lnTo>
                  <a:pt x="0" y="291846"/>
                </a:lnTo>
                <a:lnTo>
                  <a:pt x="0" y="593585"/>
                </a:lnTo>
                <a:lnTo>
                  <a:pt x="3820" y="640926"/>
                </a:lnTo>
                <a:lnTo>
                  <a:pt x="14880" y="685834"/>
                </a:lnTo>
                <a:lnTo>
                  <a:pt x="32578" y="727710"/>
                </a:lnTo>
                <a:lnTo>
                  <a:pt x="56314" y="765952"/>
                </a:lnTo>
                <a:lnTo>
                  <a:pt x="85486" y="799960"/>
                </a:lnTo>
                <a:lnTo>
                  <a:pt x="119493" y="829131"/>
                </a:lnTo>
                <a:lnTo>
                  <a:pt x="157734" y="852867"/>
                </a:lnTo>
                <a:lnTo>
                  <a:pt x="199607" y="870564"/>
                </a:lnTo>
                <a:lnTo>
                  <a:pt x="244511" y="881624"/>
                </a:lnTo>
                <a:lnTo>
                  <a:pt x="291846" y="885444"/>
                </a:lnTo>
                <a:lnTo>
                  <a:pt x="3190493" y="885444"/>
                </a:lnTo>
                <a:lnTo>
                  <a:pt x="3237828" y="881624"/>
                </a:lnTo>
                <a:lnTo>
                  <a:pt x="3282732" y="870564"/>
                </a:lnTo>
                <a:lnTo>
                  <a:pt x="3324605" y="852867"/>
                </a:lnTo>
                <a:lnTo>
                  <a:pt x="3362846" y="829131"/>
                </a:lnTo>
                <a:lnTo>
                  <a:pt x="3396853" y="799960"/>
                </a:lnTo>
                <a:lnTo>
                  <a:pt x="3426025" y="765952"/>
                </a:lnTo>
                <a:lnTo>
                  <a:pt x="3449761" y="727710"/>
                </a:lnTo>
                <a:lnTo>
                  <a:pt x="3467459" y="685834"/>
                </a:lnTo>
                <a:lnTo>
                  <a:pt x="3478519" y="640926"/>
                </a:lnTo>
                <a:lnTo>
                  <a:pt x="3482340" y="593585"/>
                </a:lnTo>
                <a:lnTo>
                  <a:pt x="3482340" y="291846"/>
                </a:lnTo>
                <a:lnTo>
                  <a:pt x="3478519" y="244511"/>
                </a:lnTo>
                <a:lnTo>
                  <a:pt x="3467459" y="199607"/>
                </a:lnTo>
                <a:lnTo>
                  <a:pt x="3449761" y="157734"/>
                </a:lnTo>
                <a:lnTo>
                  <a:pt x="3426025" y="119493"/>
                </a:lnTo>
                <a:lnTo>
                  <a:pt x="3396853" y="85486"/>
                </a:lnTo>
                <a:lnTo>
                  <a:pt x="3362846" y="56314"/>
                </a:lnTo>
                <a:lnTo>
                  <a:pt x="3324605" y="32578"/>
                </a:lnTo>
                <a:lnTo>
                  <a:pt x="3282732" y="14880"/>
                </a:lnTo>
                <a:lnTo>
                  <a:pt x="3237828" y="3820"/>
                </a:lnTo>
                <a:lnTo>
                  <a:pt x="3190493" y="0"/>
                </a:lnTo>
                <a:close/>
              </a:path>
            </a:pathLst>
          </a:custGeom>
          <a:solidFill>
            <a:srgbClr val="F0F0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6748398" y="5267325"/>
            <a:ext cx="2381250" cy="528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100" b="1" spc="-10" dirty="0">
                <a:latin typeface="Arial"/>
                <a:cs typeface="Arial"/>
              </a:rPr>
              <a:t>МИНИСТЕРСТВО</a:t>
            </a:r>
            <a:r>
              <a:rPr sz="1100" b="1" spc="10" dirty="0">
                <a:latin typeface="Arial"/>
                <a:cs typeface="Arial"/>
              </a:rPr>
              <a:t> </a:t>
            </a:r>
            <a:r>
              <a:rPr sz="1100" b="1" spc="-10" dirty="0">
                <a:latin typeface="Arial"/>
                <a:cs typeface="Arial"/>
              </a:rPr>
              <a:t>ЦИФРОВОГО РАЗВИТИЯ</a:t>
            </a:r>
            <a:r>
              <a:rPr sz="1100" b="1" dirty="0">
                <a:latin typeface="Arial"/>
                <a:cs typeface="Arial"/>
              </a:rPr>
              <a:t> И</a:t>
            </a:r>
            <a:r>
              <a:rPr sz="1100" b="1" spc="-30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СВЯЗЕЙ</a:t>
            </a:r>
            <a:r>
              <a:rPr sz="1100" b="1" spc="-25" dirty="0">
                <a:latin typeface="Arial"/>
                <a:cs typeface="Arial"/>
              </a:rPr>
              <a:t> </a:t>
            </a:r>
            <a:r>
              <a:rPr sz="1100" b="1" spc="-10" dirty="0">
                <a:latin typeface="Arial"/>
                <a:cs typeface="Arial"/>
              </a:rPr>
              <a:t>АМУРСКОЙ ОБЛАСТИ</a:t>
            </a:r>
            <a:endParaRPr sz="1100">
              <a:latin typeface="Arial"/>
              <a:cs typeface="Arial"/>
            </a:endParaRPr>
          </a:p>
        </p:txBody>
      </p:sp>
      <p:pic>
        <p:nvPicPr>
          <p:cNvPr id="30" name="object 3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086855" y="5138928"/>
            <a:ext cx="603503" cy="713232"/>
          </a:xfrm>
          <a:prstGeom prst="rect">
            <a:avLst/>
          </a:prstGeom>
        </p:spPr>
      </p:pic>
      <p:sp>
        <p:nvSpPr>
          <p:cNvPr id="31" name="object 31"/>
          <p:cNvSpPr txBox="1">
            <a:spLocks noGrp="1"/>
          </p:cNvSpPr>
          <p:nvPr>
            <p:ph type="ftr" sz="quarter" idx="5"/>
          </p:nvPr>
        </p:nvSpPr>
        <p:spPr>
          <a:xfrm>
            <a:off x="527404" y="6551696"/>
            <a:ext cx="4349395" cy="178023"/>
          </a:xfrm>
          <a:prstGeom prst="rect">
            <a:avLst/>
          </a:prstGeom>
        </p:spPr>
        <p:txBody>
          <a:bodyPr vert="horz" wrap="square" lIns="0" tIns="54381" rIns="0" bIns="0" rtlCol="0">
            <a:spAutoFit/>
          </a:bodyPr>
          <a:lstStyle/>
          <a:p>
            <a:pPr marL="99695">
              <a:lnSpc>
                <a:spcPct val="100000"/>
              </a:lnSpc>
              <a:spcBef>
                <a:spcPts val="25"/>
              </a:spcBef>
            </a:pPr>
            <a:r>
              <a:rPr spc="-10" dirty="0"/>
              <a:t>ИНВЕСТИЦИОННЫЙ</a:t>
            </a:r>
            <a:r>
              <a:rPr spc="-25" dirty="0"/>
              <a:t> </a:t>
            </a:r>
            <a:r>
              <a:rPr spc="-20" dirty="0"/>
              <a:t>ПРОФИЛЬ</a:t>
            </a:r>
            <a:r>
              <a:rPr spc="25" dirty="0"/>
              <a:t> </a:t>
            </a:r>
            <a:r>
              <a:rPr lang="ru-RU" spc="25" dirty="0" smtClean="0"/>
              <a:t>ГОРОДСКОГО ОКРУГА ГОРОДА РАЙЧИХИНСК</a:t>
            </a:r>
            <a:endParaRPr spc="-10" dirty="0"/>
          </a:p>
        </p:txBody>
      </p:sp>
      <p:sp>
        <p:nvSpPr>
          <p:cNvPr id="32" name="object 3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spc="-25" dirty="0"/>
              <a:t>18</a:t>
            </a:fld>
            <a:endParaRPr spc="-25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91312" y="4853940"/>
            <a:ext cx="4508500" cy="1598930"/>
          </a:xfrm>
          <a:custGeom>
            <a:avLst/>
            <a:gdLst/>
            <a:ahLst/>
            <a:cxnLst/>
            <a:rect l="l" t="t" r="r" b="b"/>
            <a:pathLst>
              <a:path w="4508500" h="1598929">
                <a:moveTo>
                  <a:pt x="4229862" y="0"/>
                </a:moveTo>
                <a:lnTo>
                  <a:pt x="278117" y="0"/>
                </a:lnTo>
                <a:lnTo>
                  <a:pt x="233006" y="3638"/>
                </a:lnTo>
                <a:lnTo>
                  <a:pt x="190213" y="14173"/>
                </a:lnTo>
                <a:lnTo>
                  <a:pt x="150309" y="31032"/>
                </a:lnTo>
                <a:lnTo>
                  <a:pt x="113867" y="53644"/>
                </a:lnTo>
                <a:lnTo>
                  <a:pt x="81460" y="81438"/>
                </a:lnTo>
                <a:lnTo>
                  <a:pt x="53662" y="113842"/>
                </a:lnTo>
                <a:lnTo>
                  <a:pt x="31044" y="150285"/>
                </a:lnTo>
                <a:lnTo>
                  <a:pt x="14179" y="190195"/>
                </a:lnTo>
                <a:lnTo>
                  <a:pt x="3640" y="233000"/>
                </a:lnTo>
                <a:lnTo>
                  <a:pt x="0" y="278130"/>
                </a:lnTo>
                <a:lnTo>
                  <a:pt x="0" y="1320558"/>
                </a:lnTo>
                <a:lnTo>
                  <a:pt x="3640" y="1365669"/>
                </a:lnTo>
                <a:lnTo>
                  <a:pt x="14179" y="1408462"/>
                </a:lnTo>
                <a:lnTo>
                  <a:pt x="31044" y="1448366"/>
                </a:lnTo>
                <a:lnTo>
                  <a:pt x="53662" y="1484808"/>
                </a:lnTo>
                <a:lnTo>
                  <a:pt x="81460" y="1517215"/>
                </a:lnTo>
                <a:lnTo>
                  <a:pt x="113867" y="1545013"/>
                </a:lnTo>
                <a:lnTo>
                  <a:pt x="150309" y="1567631"/>
                </a:lnTo>
                <a:lnTo>
                  <a:pt x="190213" y="1584496"/>
                </a:lnTo>
                <a:lnTo>
                  <a:pt x="233006" y="1595035"/>
                </a:lnTo>
                <a:lnTo>
                  <a:pt x="278117" y="1598676"/>
                </a:lnTo>
                <a:lnTo>
                  <a:pt x="4229862" y="1598676"/>
                </a:lnTo>
                <a:lnTo>
                  <a:pt x="4274991" y="1595035"/>
                </a:lnTo>
                <a:lnTo>
                  <a:pt x="4317796" y="1584496"/>
                </a:lnTo>
                <a:lnTo>
                  <a:pt x="4357706" y="1567631"/>
                </a:lnTo>
                <a:lnTo>
                  <a:pt x="4394149" y="1545013"/>
                </a:lnTo>
                <a:lnTo>
                  <a:pt x="4426553" y="1517215"/>
                </a:lnTo>
                <a:lnTo>
                  <a:pt x="4454347" y="1484808"/>
                </a:lnTo>
                <a:lnTo>
                  <a:pt x="4476959" y="1448366"/>
                </a:lnTo>
                <a:lnTo>
                  <a:pt x="4493818" y="1408462"/>
                </a:lnTo>
                <a:lnTo>
                  <a:pt x="4504353" y="1365669"/>
                </a:lnTo>
                <a:lnTo>
                  <a:pt x="4507992" y="1320558"/>
                </a:lnTo>
                <a:lnTo>
                  <a:pt x="4507992" y="278130"/>
                </a:lnTo>
                <a:lnTo>
                  <a:pt x="4504353" y="233000"/>
                </a:lnTo>
                <a:lnTo>
                  <a:pt x="4493818" y="190195"/>
                </a:lnTo>
                <a:lnTo>
                  <a:pt x="4476959" y="150285"/>
                </a:lnTo>
                <a:lnTo>
                  <a:pt x="4454347" y="113842"/>
                </a:lnTo>
                <a:lnTo>
                  <a:pt x="4426553" y="81438"/>
                </a:lnTo>
                <a:lnTo>
                  <a:pt x="4394149" y="53644"/>
                </a:lnTo>
                <a:lnTo>
                  <a:pt x="4357706" y="31032"/>
                </a:lnTo>
                <a:lnTo>
                  <a:pt x="4317796" y="14173"/>
                </a:lnTo>
                <a:lnTo>
                  <a:pt x="4274991" y="3638"/>
                </a:lnTo>
                <a:lnTo>
                  <a:pt x="4229862" y="0"/>
                </a:lnTo>
                <a:close/>
              </a:path>
            </a:pathLst>
          </a:custGeom>
          <a:solidFill>
            <a:srgbClr val="4655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14578" y="529539"/>
            <a:ext cx="1732914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КОНТАКТЫ</a:t>
            </a:r>
          </a:p>
        </p:txBody>
      </p:sp>
      <p:sp>
        <p:nvSpPr>
          <p:cNvPr id="4" name="object 4"/>
          <p:cNvSpPr/>
          <p:nvPr/>
        </p:nvSpPr>
        <p:spPr>
          <a:xfrm>
            <a:off x="626363" y="163068"/>
            <a:ext cx="756285" cy="273050"/>
          </a:xfrm>
          <a:custGeom>
            <a:avLst/>
            <a:gdLst/>
            <a:ahLst/>
            <a:cxnLst/>
            <a:rect l="l" t="t" r="r" b="b"/>
            <a:pathLst>
              <a:path w="756285" h="273050">
                <a:moveTo>
                  <a:pt x="619505" y="0"/>
                </a:moveTo>
                <a:lnTo>
                  <a:pt x="136398" y="0"/>
                </a:lnTo>
                <a:lnTo>
                  <a:pt x="93283" y="6955"/>
                </a:lnTo>
                <a:lnTo>
                  <a:pt x="55840" y="26322"/>
                </a:lnTo>
                <a:lnTo>
                  <a:pt x="26315" y="55851"/>
                </a:lnTo>
                <a:lnTo>
                  <a:pt x="6953" y="93293"/>
                </a:lnTo>
                <a:lnTo>
                  <a:pt x="0" y="136398"/>
                </a:lnTo>
                <a:lnTo>
                  <a:pt x="6953" y="179502"/>
                </a:lnTo>
                <a:lnTo>
                  <a:pt x="26315" y="216944"/>
                </a:lnTo>
                <a:lnTo>
                  <a:pt x="55840" y="246473"/>
                </a:lnTo>
                <a:lnTo>
                  <a:pt x="93283" y="265840"/>
                </a:lnTo>
                <a:lnTo>
                  <a:pt x="136398" y="272795"/>
                </a:lnTo>
                <a:lnTo>
                  <a:pt x="619505" y="272795"/>
                </a:lnTo>
                <a:lnTo>
                  <a:pt x="662610" y="265840"/>
                </a:lnTo>
                <a:lnTo>
                  <a:pt x="700052" y="246473"/>
                </a:lnTo>
                <a:lnTo>
                  <a:pt x="729581" y="216944"/>
                </a:lnTo>
                <a:lnTo>
                  <a:pt x="748948" y="179502"/>
                </a:lnTo>
                <a:lnTo>
                  <a:pt x="755904" y="136398"/>
                </a:lnTo>
                <a:lnTo>
                  <a:pt x="748948" y="93293"/>
                </a:lnTo>
                <a:lnTo>
                  <a:pt x="729581" y="55851"/>
                </a:lnTo>
                <a:lnTo>
                  <a:pt x="700052" y="26322"/>
                </a:lnTo>
                <a:lnTo>
                  <a:pt x="662610" y="6955"/>
                </a:lnTo>
                <a:lnTo>
                  <a:pt x="619505" y="0"/>
                </a:lnTo>
                <a:close/>
              </a:path>
            </a:pathLst>
          </a:custGeom>
          <a:solidFill>
            <a:srgbClr val="4655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762406" y="222885"/>
            <a:ext cx="490855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spc="-10" dirty="0">
                <a:solidFill>
                  <a:srgbClr val="FFFFFF"/>
                </a:solidFill>
                <a:latin typeface="Arial"/>
                <a:cs typeface="Arial"/>
              </a:rPr>
              <a:t>контакты</a:t>
            </a:r>
            <a:endParaRPr sz="800">
              <a:latin typeface="Arial"/>
              <a:cs typeface="Arial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5277611" y="1301496"/>
            <a:ext cx="4521835" cy="1553210"/>
            <a:chOff x="5277611" y="1301496"/>
            <a:chExt cx="4521835" cy="1553210"/>
          </a:xfrm>
        </p:grpSpPr>
        <p:sp>
          <p:nvSpPr>
            <p:cNvPr id="7" name="object 7"/>
            <p:cNvSpPr/>
            <p:nvPr/>
          </p:nvSpPr>
          <p:spPr>
            <a:xfrm>
              <a:off x="5290565" y="1314450"/>
              <a:ext cx="4495800" cy="1527175"/>
            </a:xfrm>
            <a:custGeom>
              <a:avLst/>
              <a:gdLst/>
              <a:ahLst/>
              <a:cxnLst/>
              <a:rect l="l" t="t" r="r" b="b"/>
              <a:pathLst>
                <a:path w="4495800" h="1527175">
                  <a:moveTo>
                    <a:pt x="0" y="235076"/>
                  </a:moveTo>
                  <a:lnTo>
                    <a:pt x="4777" y="187710"/>
                  </a:lnTo>
                  <a:lnTo>
                    <a:pt x="18478" y="143589"/>
                  </a:lnTo>
                  <a:lnTo>
                    <a:pt x="40156" y="103658"/>
                  </a:lnTo>
                  <a:lnTo>
                    <a:pt x="68865" y="68865"/>
                  </a:lnTo>
                  <a:lnTo>
                    <a:pt x="103658" y="40156"/>
                  </a:lnTo>
                  <a:lnTo>
                    <a:pt x="143589" y="18478"/>
                  </a:lnTo>
                  <a:lnTo>
                    <a:pt x="187710" y="4777"/>
                  </a:lnTo>
                  <a:lnTo>
                    <a:pt x="235076" y="0"/>
                  </a:lnTo>
                  <a:lnTo>
                    <a:pt x="4260723" y="0"/>
                  </a:lnTo>
                  <a:lnTo>
                    <a:pt x="4308089" y="4777"/>
                  </a:lnTo>
                  <a:lnTo>
                    <a:pt x="4352210" y="18478"/>
                  </a:lnTo>
                  <a:lnTo>
                    <a:pt x="4392141" y="40156"/>
                  </a:lnTo>
                  <a:lnTo>
                    <a:pt x="4426934" y="68865"/>
                  </a:lnTo>
                  <a:lnTo>
                    <a:pt x="4455643" y="103658"/>
                  </a:lnTo>
                  <a:lnTo>
                    <a:pt x="4477321" y="143589"/>
                  </a:lnTo>
                  <a:lnTo>
                    <a:pt x="4491022" y="187710"/>
                  </a:lnTo>
                  <a:lnTo>
                    <a:pt x="4495800" y="235076"/>
                  </a:lnTo>
                  <a:lnTo>
                    <a:pt x="4495800" y="1291971"/>
                  </a:lnTo>
                  <a:lnTo>
                    <a:pt x="4491022" y="1339337"/>
                  </a:lnTo>
                  <a:lnTo>
                    <a:pt x="4477321" y="1383458"/>
                  </a:lnTo>
                  <a:lnTo>
                    <a:pt x="4455643" y="1423389"/>
                  </a:lnTo>
                  <a:lnTo>
                    <a:pt x="4426934" y="1458182"/>
                  </a:lnTo>
                  <a:lnTo>
                    <a:pt x="4392141" y="1486891"/>
                  </a:lnTo>
                  <a:lnTo>
                    <a:pt x="4352210" y="1508569"/>
                  </a:lnTo>
                  <a:lnTo>
                    <a:pt x="4308089" y="1522270"/>
                  </a:lnTo>
                  <a:lnTo>
                    <a:pt x="4260723" y="1527048"/>
                  </a:lnTo>
                  <a:lnTo>
                    <a:pt x="235076" y="1527048"/>
                  </a:lnTo>
                  <a:lnTo>
                    <a:pt x="187710" y="1522270"/>
                  </a:lnTo>
                  <a:lnTo>
                    <a:pt x="143589" y="1508569"/>
                  </a:lnTo>
                  <a:lnTo>
                    <a:pt x="103658" y="1486891"/>
                  </a:lnTo>
                  <a:lnTo>
                    <a:pt x="68865" y="1458182"/>
                  </a:lnTo>
                  <a:lnTo>
                    <a:pt x="40156" y="1423389"/>
                  </a:lnTo>
                  <a:lnTo>
                    <a:pt x="18478" y="1383458"/>
                  </a:lnTo>
                  <a:lnTo>
                    <a:pt x="4777" y="1339337"/>
                  </a:lnTo>
                  <a:lnTo>
                    <a:pt x="0" y="1291971"/>
                  </a:lnTo>
                  <a:lnTo>
                    <a:pt x="0" y="235076"/>
                  </a:lnTo>
                  <a:close/>
                </a:path>
              </a:pathLst>
            </a:custGeom>
            <a:ln w="25908">
              <a:solidFill>
                <a:srgbClr val="4655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829269" y="2281909"/>
              <a:ext cx="145461" cy="145461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829269" y="2585666"/>
              <a:ext cx="145461" cy="107923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5497829" y="1651762"/>
            <a:ext cx="3557270" cy="78290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735">
              <a:lnSpc>
                <a:spcPct val="100000"/>
              </a:lnSpc>
              <a:spcBef>
                <a:spcPts val="105"/>
              </a:spcBef>
            </a:pPr>
            <a:r>
              <a:rPr sz="1100" b="1" spc="-10" dirty="0">
                <a:solidFill>
                  <a:srgbClr val="46559F"/>
                </a:solidFill>
                <a:latin typeface="Arial"/>
                <a:cs typeface="Arial"/>
              </a:rPr>
              <a:t>ИНВЕСТИЦИОННЫЙ</a:t>
            </a:r>
            <a:r>
              <a:rPr sz="1100" b="1" spc="-5" dirty="0">
                <a:solidFill>
                  <a:srgbClr val="46559F"/>
                </a:solidFill>
                <a:latin typeface="Arial"/>
                <a:cs typeface="Arial"/>
              </a:rPr>
              <a:t> </a:t>
            </a:r>
            <a:r>
              <a:rPr sz="1100" b="1" spc="-10" dirty="0">
                <a:solidFill>
                  <a:srgbClr val="46559F"/>
                </a:solidFill>
                <a:latin typeface="Arial"/>
                <a:cs typeface="Arial"/>
              </a:rPr>
              <a:t>УПОЛНОМОЧЕННЫЙ</a:t>
            </a:r>
            <a:endParaRPr sz="11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90"/>
              </a:spcBef>
            </a:pPr>
            <a:endParaRPr sz="11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ru-RU" sz="900" b="1" dirty="0" smtClean="0">
                <a:solidFill>
                  <a:srgbClr val="46559F"/>
                </a:solidFill>
                <a:latin typeface="Arial"/>
                <a:cs typeface="Arial"/>
              </a:rPr>
              <a:t>ПАРФЕНЮК СЕРГЕЙ ЕВГЕНЬЕВИЧ</a:t>
            </a:r>
            <a:endParaRPr sz="900" dirty="0">
              <a:latin typeface="Arial"/>
              <a:cs typeface="Arial"/>
            </a:endParaRPr>
          </a:p>
          <a:p>
            <a:pPr marR="5080" algn="r">
              <a:lnSpc>
                <a:spcPct val="100000"/>
              </a:lnSpc>
              <a:spcBef>
                <a:spcPts val="695"/>
              </a:spcBef>
            </a:pPr>
            <a:r>
              <a:rPr sz="900" b="1" dirty="0" smtClean="0">
                <a:solidFill>
                  <a:srgbClr val="46559F"/>
                </a:solidFill>
                <a:latin typeface="Arial"/>
                <a:cs typeface="Arial"/>
              </a:rPr>
              <a:t>8(416</a:t>
            </a:r>
            <a:r>
              <a:rPr lang="ru-RU" sz="900" b="1" dirty="0" smtClean="0">
                <a:solidFill>
                  <a:srgbClr val="46559F"/>
                </a:solidFill>
                <a:latin typeface="Arial"/>
                <a:cs typeface="Arial"/>
              </a:rPr>
              <a:t>47</a:t>
            </a:r>
            <a:r>
              <a:rPr sz="900" b="1" dirty="0" smtClean="0">
                <a:solidFill>
                  <a:srgbClr val="46559F"/>
                </a:solidFill>
                <a:latin typeface="Arial"/>
                <a:cs typeface="Arial"/>
              </a:rPr>
              <a:t>)2</a:t>
            </a:r>
            <a:r>
              <a:rPr lang="ru-RU" sz="900" b="1" dirty="0" smtClean="0">
                <a:solidFill>
                  <a:srgbClr val="46559F"/>
                </a:solidFill>
                <a:latin typeface="Arial"/>
                <a:cs typeface="Arial"/>
              </a:rPr>
              <a:t>3</a:t>
            </a:r>
            <a:r>
              <a:rPr sz="900" b="1" dirty="0" smtClean="0">
                <a:solidFill>
                  <a:srgbClr val="46559F"/>
                </a:solidFill>
                <a:latin typeface="Arial"/>
                <a:cs typeface="Arial"/>
              </a:rPr>
              <a:t>-</a:t>
            </a:r>
            <a:r>
              <a:rPr lang="ru-RU" sz="900" b="1" dirty="0" smtClean="0">
                <a:solidFill>
                  <a:srgbClr val="46559F"/>
                </a:solidFill>
                <a:latin typeface="Arial"/>
                <a:cs typeface="Arial"/>
              </a:rPr>
              <a:t>0</a:t>
            </a:r>
            <a:r>
              <a:rPr sz="900" b="1" spc="-10" dirty="0" smtClean="0">
                <a:solidFill>
                  <a:srgbClr val="46559F"/>
                </a:solidFill>
                <a:latin typeface="Arial"/>
                <a:cs typeface="Arial"/>
              </a:rPr>
              <a:t>-</a:t>
            </a:r>
            <a:r>
              <a:rPr lang="ru-RU" sz="900" b="1" spc="-10" dirty="0" smtClean="0">
                <a:solidFill>
                  <a:srgbClr val="46559F"/>
                </a:solidFill>
                <a:latin typeface="Arial"/>
                <a:cs typeface="Arial"/>
              </a:rPr>
              <a:t>14</a:t>
            </a:r>
            <a:endParaRPr sz="900" dirty="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160257" y="2545460"/>
            <a:ext cx="1075690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900" spc="-10" dirty="0" err="1" smtClean="0">
                <a:solidFill>
                  <a:srgbClr val="46559F"/>
                </a:solidFill>
                <a:latin typeface="Microsoft Sans Serif"/>
                <a:cs typeface="Microsoft Sans Serif"/>
                <a:hlinkClick r:id="rId5"/>
              </a:rPr>
              <a:t>zkh-ray@mail,ru</a:t>
            </a:r>
            <a:endParaRPr sz="900" dirty="0">
              <a:latin typeface="Microsoft Sans Serif"/>
              <a:cs typeface="Microsoft Sans Serif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630936" y="1295400"/>
            <a:ext cx="4495800" cy="1527175"/>
            <a:chOff x="630936" y="1295400"/>
            <a:chExt cx="4495800" cy="1527175"/>
          </a:xfrm>
        </p:grpSpPr>
        <p:sp>
          <p:nvSpPr>
            <p:cNvPr id="13" name="object 13"/>
            <p:cNvSpPr/>
            <p:nvPr/>
          </p:nvSpPr>
          <p:spPr>
            <a:xfrm>
              <a:off x="630936" y="1295400"/>
              <a:ext cx="4495800" cy="1527175"/>
            </a:xfrm>
            <a:custGeom>
              <a:avLst/>
              <a:gdLst/>
              <a:ahLst/>
              <a:cxnLst/>
              <a:rect l="l" t="t" r="r" b="b"/>
              <a:pathLst>
                <a:path w="4495800" h="1527175">
                  <a:moveTo>
                    <a:pt x="4230116" y="0"/>
                  </a:moveTo>
                  <a:lnTo>
                    <a:pt x="265658" y="0"/>
                  </a:lnTo>
                  <a:lnTo>
                    <a:pt x="217905" y="4282"/>
                  </a:lnTo>
                  <a:lnTo>
                    <a:pt x="172960" y="16627"/>
                  </a:lnTo>
                  <a:lnTo>
                    <a:pt x="131573" y="36284"/>
                  </a:lnTo>
                  <a:lnTo>
                    <a:pt x="94496" y="62501"/>
                  </a:lnTo>
                  <a:lnTo>
                    <a:pt x="62478" y="94527"/>
                  </a:lnTo>
                  <a:lnTo>
                    <a:pt x="36269" y="131609"/>
                  </a:lnTo>
                  <a:lnTo>
                    <a:pt x="16619" y="172997"/>
                  </a:lnTo>
                  <a:lnTo>
                    <a:pt x="4279" y="217939"/>
                  </a:lnTo>
                  <a:lnTo>
                    <a:pt x="0" y="265684"/>
                  </a:lnTo>
                  <a:lnTo>
                    <a:pt x="0" y="1261364"/>
                  </a:lnTo>
                  <a:lnTo>
                    <a:pt x="4279" y="1309108"/>
                  </a:lnTo>
                  <a:lnTo>
                    <a:pt x="16619" y="1354050"/>
                  </a:lnTo>
                  <a:lnTo>
                    <a:pt x="36269" y="1395438"/>
                  </a:lnTo>
                  <a:lnTo>
                    <a:pt x="62478" y="1432520"/>
                  </a:lnTo>
                  <a:lnTo>
                    <a:pt x="94496" y="1464546"/>
                  </a:lnTo>
                  <a:lnTo>
                    <a:pt x="131573" y="1490763"/>
                  </a:lnTo>
                  <a:lnTo>
                    <a:pt x="172960" y="1510420"/>
                  </a:lnTo>
                  <a:lnTo>
                    <a:pt x="217905" y="1522765"/>
                  </a:lnTo>
                  <a:lnTo>
                    <a:pt x="265658" y="1527048"/>
                  </a:lnTo>
                  <a:lnTo>
                    <a:pt x="4230116" y="1527048"/>
                  </a:lnTo>
                  <a:lnTo>
                    <a:pt x="4277860" y="1522765"/>
                  </a:lnTo>
                  <a:lnTo>
                    <a:pt x="4322802" y="1510420"/>
                  </a:lnTo>
                  <a:lnTo>
                    <a:pt x="4364190" y="1490763"/>
                  </a:lnTo>
                  <a:lnTo>
                    <a:pt x="4401272" y="1464546"/>
                  </a:lnTo>
                  <a:lnTo>
                    <a:pt x="4433298" y="1432520"/>
                  </a:lnTo>
                  <a:lnTo>
                    <a:pt x="4459515" y="1395438"/>
                  </a:lnTo>
                  <a:lnTo>
                    <a:pt x="4479172" y="1354050"/>
                  </a:lnTo>
                  <a:lnTo>
                    <a:pt x="4491517" y="1309108"/>
                  </a:lnTo>
                  <a:lnTo>
                    <a:pt x="4495800" y="1261364"/>
                  </a:lnTo>
                  <a:lnTo>
                    <a:pt x="4495800" y="265684"/>
                  </a:lnTo>
                  <a:lnTo>
                    <a:pt x="4491517" y="217939"/>
                  </a:lnTo>
                  <a:lnTo>
                    <a:pt x="4479172" y="172997"/>
                  </a:lnTo>
                  <a:lnTo>
                    <a:pt x="4459515" y="131609"/>
                  </a:lnTo>
                  <a:lnTo>
                    <a:pt x="4433298" y="94527"/>
                  </a:lnTo>
                  <a:lnTo>
                    <a:pt x="4401272" y="62501"/>
                  </a:lnTo>
                  <a:lnTo>
                    <a:pt x="4364190" y="36284"/>
                  </a:lnTo>
                  <a:lnTo>
                    <a:pt x="4322802" y="16627"/>
                  </a:lnTo>
                  <a:lnTo>
                    <a:pt x="4277860" y="4282"/>
                  </a:lnTo>
                  <a:lnTo>
                    <a:pt x="4230116" y="0"/>
                  </a:lnTo>
                  <a:close/>
                </a:path>
              </a:pathLst>
            </a:custGeom>
            <a:solidFill>
              <a:srgbClr val="4655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73252" y="2263139"/>
              <a:ext cx="176784" cy="178308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980943" y="2244852"/>
              <a:ext cx="176783" cy="178308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953512" y="2534411"/>
              <a:ext cx="178307" cy="176784"/>
            </a:xfrm>
            <a:prstGeom prst="rect">
              <a:avLst/>
            </a:prstGeom>
          </p:spPr>
        </p:pic>
      </p:grpSp>
      <p:grpSp>
        <p:nvGrpSpPr>
          <p:cNvPr id="17" name="object 17"/>
          <p:cNvGrpSpPr/>
          <p:nvPr/>
        </p:nvGrpSpPr>
        <p:grpSpPr>
          <a:xfrm>
            <a:off x="626363" y="3102864"/>
            <a:ext cx="4495800" cy="1529080"/>
            <a:chOff x="626363" y="3102864"/>
            <a:chExt cx="4495800" cy="1529080"/>
          </a:xfrm>
        </p:grpSpPr>
        <p:sp>
          <p:nvSpPr>
            <p:cNvPr id="18" name="object 18"/>
            <p:cNvSpPr/>
            <p:nvPr/>
          </p:nvSpPr>
          <p:spPr>
            <a:xfrm>
              <a:off x="626363" y="3102864"/>
              <a:ext cx="4495800" cy="1529080"/>
            </a:xfrm>
            <a:custGeom>
              <a:avLst/>
              <a:gdLst/>
              <a:ahLst/>
              <a:cxnLst/>
              <a:rect l="l" t="t" r="r" b="b"/>
              <a:pathLst>
                <a:path w="4495800" h="1529079">
                  <a:moveTo>
                    <a:pt x="4229862" y="0"/>
                  </a:moveTo>
                  <a:lnTo>
                    <a:pt x="265925" y="0"/>
                  </a:lnTo>
                  <a:lnTo>
                    <a:pt x="218125" y="4282"/>
                  </a:lnTo>
                  <a:lnTo>
                    <a:pt x="173136" y="16630"/>
                  </a:lnTo>
                  <a:lnTo>
                    <a:pt x="131709" y="36293"/>
                  </a:lnTo>
                  <a:lnTo>
                    <a:pt x="94594" y="62523"/>
                  </a:lnTo>
                  <a:lnTo>
                    <a:pt x="62543" y="94570"/>
                  </a:lnTo>
                  <a:lnTo>
                    <a:pt x="36307" y="131684"/>
                  </a:lnTo>
                  <a:lnTo>
                    <a:pt x="16637" y="173117"/>
                  </a:lnTo>
                  <a:lnTo>
                    <a:pt x="4284" y="218118"/>
                  </a:lnTo>
                  <a:lnTo>
                    <a:pt x="0" y="265938"/>
                  </a:lnTo>
                  <a:lnTo>
                    <a:pt x="0" y="1262634"/>
                  </a:lnTo>
                  <a:lnTo>
                    <a:pt x="4284" y="1310453"/>
                  </a:lnTo>
                  <a:lnTo>
                    <a:pt x="16637" y="1355454"/>
                  </a:lnTo>
                  <a:lnTo>
                    <a:pt x="36307" y="1396887"/>
                  </a:lnTo>
                  <a:lnTo>
                    <a:pt x="62543" y="1434001"/>
                  </a:lnTo>
                  <a:lnTo>
                    <a:pt x="94594" y="1466048"/>
                  </a:lnTo>
                  <a:lnTo>
                    <a:pt x="131709" y="1492278"/>
                  </a:lnTo>
                  <a:lnTo>
                    <a:pt x="173136" y="1511941"/>
                  </a:lnTo>
                  <a:lnTo>
                    <a:pt x="218125" y="1524289"/>
                  </a:lnTo>
                  <a:lnTo>
                    <a:pt x="265925" y="1528572"/>
                  </a:lnTo>
                  <a:lnTo>
                    <a:pt x="4229862" y="1528572"/>
                  </a:lnTo>
                  <a:lnTo>
                    <a:pt x="4277681" y="1524289"/>
                  </a:lnTo>
                  <a:lnTo>
                    <a:pt x="4322682" y="1511941"/>
                  </a:lnTo>
                  <a:lnTo>
                    <a:pt x="4364115" y="1492278"/>
                  </a:lnTo>
                  <a:lnTo>
                    <a:pt x="4401229" y="1466048"/>
                  </a:lnTo>
                  <a:lnTo>
                    <a:pt x="4433276" y="1434001"/>
                  </a:lnTo>
                  <a:lnTo>
                    <a:pt x="4459506" y="1396887"/>
                  </a:lnTo>
                  <a:lnTo>
                    <a:pt x="4479169" y="1355454"/>
                  </a:lnTo>
                  <a:lnTo>
                    <a:pt x="4491517" y="1310453"/>
                  </a:lnTo>
                  <a:lnTo>
                    <a:pt x="4495800" y="1262634"/>
                  </a:lnTo>
                  <a:lnTo>
                    <a:pt x="4495800" y="265938"/>
                  </a:lnTo>
                  <a:lnTo>
                    <a:pt x="4491517" y="218118"/>
                  </a:lnTo>
                  <a:lnTo>
                    <a:pt x="4479169" y="173117"/>
                  </a:lnTo>
                  <a:lnTo>
                    <a:pt x="4459506" y="131684"/>
                  </a:lnTo>
                  <a:lnTo>
                    <a:pt x="4433276" y="94570"/>
                  </a:lnTo>
                  <a:lnTo>
                    <a:pt x="4401229" y="62523"/>
                  </a:lnTo>
                  <a:lnTo>
                    <a:pt x="4364115" y="36293"/>
                  </a:lnTo>
                  <a:lnTo>
                    <a:pt x="4322682" y="16630"/>
                  </a:lnTo>
                  <a:lnTo>
                    <a:pt x="4277681" y="4282"/>
                  </a:lnTo>
                  <a:lnTo>
                    <a:pt x="4229862" y="0"/>
                  </a:lnTo>
                  <a:close/>
                </a:path>
              </a:pathLst>
            </a:custGeom>
            <a:solidFill>
              <a:srgbClr val="4655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32104" y="4012692"/>
              <a:ext cx="178308" cy="176783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148584" y="3931920"/>
              <a:ext cx="176783" cy="178307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148584" y="4216908"/>
              <a:ext cx="176783" cy="178307"/>
            </a:xfrm>
            <a:prstGeom prst="rect">
              <a:avLst/>
            </a:prstGeom>
          </p:spPr>
        </p:pic>
      </p:grpSp>
      <p:sp>
        <p:nvSpPr>
          <p:cNvPr id="23" name="object 23"/>
          <p:cNvSpPr/>
          <p:nvPr/>
        </p:nvSpPr>
        <p:spPr>
          <a:xfrm>
            <a:off x="5290565" y="3103625"/>
            <a:ext cx="4495800" cy="1529080"/>
          </a:xfrm>
          <a:custGeom>
            <a:avLst/>
            <a:gdLst/>
            <a:ahLst/>
            <a:cxnLst/>
            <a:rect l="l" t="t" r="r" b="b"/>
            <a:pathLst>
              <a:path w="4495800" h="1529079">
                <a:moveTo>
                  <a:pt x="0" y="263906"/>
                </a:moveTo>
                <a:lnTo>
                  <a:pt x="4250" y="216456"/>
                </a:lnTo>
                <a:lnTo>
                  <a:pt x="16505" y="171802"/>
                </a:lnTo>
                <a:lnTo>
                  <a:pt x="36020" y="130687"/>
                </a:lnTo>
                <a:lnTo>
                  <a:pt x="62052" y="93856"/>
                </a:lnTo>
                <a:lnTo>
                  <a:pt x="93856" y="62052"/>
                </a:lnTo>
                <a:lnTo>
                  <a:pt x="130687" y="36020"/>
                </a:lnTo>
                <a:lnTo>
                  <a:pt x="171802" y="16505"/>
                </a:lnTo>
                <a:lnTo>
                  <a:pt x="216456" y="4250"/>
                </a:lnTo>
                <a:lnTo>
                  <a:pt x="263906" y="0"/>
                </a:lnTo>
                <a:lnTo>
                  <a:pt x="4231894" y="0"/>
                </a:lnTo>
                <a:lnTo>
                  <a:pt x="4279343" y="4250"/>
                </a:lnTo>
                <a:lnTo>
                  <a:pt x="4323997" y="16505"/>
                </a:lnTo>
                <a:lnTo>
                  <a:pt x="4365112" y="36020"/>
                </a:lnTo>
                <a:lnTo>
                  <a:pt x="4401943" y="62052"/>
                </a:lnTo>
                <a:lnTo>
                  <a:pt x="4433747" y="93856"/>
                </a:lnTo>
                <a:lnTo>
                  <a:pt x="4459779" y="130687"/>
                </a:lnTo>
                <a:lnTo>
                  <a:pt x="4479294" y="171802"/>
                </a:lnTo>
                <a:lnTo>
                  <a:pt x="4491549" y="216456"/>
                </a:lnTo>
                <a:lnTo>
                  <a:pt x="4495800" y="263906"/>
                </a:lnTo>
                <a:lnTo>
                  <a:pt x="4495800" y="1264666"/>
                </a:lnTo>
                <a:lnTo>
                  <a:pt x="4491549" y="1312115"/>
                </a:lnTo>
                <a:lnTo>
                  <a:pt x="4479294" y="1356769"/>
                </a:lnTo>
                <a:lnTo>
                  <a:pt x="4459779" y="1397884"/>
                </a:lnTo>
                <a:lnTo>
                  <a:pt x="4433747" y="1434715"/>
                </a:lnTo>
                <a:lnTo>
                  <a:pt x="4401943" y="1466519"/>
                </a:lnTo>
                <a:lnTo>
                  <a:pt x="4365112" y="1492551"/>
                </a:lnTo>
                <a:lnTo>
                  <a:pt x="4323997" y="1512066"/>
                </a:lnTo>
                <a:lnTo>
                  <a:pt x="4279343" y="1524321"/>
                </a:lnTo>
                <a:lnTo>
                  <a:pt x="4231894" y="1528572"/>
                </a:lnTo>
                <a:lnTo>
                  <a:pt x="263906" y="1528572"/>
                </a:lnTo>
                <a:lnTo>
                  <a:pt x="216456" y="1524321"/>
                </a:lnTo>
                <a:lnTo>
                  <a:pt x="171802" y="1512066"/>
                </a:lnTo>
                <a:lnTo>
                  <a:pt x="130687" y="1492551"/>
                </a:lnTo>
                <a:lnTo>
                  <a:pt x="93856" y="1466519"/>
                </a:lnTo>
                <a:lnTo>
                  <a:pt x="62052" y="1434715"/>
                </a:lnTo>
                <a:lnTo>
                  <a:pt x="36020" y="1397884"/>
                </a:lnTo>
                <a:lnTo>
                  <a:pt x="16505" y="1356769"/>
                </a:lnTo>
                <a:lnTo>
                  <a:pt x="4250" y="1312115"/>
                </a:lnTo>
                <a:lnTo>
                  <a:pt x="0" y="1264666"/>
                </a:lnTo>
                <a:lnTo>
                  <a:pt x="0" y="263906"/>
                </a:lnTo>
                <a:close/>
              </a:path>
            </a:pathLst>
          </a:custGeom>
          <a:ln w="25908">
            <a:solidFill>
              <a:srgbClr val="4655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859637" y="3320541"/>
            <a:ext cx="3800475" cy="10650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1100" b="1" dirty="0" smtClean="0">
                <a:solidFill>
                  <a:srgbClr val="FFFFFF"/>
                </a:solidFill>
                <a:latin typeface="Arial"/>
                <a:cs typeface="Arial"/>
              </a:rPr>
              <a:t>АДМИНИСТРАЦИЯ</a:t>
            </a:r>
            <a:r>
              <a:rPr lang="ru-RU" sz="11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ru-RU" sz="1100" b="1" dirty="0" smtClean="0">
                <a:solidFill>
                  <a:srgbClr val="FFFFFF"/>
                </a:solidFill>
                <a:latin typeface="Arial"/>
                <a:cs typeface="Arial"/>
              </a:rPr>
              <a:t>ГОРОДСКОГО ОКРУГА ГОРОДА РАЙЧИХИНСК</a:t>
            </a:r>
            <a:endParaRPr sz="11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55"/>
              </a:spcBef>
            </a:pPr>
            <a:endParaRPr sz="1100" dirty="0">
              <a:latin typeface="Arial"/>
              <a:cs typeface="Arial"/>
            </a:endParaRPr>
          </a:p>
          <a:p>
            <a:pPr marL="211454">
              <a:lnSpc>
                <a:spcPct val="100000"/>
              </a:lnSpc>
            </a:pPr>
            <a:r>
              <a:rPr sz="9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Амурская</a:t>
            </a:r>
            <a:r>
              <a:rPr sz="9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9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область,</a:t>
            </a:r>
            <a:endParaRPr sz="900" dirty="0">
              <a:latin typeface="Microsoft Sans Serif"/>
              <a:cs typeface="Microsoft Sans Serif"/>
            </a:endParaRPr>
          </a:p>
          <a:p>
            <a:pPr marL="211454" marR="1737995">
              <a:lnSpc>
                <a:spcPct val="100000"/>
              </a:lnSpc>
            </a:pPr>
            <a:r>
              <a:rPr lang="ru-RU" sz="900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г. Райчихинск </a:t>
            </a:r>
          </a:p>
          <a:p>
            <a:pPr marL="211454" marR="1737995">
              <a:lnSpc>
                <a:spcPct val="100000"/>
              </a:lnSpc>
            </a:pPr>
            <a:r>
              <a:rPr lang="ru-RU" sz="900" spc="-10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ул.</a:t>
            </a:r>
            <a:r>
              <a:rPr sz="900" spc="-10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.</a:t>
            </a:r>
            <a:r>
              <a:rPr lang="ru-RU" sz="900" spc="-10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Победы,</a:t>
            </a:r>
            <a:r>
              <a:rPr sz="900" spc="-10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, </a:t>
            </a:r>
            <a:r>
              <a:rPr sz="900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д.</a:t>
            </a:r>
            <a:r>
              <a:rPr lang="ru-RU" sz="900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3</a:t>
            </a:r>
            <a:endParaRPr sz="900" dirty="0">
              <a:latin typeface="Microsoft Sans Serif"/>
              <a:cs typeface="Microsoft Sans Serif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5522721" y="2565653"/>
            <a:ext cx="1922780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900" spc="-10" dirty="0" smtClean="0">
                <a:solidFill>
                  <a:srgbClr val="46559F"/>
                </a:solidFill>
                <a:latin typeface="Microsoft Sans Serif"/>
                <a:cs typeface="Microsoft Sans Serif"/>
              </a:rPr>
              <a:t>Первый заместитель главы города</a:t>
            </a:r>
            <a:endParaRPr sz="900" dirty="0">
              <a:latin typeface="Microsoft Sans Serif"/>
              <a:cs typeface="Microsoft Sans Serif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5475223" y="4239005"/>
            <a:ext cx="1257300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10" dirty="0" err="1" smtClean="0">
                <a:solidFill>
                  <a:srgbClr val="46559F"/>
                </a:solidFill>
                <a:latin typeface="Microsoft Sans Serif"/>
                <a:cs typeface="Microsoft Sans Serif"/>
              </a:rPr>
              <a:t>Начальник</a:t>
            </a:r>
            <a:r>
              <a:rPr lang="ru-RU" sz="900" spc="-10" dirty="0" smtClean="0">
                <a:solidFill>
                  <a:srgbClr val="46559F"/>
                </a:solidFill>
                <a:latin typeface="Microsoft Sans Serif"/>
                <a:cs typeface="Microsoft Sans Serif"/>
              </a:rPr>
              <a:t> отдела</a:t>
            </a:r>
            <a:endParaRPr sz="900" dirty="0">
              <a:latin typeface="Microsoft Sans Serif"/>
              <a:cs typeface="Microsoft Sans Serif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3481832" y="3938396"/>
            <a:ext cx="877569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10" dirty="0" smtClean="0">
                <a:solidFill>
                  <a:srgbClr val="FFFFFF"/>
                </a:solidFill>
                <a:latin typeface="Arial"/>
                <a:cs typeface="Arial"/>
              </a:rPr>
              <a:t>8(416</a:t>
            </a:r>
            <a:r>
              <a:rPr lang="ru-RU" sz="900" b="1" spc="-10" dirty="0" smtClean="0">
                <a:solidFill>
                  <a:srgbClr val="FFFFFF"/>
                </a:solidFill>
                <a:latin typeface="Arial"/>
                <a:cs typeface="Arial"/>
              </a:rPr>
              <a:t>47</a:t>
            </a:r>
            <a:r>
              <a:rPr sz="900" b="1" spc="-10" dirty="0" smtClean="0">
                <a:solidFill>
                  <a:srgbClr val="FFFFFF"/>
                </a:solidFill>
                <a:latin typeface="Arial"/>
                <a:cs typeface="Arial"/>
              </a:rPr>
              <a:t>)2</a:t>
            </a:r>
            <a:r>
              <a:rPr lang="ru-RU" sz="900" b="1" spc="-10" dirty="0" smtClean="0">
                <a:solidFill>
                  <a:srgbClr val="FFFFFF"/>
                </a:solidFill>
                <a:latin typeface="Arial"/>
                <a:cs typeface="Arial"/>
              </a:rPr>
              <a:t>2-2</a:t>
            </a:r>
            <a:r>
              <a:rPr sz="900" b="1" spc="-10" dirty="0" smtClean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lang="ru-RU" sz="900" b="1" spc="-10" dirty="0" smtClean="0">
                <a:solidFill>
                  <a:srgbClr val="FFFFFF"/>
                </a:solidFill>
                <a:latin typeface="Arial"/>
                <a:cs typeface="Arial"/>
              </a:rPr>
              <a:t>29</a:t>
            </a:r>
            <a:endParaRPr sz="900" dirty="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3481832" y="4228845"/>
            <a:ext cx="1160780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900" b="1" spc="-10" dirty="0" smtClean="0">
                <a:solidFill>
                  <a:srgbClr val="FFFFFF"/>
                </a:solidFill>
                <a:latin typeface="Arial"/>
                <a:cs typeface="Arial"/>
                <a:hlinkClick r:id="rId9"/>
              </a:rPr>
              <a:t>raymir05</a:t>
            </a:r>
            <a:r>
              <a:rPr sz="900" b="1" spc="-10" dirty="0" smtClean="0">
                <a:solidFill>
                  <a:srgbClr val="FFFFFF"/>
                </a:solidFill>
                <a:latin typeface="Arial"/>
                <a:cs typeface="Arial"/>
                <a:hlinkClick r:id="rId9"/>
              </a:rPr>
              <a:t>l@</a:t>
            </a:r>
            <a:r>
              <a:rPr lang="en-US" sz="900" b="1" spc="-10" dirty="0" smtClean="0">
                <a:solidFill>
                  <a:srgbClr val="FFFFFF"/>
                </a:solidFill>
                <a:latin typeface="Arial"/>
                <a:cs typeface="Arial"/>
                <a:hlinkClick r:id="rId9"/>
              </a:rPr>
              <a:t>mail,ru</a:t>
            </a:r>
            <a:endParaRPr sz="900" dirty="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3308984" y="2246503"/>
            <a:ext cx="814069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dirty="0">
                <a:solidFill>
                  <a:srgbClr val="FFFFFF"/>
                </a:solidFill>
                <a:latin typeface="Calibri"/>
                <a:cs typeface="Calibri"/>
              </a:rPr>
              <a:t>8 (4162)</a:t>
            </a:r>
            <a:r>
              <a:rPr sz="900" b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b="1" dirty="0">
                <a:solidFill>
                  <a:srgbClr val="FFFFFF"/>
                </a:solidFill>
                <a:latin typeface="Calibri"/>
                <a:cs typeface="Calibri"/>
              </a:rPr>
              <a:t>232-</a:t>
            </a:r>
            <a:r>
              <a:rPr sz="900" b="1" spc="-25" dirty="0">
                <a:solidFill>
                  <a:srgbClr val="FFFFFF"/>
                </a:solidFill>
                <a:latin typeface="Calibri"/>
                <a:cs typeface="Calibri"/>
              </a:rPr>
              <a:t>100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859637" y="1600326"/>
            <a:ext cx="4244975" cy="11017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662305">
              <a:lnSpc>
                <a:spcPct val="100000"/>
              </a:lnSpc>
              <a:spcBef>
                <a:spcPts val="105"/>
              </a:spcBef>
            </a:pPr>
            <a:r>
              <a:rPr sz="1100" b="1" spc="-10" dirty="0">
                <a:solidFill>
                  <a:srgbClr val="FFFFFF"/>
                </a:solidFill>
                <a:latin typeface="Arial"/>
                <a:cs typeface="Arial"/>
              </a:rPr>
              <a:t>МИНИСТЕРСТВО</a:t>
            </a:r>
            <a:r>
              <a:rPr sz="1100" b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b="1" spc="-10" dirty="0">
                <a:solidFill>
                  <a:srgbClr val="FFFFFF"/>
                </a:solidFill>
                <a:latin typeface="Arial"/>
                <a:cs typeface="Arial"/>
              </a:rPr>
              <a:t>ЭКОНОМИЧЕСКОГО</a:t>
            </a:r>
            <a:r>
              <a:rPr sz="1100" b="1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FFFFFF"/>
                </a:solidFill>
                <a:latin typeface="Arial"/>
                <a:cs typeface="Arial"/>
              </a:rPr>
              <a:t>РАЗВИТИЯ</a:t>
            </a:r>
            <a:r>
              <a:rPr sz="1100" b="1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b="1" spc="-50" dirty="0">
                <a:solidFill>
                  <a:srgbClr val="FFFFFF"/>
                </a:solidFill>
                <a:latin typeface="Arial"/>
                <a:cs typeface="Arial"/>
              </a:rPr>
              <a:t>И </a:t>
            </a:r>
            <a:r>
              <a:rPr sz="1100" b="1" dirty="0">
                <a:solidFill>
                  <a:srgbClr val="FFFFFF"/>
                </a:solidFill>
                <a:latin typeface="Arial"/>
                <a:cs typeface="Arial"/>
              </a:rPr>
              <a:t>ВНЕШНИХ</a:t>
            </a:r>
            <a:r>
              <a:rPr sz="11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FFFFFF"/>
                </a:solidFill>
                <a:latin typeface="Arial"/>
                <a:cs typeface="Arial"/>
              </a:rPr>
              <a:t>СВЯЗЕЙ</a:t>
            </a:r>
            <a:r>
              <a:rPr sz="1100" b="1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b="1" spc="-10" dirty="0">
                <a:solidFill>
                  <a:srgbClr val="FFFFFF"/>
                </a:solidFill>
                <a:latin typeface="Arial"/>
                <a:cs typeface="Arial"/>
              </a:rPr>
              <a:t>АМУРСКОЙ</a:t>
            </a:r>
            <a:r>
              <a:rPr sz="11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b="1" spc="-10" dirty="0">
                <a:solidFill>
                  <a:srgbClr val="FFFFFF"/>
                </a:solidFill>
                <a:latin typeface="Arial"/>
                <a:cs typeface="Arial"/>
              </a:rPr>
              <a:t>ОБЛАСТИ</a:t>
            </a:r>
            <a:endParaRPr sz="11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60"/>
              </a:spcBef>
            </a:pPr>
            <a:endParaRPr sz="1100" dirty="0">
              <a:latin typeface="Arial"/>
              <a:cs typeface="Arial"/>
            </a:endParaRPr>
          </a:p>
          <a:p>
            <a:pPr marL="211454" marR="2291080">
              <a:lnSpc>
                <a:spcPct val="101099"/>
              </a:lnSpc>
            </a:pPr>
            <a:r>
              <a:rPr sz="900" dirty="0">
                <a:solidFill>
                  <a:srgbClr val="FFFFFF"/>
                </a:solidFill>
                <a:latin typeface="Calibri"/>
                <a:cs typeface="Calibri"/>
              </a:rPr>
              <a:t>Амурская</a:t>
            </a:r>
            <a:r>
              <a:rPr sz="9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FFFFFF"/>
                </a:solidFill>
                <a:latin typeface="Calibri"/>
                <a:cs typeface="Calibri"/>
              </a:rPr>
              <a:t>область,</a:t>
            </a:r>
            <a:r>
              <a:rPr sz="9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FFFFFF"/>
                </a:solidFill>
                <a:latin typeface="Calibri"/>
                <a:cs typeface="Calibri"/>
              </a:rPr>
              <a:t>г.</a:t>
            </a:r>
            <a:r>
              <a:rPr sz="9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spc="-10" dirty="0">
                <a:solidFill>
                  <a:srgbClr val="FFFFFF"/>
                </a:solidFill>
                <a:latin typeface="Calibri"/>
                <a:cs typeface="Calibri"/>
              </a:rPr>
              <a:t>Благовещенск,</a:t>
            </a:r>
            <a:r>
              <a:rPr sz="900" spc="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FFFFFF"/>
                </a:solidFill>
                <a:latin typeface="Calibri"/>
                <a:cs typeface="Calibri"/>
              </a:rPr>
              <a:t>ул</a:t>
            </a:r>
            <a:r>
              <a:rPr sz="9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FFFFFF"/>
                </a:solidFill>
                <a:latin typeface="Calibri"/>
                <a:cs typeface="Calibri"/>
              </a:rPr>
              <a:t>Ленина,</a:t>
            </a:r>
            <a:r>
              <a:rPr sz="9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spc="-25" dirty="0">
                <a:solidFill>
                  <a:srgbClr val="FFFFFF"/>
                </a:solidFill>
                <a:latin typeface="Calibri"/>
                <a:cs typeface="Calibri"/>
              </a:rPr>
              <a:t>135</a:t>
            </a:r>
            <a:endParaRPr sz="900" dirty="0">
              <a:latin typeface="Calibri"/>
              <a:cs typeface="Calibri"/>
            </a:endParaRPr>
          </a:p>
          <a:p>
            <a:pPr marL="2299335">
              <a:lnSpc>
                <a:spcPct val="100000"/>
              </a:lnSpc>
              <a:spcBef>
                <a:spcPts val="235"/>
              </a:spcBef>
            </a:pPr>
            <a:r>
              <a:rPr sz="900" b="1" spc="-10" dirty="0">
                <a:solidFill>
                  <a:srgbClr val="FFFFFF"/>
                </a:solidFill>
                <a:latin typeface="Arial"/>
                <a:cs typeface="Arial"/>
                <a:hlinkClick r:id="rId10"/>
              </a:rPr>
              <a:t>deportament@economy.amurobl.ru</a:t>
            </a:r>
            <a:endParaRPr sz="900" dirty="0">
              <a:latin typeface="Arial"/>
              <a:cs typeface="Arial"/>
            </a:endParaRPr>
          </a:p>
        </p:txBody>
      </p:sp>
      <p:pic>
        <p:nvPicPr>
          <p:cNvPr id="32" name="object 3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855016" y="4340993"/>
            <a:ext cx="144218" cy="107000"/>
          </a:xfrm>
          <a:prstGeom prst="rect">
            <a:avLst/>
          </a:prstGeom>
        </p:spPr>
      </p:pic>
      <p:sp>
        <p:nvSpPr>
          <p:cNvPr id="33" name="object 33"/>
          <p:cNvSpPr txBox="1"/>
          <p:nvPr/>
        </p:nvSpPr>
        <p:spPr>
          <a:xfrm>
            <a:off x="8145271" y="4298060"/>
            <a:ext cx="1301115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900" b="1" spc="-10" dirty="0" smtClean="0">
                <a:solidFill>
                  <a:srgbClr val="46559F"/>
                </a:solidFill>
                <a:latin typeface="Arial"/>
                <a:cs typeface="Arial"/>
                <a:hlinkClick r:id="rId11"/>
              </a:rPr>
              <a:t>rayeconom@mail</a:t>
            </a:r>
            <a:r>
              <a:rPr sz="900" b="1" spc="-10" dirty="0" smtClean="0">
                <a:solidFill>
                  <a:srgbClr val="46559F"/>
                </a:solidFill>
                <a:latin typeface="Arial"/>
                <a:cs typeface="Arial"/>
                <a:hlinkClick r:id="rId11"/>
              </a:rPr>
              <a:t>.ru</a:t>
            </a:r>
            <a:endParaRPr sz="900" dirty="0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5475223" y="3332479"/>
            <a:ext cx="3594735" cy="58798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 marR="437515">
              <a:lnSpc>
                <a:spcPct val="100000"/>
              </a:lnSpc>
              <a:spcBef>
                <a:spcPts val="105"/>
              </a:spcBef>
            </a:pPr>
            <a:r>
              <a:rPr lang="ru-RU" sz="1100" b="1" spc="-10" dirty="0" smtClean="0">
                <a:solidFill>
                  <a:srgbClr val="46559F"/>
                </a:solidFill>
                <a:latin typeface="Arial"/>
                <a:cs typeface="Arial"/>
              </a:rPr>
              <a:t>ОТДЕЛ ЭКОНОМИКИ И ПРОГНОЗИРОВАНИЯ</a:t>
            </a:r>
            <a:endParaRPr sz="11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44"/>
              </a:spcBef>
            </a:pPr>
            <a:r>
              <a:rPr lang="ru-RU" sz="900" b="1" spc="-10" dirty="0" smtClean="0">
                <a:solidFill>
                  <a:srgbClr val="46559F"/>
                </a:solidFill>
                <a:latin typeface="Arial"/>
                <a:cs typeface="Arial"/>
              </a:rPr>
              <a:t>ЦАПЛИНА ЕЛЕНА ВИКТОРОВНА</a:t>
            </a:r>
            <a:endParaRPr sz="900" dirty="0">
              <a:latin typeface="Arial"/>
              <a:cs typeface="Arial"/>
            </a:endParaRPr>
          </a:p>
          <a:p>
            <a:pPr marR="5080" algn="r">
              <a:lnSpc>
                <a:spcPct val="100000"/>
              </a:lnSpc>
              <a:spcBef>
                <a:spcPts val="155"/>
              </a:spcBef>
            </a:pPr>
            <a:r>
              <a:rPr sz="900" b="1" dirty="0" smtClean="0">
                <a:solidFill>
                  <a:srgbClr val="46559F"/>
                </a:solidFill>
                <a:latin typeface="Arial"/>
                <a:cs typeface="Arial"/>
              </a:rPr>
              <a:t>8(416</a:t>
            </a:r>
            <a:r>
              <a:rPr lang="ru-RU" sz="900" b="1" dirty="0" smtClean="0">
                <a:solidFill>
                  <a:srgbClr val="46559F"/>
                </a:solidFill>
                <a:latin typeface="Arial"/>
                <a:cs typeface="Arial"/>
              </a:rPr>
              <a:t>47</a:t>
            </a:r>
            <a:r>
              <a:rPr sz="900" b="1" dirty="0" smtClean="0">
                <a:solidFill>
                  <a:srgbClr val="46559F"/>
                </a:solidFill>
                <a:latin typeface="Arial"/>
                <a:cs typeface="Arial"/>
              </a:rPr>
              <a:t>)</a:t>
            </a:r>
            <a:r>
              <a:rPr sz="900" b="1" spc="-15" dirty="0" smtClean="0">
                <a:solidFill>
                  <a:srgbClr val="46559F"/>
                </a:solidFill>
                <a:latin typeface="Arial"/>
                <a:cs typeface="Arial"/>
              </a:rPr>
              <a:t> </a:t>
            </a:r>
            <a:r>
              <a:rPr sz="900" b="1" dirty="0" smtClean="0">
                <a:solidFill>
                  <a:srgbClr val="46559F"/>
                </a:solidFill>
                <a:latin typeface="Arial"/>
                <a:cs typeface="Arial"/>
              </a:rPr>
              <a:t>2</a:t>
            </a:r>
            <a:r>
              <a:rPr lang="ru-RU" sz="900" b="1" dirty="0" smtClean="0">
                <a:solidFill>
                  <a:srgbClr val="46559F"/>
                </a:solidFill>
                <a:latin typeface="Arial"/>
                <a:cs typeface="Arial"/>
              </a:rPr>
              <a:t>3</a:t>
            </a:r>
            <a:r>
              <a:rPr sz="900" b="1" dirty="0" smtClean="0">
                <a:solidFill>
                  <a:srgbClr val="46559F"/>
                </a:solidFill>
                <a:latin typeface="Arial"/>
                <a:cs typeface="Arial"/>
              </a:rPr>
              <a:t>-</a:t>
            </a:r>
            <a:r>
              <a:rPr sz="900" b="1" spc="-10" dirty="0" smtClean="0">
                <a:solidFill>
                  <a:srgbClr val="46559F"/>
                </a:solidFill>
                <a:latin typeface="Arial"/>
                <a:cs typeface="Arial"/>
              </a:rPr>
              <a:t>4-</a:t>
            </a:r>
            <a:r>
              <a:rPr lang="ru-RU" sz="900" b="1" spc="-25" dirty="0" smtClean="0">
                <a:solidFill>
                  <a:srgbClr val="46559F"/>
                </a:solidFill>
                <a:latin typeface="Arial"/>
                <a:cs typeface="Arial"/>
              </a:rPr>
              <a:t>24</a:t>
            </a:r>
            <a:endParaRPr sz="900" dirty="0"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859637" y="5064378"/>
            <a:ext cx="3120390" cy="3619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100" b="1" dirty="0">
                <a:solidFill>
                  <a:srgbClr val="FFFFFF"/>
                </a:solidFill>
                <a:latin typeface="Arial"/>
                <a:cs typeface="Arial"/>
              </a:rPr>
              <a:t>АНО</a:t>
            </a:r>
            <a:r>
              <a:rPr sz="1100" b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b="1" spc="-10" dirty="0">
                <a:solidFill>
                  <a:srgbClr val="FFFFFF"/>
                </a:solidFill>
                <a:latin typeface="Arial"/>
                <a:cs typeface="Arial"/>
              </a:rPr>
              <a:t>«АГЕНТСТВО</a:t>
            </a:r>
            <a:r>
              <a:rPr sz="110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FFFFFF"/>
                </a:solidFill>
                <a:latin typeface="Arial"/>
                <a:cs typeface="Arial"/>
              </a:rPr>
              <a:t>АМУРСКОЙ</a:t>
            </a:r>
            <a:r>
              <a:rPr sz="1100" b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FFFFFF"/>
                </a:solidFill>
                <a:latin typeface="Arial"/>
                <a:cs typeface="Arial"/>
              </a:rPr>
              <a:t>ОБЛАСТИ</a:t>
            </a:r>
            <a:r>
              <a:rPr sz="1100" b="1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b="1" spc="-25" dirty="0">
                <a:solidFill>
                  <a:srgbClr val="FFFFFF"/>
                </a:solidFill>
                <a:latin typeface="Arial"/>
                <a:cs typeface="Arial"/>
              </a:rPr>
              <a:t>ПО </a:t>
            </a:r>
            <a:r>
              <a:rPr sz="1100" b="1" spc="-10" dirty="0">
                <a:solidFill>
                  <a:srgbClr val="FFFFFF"/>
                </a:solidFill>
                <a:latin typeface="Arial"/>
                <a:cs typeface="Arial"/>
              </a:rPr>
              <a:t>ПРИВЛЕЧЕНИЮ</a:t>
            </a:r>
            <a:r>
              <a:rPr sz="1100" b="1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b="1" spc="-10" dirty="0">
                <a:solidFill>
                  <a:srgbClr val="FFFFFF"/>
                </a:solidFill>
                <a:latin typeface="Arial"/>
                <a:cs typeface="Arial"/>
              </a:rPr>
              <a:t>ИНВЕСТИЦИЙ»</a:t>
            </a:r>
            <a:endParaRPr sz="1100">
              <a:latin typeface="Arial"/>
              <a:cs typeface="Arial"/>
            </a:endParaRPr>
          </a:p>
        </p:txBody>
      </p:sp>
      <p:grpSp>
        <p:nvGrpSpPr>
          <p:cNvPr id="36" name="object 36"/>
          <p:cNvGrpSpPr/>
          <p:nvPr/>
        </p:nvGrpSpPr>
        <p:grpSpPr>
          <a:xfrm>
            <a:off x="754380" y="5596128"/>
            <a:ext cx="2566670" cy="551815"/>
            <a:chOff x="754380" y="5596128"/>
            <a:chExt cx="2566670" cy="551815"/>
          </a:xfrm>
        </p:grpSpPr>
        <p:pic>
          <p:nvPicPr>
            <p:cNvPr id="37" name="object 37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754380" y="5829300"/>
              <a:ext cx="176783" cy="176784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137915" y="5596128"/>
              <a:ext cx="182880" cy="176784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3115056" y="5971032"/>
              <a:ext cx="182880" cy="176784"/>
            </a:xfrm>
            <a:prstGeom prst="rect">
              <a:avLst/>
            </a:prstGeom>
          </p:spPr>
        </p:pic>
      </p:grpSp>
      <p:sp>
        <p:nvSpPr>
          <p:cNvPr id="40" name="object 40"/>
          <p:cNvSpPr txBox="1"/>
          <p:nvPr/>
        </p:nvSpPr>
        <p:spPr>
          <a:xfrm>
            <a:off x="991920" y="5780938"/>
            <a:ext cx="1704339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9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Амурская</a:t>
            </a:r>
            <a:r>
              <a:rPr sz="9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900" dirty="0">
                <a:solidFill>
                  <a:srgbClr val="FFFFFF"/>
                </a:solidFill>
                <a:latin typeface="Microsoft Sans Serif"/>
                <a:cs typeface="Microsoft Sans Serif"/>
              </a:rPr>
              <a:t>область, </a:t>
            </a:r>
            <a:r>
              <a:rPr sz="9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г. </a:t>
            </a:r>
            <a:r>
              <a:rPr sz="9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Благовещенск,</a:t>
            </a:r>
            <a:r>
              <a:rPr sz="9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900" dirty="0">
                <a:solidFill>
                  <a:srgbClr val="FFFFFF"/>
                </a:solidFill>
                <a:latin typeface="Microsoft Sans Serif"/>
                <a:cs typeface="Microsoft Sans Serif"/>
              </a:rPr>
              <a:t>ул</a:t>
            </a:r>
            <a:r>
              <a:rPr sz="90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9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Амурская,</a:t>
            </a:r>
            <a:r>
              <a:rPr sz="9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9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38</a:t>
            </a:r>
            <a:endParaRPr sz="900">
              <a:latin typeface="Microsoft Sans Serif"/>
              <a:cs typeface="Microsoft Sans Serif"/>
            </a:endParaRPr>
          </a:p>
        </p:txBody>
      </p:sp>
      <p:sp>
        <p:nvSpPr>
          <p:cNvPr id="43" name="object 43"/>
          <p:cNvSpPr txBox="1">
            <a:spLocks noGrp="1"/>
          </p:cNvSpPr>
          <p:nvPr>
            <p:ph type="ftr" sz="quarter" idx="5"/>
          </p:nvPr>
        </p:nvSpPr>
        <p:spPr>
          <a:xfrm>
            <a:off x="527405" y="6551696"/>
            <a:ext cx="4995316" cy="178023"/>
          </a:xfrm>
          <a:prstGeom prst="rect">
            <a:avLst/>
          </a:prstGeom>
        </p:spPr>
        <p:txBody>
          <a:bodyPr vert="horz" wrap="square" lIns="0" tIns="54381" rIns="0" bIns="0" rtlCol="0">
            <a:spAutoFit/>
          </a:bodyPr>
          <a:lstStyle/>
          <a:p>
            <a:pPr marL="99695">
              <a:lnSpc>
                <a:spcPct val="100000"/>
              </a:lnSpc>
              <a:spcBef>
                <a:spcPts val="25"/>
              </a:spcBef>
            </a:pPr>
            <a:r>
              <a:rPr spc="-10" dirty="0"/>
              <a:t>ИНВЕСТИЦИОННЫЙ</a:t>
            </a:r>
            <a:r>
              <a:rPr spc="-25" dirty="0"/>
              <a:t> </a:t>
            </a:r>
            <a:r>
              <a:rPr spc="-20" dirty="0"/>
              <a:t>ПРОФИЛЬ</a:t>
            </a:r>
            <a:r>
              <a:rPr spc="25" dirty="0"/>
              <a:t> </a:t>
            </a:r>
            <a:r>
              <a:rPr lang="ru-RU" spc="25" dirty="0" smtClean="0"/>
              <a:t>ГОРОДСКОГО ОКРУГА ГОРОДА РАЙЧИХИНСК</a:t>
            </a:r>
            <a:endParaRPr spc="-10" dirty="0"/>
          </a:p>
        </p:txBody>
      </p:sp>
      <p:sp>
        <p:nvSpPr>
          <p:cNvPr id="44" name="object 4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spc="-25" dirty="0"/>
              <a:t>19</a:t>
            </a:fld>
            <a:endParaRPr spc="-25" dirty="0"/>
          </a:p>
        </p:txBody>
      </p:sp>
      <p:sp>
        <p:nvSpPr>
          <p:cNvPr id="41" name="object 41"/>
          <p:cNvSpPr txBox="1"/>
          <p:nvPr/>
        </p:nvSpPr>
        <p:spPr>
          <a:xfrm>
            <a:off x="3448558" y="5953150"/>
            <a:ext cx="132524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10" dirty="0">
                <a:solidFill>
                  <a:srgbClr val="FFFFFF"/>
                </a:solidFill>
                <a:latin typeface="Arial"/>
                <a:cs typeface="Arial"/>
                <a:hlinkClick r:id="rId15"/>
              </a:rPr>
              <a:t>Invest.amurobl@mail.ru</a:t>
            </a:r>
            <a:endParaRPr sz="900">
              <a:latin typeface="Arial"/>
              <a:cs typeface="Arial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3481832" y="5566664"/>
            <a:ext cx="842644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10" dirty="0">
                <a:solidFill>
                  <a:srgbClr val="FFFFFF"/>
                </a:solidFill>
                <a:latin typeface="Arial"/>
                <a:cs typeface="Arial"/>
              </a:rPr>
              <a:t>8(4162)772-</a:t>
            </a:r>
            <a:r>
              <a:rPr sz="900" b="1" spc="-25" dirty="0">
                <a:solidFill>
                  <a:srgbClr val="FFFFFF"/>
                </a:solidFill>
                <a:latin typeface="Arial"/>
                <a:cs typeface="Arial"/>
              </a:rPr>
              <a:t>609</a:t>
            </a:r>
            <a:endParaRPr sz="900">
              <a:latin typeface="Arial"/>
              <a:cs typeface="Arial"/>
            </a:endParaRPr>
          </a:p>
        </p:txBody>
      </p:sp>
      <p:pic>
        <p:nvPicPr>
          <p:cNvPr id="45" name="object 2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844788" y="3753515"/>
            <a:ext cx="145461" cy="14421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26363" y="163068"/>
            <a:ext cx="1045844" cy="273050"/>
          </a:xfrm>
          <a:custGeom>
            <a:avLst/>
            <a:gdLst/>
            <a:ahLst/>
            <a:cxnLst/>
            <a:rect l="l" t="t" r="r" b="b"/>
            <a:pathLst>
              <a:path w="1045844" h="273050">
                <a:moveTo>
                  <a:pt x="909066" y="0"/>
                </a:moveTo>
                <a:lnTo>
                  <a:pt x="136398" y="0"/>
                </a:lnTo>
                <a:lnTo>
                  <a:pt x="93283" y="6955"/>
                </a:lnTo>
                <a:lnTo>
                  <a:pt x="55840" y="26322"/>
                </a:lnTo>
                <a:lnTo>
                  <a:pt x="26315" y="55851"/>
                </a:lnTo>
                <a:lnTo>
                  <a:pt x="6953" y="93293"/>
                </a:lnTo>
                <a:lnTo>
                  <a:pt x="0" y="136398"/>
                </a:lnTo>
                <a:lnTo>
                  <a:pt x="6953" y="179502"/>
                </a:lnTo>
                <a:lnTo>
                  <a:pt x="26315" y="216944"/>
                </a:lnTo>
                <a:lnTo>
                  <a:pt x="55840" y="246473"/>
                </a:lnTo>
                <a:lnTo>
                  <a:pt x="93283" y="265840"/>
                </a:lnTo>
                <a:lnTo>
                  <a:pt x="136398" y="272795"/>
                </a:lnTo>
                <a:lnTo>
                  <a:pt x="909066" y="272795"/>
                </a:lnTo>
                <a:lnTo>
                  <a:pt x="952170" y="265840"/>
                </a:lnTo>
                <a:lnTo>
                  <a:pt x="989612" y="246473"/>
                </a:lnTo>
                <a:lnTo>
                  <a:pt x="1019141" y="216944"/>
                </a:lnTo>
                <a:lnTo>
                  <a:pt x="1038508" y="179502"/>
                </a:lnTo>
                <a:lnTo>
                  <a:pt x="1045463" y="136398"/>
                </a:lnTo>
                <a:lnTo>
                  <a:pt x="1038508" y="93293"/>
                </a:lnTo>
                <a:lnTo>
                  <a:pt x="1019141" y="55851"/>
                </a:lnTo>
                <a:lnTo>
                  <a:pt x="989612" y="26322"/>
                </a:lnTo>
                <a:lnTo>
                  <a:pt x="952170" y="6955"/>
                </a:lnTo>
                <a:lnTo>
                  <a:pt x="909066" y="0"/>
                </a:lnTo>
                <a:close/>
              </a:path>
            </a:pathLst>
          </a:custGeom>
          <a:solidFill>
            <a:srgbClr val="4655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62406" y="222885"/>
            <a:ext cx="76073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spc="-10" dirty="0">
                <a:solidFill>
                  <a:srgbClr val="FFFFFF"/>
                </a:solidFill>
                <a:latin typeface="Arial"/>
                <a:cs typeface="Arial"/>
              </a:rPr>
              <a:t>преимущества</a:t>
            </a:r>
            <a:endParaRPr sz="8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86931" y="1452087"/>
            <a:ext cx="3449117" cy="2024380"/>
          </a:xfrm>
          <a:custGeom>
            <a:avLst/>
            <a:gdLst/>
            <a:ahLst/>
            <a:cxnLst/>
            <a:rect l="l" t="t" r="r" b="b"/>
            <a:pathLst>
              <a:path w="4411980" h="2024379">
                <a:moveTo>
                  <a:pt x="4166870" y="0"/>
                </a:moveTo>
                <a:lnTo>
                  <a:pt x="245135" y="0"/>
                </a:lnTo>
                <a:lnTo>
                  <a:pt x="195732" y="4979"/>
                </a:lnTo>
                <a:lnTo>
                  <a:pt x="149718" y="19260"/>
                </a:lnTo>
                <a:lnTo>
                  <a:pt x="108078" y="41857"/>
                </a:lnTo>
                <a:lnTo>
                  <a:pt x="71799" y="71786"/>
                </a:lnTo>
                <a:lnTo>
                  <a:pt x="41865" y="108061"/>
                </a:lnTo>
                <a:lnTo>
                  <a:pt x="19264" y="149697"/>
                </a:lnTo>
                <a:lnTo>
                  <a:pt x="4980" y="195708"/>
                </a:lnTo>
                <a:lnTo>
                  <a:pt x="0" y="245110"/>
                </a:lnTo>
                <a:lnTo>
                  <a:pt x="0" y="1778762"/>
                </a:lnTo>
                <a:lnTo>
                  <a:pt x="4980" y="1828163"/>
                </a:lnTo>
                <a:lnTo>
                  <a:pt x="19264" y="1874174"/>
                </a:lnTo>
                <a:lnTo>
                  <a:pt x="41865" y="1915810"/>
                </a:lnTo>
                <a:lnTo>
                  <a:pt x="71799" y="1952085"/>
                </a:lnTo>
                <a:lnTo>
                  <a:pt x="108078" y="1982014"/>
                </a:lnTo>
                <a:lnTo>
                  <a:pt x="149718" y="2004611"/>
                </a:lnTo>
                <a:lnTo>
                  <a:pt x="195732" y="2018892"/>
                </a:lnTo>
                <a:lnTo>
                  <a:pt x="245135" y="2023872"/>
                </a:lnTo>
                <a:lnTo>
                  <a:pt x="4166870" y="2023872"/>
                </a:lnTo>
                <a:lnTo>
                  <a:pt x="4216271" y="2018892"/>
                </a:lnTo>
                <a:lnTo>
                  <a:pt x="4262282" y="2004611"/>
                </a:lnTo>
                <a:lnTo>
                  <a:pt x="4303918" y="1982014"/>
                </a:lnTo>
                <a:lnTo>
                  <a:pt x="4340193" y="1952085"/>
                </a:lnTo>
                <a:lnTo>
                  <a:pt x="4370122" y="1915810"/>
                </a:lnTo>
                <a:lnTo>
                  <a:pt x="4392719" y="1874174"/>
                </a:lnTo>
                <a:lnTo>
                  <a:pt x="4407000" y="1828163"/>
                </a:lnTo>
                <a:lnTo>
                  <a:pt x="4411980" y="1778762"/>
                </a:lnTo>
                <a:lnTo>
                  <a:pt x="4411980" y="245110"/>
                </a:lnTo>
                <a:lnTo>
                  <a:pt x="4407000" y="195708"/>
                </a:lnTo>
                <a:lnTo>
                  <a:pt x="4392719" y="149697"/>
                </a:lnTo>
                <a:lnTo>
                  <a:pt x="4370122" y="108061"/>
                </a:lnTo>
                <a:lnTo>
                  <a:pt x="4340193" y="71786"/>
                </a:lnTo>
                <a:lnTo>
                  <a:pt x="4303918" y="41857"/>
                </a:lnTo>
                <a:lnTo>
                  <a:pt x="4262282" y="19260"/>
                </a:lnTo>
                <a:lnTo>
                  <a:pt x="4216271" y="4979"/>
                </a:lnTo>
                <a:lnTo>
                  <a:pt x="4166870" y="0"/>
                </a:lnTo>
                <a:close/>
              </a:path>
            </a:pathLst>
          </a:custGeom>
          <a:solidFill>
            <a:srgbClr val="4655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170881" y="1426246"/>
            <a:ext cx="2701087" cy="2025650"/>
          </a:xfrm>
          <a:custGeom>
            <a:avLst/>
            <a:gdLst/>
            <a:ahLst/>
            <a:cxnLst/>
            <a:rect l="l" t="t" r="r" b="b"/>
            <a:pathLst>
              <a:path w="2849879" h="2025650">
                <a:moveTo>
                  <a:pt x="2609341" y="0"/>
                </a:moveTo>
                <a:lnTo>
                  <a:pt x="240537" y="0"/>
                </a:lnTo>
                <a:lnTo>
                  <a:pt x="192062" y="4887"/>
                </a:lnTo>
                <a:lnTo>
                  <a:pt x="146911" y="18903"/>
                </a:lnTo>
                <a:lnTo>
                  <a:pt x="106052" y="41081"/>
                </a:lnTo>
                <a:lnTo>
                  <a:pt x="70453" y="70453"/>
                </a:lnTo>
                <a:lnTo>
                  <a:pt x="41081" y="106052"/>
                </a:lnTo>
                <a:lnTo>
                  <a:pt x="18903" y="146911"/>
                </a:lnTo>
                <a:lnTo>
                  <a:pt x="4887" y="192062"/>
                </a:lnTo>
                <a:lnTo>
                  <a:pt x="0" y="240537"/>
                </a:lnTo>
                <a:lnTo>
                  <a:pt x="0" y="1784858"/>
                </a:lnTo>
                <a:lnTo>
                  <a:pt x="4887" y="1833333"/>
                </a:lnTo>
                <a:lnTo>
                  <a:pt x="18903" y="1878484"/>
                </a:lnTo>
                <a:lnTo>
                  <a:pt x="41081" y="1919343"/>
                </a:lnTo>
                <a:lnTo>
                  <a:pt x="70453" y="1954942"/>
                </a:lnTo>
                <a:lnTo>
                  <a:pt x="106052" y="1984314"/>
                </a:lnTo>
                <a:lnTo>
                  <a:pt x="146911" y="2006492"/>
                </a:lnTo>
                <a:lnTo>
                  <a:pt x="192062" y="2020508"/>
                </a:lnTo>
                <a:lnTo>
                  <a:pt x="240537" y="2025396"/>
                </a:lnTo>
                <a:lnTo>
                  <a:pt x="2609341" y="2025396"/>
                </a:lnTo>
                <a:lnTo>
                  <a:pt x="2657817" y="2020508"/>
                </a:lnTo>
                <a:lnTo>
                  <a:pt x="2702968" y="2006492"/>
                </a:lnTo>
                <a:lnTo>
                  <a:pt x="2743827" y="1984314"/>
                </a:lnTo>
                <a:lnTo>
                  <a:pt x="2779426" y="1954942"/>
                </a:lnTo>
                <a:lnTo>
                  <a:pt x="2808798" y="1919343"/>
                </a:lnTo>
                <a:lnTo>
                  <a:pt x="2830976" y="1878484"/>
                </a:lnTo>
                <a:lnTo>
                  <a:pt x="2844992" y="1833333"/>
                </a:lnTo>
                <a:lnTo>
                  <a:pt x="2849879" y="1784858"/>
                </a:lnTo>
                <a:lnTo>
                  <a:pt x="2849879" y="240537"/>
                </a:lnTo>
                <a:lnTo>
                  <a:pt x="2844992" y="192062"/>
                </a:lnTo>
                <a:lnTo>
                  <a:pt x="2830976" y="146911"/>
                </a:lnTo>
                <a:lnTo>
                  <a:pt x="2808798" y="106052"/>
                </a:lnTo>
                <a:lnTo>
                  <a:pt x="2779426" y="70453"/>
                </a:lnTo>
                <a:lnTo>
                  <a:pt x="2743827" y="41081"/>
                </a:lnTo>
                <a:lnTo>
                  <a:pt x="2702968" y="18903"/>
                </a:lnTo>
                <a:lnTo>
                  <a:pt x="2657817" y="4887"/>
                </a:lnTo>
                <a:lnTo>
                  <a:pt x="2609341" y="0"/>
                </a:lnTo>
                <a:close/>
              </a:path>
            </a:pathLst>
          </a:custGeom>
          <a:solidFill>
            <a:srgbClr val="4655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55430" y="3711053"/>
            <a:ext cx="3050262" cy="1990112"/>
          </a:xfrm>
          <a:custGeom>
            <a:avLst/>
            <a:gdLst/>
            <a:ahLst/>
            <a:cxnLst/>
            <a:rect l="l" t="t" r="r" b="b"/>
            <a:pathLst>
              <a:path w="2792095" h="2025650">
                <a:moveTo>
                  <a:pt x="2490597" y="0"/>
                </a:moveTo>
                <a:lnTo>
                  <a:pt x="301421" y="0"/>
                </a:lnTo>
                <a:lnTo>
                  <a:pt x="252529" y="3946"/>
                </a:lnTo>
                <a:lnTo>
                  <a:pt x="206148" y="15371"/>
                </a:lnTo>
                <a:lnTo>
                  <a:pt x="162900" y="33652"/>
                </a:lnTo>
                <a:lnTo>
                  <a:pt x="123405" y="58168"/>
                </a:lnTo>
                <a:lnTo>
                  <a:pt x="88284" y="88296"/>
                </a:lnTo>
                <a:lnTo>
                  <a:pt x="58156" y="123416"/>
                </a:lnTo>
                <a:lnTo>
                  <a:pt x="33643" y="162905"/>
                </a:lnTo>
                <a:lnTo>
                  <a:pt x="15366" y="206142"/>
                </a:lnTo>
                <a:lnTo>
                  <a:pt x="3945" y="252504"/>
                </a:lnTo>
                <a:lnTo>
                  <a:pt x="0" y="301371"/>
                </a:lnTo>
                <a:lnTo>
                  <a:pt x="0" y="1724025"/>
                </a:lnTo>
                <a:lnTo>
                  <a:pt x="3945" y="1772891"/>
                </a:lnTo>
                <a:lnTo>
                  <a:pt x="15366" y="1819253"/>
                </a:lnTo>
                <a:lnTo>
                  <a:pt x="33643" y="1862490"/>
                </a:lnTo>
                <a:lnTo>
                  <a:pt x="58156" y="1901979"/>
                </a:lnTo>
                <a:lnTo>
                  <a:pt x="88284" y="1937099"/>
                </a:lnTo>
                <a:lnTo>
                  <a:pt x="123405" y="1967227"/>
                </a:lnTo>
                <a:lnTo>
                  <a:pt x="162900" y="1991743"/>
                </a:lnTo>
                <a:lnTo>
                  <a:pt x="206148" y="2010024"/>
                </a:lnTo>
                <a:lnTo>
                  <a:pt x="252529" y="2021449"/>
                </a:lnTo>
                <a:lnTo>
                  <a:pt x="301421" y="2025396"/>
                </a:lnTo>
                <a:lnTo>
                  <a:pt x="2490597" y="2025396"/>
                </a:lnTo>
                <a:lnTo>
                  <a:pt x="2539463" y="2021449"/>
                </a:lnTo>
                <a:lnTo>
                  <a:pt x="2585825" y="2010024"/>
                </a:lnTo>
                <a:lnTo>
                  <a:pt x="2629062" y="1991743"/>
                </a:lnTo>
                <a:lnTo>
                  <a:pt x="2668551" y="1967227"/>
                </a:lnTo>
                <a:lnTo>
                  <a:pt x="2703671" y="1937099"/>
                </a:lnTo>
                <a:lnTo>
                  <a:pt x="2733799" y="1901979"/>
                </a:lnTo>
                <a:lnTo>
                  <a:pt x="2758315" y="1862490"/>
                </a:lnTo>
                <a:lnTo>
                  <a:pt x="2776596" y="1819253"/>
                </a:lnTo>
                <a:lnTo>
                  <a:pt x="2788021" y="1772891"/>
                </a:lnTo>
                <a:lnTo>
                  <a:pt x="2791968" y="1724025"/>
                </a:lnTo>
                <a:lnTo>
                  <a:pt x="2791968" y="301371"/>
                </a:lnTo>
                <a:lnTo>
                  <a:pt x="2788021" y="252504"/>
                </a:lnTo>
                <a:lnTo>
                  <a:pt x="2776596" y="206142"/>
                </a:lnTo>
                <a:lnTo>
                  <a:pt x="2758315" y="162905"/>
                </a:lnTo>
                <a:lnTo>
                  <a:pt x="2733799" y="123416"/>
                </a:lnTo>
                <a:lnTo>
                  <a:pt x="2703671" y="88296"/>
                </a:lnTo>
                <a:lnTo>
                  <a:pt x="2668551" y="58168"/>
                </a:lnTo>
                <a:lnTo>
                  <a:pt x="2629062" y="33652"/>
                </a:lnTo>
                <a:lnTo>
                  <a:pt x="2585825" y="15371"/>
                </a:lnTo>
                <a:lnTo>
                  <a:pt x="2539463" y="3946"/>
                </a:lnTo>
                <a:lnTo>
                  <a:pt x="2490597" y="0"/>
                </a:lnTo>
                <a:close/>
              </a:path>
            </a:pathLst>
          </a:custGeom>
          <a:solidFill>
            <a:srgbClr val="4655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926083" y="1985899"/>
            <a:ext cx="2314575" cy="3613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1100" b="1" spc="-10" dirty="0">
                <a:solidFill>
                  <a:srgbClr val="FFFFFF"/>
                </a:solidFill>
                <a:latin typeface="Arial"/>
                <a:cs typeface="Arial"/>
              </a:rPr>
              <a:t>ТРАНСПОРТНАЯ</a:t>
            </a:r>
            <a:r>
              <a:rPr sz="1100" b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b="1" spc="-10" dirty="0">
                <a:solidFill>
                  <a:srgbClr val="FFFFFF"/>
                </a:solidFill>
                <a:latin typeface="Arial"/>
                <a:cs typeface="Arial"/>
              </a:rPr>
              <a:t>ДОСТУПНОСТЬ ОКРУГА</a:t>
            </a:r>
            <a:endParaRPr sz="11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80843" y="2529766"/>
            <a:ext cx="3945637" cy="6674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ru-RU" sz="1000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Выход на транссибирскую железнодорожную</a:t>
            </a: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ru-RU" sz="1000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 магистраль  через  ветку  Холодный  ключ – Бурея</a:t>
            </a: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endParaRPr lang="ru-RU" sz="1000" dirty="0" smtClean="0">
              <a:solidFill>
                <a:srgbClr val="FFFFFF"/>
              </a:solidFill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ru-RU" sz="1000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Региональная </a:t>
            </a:r>
            <a:r>
              <a:rPr sz="1000" spc="-10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а</a:t>
            </a:r>
            <a:r>
              <a:rPr lang="ru-RU" sz="1000" spc="-10" dirty="0" err="1" smtClean="0">
                <a:solidFill>
                  <a:srgbClr val="FFFFFF"/>
                </a:solidFill>
                <a:latin typeface="Microsoft Sans Serif"/>
                <a:cs typeface="Microsoft Sans Serif"/>
              </a:rPr>
              <a:t>втомобильная</a:t>
            </a:r>
            <a:r>
              <a:rPr sz="1000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lang="ru-RU" sz="1000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 д</a:t>
            </a:r>
            <a:r>
              <a:rPr sz="1000" spc="-10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о</a:t>
            </a:r>
            <a:r>
              <a:rPr lang="ru-RU" sz="1000" spc="-10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рога</a:t>
            </a:r>
            <a:endParaRPr sz="1000" dirty="0">
              <a:latin typeface="Microsoft Sans Serif"/>
              <a:cs typeface="Microsoft Sans Serif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62407" y="4096855"/>
            <a:ext cx="2241620" cy="35137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951230">
              <a:lnSpc>
                <a:spcPct val="100000"/>
              </a:lnSpc>
              <a:spcBef>
                <a:spcPts val="100"/>
              </a:spcBef>
            </a:pPr>
            <a:r>
              <a:rPr sz="1100" b="1" spc="-10" dirty="0" smtClean="0">
                <a:solidFill>
                  <a:srgbClr val="FFFFFF"/>
                </a:solidFill>
                <a:latin typeface="Arial"/>
                <a:cs typeface="Arial"/>
              </a:rPr>
              <a:t>ТУРИСТИЧЕСКИ</a:t>
            </a:r>
            <a:r>
              <a:rPr lang="ru-RU" sz="1100" b="1" spc="-10" dirty="0">
                <a:solidFill>
                  <a:srgbClr val="FFFFFF"/>
                </a:solidFill>
                <a:latin typeface="Arial"/>
                <a:cs typeface="Arial"/>
              </a:rPr>
              <a:t>Е</a:t>
            </a:r>
            <a:endParaRPr sz="11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100" b="1" spc="-10" dirty="0" smtClean="0">
                <a:solidFill>
                  <a:srgbClr val="FFFFFF"/>
                </a:solidFill>
                <a:latin typeface="Arial"/>
                <a:cs typeface="Arial"/>
              </a:rPr>
              <a:t>ДОСТОПРИМЕЧАТЕЛЬНОСТ</a:t>
            </a:r>
            <a:r>
              <a:rPr lang="ru-RU" sz="1100" b="1" spc="-10" dirty="0">
                <a:solidFill>
                  <a:srgbClr val="FFFFFF"/>
                </a:solidFill>
                <a:latin typeface="Arial"/>
                <a:cs typeface="Arial"/>
              </a:rPr>
              <a:t>И</a:t>
            </a:r>
            <a:endParaRPr sz="1100" dirty="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09916" y="4748418"/>
            <a:ext cx="3313074" cy="35137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100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Природные объекты  </a:t>
            </a:r>
            <a:endParaRPr sz="1100" dirty="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</a:pPr>
            <a:r>
              <a:rPr sz="11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Памятники</a:t>
            </a:r>
            <a:r>
              <a:rPr sz="11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100" dirty="0">
                <a:solidFill>
                  <a:srgbClr val="FFFFFF"/>
                </a:solidFill>
                <a:latin typeface="Microsoft Sans Serif"/>
                <a:cs typeface="Microsoft Sans Serif"/>
              </a:rPr>
              <a:t>истории</a:t>
            </a:r>
            <a:r>
              <a:rPr sz="11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100" dirty="0">
                <a:solidFill>
                  <a:srgbClr val="FFFFFF"/>
                </a:solidFill>
                <a:latin typeface="Microsoft Sans Serif"/>
                <a:cs typeface="Microsoft Sans Serif"/>
              </a:rPr>
              <a:t>и</a:t>
            </a:r>
            <a:r>
              <a:rPr sz="11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100" spc="-10" dirty="0" err="1" smtClean="0">
                <a:solidFill>
                  <a:srgbClr val="FFFFFF"/>
                </a:solidFill>
                <a:latin typeface="Microsoft Sans Serif"/>
                <a:cs typeface="Microsoft Sans Serif"/>
              </a:rPr>
              <a:t>культуры</a:t>
            </a:r>
            <a:endParaRPr sz="1100" dirty="0">
              <a:latin typeface="Microsoft Sans Serif"/>
              <a:cs typeface="Microsoft Sans Serif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555395" y="4044378"/>
            <a:ext cx="2082164" cy="3854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7300"/>
              </a:lnSpc>
              <a:spcBef>
                <a:spcPts val="95"/>
              </a:spcBef>
            </a:pPr>
            <a:r>
              <a:rPr sz="1100" b="1" dirty="0">
                <a:solidFill>
                  <a:srgbClr val="FFFFFF"/>
                </a:solidFill>
                <a:latin typeface="Arial"/>
                <a:cs typeface="Arial"/>
              </a:rPr>
              <a:t>НАЛИЧИЕ</a:t>
            </a:r>
            <a:r>
              <a:rPr sz="1100" b="1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b="1" spc="-10" dirty="0">
                <a:solidFill>
                  <a:srgbClr val="FFFFFF"/>
                </a:solidFill>
                <a:latin typeface="Arial"/>
                <a:cs typeface="Arial"/>
              </a:rPr>
              <a:t>МЕСТОРОЖДЕНИЙ </a:t>
            </a:r>
            <a:r>
              <a:rPr sz="1100" b="1" dirty="0">
                <a:solidFill>
                  <a:srgbClr val="FFFFFF"/>
                </a:solidFill>
                <a:latin typeface="Arial"/>
                <a:cs typeface="Arial"/>
              </a:rPr>
              <a:t>ПОЛЕЗНЫХ</a:t>
            </a:r>
            <a:r>
              <a:rPr sz="110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b="1" spc="-10" dirty="0">
                <a:solidFill>
                  <a:srgbClr val="FFFFFF"/>
                </a:solidFill>
                <a:latin typeface="Arial"/>
                <a:cs typeface="Arial"/>
              </a:rPr>
              <a:t>ИСКОПАЕМЫХ</a:t>
            </a:r>
            <a:endParaRPr sz="1100" dirty="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317873" y="1965693"/>
            <a:ext cx="2580005" cy="35201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ru-RU" sz="1100" b="1" spc="-10" dirty="0" smtClean="0">
                <a:solidFill>
                  <a:srgbClr val="FFFFFF"/>
                </a:solidFill>
                <a:latin typeface="Arial"/>
                <a:cs typeface="Arial"/>
              </a:rPr>
              <a:t>НАЛИЧИЕ ПОЛЕЗНЫХ ИСКОПАЕМЫХ</a:t>
            </a:r>
            <a:endParaRPr sz="1100" dirty="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413820" y="2509891"/>
            <a:ext cx="2511680" cy="72904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lang="ru-RU" sz="1100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Бурый уголь, </a:t>
            </a:r>
          </a:p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lang="ru-RU" sz="1100" dirty="0">
                <a:solidFill>
                  <a:srgbClr val="FFFFFF"/>
                </a:solidFill>
                <a:latin typeface="Microsoft Sans Serif"/>
                <a:cs typeface="Microsoft Sans Serif"/>
              </a:rPr>
              <a:t>К</a:t>
            </a:r>
            <a:r>
              <a:rPr lang="ru-RU" sz="1100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варцевые пески,</a:t>
            </a:r>
          </a:p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lang="ru-RU" sz="1100" dirty="0">
                <a:solidFill>
                  <a:srgbClr val="FFFFFF"/>
                </a:solidFill>
                <a:latin typeface="Microsoft Sans Serif"/>
                <a:cs typeface="Microsoft Sans Serif"/>
              </a:rPr>
              <a:t>О</a:t>
            </a:r>
            <a:r>
              <a:rPr lang="ru-RU" sz="1100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гнеупорная глина</a:t>
            </a:r>
          </a:p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lang="ru-RU" sz="1100" dirty="0" err="1">
                <a:solidFill>
                  <a:srgbClr val="FFFFFF"/>
                </a:solidFill>
                <a:latin typeface="Microsoft Sans Serif"/>
                <a:cs typeface="Microsoft Sans Serif"/>
              </a:rPr>
              <a:t>А</a:t>
            </a:r>
            <a:r>
              <a:rPr lang="ru-RU" sz="1100" dirty="0" err="1" smtClean="0">
                <a:solidFill>
                  <a:srgbClr val="FFFFFF"/>
                </a:solidFill>
                <a:latin typeface="Microsoft Sans Serif"/>
                <a:cs typeface="Microsoft Sans Serif"/>
              </a:rPr>
              <a:t>лгопоритовая</a:t>
            </a:r>
            <a:r>
              <a:rPr lang="ru-RU" sz="1100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 глина</a:t>
            </a:r>
            <a:endParaRPr sz="1100" dirty="0">
              <a:latin typeface="Microsoft Sans Serif"/>
              <a:cs typeface="Microsoft Sans Serif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872478" y="4072509"/>
            <a:ext cx="2083435" cy="5295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100" b="1" spc="-10" dirty="0">
                <a:solidFill>
                  <a:srgbClr val="FFFFFF"/>
                </a:solidFill>
                <a:latin typeface="Arial"/>
                <a:cs typeface="Arial"/>
              </a:rPr>
              <a:t>СВОБОДНЫЕ</a:t>
            </a:r>
            <a:r>
              <a:rPr sz="1100" b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b="1" spc="-20" dirty="0">
                <a:solidFill>
                  <a:srgbClr val="FFFFFF"/>
                </a:solidFill>
                <a:latin typeface="Arial"/>
                <a:cs typeface="Arial"/>
              </a:rPr>
              <a:t>ЗЕМЛИ </a:t>
            </a:r>
            <a:r>
              <a:rPr sz="1100" b="1" spc="-10" dirty="0">
                <a:solidFill>
                  <a:srgbClr val="FFFFFF"/>
                </a:solidFill>
                <a:latin typeface="Arial"/>
                <a:cs typeface="Arial"/>
              </a:rPr>
              <a:t>СЕЛЬСКОХОЗЯЙСТВЕННОГО НАЗНАЧЕНИЯ</a:t>
            </a:r>
            <a:endParaRPr sz="1100" dirty="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872478" y="4743450"/>
            <a:ext cx="2009775" cy="361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rgbClr val="FFFFFF"/>
                </a:solidFill>
                <a:latin typeface="Microsoft Sans Serif"/>
                <a:cs typeface="Microsoft Sans Serif"/>
              </a:rPr>
              <a:t>40</a:t>
            </a:r>
            <a:r>
              <a:rPr sz="11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земельных</a:t>
            </a:r>
            <a:r>
              <a:rPr sz="11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участков</a:t>
            </a:r>
            <a:r>
              <a:rPr sz="11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1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общей </a:t>
            </a:r>
            <a:r>
              <a:rPr sz="1100" dirty="0">
                <a:solidFill>
                  <a:srgbClr val="FFFFFF"/>
                </a:solidFill>
                <a:latin typeface="Microsoft Sans Serif"/>
                <a:cs typeface="Microsoft Sans Serif"/>
              </a:rPr>
              <a:t>площадью</a:t>
            </a:r>
            <a:r>
              <a:rPr sz="1100" spc="-5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100" dirty="0">
                <a:solidFill>
                  <a:srgbClr val="FFFFFF"/>
                </a:solidFill>
                <a:latin typeface="Microsoft Sans Serif"/>
                <a:cs typeface="Microsoft Sans Serif"/>
              </a:rPr>
              <a:t>4776</a:t>
            </a:r>
            <a:r>
              <a:rPr sz="11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1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га</a:t>
            </a:r>
            <a:endParaRPr sz="1100" dirty="0">
              <a:latin typeface="Microsoft Sans Serif"/>
              <a:cs typeface="Microsoft Sans Serif"/>
            </a:endParaRPr>
          </a:p>
        </p:txBody>
      </p:sp>
      <p:pic>
        <p:nvPicPr>
          <p:cNvPr id="18" name="object 1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883657" y="3565842"/>
            <a:ext cx="309372" cy="310895"/>
          </a:xfrm>
          <a:prstGeom prst="rect">
            <a:avLst/>
          </a:prstGeom>
        </p:spPr>
      </p:pic>
      <p:pic>
        <p:nvPicPr>
          <p:cNvPr id="19" name="object 1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524820" y="1520687"/>
            <a:ext cx="364236" cy="364236"/>
          </a:xfrm>
          <a:prstGeom prst="rect">
            <a:avLst/>
          </a:prstGeom>
        </p:spPr>
      </p:pic>
      <p:sp>
        <p:nvSpPr>
          <p:cNvPr id="20" name="object 20"/>
          <p:cNvSpPr txBox="1">
            <a:spLocks noGrp="1"/>
          </p:cNvSpPr>
          <p:nvPr>
            <p:ph type="title"/>
          </p:nvPr>
        </p:nvSpPr>
        <p:spPr>
          <a:xfrm>
            <a:off x="614577" y="529539"/>
            <a:ext cx="8631529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ПРЕИМУЩЕСТВА</a:t>
            </a: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ru-RU" b="0" spc="-50" dirty="0" smtClean="0">
                <a:latin typeface="Microsoft Sans Serif"/>
                <a:cs typeface="Microsoft Sans Serif"/>
              </a:rPr>
              <a:t>ГОРОДСКОГО ОКРУГА ГОРОДА РАЙЧИХИНСК</a:t>
            </a:r>
            <a:endParaRPr b="0" spc="-40" dirty="0">
              <a:latin typeface="Microsoft Sans Serif"/>
              <a:cs typeface="Microsoft Sans Serif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275769" y="4597463"/>
            <a:ext cx="2170430" cy="361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1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(кварцевые</a:t>
            </a:r>
            <a:r>
              <a:rPr sz="1100" spc="-4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пески,</a:t>
            </a:r>
            <a:r>
              <a:rPr sz="11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строительный камень,</a:t>
            </a:r>
            <a:r>
              <a:rPr sz="11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цеолиты)</a:t>
            </a:r>
            <a:endParaRPr sz="1100" dirty="0">
              <a:latin typeface="Microsoft Sans Serif"/>
              <a:cs typeface="Microsoft Sans Serif"/>
            </a:endParaRPr>
          </a:p>
        </p:txBody>
      </p:sp>
      <p:pic>
        <p:nvPicPr>
          <p:cNvPr id="23" name="object 23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250764" y="1556002"/>
            <a:ext cx="513712" cy="429898"/>
          </a:xfrm>
          <a:prstGeom prst="rect">
            <a:avLst/>
          </a:prstGeom>
        </p:spPr>
      </p:pic>
      <p:pic>
        <p:nvPicPr>
          <p:cNvPr id="24" name="object 24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9246107" y="3649979"/>
            <a:ext cx="358140" cy="356616"/>
          </a:xfrm>
          <a:prstGeom prst="rect">
            <a:avLst/>
          </a:prstGeom>
        </p:spPr>
      </p:pic>
      <p:sp>
        <p:nvSpPr>
          <p:cNvPr id="25" name="object 25"/>
          <p:cNvSpPr txBox="1">
            <a:spLocks noGrp="1"/>
          </p:cNvSpPr>
          <p:nvPr>
            <p:ph type="ftr" sz="quarter" idx="5"/>
          </p:nvPr>
        </p:nvSpPr>
        <p:spPr>
          <a:xfrm>
            <a:off x="527404" y="6551696"/>
            <a:ext cx="5142255" cy="190642"/>
          </a:xfrm>
          <a:prstGeom prst="rect">
            <a:avLst/>
          </a:prstGeom>
        </p:spPr>
        <p:txBody>
          <a:bodyPr vert="horz" wrap="square" lIns="0" tIns="66878" rIns="0" bIns="0" rtlCol="0">
            <a:spAutoFit/>
          </a:bodyPr>
          <a:lstStyle/>
          <a:p>
            <a:pPr marL="99695">
              <a:lnSpc>
                <a:spcPct val="100000"/>
              </a:lnSpc>
              <a:spcBef>
                <a:spcPts val="25"/>
              </a:spcBef>
            </a:pPr>
            <a:r>
              <a:rPr spc="-10" dirty="0"/>
              <a:t>ИНВЕСТИЦИОННЫЙ</a:t>
            </a:r>
            <a:r>
              <a:rPr spc="-25" dirty="0"/>
              <a:t> </a:t>
            </a:r>
            <a:r>
              <a:rPr spc="-20" dirty="0"/>
              <a:t>ПРОФИЛЬ</a:t>
            </a:r>
            <a:r>
              <a:rPr spc="25" dirty="0"/>
              <a:t> </a:t>
            </a:r>
            <a:r>
              <a:rPr lang="ru-RU" spc="25" dirty="0" smtClean="0"/>
              <a:t>ГОРОДСКОГО ОКРУГА ГОРОДА РАЙЧИХИНСК</a:t>
            </a:r>
            <a:endParaRPr spc="-10" dirty="0"/>
          </a:p>
        </p:txBody>
      </p:sp>
      <p:sp>
        <p:nvSpPr>
          <p:cNvPr id="26" name="object 2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93980">
              <a:lnSpc>
                <a:spcPct val="100000"/>
              </a:lnSpc>
              <a:spcBef>
                <a:spcPts val="125"/>
              </a:spcBef>
            </a:pPr>
            <a:fld id="{81D60167-4931-47E6-BA6A-407CBD079E47}" type="slidenum">
              <a:rPr spc="-50" dirty="0"/>
              <a:t>2</a:t>
            </a:fld>
            <a:endParaRPr spc="-50" dirty="0"/>
          </a:p>
        </p:txBody>
      </p:sp>
      <p:pic>
        <p:nvPicPr>
          <p:cNvPr id="27" name="Рисунок 26" descr="Русский Каседрал со сплошной заливкой">
            <a:extLst>
              <a:ext uri="{FF2B5EF4-FFF2-40B4-BE49-F238E27FC236}">
                <a16:creationId xmlns="" xmlns:a16="http://schemas.microsoft.com/office/drawing/2014/main" id="{5EB91455-B4B9-D3A9-27F3-0A6A54CDA3B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152338" y="3776652"/>
            <a:ext cx="420049" cy="419959"/>
          </a:xfrm>
          <a:prstGeom prst="rect">
            <a:avLst/>
          </a:prstGeom>
        </p:spPr>
      </p:pic>
      <p:sp>
        <p:nvSpPr>
          <p:cNvPr id="28" name="Скругленный прямоугольник 27">
            <a:extLst>
              <a:ext uri="{FF2B5EF4-FFF2-40B4-BE49-F238E27FC236}">
                <a16:creationId xmlns="" xmlns:a16="http://schemas.microsoft.com/office/drawing/2014/main" id="{2F86149C-6AAD-8DFE-9767-9DE085BAF799}"/>
              </a:ext>
            </a:extLst>
          </p:cNvPr>
          <p:cNvSpPr/>
          <p:nvPr/>
        </p:nvSpPr>
        <p:spPr>
          <a:xfrm>
            <a:off x="3813498" y="3711053"/>
            <a:ext cx="2807434" cy="2027453"/>
          </a:xfrm>
          <a:prstGeom prst="roundRect">
            <a:avLst>
              <a:gd name="adj" fmla="val 11752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СВОБОДНЫЕ ИНВЕСТИЦИОННЫЕ ПЛОЩАДКИ </a:t>
            </a:r>
          </a:p>
          <a:p>
            <a:endParaRPr lang="ru-RU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1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en" sz="11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greenfield'o</a:t>
            </a:r>
            <a:r>
              <a:rPr lang="ru-RU" sz="11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в, </a:t>
            </a:r>
          </a:p>
          <a:p>
            <a:r>
              <a:rPr lang="ru-RU" sz="11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незадействованных площадей  на предприятиях, учреждений</a:t>
            </a:r>
          </a:p>
          <a:p>
            <a:endParaRPr lang="x-none" sz="1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" name="Рисунок 29" descr="Линейчатая диаграмма со сплошной заливкой">
            <a:extLst>
              <a:ext uri="{FF2B5EF4-FFF2-40B4-BE49-F238E27FC236}">
                <a16:creationId xmlns="" xmlns:a16="http://schemas.microsoft.com/office/drawing/2014/main" id="{29725ACB-265F-F2E5-C2BB-002238ACB76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=""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6130784" y="3738573"/>
            <a:ext cx="361736" cy="361736"/>
          </a:xfrm>
          <a:prstGeom prst="rect">
            <a:avLst/>
          </a:prstGeom>
        </p:spPr>
      </p:pic>
      <p:sp>
        <p:nvSpPr>
          <p:cNvPr id="31" name="Скругленный прямоугольник 30">
            <a:extLst>
              <a:ext uri="{FF2B5EF4-FFF2-40B4-BE49-F238E27FC236}">
                <a16:creationId xmlns="" xmlns:a16="http://schemas.microsoft.com/office/drawing/2014/main" id="{D510CA90-BCEA-DCF2-1BEF-005A50692AF5}"/>
              </a:ext>
            </a:extLst>
          </p:cNvPr>
          <p:cNvSpPr/>
          <p:nvPr/>
        </p:nvSpPr>
        <p:spPr>
          <a:xfrm>
            <a:off x="6950900" y="1421240"/>
            <a:ext cx="2780405" cy="2027453"/>
          </a:xfrm>
          <a:prstGeom prst="roundRect">
            <a:avLst>
              <a:gd name="adj" fmla="val 11277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ПРОМЫШЛЕННОСТЬ </a:t>
            </a:r>
          </a:p>
          <a:p>
            <a:endParaRPr lang="ru-RU" sz="1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Добыча полезных ископаемых</a:t>
            </a:r>
          </a:p>
          <a:p>
            <a:r>
              <a:rPr lang="ru-RU" sz="1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Обрабатывающие производство</a:t>
            </a:r>
          </a:p>
        </p:txBody>
      </p:sp>
      <p:pic>
        <p:nvPicPr>
          <p:cNvPr id="32" name="Рисунок 31" descr="Производство со сплошной заливкой">
            <a:extLst>
              <a:ext uri="{FF2B5EF4-FFF2-40B4-BE49-F238E27FC236}">
                <a16:creationId xmlns="" xmlns:a16="http://schemas.microsoft.com/office/drawing/2014/main" id="{A7171B6C-EB0E-44BD-864B-013B993BEDE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=""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9208980" y="1614352"/>
            <a:ext cx="317061" cy="317061"/>
          </a:xfrm>
          <a:prstGeom prst="rect">
            <a:avLst/>
          </a:prstGeom>
        </p:spPr>
      </p:pic>
      <p:sp>
        <p:nvSpPr>
          <p:cNvPr id="29" name="Скругленный прямоугольник 28">
            <a:extLst>
              <a:ext uri="{FF2B5EF4-FFF2-40B4-BE49-F238E27FC236}">
                <a16:creationId xmlns="" xmlns:a16="http://schemas.microsoft.com/office/drawing/2014/main" id="{2F86149C-6AAD-8DFE-9767-9DE085BAF799}"/>
              </a:ext>
            </a:extLst>
          </p:cNvPr>
          <p:cNvSpPr/>
          <p:nvPr/>
        </p:nvSpPr>
        <p:spPr>
          <a:xfrm>
            <a:off x="6827294" y="3776652"/>
            <a:ext cx="2807434" cy="1924513"/>
          </a:xfrm>
          <a:prstGeom prst="roundRect">
            <a:avLst>
              <a:gd name="adj" fmla="val 11752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0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СВОБОДНЫЕ ЗЕМЛИ </a:t>
            </a:r>
          </a:p>
          <a:p>
            <a:endParaRPr lang="ru-RU" sz="10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земельных участков  для строительства, общей площадью 79,7га</a:t>
            </a:r>
          </a:p>
          <a:p>
            <a:r>
              <a:rPr lang="ru-RU" sz="1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 земельных участков  для развития сельского хозяйства, общей площадью 35,5 га</a:t>
            </a:r>
          </a:p>
          <a:p>
            <a:endParaRPr lang="x-none" sz="1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3" name="object 24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9112759" y="3871965"/>
            <a:ext cx="358140" cy="3566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755234" y="1283842"/>
            <a:ext cx="3990340" cy="4904740"/>
          </a:xfrm>
          <a:custGeom>
            <a:avLst/>
            <a:gdLst/>
            <a:ahLst/>
            <a:cxnLst/>
            <a:rect l="l" t="t" r="r" b="b"/>
            <a:pathLst>
              <a:path w="3990340" h="4904740">
                <a:moveTo>
                  <a:pt x="3708780" y="0"/>
                </a:moveTo>
                <a:lnTo>
                  <a:pt x="281050" y="0"/>
                </a:lnTo>
                <a:lnTo>
                  <a:pt x="235469" y="3679"/>
                </a:lnTo>
                <a:lnTo>
                  <a:pt x="192227" y="14330"/>
                </a:lnTo>
                <a:lnTo>
                  <a:pt x="151903" y="31375"/>
                </a:lnTo>
                <a:lnTo>
                  <a:pt x="115077" y="54234"/>
                </a:lnTo>
                <a:lnTo>
                  <a:pt x="82327" y="82327"/>
                </a:lnTo>
                <a:lnTo>
                  <a:pt x="54234" y="115077"/>
                </a:lnTo>
                <a:lnTo>
                  <a:pt x="31375" y="151903"/>
                </a:lnTo>
                <a:lnTo>
                  <a:pt x="14330" y="192227"/>
                </a:lnTo>
                <a:lnTo>
                  <a:pt x="3679" y="235469"/>
                </a:lnTo>
                <a:lnTo>
                  <a:pt x="0" y="281050"/>
                </a:lnTo>
                <a:lnTo>
                  <a:pt x="0" y="4623155"/>
                </a:lnTo>
                <a:lnTo>
                  <a:pt x="3679" y="4668747"/>
                </a:lnTo>
                <a:lnTo>
                  <a:pt x="14330" y="4711996"/>
                </a:lnTo>
                <a:lnTo>
                  <a:pt x="31375" y="4752325"/>
                </a:lnTo>
                <a:lnTo>
                  <a:pt x="54234" y="4789154"/>
                </a:lnTo>
                <a:lnTo>
                  <a:pt x="82327" y="4821905"/>
                </a:lnTo>
                <a:lnTo>
                  <a:pt x="115077" y="4849999"/>
                </a:lnTo>
                <a:lnTo>
                  <a:pt x="151903" y="4872858"/>
                </a:lnTo>
                <a:lnTo>
                  <a:pt x="192227" y="4889902"/>
                </a:lnTo>
                <a:lnTo>
                  <a:pt x="235469" y="4900553"/>
                </a:lnTo>
                <a:lnTo>
                  <a:pt x="281050" y="4904232"/>
                </a:lnTo>
                <a:lnTo>
                  <a:pt x="3708780" y="4904232"/>
                </a:lnTo>
                <a:lnTo>
                  <a:pt x="3754362" y="4900553"/>
                </a:lnTo>
                <a:lnTo>
                  <a:pt x="3797604" y="4889902"/>
                </a:lnTo>
                <a:lnTo>
                  <a:pt x="3837928" y="4872858"/>
                </a:lnTo>
                <a:lnTo>
                  <a:pt x="3874754" y="4849999"/>
                </a:lnTo>
                <a:lnTo>
                  <a:pt x="3907504" y="4821905"/>
                </a:lnTo>
                <a:lnTo>
                  <a:pt x="3935597" y="4789154"/>
                </a:lnTo>
                <a:lnTo>
                  <a:pt x="3958456" y="4752325"/>
                </a:lnTo>
                <a:lnTo>
                  <a:pt x="3975501" y="4711996"/>
                </a:lnTo>
                <a:lnTo>
                  <a:pt x="3986152" y="4668747"/>
                </a:lnTo>
                <a:lnTo>
                  <a:pt x="3989831" y="4623155"/>
                </a:lnTo>
                <a:lnTo>
                  <a:pt x="3989831" y="281050"/>
                </a:lnTo>
                <a:lnTo>
                  <a:pt x="3986152" y="235469"/>
                </a:lnTo>
                <a:lnTo>
                  <a:pt x="3975501" y="192227"/>
                </a:lnTo>
                <a:lnTo>
                  <a:pt x="3958456" y="151903"/>
                </a:lnTo>
                <a:lnTo>
                  <a:pt x="3935597" y="115077"/>
                </a:lnTo>
                <a:lnTo>
                  <a:pt x="3907504" y="82327"/>
                </a:lnTo>
                <a:lnTo>
                  <a:pt x="3874754" y="54234"/>
                </a:lnTo>
                <a:lnTo>
                  <a:pt x="3837928" y="31375"/>
                </a:lnTo>
                <a:lnTo>
                  <a:pt x="3797604" y="14330"/>
                </a:lnTo>
                <a:lnTo>
                  <a:pt x="3754362" y="3679"/>
                </a:lnTo>
                <a:lnTo>
                  <a:pt x="3708780" y="0"/>
                </a:lnTo>
                <a:close/>
              </a:path>
            </a:pathLst>
          </a:custGeom>
          <a:solidFill>
            <a:srgbClr val="F0F0F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246037" y="2589988"/>
            <a:ext cx="160703" cy="250094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626363" y="163068"/>
            <a:ext cx="1431290" cy="273050"/>
          </a:xfrm>
          <a:custGeom>
            <a:avLst/>
            <a:gdLst/>
            <a:ahLst/>
            <a:cxnLst/>
            <a:rect l="l" t="t" r="r" b="b"/>
            <a:pathLst>
              <a:path w="1431289" h="273050">
                <a:moveTo>
                  <a:pt x="1294638" y="0"/>
                </a:moveTo>
                <a:lnTo>
                  <a:pt x="136398" y="0"/>
                </a:lnTo>
                <a:lnTo>
                  <a:pt x="93283" y="6955"/>
                </a:lnTo>
                <a:lnTo>
                  <a:pt x="55840" y="26322"/>
                </a:lnTo>
                <a:lnTo>
                  <a:pt x="26315" y="55851"/>
                </a:lnTo>
                <a:lnTo>
                  <a:pt x="6953" y="93293"/>
                </a:lnTo>
                <a:lnTo>
                  <a:pt x="0" y="136398"/>
                </a:lnTo>
                <a:lnTo>
                  <a:pt x="6953" y="179502"/>
                </a:lnTo>
                <a:lnTo>
                  <a:pt x="26315" y="216944"/>
                </a:lnTo>
                <a:lnTo>
                  <a:pt x="55840" y="246473"/>
                </a:lnTo>
                <a:lnTo>
                  <a:pt x="93283" y="265840"/>
                </a:lnTo>
                <a:lnTo>
                  <a:pt x="136398" y="272795"/>
                </a:lnTo>
                <a:lnTo>
                  <a:pt x="1294638" y="272795"/>
                </a:lnTo>
                <a:lnTo>
                  <a:pt x="1337742" y="265840"/>
                </a:lnTo>
                <a:lnTo>
                  <a:pt x="1375184" y="246473"/>
                </a:lnTo>
                <a:lnTo>
                  <a:pt x="1404713" y="216944"/>
                </a:lnTo>
                <a:lnTo>
                  <a:pt x="1424080" y="179502"/>
                </a:lnTo>
                <a:lnTo>
                  <a:pt x="1431036" y="136398"/>
                </a:lnTo>
                <a:lnTo>
                  <a:pt x="1424080" y="93293"/>
                </a:lnTo>
                <a:lnTo>
                  <a:pt x="1404713" y="55851"/>
                </a:lnTo>
                <a:lnTo>
                  <a:pt x="1375184" y="26322"/>
                </a:lnTo>
                <a:lnTo>
                  <a:pt x="1337742" y="6955"/>
                </a:lnTo>
                <a:lnTo>
                  <a:pt x="1294638" y="0"/>
                </a:lnTo>
                <a:close/>
              </a:path>
            </a:pathLst>
          </a:custGeom>
          <a:solidFill>
            <a:srgbClr val="4655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762406" y="222885"/>
            <a:ext cx="116713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dirty="0">
                <a:solidFill>
                  <a:srgbClr val="FFFFFF"/>
                </a:solidFill>
                <a:latin typeface="Arial"/>
                <a:cs typeface="Arial"/>
              </a:rPr>
              <a:t>общая</a:t>
            </a:r>
            <a:r>
              <a:rPr sz="8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b="1" spc="-10" dirty="0">
                <a:solidFill>
                  <a:srgbClr val="FFFFFF"/>
                </a:solidFill>
                <a:latin typeface="Arial"/>
                <a:cs typeface="Arial"/>
              </a:rPr>
              <a:t>характеристика</a:t>
            </a:r>
            <a:endParaRPr sz="8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27126" y="1402841"/>
            <a:ext cx="2437130" cy="942340"/>
          </a:xfrm>
          <a:custGeom>
            <a:avLst/>
            <a:gdLst/>
            <a:ahLst/>
            <a:cxnLst/>
            <a:rect l="l" t="t" r="r" b="b"/>
            <a:pathLst>
              <a:path w="2437130" h="942339">
                <a:moveTo>
                  <a:pt x="0" y="230378"/>
                </a:moveTo>
                <a:lnTo>
                  <a:pt x="4681" y="183943"/>
                </a:lnTo>
                <a:lnTo>
                  <a:pt x="18107" y="140696"/>
                </a:lnTo>
                <a:lnTo>
                  <a:pt x="39352" y="101562"/>
                </a:lnTo>
                <a:lnTo>
                  <a:pt x="67489" y="67468"/>
                </a:lnTo>
                <a:lnTo>
                  <a:pt x="101591" y="39339"/>
                </a:lnTo>
                <a:lnTo>
                  <a:pt x="140733" y="18101"/>
                </a:lnTo>
                <a:lnTo>
                  <a:pt x="183988" y="4679"/>
                </a:lnTo>
                <a:lnTo>
                  <a:pt x="230428" y="0"/>
                </a:lnTo>
                <a:lnTo>
                  <a:pt x="2206498" y="0"/>
                </a:lnTo>
                <a:lnTo>
                  <a:pt x="2252932" y="4679"/>
                </a:lnTo>
                <a:lnTo>
                  <a:pt x="2296179" y="18101"/>
                </a:lnTo>
                <a:lnTo>
                  <a:pt x="2335313" y="39339"/>
                </a:lnTo>
                <a:lnTo>
                  <a:pt x="2369407" y="67468"/>
                </a:lnTo>
                <a:lnTo>
                  <a:pt x="2397536" y="101562"/>
                </a:lnTo>
                <a:lnTo>
                  <a:pt x="2418774" y="140696"/>
                </a:lnTo>
                <a:lnTo>
                  <a:pt x="2432196" y="183943"/>
                </a:lnTo>
                <a:lnTo>
                  <a:pt x="2436876" y="230378"/>
                </a:lnTo>
                <a:lnTo>
                  <a:pt x="2436876" y="711454"/>
                </a:lnTo>
                <a:lnTo>
                  <a:pt x="2432196" y="757888"/>
                </a:lnTo>
                <a:lnTo>
                  <a:pt x="2418774" y="801135"/>
                </a:lnTo>
                <a:lnTo>
                  <a:pt x="2397536" y="840269"/>
                </a:lnTo>
                <a:lnTo>
                  <a:pt x="2369407" y="874363"/>
                </a:lnTo>
                <a:lnTo>
                  <a:pt x="2335313" y="902492"/>
                </a:lnTo>
                <a:lnTo>
                  <a:pt x="2296179" y="923730"/>
                </a:lnTo>
                <a:lnTo>
                  <a:pt x="2252932" y="937152"/>
                </a:lnTo>
                <a:lnTo>
                  <a:pt x="2206498" y="941832"/>
                </a:lnTo>
                <a:lnTo>
                  <a:pt x="230428" y="941832"/>
                </a:lnTo>
                <a:lnTo>
                  <a:pt x="183988" y="937152"/>
                </a:lnTo>
                <a:lnTo>
                  <a:pt x="140733" y="923730"/>
                </a:lnTo>
                <a:lnTo>
                  <a:pt x="101591" y="902492"/>
                </a:lnTo>
                <a:lnTo>
                  <a:pt x="67489" y="874363"/>
                </a:lnTo>
                <a:lnTo>
                  <a:pt x="39352" y="840269"/>
                </a:lnTo>
                <a:lnTo>
                  <a:pt x="18107" y="801135"/>
                </a:lnTo>
                <a:lnTo>
                  <a:pt x="4681" y="757888"/>
                </a:lnTo>
                <a:lnTo>
                  <a:pt x="0" y="711454"/>
                </a:lnTo>
                <a:lnTo>
                  <a:pt x="0" y="230378"/>
                </a:lnTo>
                <a:close/>
              </a:path>
            </a:pathLst>
          </a:custGeom>
          <a:ln w="25908">
            <a:solidFill>
              <a:srgbClr val="4655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27126" y="2449829"/>
            <a:ext cx="2438400" cy="942340"/>
          </a:xfrm>
          <a:custGeom>
            <a:avLst/>
            <a:gdLst/>
            <a:ahLst/>
            <a:cxnLst/>
            <a:rect l="l" t="t" r="r" b="b"/>
            <a:pathLst>
              <a:path w="2438400" h="942339">
                <a:moveTo>
                  <a:pt x="0" y="230378"/>
                </a:moveTo>
                <a:lnTo>
                  <a:pt x="4681" y="183943"/>
                </a:lnTo>
                <a:lnTo>
                  <a:pt x="18107" y="140696"/>
                </a:lnTo>
                <a:lnTo>
                  <a:pt x="39352" y="101562"/>
                </a:lnTo>
                <a:lnTo>
                  <a:pt x="67489" y="67468"/>
                </a:lnTo>
                <a:lnTo>
                  <a:pt x="101591" y="39339"/>
                </a:lnTo>
                <a:lnTo>
                  <a:pt x="140733" y="18101"/>
                </a:lnTo>
                <a:lnTo>
                  <a:pt x="183988" y="4679"/>
                </a:lnTo>
                <a:lnTo>
                  <a:pt x="230428" y="0"/>
                </a:lnTo>
                <a:lnTo>
                  <a:pt x="2208022" y="0"/>
                </a:lnTo>
                <a:lnTo>
                  <a:pt x="2254456" y="4679"/>
                </a:lnTo>
                <a:lnTo>
                  <a:pt x="2297703" y="18101"/>
                </a:lnTo>
                <a:lnTo>
                  <a:pt x="2336837" y="39339"/>
                </a:lnTo>
                <a:lnTo>
                  <a:pt x="2370931" y="67468"/>
                </a:lnTo>
                <a:lnTo>
                  <a:pt x="2399060" y="101562"/>
                </a:lnTo>
                <a:lnTo>
                  <a:pt x="2420298" y="140696"/>
                </a:lnTo>
                <a:lnTo>
                  <a:pt x="2433720" y="183943"/>
                </a:lnTo>
                <a:lnTo>
                  <a:pt x="2438400" y="230378"/>
                </a:lnTo>
                <a:lnTo>
                  <a:pt x="2438400" y="711454"/>
                </a:lnTo>
                <a:lnTo>
                  <a:pt x="2433720" y="757888"/>
                </a:lnTo>
                <a:lnTo>
                  <a:pt x="2420298" y="801135"/>
                </a:lnTo>
                <a:lnTo>
                  <a:pt x="2399060" y="840269"/>
                </a:lnTo>
                <a:lnTo>
                  <a:pt x="2370931" y="874363"/>
                </a:lnTo>
                <a:lnTo>
                  <a:pt x="2336837" y="902492"/>
                </a:lnTo>
                <a:lnTo>
                  <a:pt x="2297703" y="923730"/>
                </a:lnTo>
                <a:lnTo>
                  <a:pt x="2254456" y="937152"/>
                </a:lnTo>
                <a:lnTo>
                  <a:pt x="2208022" y="941832"/>
                </a:lnTo>
                <a:lnTo>
                  <a:pt x="230428" y="941832"/>
                </a:lnTo>
                <a:lnTo>
                  <a:pt x="183988" y="937152"/>
                </a:lnTo>
                <a:lnTo>
                  <a:pt x="140733" y="923730"/>
                </a:lnTo>
                <a:lnTo>
                  <a:pt x="101591" y="902492"/>
                </a:lnTo>
                <a:lnTo>
                  <a:pt x="67489" y="874363"/>
                </a:lnTo>
                <a:lnTo>
                  <a:pt x="39352" y="840269"/>
                </a:lnTo>
                <a:lnTo>
                  <a:pt x="18107" y="801135"/>
                </a:lnTo>
                <a:lnTo>
                  <a:pt x="4681" y="757888"/>
                </a:lnTo>
                <a:lnTo>
                  <a:pt x="0" y="711454"/>
                </a:lnTo>
                <a:lnTo>
                  <a:pt x="0" y="230378"/>
                </a:lnTo>
                <a:close/>
              </a:path>
            </a:pathLst>
          </a:custGeom>
          <a:ln w="25908">
            <a:solidFill>
              <a:srgbClr val="4655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614578" y="3602558"/>
            <a:ext cx="3032125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10" dirty="0">
                <a:latin typeface="Arial"/>
                <a:cs typeface="Arial"/>
              </a:rPr>
              <a:t>транспортная доступность</a:t>
            </a:r>
            <a:r>
              <a:rPr sz="1400" b="1" spc="40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округа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14222" y="1389461"/>
            <a:ext cx="1495425" cy="814325"/>
          </a:xfrm>
          <a:prstGeom prst="rect">
            <a:avLst/>
          </a:prstGeom>
        </p:spPr>
        <p:txBody>
          <a:bodyPr vert="horz" wrap="square" lIns="0" tIns="138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90"/>
              </a:spcBef>
            </a:pPr>
            <a:r>
              <a:rPr sz="1600" b="1" dirty="0" smtClean="0">
                <a:solidFill>
                  <a:srgbClr val="46559F"/>
                </a:solidFill>
                <a:latin typeface="Arial"/>
                <a:cs typeface="Arial"/>
              </a:rPr>
              <a:t>1</a:t>
            </a:r>
            <a:r>
              <a:rPr lang="ru-RU" sz="1600" b="1" dirty="0" smtClean="0">
                <a:solidFill>
                  <a:srgbClr val="46559F"/>
                </a:solidFill>
                <a:latin typeface="Arial"/>
                <a:cs typeface="Arial"/>
              </a:rPr>
              <a:t>7139 </a:t>
            </a:r>
            <a:r>
              <a:rPr sz="1100" b="1" spc="-25" dirty="0" err="1" smtClean="0">
                <a:solidFill>
                  <a:srgbClr val="46559F"/>
                </a:solidFill>
                <a:latin typeface="Arial"/>
                <a:cs typeface="Arial"/>
              </a:rPr>
              <a:t>чел</a:t>
            </a:r>
            <a:endParaRPr sz="11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00"/>
              </a:spcBef>
            </a:pPr>
            <a:r>
              <a:rPr sz="1100" spc="-10" dirty="0">
                <a:solidFill>
                  <a:srgbClr val="46559F"/>
                </a:solidFill>
                <a:latin typeface="Microsoft Sans Serif"/>
                <a:cs typeface="Microsoft Sans Serif"/>
              </a:rPr>
              <a:t>численность</a:t>
            </a:r>
            <a:endParaRPr sz="1100" dirty="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</a:pPr>
            <a:r>
              <a:rPr sz="1100" dirty="0">
                <a:solidFill>
                  <a:srgbClr val="46559F"/>
                </a:solidFill>
                <a:latin typeface="Microsoft Sans Serif"/>
                <a:cs typeface="Microsoft Sans Serif"/>
              </a:rPr>
              <a:t>населения</a:t>
            </a:r>
            <a:r>
              <a:rPr sz="1100" spc="-35" dirty="0">
                <a:solidFill>
                  <a:srgbClr val="46559F"/>
                </a:solidFill>
                <a:latin typeface="Microsoft Sans Serif"/>
                <a:cs typeface="Microsoft Sans Serif"/>
              </a:rPr>
              <a:t> </a:t>
            </a:r>
            <a:r>
              <a:rPr sz="1100" dirty="0">
                <a:solidFill>
                  <a:srgbClr val="46559F"/>
                </a:solidFill>
                <a:latin typeface="Microsoft Sans Serif"/>
                <a:cs typeface="Microsoft Sans Serif"/>
              </a:rPr>
              <a:t>МО,</a:t>
            </a:r>
            <a:r>
              <a:rPr sz="1100" spc="-15" dirty="0">
                <a:solidFill>
                  <a:srgbClr val="46559F"/>
                </a:solidFill>
                <a:latin typeface="Microsoft Sans Serif"/>
                <a:cs typeface="Microsoft Sans Serif"/>
              </a:rPr>
              <a:t> </a:t>
            </a:r>
            <a:r>
              <a:rPr sz="1100" dirty="0" smtClean="0">
                <a:solidFill>
                  <a:srgbClr val="46559F"/>
                </a:solidFill>
                <a:latin typeface="Microsoft Sans Serif"/>
                <a:cs typeface="Microsoft Sans Serif"/>
              </a:rPr>
              <a:t>202</a:t>
            </a:r>
            <a:r>
              <a:rPr lang="ru-RU" sz="1100" dirty="0" smtClean="0">
                <a:solidFill>
                  <a:srgbClr val="46559F"/>
                </a:solidFill>
                <a:latin typeface="Microsoft Sans Serif"/>
                <a:cs typeface="Microsoft Sans Serif"/>
              </a:rPr>
              <a:t>4</a:t>
            </a:r>
            <a:r>
              <a:rPr sz="1100" spc="-20" dirty="0" smtClean="0">
                <a:solidFill>
                  <a:srgbClr val="46559F"/>
                </a:solidFill>
                <a:latin typeface="Microsoft Sans Serif"/>
                <a:cs typeface="Microsoft Sans Serif"/>
              </a:rPr>
              <a:t> </a:t>
            </a:r>
            <a:r>
              <a:rPr sz="1100" spc="-25" dirty="0">
                <a:solidFill>
                  <a:srgbClr val="46559F"/>
                </a:solidFill>
                <a:latin typeface="Microsoft Sans Serif"/>
                <a:cs typeface="Microsoft Sans Serif"/>
              </a:rPr>
              <a:t>г.</a:t>
            </a:r>
            <a:endParaRPr sz="1100" dirty="0">
              <a:latin typeface="Microsoft Sans Serif"/>
              <a:cs typeface="Microsoft Sans Serif"/>
            </a:endParaRPr>
          </a:p>
        </p:txBody>
      </p:sp>
      <p:pic>
        <p:nvPicPr>
          <p:cNvPr id="11" name="object 1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641092" y="1552144"/>
            <a:ext cx="237744" cy="250094"/>
          </a:xfrm>
          <a:prstGeom prst="rect">
            <a:avLst/>
          </a:prstGeom>
        </p:spPr>
      </p:pic>
      <p:sp>
        <p:nvSpPr>
          <p:cNvPr id="12" name="object 12"/>
          <p:cNvSpPr/>
          <p:nvPr/>
        </p:nvSpPr>
        <p:spPr>
          <a:xfrm>
            <a:off x="3184398" y="1402841"/>
            <a:ext cx="2435860" cy="942340"/>
          </a:xfrm>
          <a:custGeom>
            <a:avLst/>
            <a:gdLst/>
            <a:ahLst/>
            <a:cxnLst/>
            <a:rect l="l" t="t" r="r" b="b"/>
            <a:pathLst>
              <a:path w="2435860" h="942339">
                <a:moveTo>
                  <a:pt x="0" y="230378"/>
                </a:moveTo>
                <a:lnTo>
                  <a:pt x="4679" y="183943"/>
                </a:lnTo>
                <a:lnTo>
                  <a:pt x="18101" y="140696"/>
                </a:lnTo>
                <a:lnTo>
                  <a:pt x="39339" y="101562"/>
                </a:lnTo>
                <a:lnTo>
                  <a:pt x="67468" y="67468"/>
                </a:lnTo>
                <a:lnTo>
                  <a:pt x="101562" y="39339"/>
                </a:lnTo>
                <a:lnTo>
                  <a:pt x="140696" y="18101"/>
                </a:lnTo>
                <a:lnTo>
                  <a:pt x="183943" y="4679"/>
                </a:lnTo>
                <a:lnTo>
                  <a:pt x="230377" y="0"/>
                </a:lnTo>
                <a:lnTo>
                  <a:pt x="2204974" y="0"/>
                </a:lnTo>
                <a:lnTo>
                  <a:pt x="2251408" y="4679"/>
                </a:lnTo>
                <a:lnTo>
                  <a:pt x="2294655" y="18101"/>
                </a:lnTo>
                <a:lnTo>
                  <a:pt x="2333789" y="39339"/>
                </a:lnTo>
                <a:lnTo>
                  <a:pt x="2367883" y="67468"/>
                </a:lnTo>
                <a:lnTo>
                  <a:pt x="2396012" y="101562"/>
                </a:lnTo>
                <a:lnTo>
                  <a:pt x="2417250" y="140696"/>
                </a:lnTo>
                <a:lnTo>
                  <a:pt x="2430672" y="183943"/>
                </a:lnTo>
                <a:lnTo>
                  <a:pt x="2435352" y="230378"/>
                </a:lnTo>
                <a:lnTo>
                  <a:pt x="2435352" y="711454"/>
                </a:lnTo>
                <a:lnTo>
                  <a:pt x="2430672" y="757888"/>
                </a:lnTo>
                <a:lnTo>
                  <a:pt x="2417250" y="801135"/>
                </a:lnTo>
                <a:lnTo>
                  <a:pt x="2396012" y="840269"/>
                </a:lnTo>
                <a:lnTo>
                  <a:pt x="2367883" y="874363"/>
                </a:lnTo>
                <a:lnTo>
                  <a:pt x="2333789" y="902492"/>
                </a:lnTo>
                <a:lnTo>
                  <a:pt x="2294655" y="923730"/>
                </a:lnTo>
                <a:lnTo>
                  <a:pt x="2251408" y="937152"/>
                </a:lnTo>
                <a:lnTo>
                  <a:pt x="2204974" y="941832"/>
                </a:lnTo>
                <a:lnTo>
                  <a:pt x="230377" y="941832"/>
                </a:lnTo>
                <a:lnTo>
                  <a:pt x="183943" y="937152"/>
                </a:lnTo>
                <a:lnTo>
                  <a:pt x="140696" y="923730"/>
                </a:lnTo>
                <a:lnTo>
                  <a:pt x="101562" y="902492"/>
                </a:lnTo>
                <a:lnTo>
                  <a:pt x="67468" y="874363"/>
                </a:lnTo>
                <a:lnTo>
                  <a:pt x="39339" y="840269"/>
                </a:lnTo>
                <a:lnTo>
                  <a:pt x="18101" y="801135"/>
                </a:lnTo>
                <a:lnTo>
                  <a:pt x="4679" y="757888"/>
                </a:lnTo>
                <a:lnTo>
                  <a:pt x="0" y="711454"/>
                </a:lnTo>
                <a:lnTo>
                  <a:pt x="0" y="230378"/>
                </a:lnTo>
                <a:close/>
              </a:path>
            </a:pathLst>
          </a:custGeom>
          <a:ln w="25908">
            <a:solidFill>
              <a:srgbClr val="4655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3227958" y="1388220"/>
            <a:ext cx="2106042" cy="815608"/>
          </a:xfrm>
          <a:prstGeom prst="rect">
            <a:avLst/>
          </a:prstGeom>
        </p:spPr>
        <p:txBody>
          <a:bodyPr vert="horz" wrap="square" lIns="0" tIns="139700" rIns="0" bIns="0" rtlCol="0">
            <a:spAutoFit/>
          </a:bodyPr>
          <a:lstStyle/>
          <a:p>
            <a:pPr marL="130175">
              <a:lnSpc>
                <a:spcPct val="100000"/>
              </a:lnSpc>
              <a:spcBef>
                <a:spcPts val="1100"/>
              </a:spcBef>
            </a:pPr>
            <a:r>
              <a:rPr lang="ru-RU" sz="1600" b="1" dirty="0" smtClean="0">
                <a:solidFill>
                  <a:srgbClr val="46559F"/>
                </a:solidFill>
                <a:latin typeface="Arial"/>
                <a:cs typeface="Arial"/>
              </a:rPr>
              <a:t>15665 </a:t>
            </a:r>
            <a:r>
              <a:rPr sz="1050" b="1" spc="-25" dirty="0" err="1" smtClean="0">
                <a:solidFill>
                  <a:srgbClr val="46559F"/>
                </a:solidFill>
                <a:latin typeface="Arial"/>
                <a:cs typeface="Arial"/>
              </a:rPr>
              <a:t>чел</a:t>
            </a:r>
            <a:endParaRPr sz="105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00"/>
              </a:spcBef>
            </a:pPr>
            <a:r>
              <a:rPr sz="1100" dirty="0" err="1">
                <a:solidFill>
                  <a:srgbClr val="46559F"/>
                </a:solidFill>
                <a:latin typeface="Microsoft Sans Serif"/>
                <a:cs typeface="Microsoft Sans Serif"/>
              </a:rPr>
              <a:t>население</a:t>
            </a:r>
            <a:r>
              <a:rPr sz="1100" spc="-30" dirty="0">
                <a:solidFill>
                  <a:srgbClr val="46559F"/>
                </a:solidFill>
                <a:latin typeface="Microsoft Sans Serif"/>
                <a:cs typeface="Microsoft Sans Serif"/>
              </a:rPr>
              <a:t> </a:t>
            </a:r>
            <a:r>
              <a:rPr lang="ru-RU" sz="1100" dirty="0" smtClean="0">
                <a:solidFill>
                  <a:srgbClr val="46559F"/>
                </a:solidFill>
                <a:latin typeface="Microsoft Sans Serif"/>
                <a:cs typeface="Microsoft Sans Serif"/>
              </a:rPr>
              <a:t>г. Райчихинск</a:t>
            </a:r>
            <a:endParaRPr sz="1100" dirty="0">
              <a:latin typeface="Microsoft Sans Serif"/>
              <a:cs typeface="Microsoft Sans Serif"/>
            </a:endParaRPr>
          </a:p>
          <a:p>
            <a:pPr marL="50800">
              <a:lnSpc>
                <a:spcPct val="100000"/>
              </a:lnSpc>
            </a:pPr>
            <a:r>
              <a:rPr sz="1100" dirty="0" smtClean="0">
                <a:solidFill>
                  <a:srgbClr val="46559F"/>
                </a:solidFill>
                <a:latin typeface="Microsoft Sans Serif"/>
                <a:cs typeface="Microsoft Sans Serif"/>
              </a:rPr>
              <a:t>202</a:t>
            </a:r>
            <a:r>
              <a:rPr lang="ru-RU" sz="1100" dirty="0" smtClean="0">
                <a:solidFill>
                  <a:srgbClr val="46559F"/>
                </a:solidFill>
                <a:latin typeface="Microsoft Sans Serif"/>
                <a:cs typeface="Microsoft Sans Serif"/>
              </a:rPr>
              <a:t>4</a:t>
            </a:r>
            <a:r>
              <a:rPr sz="1100" spc="-15" dirty="0" smtClean="0">
                <a:solidFill>
                  <a:srgbClr val="46559F"/>
                </a:solidFill>
                <a:latin typeface="Microsoft Sans Serif"/>
                <a:cs typeface="Microsoft Sans Serif"/>
              </a:rPr>
              <a:t> </a:t>
            </a:r>
            <a:r>
              <a:rPr sz="1100" spc="-25" dirty="0">
                <a:solidFill>
                  <a:srgbClr val="46559F"/>
                </a:solidFill>
                <a:latin typeface="Microsoft Sans Serif"/>
                <a:cs typeface="Microsoft Sans Serif"/>
              </a:rPr>
              <a:t>г.</a:t>
            </a:r>
            <a:endParaRPr sz="1100" dirty="0">
              <a:latin typeface="Microsoft Sans Serif"/>
              <a:cs typeface="Microsoft Sans Serif"/>
            </a:endParaRPr>
          </a:p>
        </p:txBody>
      </p:sp>
      <p:pic>
        <p:nvPicPr>
          <p:cNvPr id="14" name="object 1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204714" y="1536904"/>
            <a:ext cx="238760" cy="250094"/>
          </a:xfrm>
          <a:prstGeom prst="rect">
            <a:avLst/>
          </a:prstGeom>
        </p:spPr>
      </p:pic>
      <p:sp>
        <p:nvSpPr>
          <p:cNvPr id="15" name="object 15"/>
          <p:cNvSpPr/>
          <p:nvPr/>
        </p:nvSpPr>
        <p:spPr>
          <a:xfrm>
            <a:off x="3182873" y="2449829"/>
            <a:ext cx="2443480" cy="942340"/>
          </a:xfrm>
          <a:custGeom>
            <a:avLst/>
            <a:gdLst/>
            <a:ahLst/>
            <a:cxnLst/>
            <a:rect l="l" t="t" r="r" b="b"/>
            <a:pathLst>
              <a:path w="2443479" h="942339">
                <a:moveTo>
                  <a:pt x="0" y="236347"/>
                </a:moveTo>
                <a:lnTo>
                  <a:pt x="4800" y="188707"/>
                </a:lnTo>
                <a:lnTo>
                  <a:pt x="18569" y="144339"/>
                </a:lnTo>
                <a:lnTo>
                  <a:pt x="40357" y="104192"/>
                </a:lnTo>
                <a:lnTo>
                  <a:pt x="69214" y="69214"/>
                </a:lnTo>
                <a:lnTo>
                  <a:pt x="104192" y="40357"/>
                </a:lnTo>
                <a:lnTo>
                  <a:pt x="144339" y="18569"/>
                </a:lnTo>
                <a:lnTo>
                  <a:pt x="188707" y="4800"/>
                </a:lnTo>
                <a:lnTo>
                  <a:pt x="236347" y="0"/>
                </a:lnTo>
                <a:lnTo>
                  <a:pt x="2206625" y="0"/>
                </a:lnTo>
                <a:lnTo>
                  <a:pt x="2254264" y="4800"/>
                </a:lnTo>
                <a:lnTo>
                  <a:pt x="2298632" y="18569"/>
                </a:lnTo>
                <a:lnTo>
                  <a:pt x="2338779" y="40357"/>
                </a:lnTo>
                <a:lnTo>
                  <a:pt x="2373757" y="69215"/>
                </a:lnTo>
                <a:lnTo>
                  <a:pt x="2402614" y="104192"/>
                </a:lnTo>
                <a:lnTo>
                  <a:pt x="2424402" y="144339"/>
                </a:lnTo>
                <a:lnTo>
                  <a:pt x="2438171" y="188707"/>
                </a:lnTo>
                <a:lnTo>
                  <a:pt x="2442972" y="236347"/>
                </a:lnTo>
                <a:lnTo>
                  <a:pt x="2442972" y="705485"/>
                </a:lnTo>
                <a:lnTo>
                  <a:pt x="2438171" y="753124"/>
                </a:lnTo>
                <a:lnTo>
                  <a:pt x="2424402" y="797492"/>
                </a:lnTo>
                <a:lnTo>
                  <a:pt x="2402614" y="837639"/>
                </a:lnTo>
                <a:lnTo>
                  <a:pt x="2373756" y="872617"/>
                </a:lnTo>
                <a:lnTo>
                  <a:pt x="2338779" y="901474"/>
                </a:lnTo>
                <a:lnTo>
                  <a:pt x="2298632" y="923262"/>
                </a:lnTo>
                <a:lnTo>
                  <a:pt x="2254264" y="937031"/>
                </a:lnTo>
                <a:lnTo>
                  <a:pt x="2206625" y="941832"/>
                </a:lnTo>
                <a:lnTo>
                  <a:pt x="236347" y="941832"/>
                </a:lnTo>
                <a:lnTo>
                  <a:pt x="188707" y="937031"/>
                </a:lnTo>
                <a:lnTo>
                  <a:pt x="144339" y="923262"/>
                </a:lnTo>
                <a:lnTo>
                  <a:pt x="104192" y="901474"/>
                </a:lnTo>
                <a:lnTo>
                  <a:pt x="69214" y="872616"/>
                </a:lnTo>
                <a:lnTo>
                  <a:pt x="40357" y="837639"/>
                </a:lnTo>
                <a:lnTo>
                  <a:pt x="18569" y="797492"/>
                </a:lnTo>
                <a:lnTo>
                  <a:pt x="4800" y="753124"/>
                </a:lnTo>
                <a:lnTo>
                  <a:pt x="0" y="705485"/>
                </a:lnTo>
                <a:lnTo>
                  <a:pt x="0" y="236347"/>
                </a:lnTo>
                <a:close/>
              </a:path>
            </a:pathLst>
          </a:custGeom>
          <a:ln w="25908">
            <a:solidFill>
              <a:srgbClr val="4655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814222" y="2563113"/>
            <a:ext cx="687680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ru-RU" sz="1600" b="1" dirty="0" smtClean="0">
                <a:solidFill>
                  <a:srgbClr val="46559F"/>
                </a:solidFill>
                <a:latin typeface="Arial"/>
                <a:cs typeface="Arial"/>
              </a:rPr>
              <a:t>221,23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502791" y="2629281"/>
            <a:ext cx="396240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b="1" spc="-10" dirty="0">
                <a:solidFill>
                  <a:srgbClr val="46559F"/>
                </a:solidFill>
                <a:latin typeface="Arial"/>
                <a:cs typeface="Arial"/>
              </a:rPr>
              <a:t>кв.км</a:t>
            </a:r>
            <a:endParaRPr sz="11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814222" y="2894838"/>
            <a:ext cx="890905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dirty="0">
                <a:solidFill>
                  <a:srgbClr val="46559F"/>
                </a:solidFill>
                <a:latin typeface="Microsoft Sans Serif"/>
                <a:cs typeface="Microsoft Sans Serif"/>
              </a:rPr>
              <a:t>Площадь</a:t>
            </a:r>
            <a:r>
              <a:rPr sz="1100" spc="-45" dirty="0">
                <a:solidFill>
                  <a:srgbClr val="46559F"/>
                </a:solidFill>
                <a:latin typeface="Microsoft Sans Serif"/>
                <a:cs typeface="Microsoft Sans Serif"/>
              </a:rPr>
              <a:t> </a:t>
            </a:r>
            <a:r>
              <a:rPr sz="1100" spc="-25" dirty="0">
                <a:solidFill>
                  <a:srgbClr val="46559F"/>
                </a:solidFill>
                <a:latin typeface="Microsoft Sans Serif"/>
                <a:cs typeface="Microsoft Sans Serif"/>
              </a:rPr>
              <a:t>МО</a:t>
            </a:r>
            <a:endParaRPr sz="1100" dirty="0">
              <a:latin typeface="Microsoft Sans Serif"/>
              <a:cs typeface="Microsoft Sans Serif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331845" y="2517251"/>
            <a:ext cx="1275080" cy="514984"/>
          </a:xfrm>
          <a:prstGeom prst="rect">
            <a:avLst/>
          </a:prstGeom>
        </p:spPr>
        <p:txBody>
          <a:bodyPr vert="horz" wrap="square" lIns="0" tIns="57785" rIns="0" bIns="0" rtlCol="0">
            <a:spAutoFit/>
          </a:bodyPr>
          <a:lstStyle/>
          <a:p>
            <a:pPr marL="26670">
              <a:lnSpc>
                <a:spcPct val="100000"/>
              </a:lnSpc>
              <a:spcBef>
                <a:spcPts val="455"/>
              </a:spcBef>
            </a:pPr>
            <a:r>
              <a:rPr lang="ru-RU" sz="1600" b="1" spc="-25" dirty="0">
                <a:solidFill>
                  <a:srgbClr val="46559F"/>
                </a:solidFill>
                <a:latin typeface="Arial"/>
                <a:cs typeface="Arial"/>
              </a:rPr>
              <a:t>3</a:t>
            </a:r>
            <a:endParaRPr sz="16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54"/>
              </a:spcBef>
            </a:pPr>
            <a:r>
              <a:rPr sz="1100" dirty="0">
                <a:solidFill>
                  <a:srgbClr val="46559F"/>
                </a:solidFill>
                <a:latin typeface="Microsoft Sans Serif"/>
                <a:cs typeface="Microsoft Sans Serif"/>
              </a:rPr>
              <a:t>населённых</a:t>
            </a:r>
            <a:r>
              <a:rPr sz="1100" spc="-70" dirty="0">
                <a:solidFill>
                  <a:srgbClr val="46559F"/>
                </a:solidFill>
                <a:latin typeface="Microsoft Sans Serif"/>
                <a:cs typeface="Microsoft Sans Serif"/>
              </a:rPr>
              <a:t> </a:t>
            </a:r>
            <a:r>
              <a:rPr sz="1100" spc="-10" dirty="0">
                <a:solidFill>
                  <a:srgbClr val="46559F"/>
                </a:solidFill>
                <a:latin typeface="Microsoft Sans Serif"/>
                <a:cs typeface="Microsoft Sans Serif"/>
              </a:rPr>
              <a:t>пункта</a:t>
            </a:r>
            <a:endParaRPr sz="1100" dirty="0">
              <a:latin typeface="Microsoft Sans Serif"/>
              <a:cs typeface="Microsoft Sans Serif"/>
            </a:endParaRPr>
          </a:p>
        </p:txBody>
      </p:sp>
      <p:pic>
        <p:nvPicPr>
          <p:cNvPr id="20" name="object 2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637232" y="2583414"/>
            <a:ext cx="250094" cy="252534"/>
          </a:xfrm>
          <a:prstGeom prst="rect">
            <a:avLst/>
          </a:prstGeom>
        </p:spPr>
      </p:pic>
      <p:sp>
        <p:nvSpPr>
          <p:cNvPr id="21" name="object 21"/>
          <p:cNvSpPr txBox="1"/>
          <p:nvPr/>
        </p:nvSpPr>
        <p:spPr>
          <a:xfrm>
            <a:off x="887374" y="4123690"/>
            <a:ext cx="106362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-10" dirty="0">
                <a:solidFill>
                  <a:srgbClr val="FFFFFF"/>
                </a:solidFill>
                <a:latin typeface="Arial"/>
                <a:cs typeface="Arial"/>
              </a:rPr>
              <a:t>автотранспорт</a:t>
            </a:r>
            <a:endParaRPr sz="1100" dirty="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788923" y="5384038"/>
            <a:ext cx="829944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Чита</a:t>
            </a:r>
            <a:r>
              <a:rPr sz="12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spc="-50" dirty="0">
                <a:solidFill>
                  <a:srgbClr val="FFFFFF"/>
                </a:solidFill>
                <a:latin typeface="Segoe UI Symbol"/>
                <a:cs typeface="Segoe UI Symbol"/>
              </a:rPr>
              <a:t>➝</a:t>
            </a:r>
            <a:endParaRPr sz="1200">
              <a:latin typeface="Segoe UI Symbol"/>
              <a:cs typeface="Segoe UI Symbol"/>
            </a:endParaRPr>
          </a:p>
          <a:p>
            <a:pPr marL="12700">
              <a:lnSpc>
                <a:spcPct val="100000"/>
              </a:lnSpc>
            </a:pPr>
            <a:r>
              <a:rPr sz="1200" b="1" spc="-10" dirty="0">
                <a:solidFill>
                  <a:srgbClr val="FFFFFF"/>
                </a:solidFill>
                <a:latin typeface="Arial"/>
                <a:cs typeface="Arial"/>
              </a:rPr>
              <a:t>Хабаровск</a:t>
            </a:r>
            <a:endParaRPr sz="1200">
              <a:latin typeface="Arial"/>
              <a:cs typeface="Arial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3042956" y="3991776"/>
            <a:ext cx="2531238" cy="2249805"/>
          </a:xfrm>
          <a:custGeom>
            <a:avLst/>
            <a:gdLst/>
            <a:ahLst/>
            <a:cxnLst/>
            <a:rect l="l" t="t" r="r" b="b"/>
            <a:pathLst>
              <a:path w="1600200" h="2249804">
                <a:moveTo>
                  <a:pt x="1208658" y="0"/>
                </a:moveTo>
                <a:lnTo>
                  <a:pt x="391540" y="0"/>
                </a:lnTo>
                <a:lnTo>
                  <a:pt x="342419" y="3050"/>
                </a:lnTo>
                <a:lnTo>
                  <a:pt x="295120" y="11955"/>
                </a:lnTo>
                <a:lnTo>
                  <a:pt x="250011" y="26350"/>
                </a:lnTo>
                <a:lnTo>
                  <a:pt x="207458" y="45867"/>
                </a:lnTo>
                <a:lnTo>
                  <a:pt x="167828" y="70140"/>
                </a:lnTo>
                <a:lnTo>
                  <a:pt x="131487" y="98802"/>
                </a:lnTo>
                <a:lnTo>
                  <a:pt x="98802" y="131487"/>
                </a:lnTo>
                <a:lnTo>
                  <a:pt x="70140" y="167828"/>
                </a:lnTo>
                <a:lnTo>
                  <a:pt x="45867" y="207458"/>
                </a:lnTo>
                <a:lnTo>
                  <a:pt x="26350" y="250011"/>
                </a:lnTo>
                <a:lnTo>
                  <a:pt x="11955" y="295120"/>
                </a:lnTo>
                <a:lnTo>
                  <a:pt x="3050" y="342419"/>
                </a:lnTo>
                <a:lnTo>
                  <a:pt x="0" y="391540"/>
                </a:lnTo>
                <a:lnTo>
                  <a:pt x="0" y="1857921"/>
                </a:lnTo>
                <a:lnTo>
                  <a:pt x="3050" y="1907029"/>
                </a:lnTo>
                <a:lnTo>
                  <a:pt x="11955" y="1954318"/>
                </a:lnTo>
                <a:lnTo>
                  <a:pt x="26350" y="1999419"/>
                </a:lnTo>
                <a:lnTo>
                  <a:pt x="45867" y="2041967"/>
                </a:lnTo>
                <a:lnTo>
                  <a:pt x="70140" y="2081593"/>
                </a:lnTo>
                <a:lnTo>
                  <a:pt x="98802" y="2117932"/>
                </a:lnTo>
                <a:lnTo>
                  <a:pt x="131487" y="2150616"/>
                </a:lnTo>
                <a:lnTo>
                  <a:pt x="167828" y="2179278"/>
                </a:lnTo>
                <a:lnTo>
                  <a:pt x="207458" y="2203552"/>
                </a:lnTo>
                <a:lnTo>
                  <a:pt x="250011" y="2223070"/>
                </a:lnTo>
                <a:lnTo>
                  <a:pt x="295120" y="2237466"/>
                </a:lnTo>
                <a:lnTo>
                  <a:pt x="342419" y="2246373"/>
                </a:lnTo>
                <a:lnTo>
                  <a:pt x="391540" y="2249424"/>
                </a:lnTo>
                <a:lnTo>
                  <a:pt x="1208658" y="2249424"/>
                </a:lnTo>
                <a:lnTo>
                  <a:pt x="1257780" y="2246373"/>
                </a:lnTo>
                <a:lnTo>
                  <a:pt x="1305079" y="2237466"/>
                </a:lnTo>
                <a:lnTo>
                  <a:pt x="1350188" y="2223070"/>
                </a:lnTo>
                <a:lnTo>
                  <a:pt x="1392741" y="2203552"/>
                </a:lnTo>
                <a:lnTo>
                  <a:pt x="1432371" y="2179278"/>
                </a:lnTo>
                <a:lnTo>
                  <a:pt x="1468712" y="2150616"/>
                </a:lnTo>
                <a:lnTo>
                  <a:pt x="1501397" y="2117932"/>
                </a:lnTo>
                <a:lnTo>
                  <a:pt x="1530059" y="2081593"/>
                </a:lnTo>
                <a:lnTo>
                  <a:pt x="1554332" y="2041967"/>
                </a:lnTo>
                <a:lnTo>
                  <a:pt x="1573849" y="1999419"/>
                </a:lnTo>
                <a:lnTo>
                  <a:pt x="1588244" y="1954318"/>
                </a:lnTo>
                <a:lnTo>
                  <a:pt x="1597149" y="1907029"/>
                </a:lnTo>
                <a:lnTo>
                  <a:pt x="1600200" y="1857921"/>
                </a:lnTo>
                <a:lnTo>
                  <a:pt x="1600200" y="391540"/>
                </a:lnTo>
                <a:lnTo>
                  <a:pt x="1597149" y="342419"/>
                </a:lnTo>
                <a:lnTo>
                  <a:pt x="1588244" y="295120"/>
                </a:lnTo>
                <a:lnTo>
                  <a:pt x="1573849" y="250011"/>
                </a:lnTo>
                <a:lnTo>
                  <a:pt x="1554332" y="207458"/>
                </a:lnTo>
                <a:lnTo>
                  <a:pt x="1530059" y="167828"/>
                </a:lnTo>
                <a:lnTo>
                  <a:pt x="1501397" y="131487"/>
                </a:lnTo>
                <a:lnTo>
                  <a:pt x="1468712" y="98802"/>
                </a:lnTo>
                <a:lnTo>
                  <a:pt x="1432371" y="70140"/>
                </a:lnTo>
                <a:lnTo>
                  <a:pt x="1392741" y="45867"/>
                </a:lnTo>
                <a:lnTo>
                  <a:pt x="1350188" y="26350"/>
                </a:lnTo>
                <a:lnTo>
                  <a:pt x="1305079" y="11955"/>
                </a:lnTo>
                <a:lnTo>
                  <a:pt x="1257780" y="3050"/>
                </a:lnTo>
                <a:lnTo>
                  <a:pt x="1208658" y="0"/>
                </a:lnTo>
                <a:close/>
              </a:path>
            </a:pathLst>
          </a:custGeom>
          <a:solidFill>
            <a:srgbClr val="4655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4300385" y="4143251"/>
            <a:ext cx="20447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-25" dirty="0">
                <a:solidFill>
                  <a:srgbClr val="FFFFFF"/>
                </a:solidFill>
                <a:latin typeface="Arial"/>
                <a:cs typeface="Arial"/>
              </a:rPr>
              <a:t>жд</a:t>
            </a:r>
            <a:endParaRPr sz="1100" dirty="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3401593" y="4511167"/>
            <a:ext cx="2079981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 err="1">
                <a:solidFill>
                  <a:srgbClr val="FFFFFF"/>
                </a:solidFill>
                <a:latin typeface="Microsoft Sans Serif"/>
                <a:cs typeface="Microsoft Sans Serif"/>
              </a:rPr>
              <a:t>Станция</a:t>
            </a:r>
            <a:r>
              <a:rPr sz="1200" spc="-4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-10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«</a:t>
            </a:r>
            <a:r>
              <a:rPr lang="ru-RU" sz="1200" spc="-10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Холодный ключ</a:t>
            </a:r>
            <a:endParaRPr sz="1200" dirty="0">
              <a:latin typeface="Microsoft Sans Serif"/>
              <a:cs typeface="Microsoft Sans Serif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3401593" y="4878451"/>
            <a:ext cx="2095982" cy="108940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r>
              <a:rPr lang="ru-RU" sz="1000" dirty="0" smtClean="0"/>
              <a:t> </a:t>
            </a:r>
          </a:p>
          <a:p>
            <a:r>
              <a:rPr lang="ru-RU" sz="1200" dirty="0" smtClean="0">
                <a:solidFill>
                  <a:schemeClr val="bg2"/>
                </a:solidFill>
              </a:rPr>
              <a:t>на </a:t>
            </a:r>
            <a:r>
              <a:rPr lang="ru-RU" sz="1200" dirty="0">
                <a:solidFill>
                  <a:schemeClr val="bg2"/>
                </a:solidFill>
              </a:rPr>
              <a:t>ветке Бурея - Холодный Ключ с выходом на </a:t>
            </a:r>
            <a:r>
              <a:rPr lang="ru-RU" sz="1200" dirty="0" smtClean="0">
                <a:solidFill>
                  <a:schemeClr val="bg2"/>
                </a:solidFill>
              </a:rPr>
              <a:t>Транссибирскую железнодорожную магистраль. </a:t>
            </a:r>
            <a:endParaRPr lang="ru-RU" sz="1200" dirty="0">
              <a:solidFill>
                <a:schemeClr val="bg2"/>
              </a:solidFill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750214" y="4478528"/>
            <a:ext cx="10509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FFFFFF"/>
                </a:solidFill>
                <a:latin typeface="Microsoft Sans Serif"/>
                <a:cs typeface="Microsoft Sans Serif"/>
              </a:rPr>
              <a:t>Р-</a:t>
            </a:r>
            <a:r>
              <a:rPr sz="12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dirty="0">
                <a:solidFill>
                  <a:srgbClr val="FFFFFF"/>
                </a:solidFill>
                <a:latin typeface="Microsoft Sans Serif"/>
                <a:cs typeface="Microsoft Sans Serif"/>
              </a:rPr>
              <a:t>297</a:t>
            </a:r>
            <a:r>
              <a:rPr sz="12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«Амур»</a:t>
            </a:r>
            <a:endParaRPr sz="1200" dirty="0">
              <a:latin typeface="Microsoft Sans Serif"/>
              <a:cs typeface="Microsoft Sans Serif"/>
            </a:endParaRPr>
          </a:p>
        </p:txBody>
      </p:sp>
      <p:grpSp>
        <p:nvGrpSpPr>
          <p:cNvPr id="28" name="object 28"/>
          <p:cNvGrpSpPr/>
          <p:nvPr/>
        </p:nvGrpSpPr>
        <p:grpSpPr>
          <a:xfrm>
            <a:off x="6175818" y="5332476"/>
            <a:ext cx="3020125" cy="791210"/>
            <a:chOff x="6533388" y="5332476"/>
            <a:chExt cx="2662555" cy="791210"/>
          </a:xfrm>
        </p:grpSpPr>
        <p:sp>
          <p:nvSpPr>
            <p:cNvPr id="29" name="object 29"/>
            <p:cNvSpPr/>
            <p:nvPr/>
          </p:nvSpPr>
          <p:spPr>
            <a:xfrm>
              <a:off x="6546342" y="5345430"/>
              <a:ext cx="2636520" cy="765175"/>
            </a:xfrm>
            <a:custGeom>
              <a:avLst/>
              <a:gdLst/>
              <a:ahLst/>
              <a:cxnLst/>
              <a:rect l="l" t="t" r="r" b="b"/>
              <a:pathLst>
                <a:path w="2636520" h="765175">
                  <a:moveTo>
                    <a:pt x="2406523" y="0"/>
                  </a:moveTo>
                  <a:lnTo>
                    <a:pt x="229997" y="0"/>
                  </a:lnTo>
                  <a:lnTo>
                    <a:pt x="183651" y="4673"/>
                  </a:lnTo>
                  <a:lnTo>
                    <a:pt x="140481" y="18077"/>
                  </a:lnTo>
                  <a:lnTo>
                    <a:pt x="101413" y="39286"/>
                  </a:lnTo>
                  <a:lnTo>
                    <a:pt x="67373" y="67373"/>
                  </a:lnTo>
                  <a:lnTo>
                    <a:pt x="39286" y="101413"/>
                  </a:lnTo>
                  <a:lnTo>
                    <a:pt x="18077" y="140481"/>
                  </a:lnTo>
                  <a:lnTo>
                    <a:pt x="4673" y="183651"/>
                  </a:lnTo>
                  <a:lnTo>
                    <a:pt x="0" y="229997"/>
                  </a:lnTo>
                  <a:lnTo>
                    <a:pt x="0" y="535025"/>
                  </a:lnTo>
                  <a:lnTo>
                    <a:pt x="4673" y="581383"/>
                  </a:lnTo>
                  <a:lnTo>
                    <a:pt x="18077" y="624560"/>
                  </a:lnTo>
                  <a:lnTo>
                    <a:pt x="39286" y="663633"/>
                  </a:lnTo>
                  <a:lnTo>
                    <a:pt x="67373" y="697676"/>
                  </a:lnTo>
                  <a:lnTo>
                    <a:pt x="101413" y="725763"/>
                  </a:lnTo>
                  <a:lnTo>
                    <a:pt x="140481" y="746971"/>
                  </a:lnTo>
                  <a:lnTo>
                    <a:pt x="183651" y="760374"/>
                  </a:lnTo>
                  <a:lnTo>
                    <a:pt x="229997" y="765048"/>
                  </a:lnTo>
                  <a:lnTo>
                    <a:pt x="2406523" y="765048"/>
                  </a:lnTo>
                  <a:lnTo>
                    <a:pt x="2452868" y="760374"/>
                  </a:lnTo>
                  <a:lnTo>
                    <a:pt x="2496038" y="746971"/>
                  </a:lnTo>
                  <a:lnTo>
                    <a:pt x="2535106" y="725763"/>
                  </a:lnTo>
                  <a:lnTo>
                    <a:pt x="2569146" y="697676"/>
                  </a:lnTo>
                  <a:lnTo>
                    <a:pt x="2597233" y="663633"/>
                  </a:lnTo>
                  <a:lnTo>
                    <a:pt x="2618442" y="624560"/>
                  </a:lnTo>
                  <a:lnTo>
                    <a:pt x="2631846" y="581383"/>
                  </a:lnTo>
                  <a:lnTo>
                    <a:pt x="2636519" y="535025"/>
                  </a:lnTo>
                  <a:lnTo>
                    <a:pt x="2636519" y="229997"/>
                  </a:lnTo>
                  <a:lnTo>
                    <a:pt x="2631846" y="183651"/>
                  </a:lnTo>
                  <a:lnTo>
                    <a:pt x="2618442" y="140481"/>
                  </a:lnTo>
                  <a:lnTo>
                    <a:pt x="2597233" y="101413"/>
                  </a:lnTo>
                  <a:lnTo>
                    <a:pt x="2569146" y="67373"/>
                  </a:lnTo>
                  <a:lnTo>
                    <a:pt x="2535106" y="39286"/>
                  </a:lnTo>
                  <a:lnTo>
                    <a:pt x="2496038" y="18077"/>
                  </a:lnTo>
                  <a:lnTo>
                    <a:pt x="2452868" y="4673"/>
                  </a:lnTo>
                  <a:lnTo>
                    <a:pt x="240652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6546342" y="5345430"/>
              <a:ext cx="2636520" cy="765175"/>
            </a:xfrm>
            <a:custGeom>
              <a:avLst/>
              <a:gdLst/>
              <a:ahLst/>
              <a:cxnLst/>
              <a:rect l="l" t="t" r="r" b="b"/>
              <a:pathLst>
                <a:path w="2636520" h="765175">
                  <a:moveTo>
                    <a:pt x="0" y="229997"/>
                  </a:moveTo>
                  <a:lnTo>
                    <a:pt x="4673" y="183651"/>
                  </a:lnTo>
                  <a:lnTo>
                    <a:pt x="18077" y="140481"/>
                  </a:lnTo>
                  <a:lnTo>
                    <a:pt x="39286" y="101413"/>
                  </a:lnTo>
                  <a:lnTo>
                    <a:pt x="67373" y="67373"/>
                  </a:lnTo>
                  <a:lnTo>
                    <a:pt x="101413" y="39286"/>
                  </a:lnTo>
                  <a:lnTo>
                    <a:pt x="140481" y="18077"/>
                  </a:lnTo>
                  <a:lnTo>
                    <a:pt x="183651" y="4673"/>
                  </a:lnTo>
                  <a:lnTo>
                    <a:pt x="229997" y="0"/>
                  </a:lnTo>
                  <a:lnTo>
                    <a:pt x="2406523" y="0"/>
                  </a:lnTo>
                  <a:lnTo>
                    <a:pt x="2452868" y="4673"/>
                  </a:lnTo>
                  <a:lnTo>
                    <a:pt x="2496038" y="18077"/>
                  </a:lnTo>
                  <a:lnTo>
                    <a:pt x="2535106" y="39286"/>
                  </a:lnTo>
                  <a:lnTo>
                    <a:pt x="2569146" y="67373"/>
                  </a:lnTo>
                  <a:lnTo>
                    <a:pt x="2597233" y="101413"/>
                  </a:lnTo>
                  <a:lnTo>
                    <a:pt x="2618442" y="140481"/>
                  </a:lnTo>
                  <a:lnTo>
                    <a:pt x="2631846" y="183651"/>
                  </a:lnTo>
                  <a:lnTo>
                    <a:pt x="2636519" y="229997"/>
                  </a:lnTo>
                  <a:lnTo>
                    <a:pt x="2636519" y="535025"/>
                  </a:lnTo>
                  <a:lnTo>
                    <a:pt x="2631846" y="581383"/>
                  </a:lnTo>
                  <a:lnTo>
                    <a:pt x="2618442" y="624560"/>
                  </a:lnTo>
                  <a:lnTo>
                    <a:pt x="2597233" y="663633"/>
                  </a:lnTo>
                  <a:lnTo>
                    <a:pt x="2569146" y="697676"/>
                  </a:lnTo>
                  <a:lnTo>
                    <a:pt x="2535106" y="725763"/>
                  </a:lnTo>
                  <a:lnTo>
                    <a:pt x="2496038" y="746971"/>
                  </a:lnTo>
                  <a:lnTo>
                    <a:pt x="2452868" y="760374"/>
                  </a:lnTo>
                  <a:lnTo>
                    <a:pt x="2406523" y="765048"/>
                  </a:lnTo>
                  <a:lnTo>
                    <a:pt x="229997" y="765048"/>
                  </a:lnTo>
                  <a:lnTo>
                    <a:pt x="183651" y="760374"/>
                  </a:lnTo>
                  <a:lnTo>
                    <a:pt x="140481" y="746971"/>
                  </a:lnTo>
                  <a:lnTo>
                    <a:pt x="101413" y="725763"/>
                  </a:lnTo>
                  <a:lnTo>
                    <a:pt x="67373" y="697676"/>
                  </a:lnTo>
                  <a:lnTo>
                    <a:pt x="39286" y="663633"/>
                  </a:lnTo>
                  <a:lnTo>
                    <a:pt x="18077" y="624560"/>
                  </a:lnTo>
                  <a:lnTo>
                    <a:pt x="4673" y="581383"/>
                  </a:lnTo>
                  <a:lnTo>
                    <a:pt x="0" y="535025"/>
                  </a:lnTo>
                  <a:lnTo>
                    <a:pt x="0" y="229997"/>
                  </a:lnTo>
                  <a:close/>
                </a:path>
              </a:pathLst>
            </a:custGeom>
            <a:ln w="25907">
              <a:solidFill>
                <a:srgbClr val="4655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7740396" y="5579364"/>
              <a:ext cx="0" cy="478790"/>
            </a:xfrm>
            <a:custGeom>
              <a:avLst/>
              <a:gdLst/>
              <a:ahLst/>
              <a:cxnLst/>
              <a:rect l="l" t="t" r="r" b="b"/>
              <a:pathLst>
                <a:path h="478789">
                  <a:moveTo>
                    <a:pt x="0" y="0"/>
                  </a:moveTo>
                  <a:lnTo>
                    <a:pt x="0" y="478536"/>
                  </a:lnTo>
                </a:path>
              </a:pathLst>
            </a:custGeom>
            <a:ln w="9144">
              <a:solidFill>
                <a:srgbClr val="4655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2" name="object 32"/>
          <p:cNvSpPr txBox="1"/>
          <p:nvPr/>
        </p:nvSpPr>
        <p:spPr>
          <a:xfrm>
            <a:off x="6400800" y="5387085"/>
            <a:ext cx="2419985" cy="5713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1465">
              <a:lnSpc>
                <a:spcPct val="100000"/>
              </a:lnSpc>
              <a:spcBef>
                <a:spcPts val="95"/>
              </a:spcBef>
            </a:pPr>
            <a:r>
              <a:rPr sz="700" b="1" spc="-40" dirty="0">
                <a:solidFill>
                  <a:srgbClr val="46559F"/>
                </a:solidFill>
                <a:latin typeface="Arial"/>
                <a:cs typeface="Arial"/>
              </a:rPr>
              <a:t>автомобильные</a:t>
            </a:r>
            <a:r>
              <a:rPr sz="700" b="1" spc="-10" dirty="0">
                <a:solidFill>
                  <a:srgbClr val="46559F"/>
                </a:solidFill>
                <a:latin typeface="Arial"/>
                <a:cs typeface="Arial"/>
              </a:rPr>
              <a:t> </a:t>
            </a:r>
            <a:r>
              <a:rPr sz="700" b="1" spc="-25" dirty="0">
                <a:solidFill>
                  <a:srgbClr val="46559F"/>
                </a:solidFill>
                <a:latin typeface="Arial"/>
                <a:cs typeface="Arial"/>
              </a:rPr>
              <a:t>дороги</a:t>
            </a:r>
            <a:r>
              <a:rPr sz="700" b="1" spc="130" dirty="0">
                <a:solidFill>
                  <a:srgbClr val="46559F"/>
                </a:solidFill>
                <a:latin typeface="Arial"/>
                <a:cs typeface="Arial"/>
              </a:rPr>
              <a:t> </a:t>
            </a:r>
            <a:r>
              <a:rPr sz="700" b="1" spc="-40" dirty="0">
                <a:solidFill>
                  <a:srgbClr val="46559F"/>
                </a:solidFill>
                <a:latin typeface="Arial"/>
                <a:cs typeface="Arial"/>
              </a:rPr>
              <a:t>местного</a:t>
            </a:r>
            <a:r>
              <a:rPr sz="700" b="1" spc="-10" dirty="0">
                <a:solidFill>
                  <a:srgbClr val="46559F"/>
                </a:solidFill>
                <a:latin typeface="Arial"/>
                <a:cs typeface="Arial"/>
              </a:rPr>
              <a:t> значения</a:t>
            </a:r>
            <a:endParaRPr sz="7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75"/>
              </a:spcBef>
              <a:tabLst>
                <a:tab pos="1346835" algn="l"/>
                <a:tab pos="1812925" algn="l"/>
              </a:tabLst>
            </a:pPr>
            <a:r>
              <a:rPr sz="700" dirty="0">
                <a:solidFill>
                  <a:srgbClr val="46559F"/>
                </a:solidFill>
                <a:latin typeface="Microsoft Sans Serif"/>
                <a:cs typeface="Microsoft Sans Serif"/>
              </a:rPr>
              <a:t>С</a:t>
            </a:r>
            <a:r>
              <a:rPr sz="700" spc="-55" dirty="0">
                <a:solidFill>
                  <a:srgbClr val="46559F"/>
                </a:solidFill>
                <a:latin typeface="Microsoft Sans Serif"/>
                <a:cs typeface="Microsoft Sans Serif"/>
              </a:rPr>
              <a:t> </a:t>
            </a:r>
            <a:r>
              <a:rPr sz="700" spc="-40" dirty="0">
                <a:solidFill>
                  <a:srgbClr val="46559F"/>
                </a:solidFill>
                <a:latin typeface="Microsoft Sans Serif"/>
                <a:cs typeface="Microsoft Sans Serif"/>
              </a:rPr>
              <a:t>твердым</a:t>
            </a:r>
            <a:r>
              <a:rPr sz="700" spc="-5" dirty="0">
                <a:solidFill>
                  <a:srgbClr val="46559F"/>
                </a:solidFill>
                <a:latin typeface="Microsoft Sans Serif"/>
                <a:cs typeface="Microsoft Sans Serif"/>
              </a:rPr>
              <a:t> </a:t>
            </a:r>
            <a:r>
              <a:rPr sz="700" spc="-10" dirty="0">
                <a:solidFill>
                  <a:srgbClr val="46559F"/>
                </a:solidFill>
                <a:latin typeface="Microsoft Sans Serif"/>
                <a:cs typeface="Microsoft Sans Serif"/>
              </a:rPr>
              <a:t>покрытием</a:t>
            </a:r>
            <a:r>
              <a:rPr sz="700" dirty="0">
                <a:solidFill>
                  <a:srgbClr val="46559F"/>
                </a:solidFill>
                <a:latin typeface="Microsoft Sans Serif"/>
                <a:cs typeface="Microsoft Sans Serif"/>
              </a:rPr>
              <a:t>	</a:t>
            </a:r>
            <a:r>
              <a:rPr lang="ru-RU" sz="700" dirty="0" smtClean="0">
                <a:solidFill>
                  <a:srgbClr val="46559F"/>
                </a:solidFill>
                <a:latin typeface="Microsoft Sans Serif"/>
                <a:cs typeface="Microsoft Sans Serif"/>
              </a:rPr>
              <a:t>88,6</a:t>
            </a:r>
            <a:r>
              <a:rPr sz="700" spc="-25" dirty="0" smtClean="0">
                <a:solidFill>
                  <a:srgbClr val="46559F"/>
                </a:solidFill>
                <a:latin typeface="Microsoft Sans Serif"/>
                <a:cs typeface="Microsoft Sans Serif"/>
              </a:rPr>
              <a:t>%</a:t>
            </a:r>
            <a:r>
              <a:rPr sz="700" dirty="0">
                <a:solidFill>
                  <a:srgbClr val="46559F"/>
                </a:solidFill>
                <a:latin typeface="Microsoft Sans Serif"/>
                <a:cs typeface="Microsoft Sans Serif"/>
              </a:rPr>
              <a:t>	</a:t>
            </a:r>
            <a:r>
              <a:rPr lang="ru-RU" sz="700" dirty="0" smtClean="0">
                <a:solidFill>
                  <a:srgbClr val="46559F"/>
                </a:solidFill>
                <a:latin typeface="Microsoft Sans Serif"/>
                <a:cs typeface="Microsoft Sans Serif"/>
              </a:rPr>
              <a:t>142,7</a:t>
            </a:r>
            <a:r>
              <a:rPr sz="700" spc="-25" dirty="0" smtClean="0">
                <a:solidFill>
                  <a:srgbClr val="46559F"/>
                </a:solidFill>
                <a:latin typeface="Microsoft Sans Serif"/>
                <a:cs typeface="Microsoft Sans Serif"/>
              </a:rPr>
              <a:t> </a:t>
            </a:r>
            <a:r>
              <a:rPr sz="700" spc="-25" dirty="0">
                <a:solidFill>
                  <a:srgbClr val="46559F"/>
                </a:solidFill>
                <a:latin typeface="Microsoft Sans Serif"/>
                <a:cs typeface="Microsoft Sans Serif"/>
              </a:rPr>
              <a:t>км</a:t>
            </a:r>
            <a:endParaRPr sz="700" dirty="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365"/>
              </a:spcBef>
            </a:pPr>
            <a:endParaRPr sz="700" dirty="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tabLst>
                <a:tab pos="1354455" algn="l"/>
                <a:tab pos="1842135" algn="l"/>
              </a:tabLst>
            </a:pPr>
            <a:r>
              <a:rPr sz="700" spc="-40" dirty="0">
                <a:solidFill>
                  <a:srgbClr val="46559F"/>
                </a:solidFill>
                <a:latin typeface="Microsoft Sans Serif"/>
                <a:cs typeface="Microsoft Sans Serif"/>
              </a:rPr>
              <a:t>Соответствуют</a:t>
            </a:r>
            <a:r>
              <a:rPr sz="700" spc="35" dirty="0">
                <a:solidFill>
                  <a:srgbClr val="46559F"/>
                </a:solidFill>
                <a:latin typeface="Microsoft Sans Serif"/>
                <a:cs typeface="Microsoft Sans Serif"/>
              </a:rPr>
              <a:t> </a:t>
            </a:r>
            <a:r>
              <a:rPr sz="700" spc="-10" dirty="0">
                <a:solidFill>
                  <a:srgbClr val="46559F"/>
                </a:solidFill>
                <a:latin typeface="Microsoft Sans Serif"/>
                <a:cs typeface="Microsoft Sans Serif"/>
              </a:rPr>
              <a:t>нормам</a:t>
            </a:r>
            <a:r>
              <a:rPr sz="700" dirty="0">
                <a:solidFill>
                  <a:srgbClr val="46559F"/>
                </a:solidFill>
                <a:latin typeface="Microsoft Sans Serif"/>
                <a:cs typeface="Microsoft Sans Serif"/>
              </a:rPr>
              <a:t>	</a:t>
            </a:r>
            <a:r>
              <a:rPr lang="ru-RU" sz="700" dirty="0" smtClean="0">
                <a:solidFill>
                  <a:srgbClr val="46559F"/>
                </a:solidFill>
                <a:latin typeface="Microsoft Sans Serif"/>
                <a:cs typeface="Microsoft Sans Serif"/>
              </a:rPr>
              <a:t>22,7</a:t>
            </a:r>
            <a:r>
              <a:rPr sz="700" spc="-50" dirty="0" smtClean="0">
                <a:solidFill>
                  <a:srgbClr val="46559F"/>
                </a:solidFill>
                <a:latin typeface="Microsoft Sans Serif"/>
                <a:cs typeface="Microsoft Sans Serif"/>
              </a:rPr>
              <a:t>%</a:t>
            </a:r>
            <a:r>
              <a:rPr sz="700" dirty="0">
                <a:solidFill>
                  <a:srgbClr val="46559F"/>
                </a:solidFill>
                <a:latin typeface="Microsoft Sans Serif"/>
                <a:cs typeface="Microsoft Sans Serif"/>
              </a:rPr>
              <a:t>	</a:t>
            </a:r>
            <a:r>
              <a:rPr lang="ru-RU" sz="700" dirty="0" smtClean="0">
                <a:solidFill>
                  <a:srgbClr val="46559F"/>
                </a:solidFill>
                <a:latin typeface="Microsoft Sans Serif"/>
                <a:cs typeface="Microsoft Sans Serif"/>
              </a:rPr>
              <a:t>36,5</a:t>
            </a:r>
            <a:r>
              <a:rPr sz="700" spc="-10" dirty="0" smtClean="0">
                <a:solidFill>
                  <a:srgbClr val="46559F"/>
                </a:solidFill>
                <a:latin typeface="Microsoft Sans Serif"/>
                <a:cs typeface="Microsoft Sans Serif"/>
              </a:rPr>
              <a:t> </a:t>
            </a:r>
            <a:r>
              <a:rPr sz="700" spc="-25" dirty="0">
                <a:solidFill>
                  <a:srgbClr val="46559F"/>
                </a:solidFill>
                <a:latin typeface="Microsoft Sans Serif"/>
                <a:cs typeface="Microsoft Sans Serif"/>
              </a:rPr>
              <a:t>км</a:t>
            </a:r>
            <a:endParaRPr sz="700" dirty="0">
              <a:latin typeface="Microsoft Sans Serif"/>
              <a:cs typeface="Microsoft Sans Serif"/>
            </a:endParaRPr>
          </a:p>
        </p:txBody>
      </p:sp>
      <p:sp>
        <p:nvSpPr>
          <p:cNvPr id="33" name="object 33"/>
          <p:cNvSpPr txBox="1">
            <a:spLocks noGrp="1"/>
          </p:cNvSpPr>
          <p:nvPr>
            <p:ph type="title"/>
          </p:nvPr>
        </p:nvSpPr>
        <p:spPr>
          <a:xfrm>
            <a:off x="614578" y="529539"/>
            <a:ext cx="7608926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ОБЩАЯ</a:t>
            </a:r>
            <a:r>
              <a:rPr spc="-20" dirty="0"/>
              <a:t> </a:t>
            </a:r>
            <a:r>
              <a:rPr spc="-10" dirty="0"/>
              <a:t>ХАРАКТЕРИСТИКА</a:t>
            </a: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ru-RU" b="0" spc="-50" dirty="0" smtClean="0">
                <a:latin typeface="Microsoft Sans Serif"/>
                <a:cs typeface="Microsoft Sans Serif"/>
              </a:rPr>
              <a:t>ГОРОДСКОГО ОКРУГА ГОРОДА РАЙЧИХИНСК</a:t>
            </a:r>
            <a:endParaRPr b="0" spc="-40" dirty="0">
              <a:latin typeface="Microsoft Sans Serif"/>
              <a:cs typeface="Microsoft Sans Serif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787792" y="3989389"/>
            <a:ext cx="1942439" cy="2251075"/>
          </a:xfrm>
          <a:custGeom>
            <a:avLst/>
            <a:gdLst/>
            <a:ahLst/>
            <a:cxnLst/>
            <a:rect l="l" t="t" r="r" b="b"/>
            <a:pathLst>
              <a:path w="1600200" h="2251075">
                <a:moveTo>
                  <a:pt x="1208659" y="0"/>
                </a:moveTo>
                <a:lnTo>
                  <a:pt x="391541" y="0"/>
                </a:lnTo>
                <a:lnTo>
                  <a:pt x="342419" y="3050"/>
                </a:lnTo>
                <a:lnTo>
                  <a:pt x="295120" y="11955"/>
                </a:lnTo>
                <a:lnTo>
                  <a:pt x="250011" y="26350"/>
                </a:lnTo>
                <a:lnTo>
                  <a:pt x="207458" y="45867"/>
                </a:lnTo>
                <a:lnTo>
                  <a:pt x="167828" y="70140"/>
                </a:lnTo>
                <a:lnTo>
                  <a:pt x="131487" y="98802"/>
                </a:lnTo>
                <a:lnTo>
                  <a:pt x="98802" y="131487"/>
                </a:lnTo>
                <a:lnTo>
                  <a:pt x="70140" y="167828"/>
                </a:lnTo>
                <a:lnTo>
                  <a:pt x="45867" y="207458"/>
                </a:lnTo>
                <a:lnTo>
                  <a:pt x="26350" y="250011"/>
                </a:lnTo>
                <a:lnTo>
                  <a:pt x="11955" y="295120"/>
                </a:lnTo>
                <a:lnTo>
                  <a:pt x="3050" y="342419"/>
                </a:lnTo>
                <a:lnTo>
                  <a:pt x="0" y="391541"/>
                </a:lnTo>
                <a:lnTo>
                  <a:pt x="0" y="1859445"/>
                </a:lnTo>
                <a:lnTo>
                  <a:pt x="3050" y="1908553"/>
                </a:lnTo>
                <a:lnTo>
                  <a:pt x="11955" y="1955842"/>
                </a:lnTo>
                <a:lnTo>
                  <a:pt x="26350" y="2000943"/>
                </a:lnTo>
                <a:lnTo>
                  <a:pt x="45867" y="2043491"/>
                </a:lnTo>
                <a:lnTo>
                  <a:pt x="70140" y="2083117"/>
                </a:lnTo>
                <a:lnTo>
                  <a:pt x="98802" y="2119456"/>
                </a:lnTo>
                <a:lnTo>
                  <a:pt x="131487" y="2152140"/>
                </a:lnTo>
                <a:lnTo>
                  <a:pt x="167828" y="2180802"/>
                </a:lnTo>
                <a:lnTo>
                  <a:pt x="207458" y="2205076"/>
                </a:lnTo>
                <a:lnTo>
                  <a:pt x="250011" y="2224594"/>
                </a:lnTo>
                <a:lnTo>
                  <a:pt x="295120" y="2238990"/>
                </a:lnTo>
                <a:lnTo>
                  <a:pt x="342419" y="2247897"/>
                </a:lnTo>
                <a:lnTo>
                  <a:pt x="391541" y="2250948"/>
                </a:lnTo>
                <a:lnTo>
                  <a:pt x="1208659" y="2250948"/>
                </a:lnTo>
                <a:lnTo>
                  <a:pt x="1257780" y="2247897"/>
                </a:lnTo>
                <a:lnTo>
                  <a:pt x="1305079" y="2238990"/>
                </a:lnTo>
                <a:lnTo>
                  <a:pt x="1350188" y="2224594"/>
                </a:lnTo>
                <a:lnTo>
                  <a:pt x="1392741" y="2205076"/>
                </a:lnTo>
                <a:lnTo>
                  <a:pt x="1432371" y="2180802"/>
                </a:lnTo>
                <a:lnTo>
                  <a:pt x="1468712" y="2152140"/>
                </a:lnTo>
                <a:lnTo>
                  <a:pt x="1501397" y="2119456"/>
                </a:lnTo>
                <a:lnTo>
                  <a:pt x="1530059" y="2083117"/>
                </a:lnTo>
                <a:lnTo>
                  <a:pt x="1554332" y="2043491"/>
                </a:lnTo>
                <a:lnTo>
                  <a:pt x="1573849" y="2000943"/>
                </a:lnTo>
                <a:lnTo>
                  <a:pt x="1588244" y="1955842"/>
                </a:lnTo>
                <a:lnTo>
                  <a:pt x="1597149" y="1908553"/>
                </a:lnTo>
                <a:lnTo>
                  <a:pt x="1600200" y="1859445"/>
                </a:lnTo>
                <a:lnTo>
                  <a:pt x="1600200" y="391541"/>
                </a:lnTo>
                <a:lnTo>
                  <a:pt x="1597149" y="342419"/>
                </a:lnTo>
                <a:lnTo>
                  <a:pt x="1588244" y="295120"/>
                </a:lnTo>
                <a:lnTo>
                  <a:pt x="1573849" y="250011"/>
                </a:lnTo>
                <a:lnTo>
                  <a:pt x="1554332" y="207458"/>
                </a:lnTo>
                <a:lnTo>
                  <a:pt x="1530059" y="167828"/>
                </a:lnTo>
                <a:lnTo>
                  <a:pt x="1501397" y="131487"/>
                </a:lnTo>
                <a:lnTo>
                  <a:pt x="1468712" y="98802"/>
                </a:lnTo>
                <a:lnTo>
                  <a:pt x="1432371" y="70140"/>
                </a:lnTo>
                <a:lnTo>
                  <a:pt x="1392741" y="45867"/>
                </a:lnTo>
                <a:lnTo>
                  <a:pt x="1350188" y="26350"/>
                </a:lnTo>
                <a:lnTo>
                  <a:pt x="1305079" y="11955"/>
                </a:lnTo>
                <a:lnTo>
                  <a:pt x="1257780" y="3050"/>
                </a:lnTo>
                <a:lnTo>
                  <a:pt x="1208659" y="0"/>
                </a:lnTo>
                <a:close/>
              </a:path>
            </a:pathLst>
          </a:custGeom>
          <a:solidFill>
            <a:srgbClr val="4655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1274571" y="4284853"/>
            <a:ext cx="106362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-10" dirty="0">
                <a:solidFill>
                  <a:srgbClr val="FFFFFF"/>
                </a:solidFill>
                <a:latin typeface="Arial"/>
                <a:cs typeface="Arial"/>
              </a:rPr>
              <a:t>автотранспорт</a:t>
            </a:r>
            <a:endParaRPr sz="1100" dirty="0"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1066800" y="4708657"/>
            <a:ext cx="1242847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200" spc="-10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Р-461 – 160 км</a:t>
            </a:r>
            <a:endParaRPr sz="1200" dirty="0">
              <a:latin typeface="Microsoft Sans Serif"/>
              <a:cs typeface="Microsoft Sans Serif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1234172" y="5393677"/>
            <a:ext cx="1113155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10" dirty="0" err="1" smtClean="0">
                <a:solidFill>
                  <a:srgbClr val="FFFFFF"/>
                </a:solidFill>
                <a:latin typeface="Arial"/>
                <a:cs typeface="Arial"/>
              </a:rPr>
              <a:t>Благовещенс</a:t>
            </a:r>
            <a:r>
              <a:rPr lang="ru-RU" sz="1200" b="1" spc="-10" dirty="0" smtClean="0">
                <a:solidFill>
                  <a:srgbClr val="FFFFFF"/>
                </a:solidFill>
                <a:latin typeface="Arial"/>
                <a:cs typeface="Arial"/>
              </a:rPr>
              <a:t>к-</a:t>
            </a:r>
            <a:r>
              <a:rPr lang="ru-RU" sz="1200" b="1" spc="-10" dirty="0" err="1" smtClean="0">
                <a:solidFill>
                  <a:srgbClr val="FFFFFF"/>
                </a:solidFill>
                <a:latin typeface="Arial"/>
                <a:cs typeface="Arial"/>
              </a:rPr>
              <a:t>Гомелевка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5686362" y="2692315"/>
            <a:ext cx="3989704" cy="82907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1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1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255"/>
              </a:spcBef>
            </a:pPr>
            <a:endParaRPr sz="1100" dirty="0">
              <a:latin typeface="Arial"/>
              <a:cs typeface="Arial"/>
            </a:endParaRPr>
          </a:p>
          <a:p>
            <a:pPr marL="2614930" algn="ctr">
              <a:lnSpc>
                <a:spcPts val="1070"/>
              </a:lnSpc>
              <a:spcBef>
                <a:spcPts val="5"/>
              </a:spcBef>
            </a:pPr>
            <a:r>
              <a:rPr sz="900" b="1" dirty="0">
                <a:solidFill>
                  <a:srgbClr val="FFFFFF"/>
                </a:solidFill>
                <a:latin typeface="Arial"/>
                <a:cs typeface="Arial"/>
              </a:rPr>
              <a:t>пгт.</a:t>
            </a:r>
            <a:r>
              <a:rPr sz="9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b="1" spc="-10" dirty="0" err="1" smtClean="0">
                <a:solidFill>
                  <a:srgbClr val="FFFFFF"/>
                </a:solidFill>
                <a:latin typeface="Arial"/>
                <a:cs typeface="Arial"/>
              </a:rPr>
              <a:t>Новобурейский</a:t>
            </a:r>
            <a:endParaRPr sz="900" dirty="0">
              <a:latin typeface="Arial"/>
              <a:cs typeface="Arial"/>
            </a:endParaRPr>
          </a:p>
        </p:txBody>
      </p:sp>
      <p:pic>
        <p:nvPicPr>
          <p:cNvPr id="52" name="object 52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690104" y="3569208"/>
            <a:ext cx="228600" cy="227076"/>
          </a:xfrm>
          <a:prstGeom prst="rect">
            <a:avLst/>
          </a:prstGeom>
        </p:spPr>
      </p:pic>
      <p:sp>
        <p:nvSpPr>
          <p:cNvPr id="53" name="object 53"/>
          <p:cNvSpPr txBox="1">
            <a:spLocks noGrp="1"/>
          </p:cNvSpPr>
          <p:nvPr>
            <p:ph type="ftr" sz="quarter" idx="5"/>
          </p:nvPr>
        </p:nvSpPr>
        <p:spPr>
          <a:xfrm>
            <a:off x="510896" y="6550949"/>
            <a:ext cx="5508904" cy="190642"/>
          </a:xfrm>
          <a:prstGeom prst="rect">
            <a:avLst/>
          </a:prstGeom>
        </p:spPr>
        <p:txBody>
          <a:bodyPr vert="horz" wrap="square" lIns="0" tIns="66878" rIns="0" bIns="0" rtlCol="0">
            <a:spAutoFit/>
          </a:bodyPr>
          <a:lstStyle/>
          <a:p>
            <a:pPr marL="99695">
              <a:lnSpc>
                <a:spcPct val="100000"/>
              </a:lnSpc>
              <a:spcBef>
                <a:spcPts val="25"/>
              </a:spcBef>
            </a:pPr>
            <a:r>
              <a:rPr spc="-10" dirty="0"/>
              <a:t>ИНВЕСТИЦИОННЫЙ</a:t>
            </a:r>
            <a:r>
              <a:rPr spc="-25" dirty="0"/>
              <a:t> </a:t>
            </a:r>
            <a:r>
              <a:rPr spc="-20" dirty="0"/>
              <a:t>ПРОФИЛЬ</a:t>
            </a:r>
            <a:r>
              <a:rPr spc="25" dirty="0"/>
              <a:t> </a:t>
            </a:r>
            <a:r>
              <a:rPr lang="ru-RU" spc="25" dirty="0" smtClean="0"/>
              <a:t>ГОРОДСКОГО ОКРУГА ГОРОДА РАЙЧИХИНСК</a:t>
            </a:r>
            <a:endParaRPr spc="-10" dirty="0"/>
          </a:p>
        </p:txBody>
      </p:sp>
      <p:sp>
        <p:nvSpPr>
          <p:cNvPr id="54" name="object 5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93980">
              <a:lnSpc>
                <a:spcPct val="100000"/>
              </a:lnSpc>
              <a:spcBef>
                <a:spcPts val="125"/>
              </a:spcBef>
            </a:pPr>
            <a:fld id="{81D60167-4931-47E6-BA6A-407CBD079E47}" type="slidenum">
              <a:rPr spc="-50" dirty="0"/>
              <a:t>3</a:t>
            </a:fld>
            <a:endParaRPr spc="-50" dirty="0"/>
          </a:p>
        </p:txBody>
      </p:sp>
      <p:pic>
        <p:nvPicPr>
          <p:cNvPr id="56" name="Рисунок 55"/>
          <p:cNvPicPr/>
          <p:nvPr/>
        </p:nvPicPr>
        <p:blipFill rotWithShape="1">
          <a:blip r:embed="rId7"/>
          <a:srcRect l="32827" t="13099" r="14926" b="11383"/>
          <a:stretch/>
        </p:blipFill>
        <p:spPr bwMode="auto">
          <a:xfrm>
            <a:off x="5815243" y="1388220"/>
            <a:ext cx="3770020" cy="381261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3" name="Скругленный прямоугольник 42">
            <a:extLst>
              <a:ext uri="{FF2B5EF4-FFF2-40B4-BE49-F238E27FC236}">
                <a16:creationId xmlns="" xmlns:a16="http://schemas.microsoft.com/office/drawing/2014/main" id="{50403483-55E7-7CD7-1A34-AF319242838E}"/>
              </a:ext>
            </a:extLst>
          </p:cNvPr>
          <p:cNvSpPr/>
          <p:nvPr/>
        </p:nvSpPr>
        <p:spPr>
          <a:xfrm>
            <a:off x="7918704" y="3019185"/>
            <a:ext cx="1072896" cy="273844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0" rIns="0" bIns="0" rtlCol="0" anchor="ctr"/>
          <a:lstStyle/>
          <a:p>
            <a:pPr algn="ctr"/>
            <a:r>
              <a:rPr lang="ru-RU" sz="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Райчихинск</a:t>
            </a:r>
            <a:endParaRPr lang="x-none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6" name="Рисунок 45" descr="Маркер со сплошной заливкой">
            <a:extLst>
              <a:ext uri="{FF2B5EF4-FFF2-40B4-BE49-F238E27FC236}">
                <a16:creationId xmlns="" xmlns:a16="http://schemas.microsoft.com/office/drawing/2014/main" id="{72083DFE-EDD9-273A-911A-529160DD2C2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=""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7541528" y="466173"/>
            <a:ext cx="180000" cy="180000"/>
          </a:xfrm>
          <a:prstGeom prst="rect">
            <a:avLst/>
          </a:prstGeom>
        </p:spPr>
      </p:pic>
      <p:pic>
        <p:nvPicPr>
          <p:cNvPr id="47" name="Рисунок 46" descr="Маркер со сплошной заливкой">
            <a:extLst>
              <a:ext uri="{FF2B5EF4-FFF2-40B4-BE49-F238E27FC236}">
                <a16:creationId xmlns="" xmlns:a16="http://schemas.microsoft.com/office/drawing/2014/main" id="{72083DFE-EDD9-273A-911A-529160DD2C2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=""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7909816" y="3032235"/>
            <a:ext cx="337373" cy="228238"/>
          </a:xfrm>
          <a:prstGeom prst="rect">
            <a:avLst/>
          </a:prstGeom>
        </p:spPr>
      </p:pic>
      <p:sp>
        <p:nvSpPr>
          <p:cNvPr id="48" name="Скругленный прямоугольник 47">
            <a:extLst>
              <a:ext uri="{FF2B5EF4-FFF2-40B4-BE49-F238E27FC236}">
                <a16:creationId xmlns="" xmlns:a16="http://schemas.microsoft.com/office/drawing/2014/main" id="{72FE5585-2976-B57D-F73E-D49F5952A77B}"/>
              </a:ext>
            </a:extLst>
          </p:cNvPr>
          <p:cNvSpPr/>
          <p:nvPr/>
        </p:nvSpPr>
        <p:spPr>
          <a:xfrm>
            <a:off x="5893919" y="2346736"/>
            <a:ext cx="1116482" cy="273844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rgbClr val="4756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0" rIns="0" bIns="0" rtlCol="0" anchor="ctr"/>
          <a:lstStyle/>
          <a:p>
            <a:pPr algn="ctr"/>
            <a:r>
              <a:rPr lang="ru-RU" sz="8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Благовещенск</a:t>
            </a:r>
            <a:endParaRPr lang="x-none" sz="8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5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253648" y="2593859"/>
            <a:ext cx="160703" cy="250094"/>
          </a:xfrm>
          <a:prstGeom prst="rect">
            <a:avLst/>
          </a:prstGeom>
        </p:spPr>
      </p:pic>
      <p:pic>
        <p:nvPicPr>
          <p:cNvPr id="57" name="Рисунок 56" descr="Маркер со сплошной заливкой">
            <a:extLst>
              <a:ext uri="{FF2B5EF4-FFF2-40B4-BE49-F238E27FC236}">
                <a16:creationId xmlns="" xmlns:a16="http://schemas.microsoft.com/office/drawing/2014/main" id="{AEB2BC66-8B47-1772-194B-9AFC1A3AF378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=""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5929800" y="2407697"/>
            <a:ext cx="180000" cy="180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26363" y="163068"/>
            <a:ext cx="2270760" cy="273050"/>
          </a:xfrm>
          <a:custGeom>
            <a:avLst/>
            <a:gdLst/>
            <a:ahLst/>
            <a:cxnLst/>
            <a:rect l="l" t="t" r="r" b="b"/>
            <a:pathLst>
              <a:path w="2270760" h="273050">
                <a:moveTo>
                  <a:pt x="2134362" y="0"/>
                </a:moveTo>
                <a:lnTo>
                  <a:pt x="136398" y="0"/>
                </a:lnTo>
                <a:lnTo>
                  <a:pt x="93283" y="6955"/>
                </a:lnTo>
                <a:lnTo>
                  <a:pt x="55840" y="26322"/>
                </a:lnTo>
                <a:lnTo>
                  <a:pt x="26315" y="55851"/>
                </a:lnTo>
                <a:lnTo>
                  <a:pt x="6953" y="93293"/>
                </a:lnTo>
                <a:lnTo>
                  <a:pt x="0" y="136398"/>
                </a:lnTo>
                <a:lnTo>
                  <a:pt x="6953" y="179502"/>
                </a:lnTo>
                <a:lnTo>
                  <a:pt x="26315" y="216944"/>
                </a:lnTo>
                <a:lnTo>
                  <a:pt x="55840" y="246473"/>
                </a:lnTo>
                <a:lnTo>
                  <a:pt x="93283" y="265840"/>
                </a:lnTo>
                <a:lnTo>
                  <a:pt x="136398" y="272795"/>
                </a:lnTo>
                <a:lnTo>
                  <a:pt x="2134362" y="272795"/>
                </a:lnTo>
                <a:lnTo>
                  <a:pt x="2177466" y="265840"/>
                </a:lnTo>
                <a:lnTo>
                  <a:pt x="2214908" y="246473"/>
                </a:lnTo>
                <a:lnTo>
                  <a:pt x="2244437" y="216944"/>
                </a:lnTo>
                <a:lnTo>
                  <a:pt x="2263804" y="179502"/>
                </a:lnTo>
                <a:lnTo>
                  <a:pt x="2270760" y="136398"/>
                </a:lnTo>
                <a:lnTo>
                  <a:pt x="2263804" y="93293"/>
                </a:lnTo>
                <a:lnTo>
                  <a:pt x="2244437" y="55851"/>
                </a:lnTo>
                <a:lnTo>
                  <a:pt x="2214908" y="26322"/>
                </a:lnTo>
                <a:lnTo>
                  <a:pt x="2177466" y="6955"/>
                </a:lnTo>
                <a:lnTo>
                  <a:pt x="2134362" y="0"/>
                </a:lnTo>
                <a:close/>
              </a:path>
            </a:pathLst>
          </a:custGeom>
          <a:solidFill>
            <a:srgbClr val="4655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62406" y="222885"/>
            <a:ext cx="197612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spc="-10" dirty="0">
                <a:solidFill>
                  <a:srgbClr val="FFFFFF"/>
                </a:solidFill>
                <a:latin typeface="Arial"/>
                <a:cs typeface="Arial"/>
              </a:rPr>
              <a:t>социально-экономические</a:t>
            </a:r>
            <a:r>
              <a:rPr sz="800" b="1" spc="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b="1" spc="-10" dirty="0">
                <a:solidFill>
                  <a:srgbClr val="FFFFFF"/>
                </a:solidFill>
                <a:latin typeface="Arial"/>
                <a:cs typeface="Arial"/>
              </a:rPr>
              <a:t>показатели</a:t>
            </a:r>
            <a:endParaRPr sz="8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819900" y="1366592"/>
            <a:ext cx="2966085" cy="808283"/>
          </a:xfrm>
          <a:custGeom>
            <a:avLst/>
            <a:gdLst/>
            <a:ahLst/>
            <a:cxnLst/>
            <a:rect l="l" t="t" r="r" b="b"/>
            <a:pathLst>
              <a:path w="2966084" h="772794">
                <a:moveTo>
                  <a:pt x="2709926" y="0"/>
                </a:moveTo>
                <a:lnTo>
                  <a:pt x="255777" y="0"/>
                </a:lnTo>
                <a:lnTo>
                  <a:pt x="209811" y="4122"/>
                </a:lnTo>
                <a:lnTo>
                  <a:pt x="166544" y="16006"/>
                </a:lnTo>
                <a:lnTo>
                  <a:pt x="126698" y="34929"/>
                </a:lnTo>
                <a:lnTo>
                  <a:pt x="90999" y="60168"/>
                </a:lnTo>
                <a:lnTo>
                  <a:pt x="60168" y="90999"/>
                </a:lnTo>
                <a:lnTo>
                  <a:pt x="34929" y="126698"/>
                </a:lnTo>
                <a:lnTo>
                  <a:pt x="16006" y="166544"/>
                </a:lnTo>
                <a:lnTo>
                  <a:pt x="4122" y="209811"/>
                </a:lnTo>
                <a:lnTo>
                  <a:pt x="0" y="255778"/>
                </a:lnTo>
                <a:lnTo>
                  <a:pt x="0" y="516890"/>
                </a:lnTo>
                <a:lnTo>
                  <a:pt x="4122" y="562856"/>
                </a:lnTo>
                <a:lnTo>
                  <a:pt x="16006" y="606123"/>
                </a:lnTo>
                <a:lnTo>
                  <a:pt x="34929" y="645969"/>
                </a:lnTo>
                <a:lnTo>
                  <a:pt x="60168" y="681668"/>
                </a:lnTo>
                <a:lnTo>
                  <a:pt x="90999" y="712499"/>
                </a:lnTo>
                <a:lnTo>
                  <a:pt x="126698" y="737738"/>
                </a:lnTo>
                <a:lnTo>
                  <a:pt x="166544" y="756661"/>
                </a:lnTo>
                <a:lnTo>
                  <a:pt x="209811" y="768545"/>
                </a:lnTo>
                <a:lnTo>
                  <a:pt x="255777" y="772668"/>
                </a:lnTo>
                <a:lnTo>
                  <a:pt x="2709926" y="772668"/>
                </a:lnTo>
                <a:lnTo>
                  <a:pt x="2755892" y="768545"/>
                </a:lnTo>
                <a:lnTo>
                  <a:pt x="2799159" y="756661"/>
                </a:lnTo>
                <a:lnTo>
                  <a:pt x="2839005" y="737738"/>
                </a:lnTo>
                <a:lnTo>
                  <a:pt x="2874704" y="712499"/>
                </a:lnTo>
                <a:lnTo>
                  <a:pt x="2905535" y="681668"/>
                </a:lnTo>
                <a:lnTo>
                  <a:pt x="2930774" y="645969"/>
                </a:lnTo>
                <a:lnTo>
                  <a:pt x="2949697" y="606123"/>
                </a:lnTo>
                <a:lnTo>
                  <a:pt x="2961581" y="562856"/>
                </a:lnTo>
                <a:lnTo>
                  <a:pt x="2965704" y="516890"/>
                </a:lnTo>
                <a:lnTo>
                  <a:pt x="2965704" y="255778"/>
                </a:lnTo>
                <a:lnTo>
                  <a:pt x="2961581" y="209811"/>
                </a:lnTo>
                <a:lnTo>
                  <a:pt x="2949697" y="166544"/>
                </a:lnTo>
                <a:lnTo>
                  <a:pt x="2930774" y="126698"/>
                </a:lnTo>
                <a:lnTo>
                  <a:pt x="2905535" y="90999"/>
                </a:lnTo>
                <a:lnTo>
                  <a:pt x="2874704" y="60168"/>
                </a:lnTo>
                <a:lnTo>
                  <a:pt x="2839005" y="34929"/>
                </a:lnTo>
                <a:lnTo>
                  <a:pt x="2799159" y="16006"/>
                </a:lnTo>
                <a:lnTo>
                  <a:pt x="2755892" y="4122"/>
                </a:lnTo>
                <a:lnTo>
                  <a:pt x="2709926" y="0"/>
                </a:lnTo>
                <a:close/>
              </a:path>
            </a:pathLst>
          </a:custGeom>
          <a:solidFill>
            <a:srgbClr val="4655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6984364" y="1517895"/>
            <a:ext cx="2637155" cy="69057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6985" algn="ctr">
              <a:lnSpc>
                <a:spcPct val="100000"/>
              </a:lnSpc>
              <a:spcBef>
                <a:spcPts val="105"/>
              </a:spcBef>
            </a:pPr>
            <a:r>
              <a:rPr lang="ru-RU" sz="1000" b="1" kern="1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СТРУКТУРА ОТГРУЖЕННОЙ </a:t>
            </a:r>
            <a:r>
              <a:rPr lang="en-US" sz="1000" b="1" kern="1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ru-RU" sz="1000" b="1" kern="1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ПРОДУКЦИИ ПО ВИДАМ ЭКОНОМИЧЕСКОЙ ДЕЯТЕЛЬНОСТИ </a:t>
            </a:r>
            <a:r>
              <a:rPr sz="1000" b="1" dirty="0" smtClean="0">
                <a:solidFill>
                  <a:srgbClr val="FFFFFF"/>
                </a:solidFill>
                <a:latin typeface="Arial"/>
                <a:cs typeface="Arial"/>
              </a:rPr>
              <a:t>В</a:t>
            </a:r>
            <a:r>
              <a:rPr sz="1000" b="1" spc="-4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b="1" dirty="0" smtClean="0">
                <a:solidFill>
                  <a:srgbClr val="FFFFFF"/>
                </a:solidFill>
                <a:latin typeface="Arial"/>
                <a:cs typeface="Arial"/>
              </a:rPr>
              <a:t>202</a:t>
            </a:r>
            <a:r>
              <a:rPr lang="ru-RU" sz="1000" b="1" dirty="0" smtClean="0">
                <a:solidFill>
                  <a:srgbClr val="FFFFFF"/>
                </a:solidFill>
                <a:latin typeface="Arial"/>
                <a:cs typeface="Arial"/>
              </a:rPr>
              <a:t>4</a:t>
            </a:r>
            <a:r>
              <a:rPr sz="1000" b="1" spc="-7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rgbClr val="FFFFFF"/>
                </a:solidFill>
                <a:latin typeface="Arial"/>
                <a:cs typeface="Arial"/>
              </a:rPr>
              <a:t>ГОДУ</a:t>
            </a:r>
            <a:r>
              <a:rPr sz="10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25" dirty="0">
                <a:solidFill>
                  <a:srgbClr val="FFFFFF"/>
                </a:solidFill>
                <a:latin typeface="Arial"/>
                <a:cs typeface="Arial"/>
              </a:rPr>
              <a:t>(%)</a:t>
            </a:r>
            <a:endParaRPr sz="1400" dirty="0">
              <a:latin typeface="Arial"/>
              <a:cs typeface="Arial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6822186" y="2295906"/>
            <a:ext cx="2964180" cy="4010025"/>
            <a:chOff x="6822186" y="2295906"/>
            <a:chExt cx="2964180" cy="4010025"/>
          </a:xfrm>
        </p:grpSpPr>
        <p:sp>
          <p:nvSpPr>
            <p:cNvPr id="7" name="object 7"/>
            <p:cNvSpPr/>
            <p:nvPr/>
          </p:nvSpPr>
          <p:spPr>
            <a:xfrm>
              <a:off x="6822186" y="2295906"/>
              <a:ext cx="2964180" cy="4010025"/>
            </a:xfrm>
            <a:custGeom>
              <a:avLst/>
              <a:gdLst/>
              <a:ahLst/>
              <a:cxnLst/>
              <a:rect l="l" t="t" r="r" b="b"/>
              <a:pathLst>
                <a:path w="2964179" h="4010025">
                  <a:moveTo>
                    <a:pt x="0" y="258445"/>
                  </a:moveTo>
                  <a:lnTo>
                    <a:pt x="4163" y="211985"/>
                  </a:lnTo>
                  <a:lnTo>
                    <a:pt x="16167" y="168260"/>
                  </a:lnTo>
                  <a:lnTo>
                    <a:pt x="35282" y="127997"/>
                  </a:lnTo>
                  <a:lnTo>
                    <a:pt x="60778" y="91926"/>
                  </a:lnTo>
                  <a:lnTo>
                    <a:pt x="91926" y="60778"/>
                  </a:lnTo>
                  <a:lnTo>
                    <a:pt x="127997" y="35282"/>
                  </a:lnTo>
                  <a:lnTo>
                    <a:pt x="168260" y="16167"/>
                  </a:lnTo>
                  <a:lnTo>
                    <a:pt x="211985" y="4163"/>
                  </a:lnTo>
                  <a:lnTo>
                    <a:pt x="258445" y="0"/>
                  </a:lnTo>
                  <a:lnTo>
                    <a:pt x="2705735" y="0"/>
                  </a:lnTo>
                  <a:lnTo>
                    <a:pt x="2752194" y="4163"/>
                  </a:lnTo>
                  <a:lnTo>
                    <a:pt x="2795919" y="16167"/>
                  </a:lnTo>
                  <a:lnTo>
                    <a:pt x="2836182" y="35282"/>
                  </a:lnTo>
                  <a:lnTo>
                    <a:pt x="2872253" y="60778"/>
                  </a:lnTo>
                  <a:lnTo>
                    <a:pt x="2903401" y="91926"/>
                  </a:lnTo>
                  <a:lnTo>
                    <a:pt x="2928897" y="127997"/>
                  </a:lnTo>
                  <a:lnTo>
                    <a:pt x="2948012" y="168260"/>
                  </a:lnTo>
                  <a:lnTo>
                    <a:pt x="2960016" y="211985"/>
                  </a:lnTo>
                  <a:lnTo>
                    <a:pt x="2964180" y="258445"/>
                  </a:lnTo>
                  <a:lnTo>
                    <a:pt x="2964180" y="3751160"/>
                  </a:lnTo>
                  <a:lnTo>
                    <a:pt x="2960016" y="3797624"/>
                  </a:lnTo>
                  <a:lnTo>
                    <a:pt x="2948012" y="3841355"/>
                  </a:lnTo>
                  <a:lnTo>
                    <a:pt x="2928897" y="3881624"/>
                  </a:lnTo>
                  <a:lnTo>
                    <a:pt x="2903401" y="3917700"/>
                  </a:lnTo>
                  <a:lnTo>
                    <a:pt x="2872253" y="3948853"/>
                  </a:lnTo>
                  <a:lnTo>
                    <a:pt x="2836182" y="3974354"/>
                  </a:lnTo>
                  <a:lnTo>
                    <a:pt x="2795919" y="3993473"/>
                  </a:lnTo>
                  <a:lnTo>
                    <a:pt x="2752194" y="4005479"/>
                  </a:lnTo>
                  <a:lnTo>
                    <a:pt x="2705735" y="4009644"/>
                  </a:lnTo>
                  <a:lnTo>
                    <a:pt x="258445" y="4009644"/>
                  </a:lnTo>
                  <a:lnTo>
                    <a:pt x="211985" y="4005479"/>
                  </a:lnTo>
                  <a:lnTo>
                    <a:pt x="168260" y="3993473"/>
                  </a:lnTo>
                  <a:lnTo>
                    <a:pt x="127997" y="3974354"/>
                  </a:lnTo>
                  <a:lnTo>
                    <a:pt x="91926" y="3948853"/>
                  </a:lnTo>
                  <a:lnTo>
                    <a:pt x="60778" y="3917700"/>
                  </a:lnTo>
                  <a:lnTo>
                    <a:pt x="35282" y="3881624"/>
                  </a:lnTo>
                  <a:lnTo>
                    <a:pt x="16167" y="3841355"/>
                  </a:lnTo>
                  <a:lnTo>
                    <a:pt x="4163" y="3797624"/>
                  </a:lnTo>
                  <a:lnTo>
                    <a:pt x="0" y="3751160"/>
                  </a:lnTo>
                  <a:lnTo>
                    <a:pt x="0" y="258445"/>
                  </a:lnTo>
                  <a:close/>
                </a:path>
              </a:pathLst>
            </a:custGeom>
            <a:ln w="25908">
              <a:solidFill>
                <a:srgbClr val="4655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8522208" y="2697480"/>
              <a:ext cx="0" cy="3284220"/>
            </a:xfrm>
            <a:custGeom>
              <a:avLst/>
              <a:gdLst/>
              <a:ahLst/>
              <a:cxnLst/>
              <a:rect l="l" t="t" r="r" b="b"/>
              <a:pathLst>
                <a:path h="3284220">
                  <a:moveTo>
                    <a:pt x="0" y="3284220"/>
                  </a:moveTo>
                  <a:lnTo>
                    <a:pt x="0" y="0"/>
                  </a:lnTo>
                </a:path>
              </a:pathLst>
            </a:custGeom>
            <a:ln w="9144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8978264" y="4565782"/>
            <a:ext cx="446405" cy="1660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ru-RU" sz="1000" spc="-10" dirty="0" smtClean="0">
                <a:solidFill>
                  <a:srgbClr val="46559F"/>
                </a:solidFill>
                <a:latin typeface="Arial Black"/>
                <a:cs typeface="Arial Black"/>
              </a:rPr>
              <a:t>4,50</a:t>
            </a:r>
            <a:r>
              <a:rPr sz="1000" spc="-10" dirty="0" smtClean="0">
                <a:solidFill>
                  <a:srgbClr val="46559F"/>
                </a:solidFill>
                <a:latin typeface="Arial Black"/>
                <a:cs typeface="Arial Black"/>
              </a:rPr>
              <a:t>%</a:t>
            </a:r>
            <a:endParaRPr sz="1000" dirty="0">
              <a:latin typeface="Arial Black"/>
              <a:cs typeface="Arial Black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8931085" y="3899801"/>
            <a:ext cx="631633" cy="1660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ru-RU" sz="1000" spc="-10" dirty="0" smtClean="0">
                <a:solidFill>
                  <a:srgbClr val="46559F"/>
                </a:solidFill>
                <a:latin typeface="Arial Black"/>
                <a:cs typeface="Arial Black"/>
              </a:rPr>
              <a:t> 16,83</a:t>
            </a:r>
            <a:r>
              <a:rPr sz="1000" spc="-10" dirty="0" smtClean="0">
                <a:solidFill>
                  <a:srgbClr val="46559F"/>
                </a:solidFill>
                <a:latin typeface="Arial Black"/>
                <a:cs typeface="Arial Black"/>
              </a:rPr>
              <a:t>%</a:t>
            </a:r>
            <a:endParaRPr sz="1000" dirty="0">
              <a:latin typeface="Arial Black"/>
              <a:cs typeface="Arial Black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9035605" y="3282210"/>
            <a:ext cx="530225" cy="1660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ru-RU" sz="1000" spc="-10" dirty="0" smtClean="0">
                <a:solidFill>
                  <a:srgbClr val="46559F"/>
                </a:solidFill>
                <a:latin typeface="Arial Black"/>
                <a:cs typeface="Arial Black"/>
              </a:rPr>
              <a:t>0,62</a:t>
            </a:r>
            <a:r>
              <a:rPr sz="1000" spc="-10" dirty="0" smtClean="0">
                <a:solidFill>
                  <a:srgbClr val="46559F"/>
                </a:solidFill>
                <a:latin typeface="Arial Black"/>
                <a:cs typeface="Arial Black"/>
              </a:rPr>
              <a:t>%</a:t>
            </a:r>
            <a:endParaRPr sz="1000" dirty="0">
              <a:latin typeface="Arial Black"/>
              <a:cs typeface="Arial Black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8897493" y="2792348"/>
            <a:ext cx="530225" cy="1660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ru-RU" sz="1000" spc="-10" dirty="0" smtClean="0">
                <a:solidFill>
                  <a:srgbClr val="46559F"/>
                </a:solidFill>
                <a:latin typeface="Arial Black"/>
                <a:cs typeface="Arial Black"/>
              </a:rPr>
              <a:t>78,05%</a:t>
            </a:r>
            <a:endParaRPr sz="1000" dirty="0">
              <a:latin typeface="Arial Black"/>
              <a:cs typeface="Arial Black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883399" y="2694177"/>
            <a:ext cx="2014093" cy="29014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50165" marR="5715" indent="160020">
              <a:spcBef>
                <a:spcPts val="204"/>
              </a:spcBef>
            </a:pPr>
            <a:r>
              <a:rPr lang="ru-RU" sz="1100" b="1" spc="-10" dirty="0" smtClean="0">
                <a:solidFill>
                  <a:srgbClr val="46559F"/>
                </a:solidFill>
                <a:latin typeface="Arial"/>
                <a:cs typeface="Arial"/>
              </a:rPr>
              <a:t>Добыча полезных    ископаемых</a:t>
            </a:r>
          </a:p>
          <a:p>
            <a:pPr marL="50165" marR="5715" indent="160020">
              <a:spcBef>
                <a:spcPts val="204"/>
              </a:spcBef>
            </a:pPr>
            <a:endParaRPr lang="ru-RU" sz="1100" b="1" spc="-10" dirty="0" smtClean="0">
              <a:solidFill>
                <a:srgbClr val="46559F"/>
              </a:solidFill>
              <a:latin typeface="Arial"/>
              <a:cs typeface="Arial"/>
            </a:endParaRPr>
          </a:p>
          <a:p>
            <a:pPr marL="50165" marR="5715" indent="160020">
              <a:spcBef>
                <a:spcPts val="204"/>
              </a:spcBef>
            </a:pPr>
            <a:r>
              <a:rPr lang="ru-RU" sz="1100" b="1" spc="-10" dirty="0" smtClean="0">
                <a:solidFill>
                  <a:srgbClr val="46559F"/>
                </a:solidFill>
                <a:latin typeface="Arial"/>
                <a:cs typeface="Arial"/>
              </a:rPr>
              <a:t>Обрабатывающие производство</a:t>
            </a:r>
          </a:p>
          <a:p>
            <a:pPr marL="50165" marR="5715" indent="160020">
              <a:spcBef>
                <a:spcPts val="204"/>
              </a:spcBef>
            </a:pPr>
            <a:endParaRPr lang="ru-RU" sz="1100" b="1" spc="-10" dirty="0">
              <a:solidFill>
                <a:srgbClr val="46559F"/>
              </a:solidFill>
              <a:latin typeface="Arial"/>
              <a:cs typeface="Arial"/>
            </a:endParaRPr>
          </a:p>
          <a:p>
            <a:pPr marL="50165" marR="5715" indent="160020">
              <a:spcBef>
                <a:spcPts val="204"/>
              </a:spcBef>
            </a:pPr>
            <a:r>
              <a:rPr lang="ru-RU" sz="1100" b="1" spc="-10" dirty="0" smtClean="0">
                <a:solidFill>
                  <a:srgbClr val="46559F"/>
                </a:solidFill>
                <a:latin typeface="Arial"/>
                <a:cs typeface="Arial"/>
              </a:rPr>
              <a:t>Обеспечение электрической энергией, паром и газом</a:t>
            </a:r>
          </a:p>
          <a:p>
            <a:pPr marL="50165" marR="5715" indent="160020">
              <a:spcBef>
                <a:spcPts val="204"/>
              </a:spcBef>
            </a:pPr>
            <a:endParaRPr lang="ru-RU" sz="1100" b="1" spc="-10" dirty="0" smtClean="0">
              <a:solidFill>
                <a:srgbClr val="46559F"/>
              </a:solidFill>
              <a:latin typeface="Arial"/>
              <a:cs typeface="Arial"/>
            </a:endParaRPr>
          </a:p>
          <a:p>
            <a:pPr marL="50165" marR="5715" indent="160020">
              <a:spcBef>
                <a:spcPts val="204"/>
              </a:spcBef>
            </a:pPr>
            <a:r>
              <a:rPr lang="ru-RU" sz="1100" b="1" spc="-10" dirty="0" smtClean="0">
                <a:solidFill>
                  <a:srgbClr val="46559F"/>
                </a:solidFill>
                <a:latin typeface="Arial"/>
                <a:cs typeface="Arial"/>
              </a:rPr>
              <a:t>Водоснабжение;</a:t>
            </a:r>
          </a:p>
          <a:p>
            <a:pPr marL="50165" marR="5715" indent="160020">
              <a:spcBef>
                <a:spcPts val="204"/>
              </a:spcBef>
            </a:pPr>
            <a:r>
              <a:rPr lang="ru-RU" sz="1100" b="1" spc="-10" dirty="0" smtClean="0">
                <a:solidFill>
                  <a:srgbClr val="46559F"/>
                </a:solidFill>
                <a:latin typeface="Arial"/>
                <a:cs typeface="Arial"/>
              </a:rPr>
              <a:t>водоотведение, организация сбора и утилизации отходов, деятельность по ликвидации загрязнений</a:t>
            </a:r>
            <a:endParaRPr sz="1100" dirty="0">
              <a:latin typeface="Arial"/>
              <a:cs typeface="Arial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603504" y="6161532"/>
            <a:ext cx="360045" cy="0"/>
          </a:xfrm>
          <a:custGeom>
            <a:avLst/>
            <a:gdLst/>
            <a:ahLst/>
            <a:cxnLst/>
            <a:rect l="l" t="t" r="r" b="b"/>
            <a:pathLst>
              <a:path w="360044">
                <a:moveTo>
                  <a:pt x="0" y="0"/>
                </a:moveTo>
                <a:lnTo>
                  <a:pt x="359664" y="0"/>
                </a:lnTo>
              </a:path>
            </a:pathLst>
          </a:custGeom>
          <a:ln w="12192">
            <a:solidFill>
              <a:srgbClr val="A6A6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1015390" y="6087262"/>
            <a:ext cx="434340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 smtClean="0">
                <a:latin typeface="Microsoft Sans Serif"/>
                <a:cs typeface="Microsoft Sans Serif"/>
              </a:rPr>
              <a:t>202</a:t>
            </a:r>
            <a:r>
              <a:rPr lang="ru-RU" sz="800" dirty="0" smtClean="0">
                <a:latin typeface="Microsoft Sans Serif"/>
                <a:cs typeface="Microsoft Sans Serif"/>
              </a:rPr>
              <a:t>2</a:t>
            </a:r>
            <a:r>
              <a:rPr sz="800" spc="-15" dirty="0" smtClean="0">
                <a:latin typeface="Microsoft Sans Serif"/>
                <a:cs typeface="Microsoft Sans Serif"/>
              </a:rPr>
              <a:t> </a:t>
            </a:r>
            <a:r>
              <a:rPr sz="800" spc="-25" dirty="0">
                <a:latin typeface="Microsoft Sans Serif"/>
                <a:cs typeface="Microsoft Sans Serif"/>
              </a:rPr>
              <a:t>год</a:t>
            </a:r>
            <a:endParaRPr sz="800" dirty="0">
              <a:latin typeface="Microsoft Sans Serif"/>
              <a:cs typeface="Microsoft Sans Serif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1677923" y="6161532"/>
            <a:ext cx="361315" cy="0"/>
          </a:xfrm>
          <a:custGeom>
            <a:avLst/>
            <a:gdLst/>
            <a:ahLst/>
            <a:cxnLst/>
            <a:rect l="l" t="t" r="r" b="b"/>
            <a:pathLst>
              <a:path w="361314">
                <a:moveTo>
                  <a:pt x="0" y="0"/>
                </a:moveTo>
                <a:lnTo>
                  <a:pt x="361188" y="0"/>
                </a:lnTo>
              </a:path>
            </a:pathLst>
          </a:custGeom>
          <a:ln w="12192">
            <a:solidFill>
              <a:srgbClr val="B0C1E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2117851" y="6087262"/>
            <a:ext cx="434340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 smtClean="0">
                <a:latin typeface="Microsoft Sans Serif"/>
                <a:cs typeface="Microsoft Sans Serif"/>
              </a:rPr>
              <a:t>202</a:t>
            </a:r>
            <a:r>
              <a:rPr lang="ru-RU" sz="800" dirty="0" smtClean="0">
                <a:latin typeface="Microsoft Sans Serif"/>
                <a:cs typeface="Microsoft Sans Serif"/>
              </a:rPr>
              <a:t>3</a:t>
            </a:r>
            <a:r>
              <a:rPr sz="800" spc="-10" dirty="0" smtClean="0">
                <a:latin typeface="Microsoft Sans Serif"/>
                <a:cs typeface="Microsoft Sans Serif"/>
              </a:rPr>
              <a:t> </a:t>
            </a:r>
            <a:r>
              <a:rPr sz="800" spc="-25" dirty="0">
                <a:latin typeface="Microsoft Sans Serif"/>
                <a:cs typeface="Microsoft Sans Serif"/>
              </a:rPr>
              <a:t>год</a:t>
            </a:r>
            <a:endParaRPr sz="800" dirty="0">
              <a:latin typeface="Microsoft Sans Serif"/>
              <a:cs typeface="Microsoft Sans Serif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2727960" y="6150864"/>
            <a:ext cx="361315" cy="0"/>
          </a:xfrm>
          <a:custGeom>
            <a:avLst/>
            <a:gdLst/>
            <a:ahLst/>
            <a:cxnLst/>
            <a:rect l="l" t="t" r="r" b="b"/>
            <a:pathLst>
              <a:path w="361314">
                <a:moveTo>
                  <a:pt x="0" y="0"/>
                </a:moveTo>
                <a:lnTo>
                  <a:pt x="361188" y="0"/>
                </a:lnTo>
              </a:path>
            </a:pathLst>
          </a:custGeom>
          <a:ln w="12192">
            <a:solidFill>
              <a:srgbClr val="4655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3141726" y="6076899"/>
            <a:ext cx="434340" cy="13657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dirty="0" smtClean="0">
                <a:latin typeface="Microsoft Sans Serif"/>
                <a:cs typeface="Microsoft Sans Serif"/>
              </a:rPr>
              <a:t>202</a:t>
            </a:r>
            <a:r>
              <a:rPr lang="ru-RU" sz="800" dirty="0" smtClean="0">
                <a:latin typeface="Microsoft Sans Serif"/>
                <a:cs typeface="Microsoft Sans Serif"/>
              </a:rPr>
              <a:t>4</a:t>
            </a:r>
            <a:r>
              <a:rPr sz="800" spc="-15" dirty="0" smtClean="0">
                <a:latin typeface="Microsoft Sans Serif"/>
                <a:cs typeface="Microsoft Sans Serif"/>
              </a:rPr>
              <a:t> </a:t>
            </a:r>
            <a:r>
              <a:rPr sz="800" spc="-25" dirty="0">
                <a:latin typeface="Microsoft Sans Serif"/>
                <a:cs typeface="Microsoft Sans Serif"/>
              </a:rPr>
              <a:t>год</a:t>
            </a:r>
            <a:endParaRPr sz="800" dirty="0">
              <a:latin typeface="Microsoft Sans Serif"/>
              <a:cs typeface="Microsoft Sans Serif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2072036" y="2098672"/>
            <a:ext cx="3058795" cy="2812415"/>
            <a:chOff x="2159507" y="2092451"/>
            <a:chExt cx="3058795" cy="2812415"/>
          </a:xfrm>
        </p:grpSpPr>
        <p:sp>
          <p:nvSpPr>
            <p:cNvPr id="28" name="object 28"/>
            <p:cNvSpPr/>
            <p:nvPr/>
          </p:nvSpPr>
          <p:spPr>
            <a:xfrm>
              <a:off x="2159507" y="2255519"/>
              <a:ext cx="3058795" cy="2642870"/>
            </a:xfrm>
            <a:custGeom>
              <a:avLst/>
              <a:gdLst/>
              <a:ahLst/>
              <a:cxnLst/>
              <a:rect l="l" t="t" r="r" b="b"/>
              <a:pathLst>
                <a:path w="3058795" h="2642870">
                  <a:moveTo>
                    <a:pt x="1529333" y="0"/>
                  </a:moveTo>
                  <a:lnTo>
                    <a:pt x="0" y="1009395"/>
                  </a:lnTo>
                  <a:lnTo>
                    <a:pt x="584200" y="2642616"/>
                  </a:lnTo>
                  <a:lnTo>
                    <a:pt x="2474468" y="2642616"/>
                  </a:lnTo>
                  <a:lnTo>
                    <a:pt x="3058668" y="1009395"/>
                  </a:lnTo>
                  <a:lnTo>
                    <a:pt x="1529333" y="0"/>
                  </a:lnTo>
                  <a:close/>
                </a:path>
              </a:pathLst>
            </a:custGeom>
            <a:solidFill>
              <a:srgbClr val="FAFA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2567939" y="2607563"/>
              <a:ext cx="2242185" cy="1937385"/>
            </a:xfrm>
            <a:custGeom>
              <a:avLst/>
              <a:gdLst/>
              <a:ahLst/>
              <a:cxnLst/>
              <a:rect l="l" t="t" r="r" b="b"/>
              <a:pathLst>
                <a:path w="2242185" h="1937385">
                  <a:moveTo>
                    <a:pt x="1120902" y="0"/>
                  </a:moveTo>
                  <a:lnTo>
                    <a:pt x="0" y="739901"/>
                  </a:lnTo>
                  <a:lnTo>
                    <a:pt x="428117" y="1937004"/>
                  </a:lnTo>
                  <a:lnTo>
                    <a:pt x="1813687" y="1937004"/>
                  </a:lnTo>
                  <a:lnTo>
                    <a:pt x="2241804" y="739901"/>
                  </a:lnTo>
                  <a:lnTo>
                    <a:pt x="112090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2484119" y="2255519"/>
              <a:ext cx="2413000" cy="2644140"/>
            </a:xfrm>
            <a:custGeom>
              <a:avLst/>
              <a:gdLst/>
              <a:ahLst/>
              <a:cxnLst/>
              <a:rect l="l" t="t" r="r" b="b"/>
              <a:pathLst>
                <a:path w="2413000" h="2644140">
                  <a:moveTo>
                    <a:pt x="1210056" y="0"/>
                  </a:moveTo>
                  <a:lnTo>
                    <a:pt x="1210056" y="2644140"/>
                  </a:lnTo>
                </a:path>
                <a:path w="2413000" h="2644140">
                  <a:moveTo>
                    <a:pt x="2331720" y="711707"/>
                  </a:moveTo>
                  <a:lnTo>
                    <a:pt x="0" y="1932431"/>
                  </a:lnTo>
                </a:path>
                <a:path w="2413000" h="2644140">
                  <a:moveTo>
                    <a:pt x="80772" y="711707"/>
                  </a:moveTo>
                  <a:lnTo>
                    <a:pt x="2412492" y="1932431"/>
                  </a:lnTo>
                </a:path>
              </a:pathLst>
            </a:custGeom>
            <a:ln w="9144">
              <a:solidFill>
                <a:srgbClr val="F0F0F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3660647" y="3521963"/>
              <a:ext cx="68580" cy="60960"/>
            </a:xfrm>
            <a:custGeom>
              <a:avLst/>
              <a:gdLst/>
              <a:ahLst/>
              <a:cxnLst/>
              <a:rect l="l" t="t" r="r" b="b"/>
              <a:pathLst>
                <a:path w="68579" h="60960">
                  <a:moveTo>
                    <a:pt x="34289" y="0"/>
                  </a:moveTo>
                  <a:lnTo>
                    <a:pt x="20949" y="2387"/>
                  </a:lnTo>
                  <a:lnTo>
                    <a:pt x="10048" y="8905"/>
                  </a:lnTo>
                  <a:lnTo>
                    <a:pt x="2696" y="18591"/>
                  </a:lnTo>
                  <a:lnTo>
                    <a:pt x="0" y="30480"/>
                  </a:lnTo>
                  <a:lnTo>
                    <a:pt x="2696" y="42368"/>
                  </a:lnTo>
                  <a:lnTo>
                    <a:pt x="10048" y="52054"/>
                  </a:lnTo>
                  <a:lnTo>
                    <a:pt x="20949" y="58572"/>
                  </a:lnTo>
                  <a:lnTo>
                    <a:pt x="34289" y="60960"/>
                  </a:lnTo>
                  <a:lnTo>
                    <a:pt x="47630" y="58572"/>
                  </a:lnTo>
                  <a:lnTo>
                    <a:pt x="58531" y="52054"/>
                  </a:lnTo>
                  <a:lnTo>
                    <a:pt x="65883" y="42368"/>
                  </a:lnTo>
                  <a:lnTo>
                    <a:pt x="68579" y="30480"/>
                  </a:lnTo>
                  <a:lnTo>
                    <a:pt x="65883" y="18591"/>
                  </a:lnTo>
                  <a:lnTo>
                    <a:pt x="58531" y="8905"/>
                  </a:lnTo>
                  <a:lnTo>
                    <a:pt x="47630" y="2387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F0F0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3006851" y="2092451"/>
              <a:ext cx="494030" cy="247015"/>
            </a:xfrm>
            <a:custGeom>
              <a:avLst/>
              <a:gdLst/>
              <a:ahLst/>
              <a:cxnLst/>
              <a:rect l="l" t="t" r="r" b="b"/>
              <a:pathLst>
                <a:path w="494029" h="247014">
                  <a:moveTo>
                    <a:pt x="370332" y="0"/>
                  </a:moveTo>
                  <a:lnTo>
                    <a:pt x="123443" y="0"/>
                  </a:lnTo>
                  <a:lnTo>
                    <a:pt x="75384" y="9697"/>
                  </a:lnTo>
                  <a:lnTo>
                    <a:pt x="36147" y="36147"/>
                  </a:lnTo>
                  <a:lnTo>
                    <a:pt x="9697" y="75384"/>
                  </a:lnTo>
                  <a:lnTo>
                    <a:pt x="0" y="123444"/>
                  </a:lnTo>
                  <a:lnTo>
                    <a:pt x="9697" y="171503"/>
                  </a:lnTo>
                  <a:lnTo>
                    <a:pt x="36147" y="210740"/>
                  </a:lnTo>
                  <a:lnTo>
                    <a:pt x="75384" y="237190"/>
                  </a:lnTo>
                  <a:lnTo>
                    <a:pt x="123443" y="246887"/>
                  </a:lnTo>
                  <a:lnTo>
                    <a:pt x="370332" y="246887"/>
                  </a:lnTo>
                  <a:lnTo>
                    <a:pt x="418391" y="237190"/>
                  </a:lnTo>
                  <a:lnTo>
                    <a:pt x="457628" y="210740"/>
                  </a:lnTo>
                  <a:lnTo>
                    <a:pt x="484078" y="171503"/>
                  </a:lnTo>
                  <a:lnTo>
                    <a:pt x="493775" y="123444"/>
                  </a:lnTo>
                  <a:lnTo>
                    <a:pt x="484078" y="75384"/>
                  </a:lnTo>
                  <a:lnTo>
                    <a:pt x="457628" y="36147"/>
                  </a:lnTo>
                  <a:lnTo>
                    <a:pt x="418391" y="9697"/>
                  </a:lnTo>
                  <a:lnTo>
                    <a:pt x="370332" y="0"/>
                  </a:lnTo>
                  <a:close/>
                </a:path>
              </a:pathLst>
            </a:custGeom>
            <a:solidFill>
              <a:srgbClr val="A6A6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4116323" y="2092451"/>
              <a:ext cx="478790" cy="247015"/>
            </a:xfrm>
            <a:custGeom>
              <a:avLst/>
              <a:gdLst/>
              <a:ahLst/>
              <a:cxnLst/>
              <a:rect l="l" t="t" r="r" b="b"/>
              <a:pathLst>
                <a:path w="478789" h="247014">
                  <a:moveTo>
                    <a:pt x="355091" y="0"/>
                  </a:moveTo>
                  <a:lnTo>
                    <a:pt x="123443" y="0"/>
                  </a:lnTo>
                  <a:lnTo>
                    <a:pt x="75384" y="9697"/>
                  </a:lnTo>
                  <a:lnTo>
                    <a:pt x="36147" y="36147"/>
                  </a:lnTo>
                  <a:lnTo>
                    <a:pt x="9697" y="75384"/>
                  </a:lnTo>
                  <a:lnTo>
                    <a:pt x="0" y="123444"/>
                  </a:lnTo>
                  <a:lnTo>
                    <a:pt x="9697" y="171503"/>
                  </a:lnTo>
                  <a:lnTo>
                    <a:pt x="36147" y="210740"/>
                  </a:lnTo>
                  <a:lnTo>
                    <a:pt x="75384" y="237190"/>
                  </a:lnTo>
                  <a:lnTo>
                    <a:pt x="123443" y="246887"/>
                  </a:lnTo>
                  <a:lnTo>
                    <a:pt x="355091" y="246887"/>
                  </a:lnTo>
                  <a:lnTo>
                    <a:pt x="403151" y="237190"/>
                  </a:lnTo>
                  <a:lnTo>
                    <a:pt x="442388" y="210740"/>
                  </a:lnTo>
                  <a:lnTo>
                    <a:pt x="468838" y="171503"/>
                  </a:lnTo>
                  <a:lnTo>
                    <a:pt x="478536" y="123444"/>
                  </a:lnTo>
                  <a:lnTo>
                    <a:pt x="468838" y="75384"/>
                  </a:lnTo>
                  <a:lnTo>
                    <a:pt x="442388" y="36147"/>
                  </a:lnTo>
                  <a:lnTo>
                    <a:pt x="403151" y="9697"/>
                  </a:lnTo>
                  <a:lnTo>
                    <a:pt x="355091" y="0"/>
                  </a:lnTo>
                  <a:close/>
                </a:path>
              </a:pathLst>
            </a:custGeom>
            <a:solidFill>
              <a:srgbClr val="4655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3566159" y="2092451"/>
              <a:ext cx="464820" cy="234950"/>
            </a:xfrm>
            <a:custGeom>
              <a:avLst/>
              <a:gdLst/>
              <a:ahLst/>
              <a:cxnLst/>
              <a:rect l="l" t="t" r="r" b="b"/>
              <a:pathLst>
                <a:path w="464820" h="234950">
                  <a:moveTo>
                    <a:pt x="347472" y="0"/>
                  </a:moveTo>
                  <a:lnTo>
                    <a:pt x="117348" y="0"/>
                  </a:lnTo>
                  <a:lnTo>
                    <a:pt x="71687" y="9227"/>
                  </a:lnTo>
                  <a:lnTo>
                    <a:pt x="34385" y="34385"/>
                  </a:lnTo>
                  <a:lnTo>
                    <a:pt x="9227" y="71687"/>
                  </a:lnTo>
                  <a:lnTo>
                    <a:pt x="0" y="117348"/>
                  </a:lnTo>
                  <a:lnTo>
                    <a:pt x="9227" y="163008"/>
                  </a:lnTo>
                  <a:lnTo>
                    <a:pt x="34385" y="200310"/>
                  </a:lnTo>
                  <a:lnTo>
                    <a:pt x="71687" y="225468"/>
                  </a:lnTo>
                  <a:lnTo>
                    <a:pt x="117348" y="234696"/>
                  </a:lnTo>
                  <a:lnTo>
                    <a:pt x="347472" y="234696"/>
                  </a:lnTo>
                  <a:lnTo>
                    <a:pt x="393132" y="225468"/>
                  </a:lnTo>
                  <a:lnTo>
                    <a:pt x="430434" y="200310"/>
                  </a:lnTo>
                  <a:lnTo>
                    <a:pt x="455592" y="163008"/>
                  </a:lnTo>
                  <a:lnTo>
                    <a:pt x="464819" y="117348"/>
                  </a:lnTo>
                  <a:lnTo>
                    <a:pt x="455592" y="71687"/>
                  </a:lnTo>
                  <a:lnTo>
                    <a:pt x="430434" y="34385"/>
                  </a:lnTo>
                  <a:lnTo>
                    <a:pt x="393132" y="9227"/>
                  </a:lnTo>
                  <a:lnTo>
                    <a:pt x="347472" y="0"/>
                  </a:lnTo>
                  <a:close/>
                </a:path>
              </a:pathLst>
            </a:custGeom>
            <a:solidFill>
              <a:srgbClr val="B0C1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5" name="object 35"/>
          <p:cNvSpPr txBox="1"/>
          <p:nvPr/>
        </p:nvSpPr>
        <p:spPr>
          <a:xfrm>
            <a:off x="2660246" y="1570673"/>
            <a:ext cx="2433866" cy="7341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105"/>
              </a:spcBef>
            </a:pPr>
            <a:r>
              <a:rPr sz="1100" b="1" dirty="0">
                <a:solidFill>
                  <a:srgbClr val="46559F"/>
                </a:solidFill>
                <a:latin typeface="Arial"/>
                <a:cs typeface="Arial"/>
              </a:rPr>
              <a:t>Объем</a:t>
            </a:r>
            <a:r>
              <a:rPr sz="1100" b="1" spc="-40" dirty="0">
                <a:solidFill>
                  <a:srgbClr val="46559F"/>
                </a:solidFill>
                <a:latin typeface="Arial"/>
                <a:cs typeface="Arial"/>
              </a:rPr>
              <a:t> </a:t>
            </a:r>
            <a:r>
              <a:rPr sz="1100" b="1" spc="-10" dirty="0">
                <a:solidFill>
                  <a:srgbClr val="46559F"/>
                </a:solidFill>
                <a:latin typeface="Arial"/>
                <a:cs typeface="Arial"/>
              </a:rPr>
              <a:t>инвестиций</a:t>
            </a:r>
            <a:endParaRPr sz="110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100" b="1" dirty="0">
                <a:solidFill>
                  <a:srgbClr val="46559F"/>
                </a:solidFill>
                <a:latin typeface="Arial"/>
                <a:cs typeface="Arial"/>
              </a:rPr>
              <a:t>в</a:t>
            </a:r>
            <a:r>
              <a:rPr sz="1100" b="1" spc="-25" dirty="0">
                <a:solidFill>
                  <a:srgbClr val="46559F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46559F"/>
                </a:solidFill>
                <a:latin typeface="Arial"/>
                <a:cs typeface="Arial"/>
              </a:rPr>
              <a:t>основной</a:t>
            </a:r>
            <a:r>
              <a:rPr sz="1100" b="1" spc="-50" dirty="0">
                <a:solidFill>
                  <a:srgbClr val="46559F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46559F"/>
                </a:solidFill>
                <a:latin typeface="Arial"/>
                <a:cs typeface="Arial"/>
              </a:rPr>
              <a:t>капитал</a:t>
            </a:r>
            <a:r>
              <a:rPr sz="1100" b="1" spc="-35" dirty="0">
                <a:solidFill>
                  <a:srgbClr val="46559F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46559F"/>
                </a:solidFill>
                <a:latin typeface="Microsoft Sans Serif"/>
                <a:cs typeface="Microsoft Sans Serif"/>
              </a:rPr>
              <a:t>млн.</a:t>
            </a:r>
            <a:r>
              <a:rPr sz="1100" b="1" spc="-20" dirty="0">
                <a:solidFill>
                  <a:srgbClr val="46559F"/>
                </a:solidFill>
                <a:latin typeface="Microsoft Sans Serif"/>
                <a:cs typeface="Microsoft Sans Serif"/>
              </a:rPr>
              <a:t> руб</a:t>
            </a:r>
            <a:r>
              <a:rPr sz="1100" spc="-20" dirty="0">
                <a:solidFill>
                  <a:srgbClr val="46559F"/>
                </a:solidFill>
                <a:latin typeface="Microsoft Sans Serif"/>
                <a:cs typeface="Microsoft Sans Serif"/>
              </a:rPr>
              <a:t>.</a:t>
            </a:r>
            <a:endParaRPr sz="1100" dirty="0">
              <a:latin typeface="Microsoft Sans Serif"/>
              <a:cs typeface="Microsoft Sans Serif"/>
            </a:endParaRPr>
          </a:p>
          <a:p>
            <a:pPr marL="358140">
              <a:lnSpc>
                <a:spcPct val="100000"/>
              </a:lnSpc>
              <a:spcBef>
                <a:spcPts val="960"/>
              </a:spcBef>
              <a:tabLst>
                <a:tab pos="902335" algn="l"/>
                <a:tab pos="1461135" algn="l"/>
              </a:tabLst>
            </a:pPr>
            <a:r>
              <a:rPr lang="ru-RU" sz="1100" b="1" spc="-10" dirty="0" smtClean="0">
                <a:solidFill>
                  <a:srgbClr val="FFFFFF"/>
                </a:solidFill>
                <a:latin typeface="Arial"/>
                <a:cs typeface="Arial"/>
              </a:rPr>
              <a:t>354,9     439,4</a:t>
            </a:r>
            <a:r>
              <a:rPr sz="1650" b="1" baseline="2525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lang="ru-RU" sz="1650" b="1" baseline="2525" dirty="0" smtClean="0">
                <a:solidFill>
                  <a:srgbClr val="FFFFFF"/>
                </a:solidFill>
                <a:latin typeface="Arial"/>
                <a:cs typeface="Arial"/>
              </a:rPr>
              <a:t>375,3</a:t>
            </a:r>
            <a:endParaRPr sz="1100" dirty="0">
              <a:latin typeface="Arial"/>
              <a:cs typeface="Arial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304800" y="2872739"/>
            <a:ext cx="532130" cy="239395"/>
          </a:xfrm>
          <a:custGeom>
            <a:avLst/>
            <a:gdLst/>
            <a:ahLst/>
            <a:cxnLst/>
            <a:rect l="l" t="t" r="r" b="b"/>
            <a:pathLst>
              <a:path w="532130" h="239394">
                <a:moveTo>
                  <a:pt x="412242" y="0"/>
                </a:moveTo>
                <a:lnTo>
                  <a:pt x="119634" y="0"/>
                </a:lnTo>
                <a:lnTo>
                  <a:pt x="73064" y="9405"/>
                </a:lnTo>
                <a:lnTo>
                  <a:pt x="35037" y="35052"/>
                </a:lnTo>
                <a:lnTo>
                  <a:pt x="9400" y="73080"/>
                </a:lnTo>
                <a:lnTo>
                  <a:pt x="0" y="119634"/>
                </a:lnTo>
                <a:lnTo>
                  <a:pt x="9400" y="166187"/>
                </a:lnTo>
                <a:lnTo>
                  <a:pt x="35037" y="204215"/>
                </a:lnTo>
                <a:lnTo>
                  <a:pt x="73064" y="229862"/>
                </a:lnTo>
                <a:lnTo>
                  <a:pt x="119634" y="239268"/>
                </a:lnTo>
                <a:lnTo>
                  <a:pt x="412242" y="239268"/>
                </a:lnTo>
                <a:lnTo>
                  <a:pt x="458811" y="229862"/>
                </a:lnTo>
                <a:lnTo>
                  <a:pt x="496838" y="204215"/>
                </a:lnTo>
                <a:lnTo>
                  <a:pt x="522475" y="166187"/>
                </a:lnTo>
                <a:lnTo>
                  <a:pt x="531876" y="119634"/>
                </a:lnTo>
                <a:lnTo>
                  <a:pt x="522475" y="73080"/>
                </a:lnTo>
                <a:lnTo>
                  <a:pt x="496838" y="35052"/>
                </a:lnTo>
                <a:lnTo>
                  <a:pt x="458811" y="9405"/>
                </a:lnTo>
                <a:lnTo>
                  <a:pt x="412242" y="0"/>
                </a:lnTo>
                <a:close/>
              </a:path>
            </a:pathLst>
          </a:custGeom>
          <a:solidFill>
            <a:srgbClr val="A6A6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917447" y="2878835"/>
            <a:ext cx="527685" cy="224154"/>
          </a:xfrm>
          <a:custGeom>
            <a:avLst/>
            <a:gdLst/>
            <a:ahLst/>
            <a:cxnLst/>
            <a:rect l="l" t="t" r="r" b="b"/>
            <a:pathLst>
              <a:path w="527685" h="224155">
                <a:moveTo>
                  <a:pt x="415290" y="0"/>
                </a:moveTo>
                <a:lnTo>
                  <a:pt x="112014" y="0"/>
                </a:lnTo>
                <a:lnTo>
                  <a:pt x="68413" y="8804"/>
                </a:lnTo>
                <a:lnTo>
                  <a:pt x="32808" y="32813"/>
                </a:lnTo>
                <a:lnTo>
                  <a:pt x="8802" y="68419"/>
                </a:lnTo>
                <a:lnTo>
                  <a:pt x="0" y="112013"/>
                </a:lnTo>
                <a:lnTo>
                  <a:pt x="8802" y="155608"/>
                </a:lnTo>
                <a:lnTo>
                  <a:pt x="32808" y="191214"/>
                </a:lnTo>
                <a:lnTo>
                  <a:pt x="68413" y="215223"/>
                </a:lnTo>
                <a:lnTo>
                  <a:pt x="112014" y="224027"/>
                </a:lnTo>
                <a:lnTo>
                  <a:pt x="415290" y="224027"/>
                </a:lnTo>
                <a:lnTo>
                  <a:pt x="458884" y="215223"/>
                </a:lnTo>
                <a:lnTo>
                  <a:pt x="494490" y="191214"/>
                </a:lnTo>
                <a:lnTo>
                  <a:pt x="518499" y="155608"/>
                </a:lnTo>
                <a:lnTo>
                  <a:pt x="527304" y="112013"/>
                </a:lnTo>
                <a:lnTo>
                  <a:pt x="518499" y="68419"/>
                </a:lnTo>
                <a:lnTo>
                  <a:pt x="494490" y="32813"/>
                </a:lnTo>
                <a:lnTo>
                  <a:pt x="458884" y="8804"/>
                </a:lnTo>
                <a:lnTo>
                  <a:pt x="415290" y="0"/>
                </a:lnTo>
                <a:close/>
              </a:path>
            </a:pathLst>
          </a:custGeom>
          <a:solidFill>
            <a:srgbClr val="B0C1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 txBox="1"/>
          <p:nvPr/>
        </p:nvSpPr>
        <p:spPr>
          <a:xfrm>
            <a:off x="450595" y="4095369"/>
            <a:ext cx="1544320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01295" marR="5080" indent="-189230">
              <a:lnSpc>
                <a:spcPct val="100000"/>
              </a:lnSpc>
              <a:spcBef>
                <a:spcPts val="100"/>
              </a:spcBef>
            </a:pPr>
            <a:r>
              <a:rPr lang="ru-RU" sz="1100" b="1" dirty="0" smtClean="0">
                <a:solidFill>
                  <a:srgbClr val="002060"/>
                </a:solidFill>
                <a:latin typeface="Arial"/>
                <a:cs typeface="Arial"/>
              </a:rPr>
              <a:t>Средняя з/п рублей</a:t>
            </a:r>
            <a:endParaRPr sz="1100" b="1" dirty="0">
              <a:solidFill>
                <a:srgbClr val="002060"/>
              </a:solidFill>
              <a:latin typeface="Arial"/>
              <a:cs typeface="Arial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6265164" y="2907791"/>
            <a:ext cx="554990" cy="1666239"/>
          </a:xfrm>
          <a:custGeom>
            <a:avLst/>
            <a:gdLst/>
            <a:ahLst/>
            <a:cxnLst/>
            <a:rect l="l" t="t" r="r" b="b"/>
            <a:pathLst>
              <a:path w="554990" h="1666239">
                <a:moveTo>
                  <a:pt x="530352" y="102870"/>
                </a:moveTo>
                <a:lnTo>
                  <a:pt x="522249" y="62852"/>
                </a:lnTo>
                <a:lnTo>
                  <a:pt x="500202" y="30149"/>
                </a:lnTo>
                <a:lnTo>
                  <a:pt x="467499" y="8102"/>
                </a:lnTo>
                <a:lnTo>
                  <a:pt x="427482" y="0"/>
                </a:lnTo>
                <a:lnTo>
                  <a:pt x="102870" y="0"/>
                </a:lnTo>
                <a:lnTo>
                  <a:pt x="62839" y="8102"/>
                </a:lnTo>
                <a:lnTo>
                  <a:pt x="30137" y="30149"/>
                </a:lnTo>
                <a:lnTo>
                  <a:pt x="8089" y="62852"/>
                </a:lnTo>
                <a:lnTo>
                  <a:pt x="0" y="102870"/>
                </a:lnTo>
                <a:lnTo>
                  <a:pt x="8089" y="142900"/>
                </a:lnTo>
                <a:lnTo>
                  <a:pt x="30137" y="175602"/>
                </a:lnTo>
                <a:lnTo>
                  <a:pt x="62839" y="197650"/>
                </a:lnTo>
                <a:lnTo>
                  <a:pt x="102870" y="205740"/>
                </a:lnTo>
                <a:lnTo>
                  <a:pt x="427482" y="205740"/>
                </a:lnTo>
                <a:lnTo>
                  <a:pt x="467499" y="197650"/>
                </a:lnTo>
                <a:lnTo>
                  <a:pt x="500202" y="175602"/>
                </a:lnTo>
                <a:lnTo>
                  <a:pt x="522249" y="142900"/>
                </a:lnTo>
                <a:lnTo>
                  <a:pt x="530352" y="102870"/>
                </a:lnTo>
                <a:close/>
              </a:path>
              <a:path w="554990" h="1666239">
                <a:moveTo>
                  <a:pt x="554736" y="1552956"/>
                </a:moveTo>
                <a:lnTo>
                  <a:pt x="545858" y="1509090"/>
                </a:lnTo>
                <a:lnTo>
                  <a:pt x="521677" y="1473238"/>
                </a:lnTo>
                <a:lnTo>
                  <a:pt x="485825" y="1449057"/>
                </a:lnTo>
                <a:lnTo>
                  <a:pt x="441960" y="1440180"/>
                </a:lnTo>
                <a:lnTo>
                  <a:pt x="126492" y="1440180"/>
                </a:lnTo>
                <a:lnTo>
                  <a:pt x="82613" y="1449057"/>
                </a:lnTo>
                <a:lnTo>
                  <a:pt x="46761" y="1473238"/>
                </a:lnTo>
                <a:lnTo>
                  <a:pt x="22580" y="1509090"/>
                </a:lnTo>
                <a:lnTo>
                  <a:pt x="13716" y="1552956"/>
                </a:lnTo>
                <a:lnTo>
                  <a:pt x="22580" y="1596834"/>
                </a:lnTo>
                <a:lnTo>
                  <a:pt x="46761" y="1632686"/>
                </a:lnTo>
                <a:lnTo>
                  <a:pt x="82613" y="1656867"/>
                </a:lnTo>
                <a:lnTo>
                  <a:pt x="126492" y="1665732"/>
                </a:lnTo>
                <a:lnTo>
                  <a:pt x="441960" y="1665732"/>
                </a:lnTo>
                <a:lnTo>
                  <a:pt x="485825" y="1656867"/>
                </a:lnTo>
                <a:lnTo>
                  <a:pt x="521677" y="1632686"/>
                </a:lnTo>
                <a:lnTo>
                  <a:pt x="545858" y="1596834"/>
                </a:lnTo>
                <a:lnTo>
                  <a:pt x="554736" y="1552956"/>
                </a:lnTo>
                <a:close/>
              </a:path>
            </a:pathLst>
          </a:custGeom>
          <a:solidFill>
            <a:srgbClr val="4655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 txBox="1"/>
          <p:nvPr/>
        </p:nvSpPr>
        <p:spPr>
          <a:xfrm>
            <a:off x="5215890" y="2293112"/>
            <a:ext cx="1456690" cy="3619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1100" b="1" dirty="0">
                <a:solidFill>
                  <a:srgbClr val="46559F"/>
                </a:solidFill>
                <a:latin typeface="Arial"/>
                <a:cs typeface="Arial"/>
              </a:rPr>
              <a:t>Объем</a:t>
            </a:r>
            <a:r>
              <a:rPr sz="1100" b="1" spc="-40" dirty="0">
                <a:solidFill>
                  <a:srgbClr val="46559F"/>
                </a:solidFill>
                <a:latin typeface="Arial"/>
                <a:cs typeface="Arial"/>
              </a:rPr>
              <a:t> </a:t>
            </a:r>
            <a:r>
              <a:rPr sz="1100" b="1" spc="-10" dirty="0">
                <a:solidFill>
                  <a:srgbClr val="46559F"/>
                </a:solidFill>
                <a:latin typeface="Arial"/>
                <a:cs typeface="Arial"/>
              </a:rPr>
              <a:t>отгруженных </a:t>
            </a:r>
            <a:r>
              <a:rPr sz="1100" b="1" dirty="0">
                <a:solidFill>
                  <a:srgbClr val="46559F"/>
                </a:solidFill>
                <a:latin typeface="Arial"/>
                <a:cs typeface="Arial"/>
              </a:rPr>
              <a:t>товаров,</a:t>
            </a:r>
            <a:r>
              <a:rPr sz="1100" b="1" spc="-45" dirty="0">
                <a:solidFill>
                  <a:srgbClr val="46559F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46559F"/>
                </a:solidFill>
                <a:latin typeface="Arial"/>
                <a:cs typeface="Arial"/>
              </a:rPr>
              <a:t>млн.</a:t>
            </a:r>
            <a:r>
              <a:rPr sz="1100" b="1" spc="-35" dirty="0">
                <a:solidFill>
                  <a:srgbClr val="46559F"/>
                </a:solidFill>
                <a:latin typeface="Arial"/>
                <a:cs typeface="Arial"/>
              </a:rPr>
              <a:t> </a:t>
            </a:r>
            <a:r>
              <a:rPr sz="1100" b="1" spc="-20" dirty="0">
                <a:solidFill>
                  <a:srgbClr val="46559F"/>
                </a:solidFill>
                <a:latin typeface="Arial"/>
                <a:cs typeface="Arial"/>
              </a:rPr>
              <a:t>руб.</a:t>
            </a:r>
            <a:endParaRPr sz="1100">
              <a:latin typeface="Arial"/>
              <a:cs typeface="Arial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2686811" y="5472684"/>
            <a:ext cx="637540" cy="212090"/>
          </a:xfrm>
          <a:custGeom>
            <a:avLst/>
            <a:gdLst/>
            <a:ahLst/>
            <a:cxnLst/>
            <a:rect l="l" t="t" r="r" b="b"/>
            <a:pathLst>
              <a:path w="637539" h="212089">
                <a:moveTo>
                  <a:pt x="531113" y="0"/>
                </a:moveTo>
                <a:lnTo>
                  <a:pt x="105918" y="0"/>
                </a:lnTo>
                <a:lnTo>
                  <a:pt x="64668" y="8316"/>
                </a:lnTo>
                <a:lnTo>
                  <a:pt x="31003" y="31003"/>
                </a:lnTo>
                <a:lnTo>
                  <a:pt x="8316" y="64668"/>
                </a:lnTo>
                <a:lnTo>
                  <a:pt x="0" y="105917"/>
                </a:lnTo>
                <a:lnTo>
                  <a:pt x="8316" y="147145"/>
                </a:lnTo>
                <a:lnTo>
                  <a:pt x="31003" y="180813"/>
                </a:lnTo>
                <a:lnTo>
                  <a:pt x="64668" y="203512"/>
                </a:lnTo>
                <a:lnTo>
                  <a:pt x="105918" y="211835"/>
                </a:lnTo>
                <a:lnTo>
                  <a:pt x="531113" y="211835"/>
                </a:lnTo>
                <a:lnTo>
                  <a:pt x="572363" y="203512"/>
                </a:lnTo>
                <a:lnTo>
                  <a:pt x="606028" y="180813"/>
                </a:lnTo>
                <a:lnTo>
                  <a:pt x="628715" y="147145"/>
                </a:lnTo>
                <a:lnTo>
                  <a:pt x="637032" y="105917"/>
                </a:lnTo>
                <a:lnTo>
                  <a:pt x="628715" y="64668"/>
                </a:lnTo>
                <a:lnTo>
                  <a:pt x="606028" y="31003"/>
                </a:lnTo>
                <a:lnTo>
                  <a:pt x="572363" y="8316"/>
                </a:lnTo>
                <a:lnTo>
                  <a:pt x="531113" y="0"/>
                </a:lnTo>
                <a:close/>
              </a:path>
            </a:pathLst>
          </a:custGeom>
          <a:solidFill>
            <a:srgbClr val="A6A6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9215">
              <a:lnSpc>
                <a:spcPct val="100000"/>
              </a:lnSpc>
              <a:spcBef>
                <a:spcPts val="100"/>
              </a:spcBef>
            </a:pPr>
            <a:r>
              <a:rPr spc="-25" dirty="0"/>
              <a:t>СОЦИАЛЬНО-</a:t>
            </a:r>
            <a:r>
              <a:rPr dirty="0"/>
              <a:t>ЭКОНОМИЧЕСКИЕ</a:t>
            </a:r>
            <a:r>
              <a:rPr spc="-10" dirty="0"/>
              <a:t> ПОКАЗАТЕЛИ</a:t>
            </a:r>
          </a:p>
          <a:p>
            <a:pPr marL="69215">
              <a:lnSpc>
                <a:spcPct val="100000"/>
              </a:lnSpc>
              <a:spcBef>
                <a:spcPts val="5"/>
              </a:spcBef>
            </a:pPr>
            <a:r>
              <a:rPr lang="ru-RU" b="0" spc="-10" dirty="0" smtClean="0">
                <a:latin typeface="Microsoft Sans Serif"/>
                <a:cs typeface="Microsoft Sans Serif"/>
              </a:rPr>
              <a:t>ГОРОДСКОГО ОКРУГА ГОРОДА РАЙЧИХИНСК</a:t>
            </a:r>
            <a:endParaRPr b="0" spc="-10" dirty="0">
              <a:latin typeface="Microsoft Sans Serif"/>
              <a:cs typeface="Microsoft Sans Serif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5003291" y="2919983"/>
            <a:ext cx="588645" cy="210820"/>
          </a:xfrm>
          <a:custGeom>
            <a:avLst/>
            <a:gdLst/>
            <a:ahLst/>
            <a:cxnLst/>
            <a:rect l="l" t="t" r="r" b="b"/>
            <a:pathLst>
              <a:path w="588645" h="210819">
                <a:moveTo>
                  <a:pt x="483108" y="0"/>
                </a:moveTo>
                <a:lnTo>
                  <a:pt x="105156" y="0"/>
                </a:lnTo>
                <a:lnTo>
                  <a:pt x="64240" y="8268"/>
                </a:lnTo>
                <a:lnTo>
                  <a:pt x="30813" y="30813"/>
                </a:lnTo>
                <a:lnTo>
                  <a:pt x="8268" y="64240"/>
                </a:lnTo>
                <a:lnTo>
                  <a:pt x="0" y="105155"/>
                </a:lnTo>
                <a:lnTo>
                  <a:pt x="8268" y="146071"/>
                </a:lnTo>
                <a:lnTo>
                  <a:pt x="30813" y="179498"/>
                </a:lnTo>
                <a:lnTo>
                  <a:pt x="64240" y="202043"/>
                </a:lnTo>
                <a:lnTo>
                  <a:pt x="105156" y="210312"/>
                </a:lnTo>
                <a:lnTo>
                  <a:pt x="483108" y="210312"/>
                </a:lnTo>
                <a:lnTo>
                  <a:pt x="524023" y="202043"/>
                </a:lnTo>
                <a:lnTo>
                  <a:pt x="557450" y="179498"/>
                </a:lnTo>
                <a:lnTo>
                  <a:pt x="579995" y="146071"/>
                </a:lnTo>
                <a:lnTo>
                  <a:pt x="588263" y="105155"/>
                </a:lnTo>
                <a:lnTo>
                  <a:pt x="579995" y="64240"/>
                </a:lnTo>
                <a:lnTo>
                  <a:pt x="557450" y="30813"/>
                </a:lnTo>
                <a:lnTo>
                  <a:pt x="524023" y="8268"/>
                </a:lnTo>
                <a:lnTo>
                  <a:pt x="483108" y="0"/>
                </a:lnTo>
                <a:close/>
              </a:path>
            </a:pathLst>
          </a:custGeom>
          <a:solidFill>
            <a:srgbClr val="A6A6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 txBox="1"/>
          <p:nvPr/>
        </p:nvSpPr>
        <p:spPr>
          <a:xfrm>
            <a:off x="5032375" y="2924682"/>
            <a:ext cx="532130" cy="1827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ru-RU" sz="1100" b="1" dirty="0" smtClean="0">
                <a:solidFill>
                  <a:schemeClr val="bg2"/>
                </a:solidFill>
                <a:latin typeface="Arial"/>
                <a:cs typeface="Arial"/>
              </a:rPr>
              <a:t>2127,2</a:t>
            </a:r>
            <a:endParaRPr sz="1100" b="1" dirty="0">
              <a:solidFill>
                <a:schemeClr val="bg2"/>
              </a:solidFill>
              <a:latin typeface="Arial"/>
              <a:cs typeface="Arial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5699759" y="2919983"/>
            <a:ext cx="487680" cy="198120"/>
          </a:xfrm>
          <a:custGeom>
            <a:avLst/>
            <a:gdLst/>
            <a:ahLst/>
            <a:cxnLst/>
            <a:rect l="l" t="t" r="r" b="b"/>
            <a:pathLst>
              <a:path w="487679" h="198119">
                <a:moveTo>
                  <a:pt x="388619" y="0"/>
                </a:moveTo>
                <a:lnTo>
                  <a:pt x="99060" y="0"/>
                </a:lnTo>
                <a:lnTo>
                  <a:pt x="60489" y="7780"/>
                </a:lnTo>
                <a:lnTo>
                  <a:pt x="29003" y="29003"/>
                </a:lnTo>
                <a:lnTo>
                  <a:pt x="7780" y="60489"/>
                </a:lnTo>
                <a:lnTo>
                  <a:pt x="0" y="99060"/>
                </a:lnTo>
                <a:lnTo>
                  <a:pt x="7780" y="137630"/>
                </a:lnTo>
                <a:lnTo>
                  <a:pt x="29003" y="169116"/>
                </a:lnTo>
                <a:lnTo>
                  <a:pt x="60489" y="190339"/>
                </a:lnTo>
                <a:lnTo>
                  <a:pt x="99060" y="198119"/>
                </a:lnTo>
                <a:lnTo>
                  <a:pt x="388619" y="198119"/>
                </a:lnTo>
                <a:lnTo>
                  <a:pt x="427190" y="190339"/>
                </a:lnTo>
                <a:lnTo>
                  <a:pt x="458676" y="169116"/>
                </a:lnTo>
                <a:lnTo>
                  <a:pt x="479899" y="137630"/>
                </a:lnTo>
                <a:lnTo>
                  <a:pt x="487679" y="99060"/>
                </a:lnTo>
                <a:lnTo>
                  <a:pt x="479899" y="60489"/>
                </a:lnTo>
                <a:lnTo>
                  <a:pt x="458676" y="29003"/>
                </a:lnTo>
                <a:lnTo>
                  <a:pt x="427190" y="7780"/>
                </a:lnTo>
                <a:lnTo>
                  <a:pt x="388619" y="0"/>
                </a:lnTo>
                <a:close/>
              </a:path>
            </a:pathLst>
          </a:custGeom>
          <a:solidFill>
            <a:srgbClr val="B0C1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 txBox="1"/>
          <p:nvPr/>
        </p:nvSpPr>
        <p:spPr>
          <a:xfrm>
            <a:off x="5716904" y="2918841"/>
            <a:ext cx="454025" cy="1827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ru-RU" sz="1100" b="1" dirty="0" smtClean="0">
                <a:solidFill>
                  <a:schemeClr val="bg2"/>
                </a:solidFill>
                <a:latin typeface="Arial"/>
                <a:cs typeface="Arial"/>
              </a:rPr>
              <a:t>1794,6</a:t>
            </a:r>
            <a:endParaRPr sz="1100" b="1" dirty="0">
              <a:solidFill>
                <a:schemeClr val="bg2"/>
              </a:solidFill>
              <a:latin typeface="Arial"/>
              <a:cs typeface="Arial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6304915" y="2910332"/>
            <a:ext cx="454025" cy="1827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ru-RU" sz="1100" b="1" dirty="0" smtClean="0">
                <a:solidFill>
                  <a:schemeClr val="bg2"/>
                </a:solidFill>
                <a:latin typeface="Arial"/>
                <a:cs typeface="Arial"/>
              </a:rPr>
              <a:t>1779,6</a:t>
            </a:r>
            <a:endParaRPr sz="1100" b="1" dirty="0">
              <a:solidFill>
                <a:schemeClr val="bg2"/>
              </a:solidFill>
              <a:latin typeface="Arial"/>
              <a:cs typeface="Arial"/>
            </a:endParaRPr>
          </a:p>
        </p:txBody>
      </p:sp>
      <p:grpSp>
        <p:nvGrpSpPr>
          <p:cNvPr id="48" name="object 48"/>
          <p:cNvGrpSpPr/>
          <p:nvPr/>
        </p:nvGrpSpPr>
        <p:grpSpPr>
          <a:xfrm>
            <a:off x="4904232" y="4347971"/>
            <a:ext cx="1252855" cy="234950"/>
            <a:chOff x="4904232" y="4347971"/>
            <a:chExt cx="1252855" cy="234950"/>
          </a:xfrm>
        </p:grpSpPr>
        <p:sp>
          <p:nvSpPr>
            <p:cNvPr id="49" name="object 49"/>
            <p:cNvSpPr/>
            <p:nvPr/>
          </p:nvSpPr>
          <p:spPr>
            <a:xfrm>
              <a:off x="4904232" y="4347971"/>
              <a:ext cx="541020" cy="226060"/>
            </a:xfrm>
            <a:custGeom>
              <a:avLst/>
              <a:gdLst/>
              <a:ahLst/>
              <a:cxnLst/>
              <a:rect l="l" t="t" r="r" b="b"/>
              <a:pathLst>
                <a:path w="541020" h="226060">
                  <a:moveTo>
                    <a:pt x="428243" y="0"/>
                  </a:moveTo>
                  <a:lnTo>
                    <a:pt x="112775" y="0"/>
                  </a:lnTo>
                  <a:lnTo>
                    <a:pt x="68901" y="8870"/>
                  </a:lnTo>
                  <a:lnTo>
                    <a:pt x="33051" y="33051"/>
                  </a:lnTo>
                  <a:lnTo>
                    <a:pt x="8870" y="68901"/>
                  </a:lnTo>
                  <a:lnTo>
                    <a:pt x="0" y="112775"/>
                  </a:lnTo>
                  <a:lnTo>
                    <a:pt x="8870" y="156650"/>
                  </a:lnTo>
                  <a:lnTo>
                    <a:pt x="33051" y="192500"/>
                  </a:lnTo>
                  <a:lnTo>
                    <a:pt x="68901" y="216681"/>
                  </a:lnTo>
                  <a:lnTo>
                    <a:pt x="112775" y="225551"/>
                  </a:lnTo>
                  <a:lnTo>
                    <a:pt x="428243" y="225551"/>
                  </a:lnTo>
                  <a:lnTo>
                    <a:pt x="472118" y="216681"/>
                  </a:lnTo>
                  <a:lnTo>
                    <a:pt x="507968" y="192500"/>
                  </a:lnTo>
                  <a:lnTo>
                    <a:pt x="532149" y="156650"/>
                  </a:lnTo>
                  <a:lnTo>
                    <a:pt x="541019" y="112775"/>
                  </a:lnTo>
                  <a:lnTo>
                    <a:pt x="532149" y="68901"/>
                  </a:lnTo>
                  <a:lnTo>
                    <a:pt x="507968" y="33051"/>
                  </a:lnTo>
                  <a:lnTo>
                    <a:pt x="472118" y="8870"/>
                  </a:lnTo>
                  <a:lnTo>
                    <a:pt x="428243" y="0"/>
                  </a:lnTo>
                  <a:close/>
                </a:path>
              </a:pathLst>
            </a:custGeom>
            <a:solidFill>
              <a:srgbClr val="99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5615940" y="4357115"/>
              <a:ext cx="541020" cy="226060"/>
            </a:xfrm>
            <a:custGeom>
              <a:avLst/>
              <a:gdLst/>
              <a:ahLst/>
              <a:cxnLst/>
              <a:rect l="l" t="t" r="r" b="b"/>
              <a:pathLst>
                <a:path w="541020" h="226060">
                  <a:moveTo>
                    <a:pt x="428244" y="0"/>
                  </a:moveTo>
                  <a:lnTo>
                    <a:pt x="112775" y="0"/>
                  </a:lnTo>
                  <a:lnTo>
                    <a:pt x="68901" y="8870"/>
                  </a:lnTo>
                  <a:lnTo>
                    <a:pt x="33051" y="33051"/>
                  </a:lnTo>
                  <a:lnTo>
                    <a:pt x="8870" y="68901"/>
                  </a:lnTo>
                  <a:lnTo>
                    <a:pt x="0" y="112775"/>
                  </a:lnTo>
                  <a:lnTo>
                    <a:pt x="8870" y="156650"/>
                  </a:lnTo>
                  <a:lnTo>
                    <a:pt x="33051" y="192500"/>
                  </a:lnTo>
                  <a:lnTo>
                    <a:pt x="68901" y="216681"/>
                  </a:lnTo>
                  <a:lnTo>
                    <a:pt x="112775" y="225551"/>
                  </a:lnTo>
                  <a:lnTo>
                    <a:pt x="428244" y="225551"/>
                  </a:lnTo>
                  <a:lnTo>
                    <a:pt x="472118" y="216681"/>
                  </a:lnTo>
                  <a:lnTo>
                    <a:pt x="507968" y="192500"/>
                  </a:lnTo>
                  <a:lnTo>
                    <a:pt x="532149" y="156650"/>
                  </a:lnTo>
                  <a:lnTo>
                    <a:pt x="541020" y="112775"/>
                  </a:lnTo>
                  <a:lnTo>
                    <a:pt x="532149" y="68901"/>
                  </a:lnTo>
                  <a:lnTo>
                    <a:pt x="507968" y="33051"/>
                  </a:lnTo>
                  <a:lnTo>
                    <a:pt x="472118" y="8870"/>
                  </a:lnTo>
                  <a:lnTo>
                    <a:pt x="428244" y="0"/>
                  </a:lnTo>
                  <a:close/>
                </a:path>
              </a:pathLst>
            </a:custGeom>
            <a:solidFill>
              <a:srgbClr val="B0C1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1" name="object 51"/>
          <p:cNvSpPr txBox="1"/>
          <p:nvPr/>
        </p:nvSpPr>
        <p:spPr>
          <a:xfrm>
            <a:off x="4963795" y="4057650"/>
            <a:ext cx="1864360" cy="5060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dirty="0">
                <a:solidFill>
                  <a:srgbClr val="46559F"/>
                </a:solidFill>
                <a:latin typeface="Arial"/>
                <a:cs typeface="Arial"/>
              </a:rPr>
              <a:t>Число</a:t>
            </a:r>
            <a:r>
              <a:rPr sz="1100" b="1" spc="-45" dirty="0">
                <a:solidFill>
                  <a:srgbClr val="46559F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46559F"/>
                </a:solidFill>
                <a:latin typeface="Arial"/>
                <a:cs typeface="Arial"/>
              </a:rPr>
              <a:t>субъектов</a:t>
            </a:r>
            <a:r>
              <a:rPr sz="1100" b="1" spc="-40" dirty="0">
                <a:solidFill>
                  <a:srgbClr val="46559F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46559F"/>
                </a:solidFill>
                <a:latin typeface="Arial"/>
                <a:cs typeface="Arial"/>
              </a:rPr>
              <a:t>СМП,</a:t>
            </a:r>
            <a:r>
              <a:rPr sz="1100" b="1" spc="-50" dirty="0">
                <a:solidFill>
                  <a:srgbClr val="46559F"/>
                </a:solidFill>
                <a:latin typeface="Arial"/>
                <a:cs typeface="Arial"/>
              </a:rPr>
              <a:t> </a:t>
            </a:r>
            <a:r>
              <a:rPr sz="1100" b="1" spc="-25" dirty="0">
                <a:solidFill>
                  <a:srgbClr val="46559F"/>
                </a:solidFill>
                <a:latin typeface="Arial"/>
                <a:cs typeface="Arial"/>
              </a:rPr>
              <a:t>ед.</a:t>
            </a:r>
            <a:endParaRPr sz="1100" dirty="0">
              <a:latin typeface="Arial"/>
              <a:cs typeface="Arial"/>
            </a:endParaRPr>
          </a:p>
          <a:p>
            <a:pPr marL="93980">
              <a:lnSpc>
                <a:spcPct val="100000"/>
              </a:lnSpc>
              <a:spcBef>
                <a:spcPts val="1145"/>
              </a:spcBef>
              <a:tabLst>
                <a:tab pos="807085" algn="l"/>
                <a:tab pos="1468755" algn="l"/>
              </a:tabLst>
            </a:pPr>
            <a:r>
              <a:rPr lang="ru-RU" sz="1650" b="1" spc="-37" baseline="5050" dirty="0" smtClean="0">
                <a:solidFill>
                  <a:srgbClr val="FFFFFF"/>
                </a:solidFill>
                <a:latin typeface="Arial"/>
                <a:cs typeface="Arial"/>
              </a:rPr>
              <a:t>326</a:t>
            </a:r>
            <a:r>
              <a:rPr sz="1650" b="1" baseline="5050" dirty="0" smtClean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lang="ru-RU" sz="1100" b="1" spc="-25" dirty="0" smtClean="0">
                <a:solidFill>
                  <a:srgbClr val="FFFFFF"/>
                </a:solidFill>
                <a:latin typeface="Arial"/>
                <a:cs typeface="Arial"/>
              </a:rPr>
              <a:t>337</a:t>
            </a:r>
            <a:r>
              <a:rPr sz="1100" b="1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lang="ru-RU" sz="1650" b="1" spc="-37" baseline="5050" dirty="0" smtClean="0">
                <a:solidFill>
                  <a:srgbClr val="FFFFFF"/>
                </a:solidFill>
                <a:latin typeface="Arial"/>
                <a:cs typeface="Arial"/>
              </a:rPr>
              <a:t>349</a:t>
            </a:r>
            <a:endParaRPr sz="1650" baseline="5050" dirty="0">
              <a:latin typeface="Arial"/>
              <a:cs typeface="Arial"/>
            </a:endParaRPr>
          </a:p>
        </p:txBody>
      </p:sp>
      <p:sp>
        <p:nvSpPr>
          <p:cNvPr id="52" name="object 52"/>
          <p:cNvSpPr/>
          <p:nvPr/>
        </p:nvSpPr>
        <p:spPr>
          <a:xfrm>
            <a:off x="89632" y="4583175"/>
            <a:ext cx="654824" cy="394717"/>
          </a:xfrm>
          <a:custGeom>
            <a:avLst/>
            <a:gdLst/>
            <a:ahLst/>
            <a:cxnLst/>
            <a:rect l="l" t="t" r="r" b="b"/>
            <a:pathLst>
              <a:path w="541020" h="226060">
                <a:moveTo>
                  <a:pt x="428244" y="0"/>
                </a:moveTo>
                <a:lnTo>
                  <a:pt x="112775" y="0"/>
                </a:lnTo>
                <a:lnTo>
                  <a:pt x="68880" y="8870"/>
                </a:lnTo>
                <a:lnTo>
                  <a:pt x="33032" y="33051"/>
                </a:lnTo>
                <a:lnTo>
                  <a:pt x="8863" y="68901"/>
                </a:lnTo>
                <a:lnTo>
                  <a:pt x="0" y="112776"/>
                </a:lnTo>
                <a:lnTo>
                  <a:pt x="8863" y="156650"/>
                </a:lnTo>
                <a:lnTo>
                  <a:pt x="33032" y="192500"/>
                </a:lnTo>
                <a:lnTo>
                  <a:pt x="68880" y="216681"/>
                </a:lnTo>
                <a:lnTo>
                  <a:pt x="112775" y="225552"/>
                </a:lnTo>
                <a:lnTo>
                  <a:pt x="428244" y="225552"/>
                </a:lnTo>
                <a:lnTo>
                  <a:pt x="472139" y="216681"/>
                </a:lnTo>
                <a:lnTo>
                  <a:pt x="507987" y="192500"/>
                </a:lnTo>
                <a:lnTo>
                  <a:pt x="532156" y="156650"/>
                </a:lnTo>
                <a:lnTo>
                  <a:pt x="541020" y="112776"/>
                </a:lnTo>
                <a:lnTo>
                  <a:pt x="532156" y="68901"/>
                </a:lnTo>
                <a:lnTo>
                  <a:pt x="507987" y="33051"/>
                </a:lnTo>
                <a:lnTo>
                  <a:pt x="472139" y="8870"/>
                </a:lnTo>
                <a:lnTo>
                  <a:pt x="428244" y="0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 txBox="1"/>
          <p:nvPr/>
        </p:nvSpPr>
        <p:spPr>
          <a:xfrm>
            <a:off x="129839" y="4666899"/>
            <a:ext cx="583169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100" b="1" dirty="0" smtClean="0">
                <a:solidFill>
                  <a:schemeClr val="bg2"/>
                </a:solidFill>
                <a:latin typeface="Arial"/>
                <a:cs typeface="Arial"/>
              </a:rPr>
              <a:t>48926,6</a:t>
            </a:r>
            <a:endParaRPr sz="1100" b="1" dirty="0">
              <a:solidFill>
                <a:schemeClr val="bg2"/>
              </a:solidFill>
              <a:latin typeface="Arial"/>
              <a:cs typeface="Arial"/>
            </a:endParaRPr>
          </a:p>
        </p:txBody>
      </p:sp>
      <p:sp>
        <p:nvSpPr>
          <p:cNvPr id="54" name="object 54"/>
          <p:cNvSpPr/>
          <p:nvPr/>
        </p:nvSpPr>
        <p:spPr>
          <a:xfrm>
            <a:off x="775560" y="4563745"/>
            <a:ext cx="719467" cy="394333"/>
          </a:xfrm>
          <a:custGeom>
            <a:avLst/>
            <a:gdLst/>
            <a:ahLst/>
            <a:cxnLst/>
            <a:rect l="l" t="t" r="r" b="b"/>
            <a:pathLst>
              <a:path w="541019" h="226060">
                <a:moveTo>
                  <a:pt x="428244" y="0"/>
                </a:moveTo>
                <a:lnTo>
                  <a:pt x="112776" y="0"/>
                </a:lnTo>
                <a:lnTo>
                  <a:pt x="68880" y="8870"/>
                </a:lnTo>
                <a:lnTo>
                  <a:pt x="33032" y="33051"/>
                </a:lnTo>
                <a:lnTo>
                  <a:pt x="8863" y="68901"/>
                </a:lnTo>
                <a:lnTo>
                  <a:pt x="0" y="112775"/>
                </a:lnTo>
                <a:lnTo>
                  <a:pt x="8863" y="156650"/>
                </a:lnTo>
                <a:lnTo>
                  <a:pt x="33032" y="192500"/>
                </a:lnTo>
                <a:lnTo>
                  <a:pt x="68880" y="216681"/>
                </a:lnTo>
                <a:lnTo>
                  <a:pt x="112776" y="225551"/>
                </a:lnTo>
                <a:lnTo>
                  <a:pt x="428244" y="225551"/>
                </a:lnTo>
                <a:lnTo>
                  <a:pt x="472139" y="216681"/>
                </a:lnTo>
                <a:lnTo>
                  <a:pt x="507987" y="192500"/>
                </a:lnTo>
                <a:lnTo>
                  <a:pt x="532156" y="156650"/>
                </a:lnTo>
                <a:lnTo>
                  <a:pt x="541020" y="112775"/>
                </a:lnTo>
                <a:lnTo>
                  <a:pt x="532156" y="68901"/>
                </a:lnTo>
                <a:lnTo>
                  <a:pt x="507987" y="33051"/>
                </a:lnTo>
                <a:lnTo>
                  <a:pt x="472139" y="8870"/>
                </a:lnTo>
                <a:lnTo>
                  <a:pt x="428244" y="0"/>
                </a:lnTo>
                <a:close/>
              </a:path>
            </a:pathLst>
          </a:custGeom>
          <a:solidFill>
            <a:srgbClr val="B0C1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 txBox="1"/>
          <p:nvPr/>
        </p:nvSpPr>
        <p:spPr>
          <a:xfrm>
            <a:off x="869806" y="4676692"/>
            <a:ext cx="575326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100" dirty="0" smtClean="0">
                <a:solidFill>
                  <a:schemeClr val="bg2"/>
                </a:solidFill>
                <a:latin typeface="Arial"/>
                <a:cs typeface="Arial"/>
              </a:rPr>
              <a:t>55120,3</a:t>
            </a:r>
            <a:endParaRPr sz="1100" dirty="0">
              <a:solidFill>
                <a:schemeClr val="bg2"/>
              </a:solidFill>
              <a:latin typeface="Arial"/>
              <a:cs typeface="Arial"/>
            </a:endParaRPr>
          </a:p>
        </p:txBody>
      </p:sp>
      <p:sp>
        <p:nvSpPr>
          <p:cNvPr id="56" name="object 56"/>
          <p:cNvSpPr/>
          <p:nvPr/>
        </p:nvSpPr>
        <p:spPr>
          <a:xfrm>
            <a:off x="1530872" y="4563745"/>
            <a:ext cx="793924" cy="404423"/>
          </a:xfrm>
          <a:custGeom>
            <a:avLst/>
            <a:gdLst/>
            <a:ahLst/>
            <a:cxnLst/>
            <a:rect l="l" t="t" r="r" b="b"/>
            <a:pathLst>
              <a:path w="541019" h="226060">
                <a:moveTo>
                  <a:pt x="428244" y="0"/>
                </a:moveTo>
                <a:lnTo>
                  <a:pt x="112776" y="0"/>
                </a:lnTo>
                <a:lnTo>
                  <a:pt x="68901" y="8870"/>
                </a:lnTo>
                <a:lnTo>
                  <a:pt x="33051" y="33051"/>
                </a:lnTo>
                <a:lnTo>
                  <a:pt x="8870" y="68901"/>
                </a:lnTo>
                <a:lnTo>
                  <a:pt x="0" y="112776"/>
                </a:lnTo>
                <a:lnTo>
                  <a:pt x="8870" y="156650"/>
                </a:lnTo>
                <a:lnTo>
                  <a:pt x="33051" y="192500"/>
                </a:lnTo>
                <a:lnTo>
                  <a:pt x="68901" y="216681"/>
                </a:lnTo>
                <a:lnTo>
                  <a:pt x="112776" y="225552"/>
                </a:lnTo>
                <a:lnTo>
                  <a:pt x="428244" y="225552"/>
                </a:lnTo>
                <a:lnTo>
                  <a:pt x="472118" y="216681"/>
                </a:lnTo>
                <a:lnTo>
                  <a:pt x="507968" y="192500"/>
                </a:lnTo>
                <a:lnTo>
                  <a:pt x="532149" y="156650"/>
                </a:lnTo>
                <a:lnTo>
                  <a:pt x="541020" y="112776"/>
                </a:lnTo>
                <a:lnTo>
                  <a:pt x="532149" y="68901"/>
                </a:lnTo>
                <a:lnTo>
                  <a:pt x="507968" y="33051"/>
                </a:lnTo>
                <a:lnTo>
                  <a:pt x="472118" y="8870"/>
                </a:lnTo>
                <a:lnTo>
                  <a:pt x="428244" y="0"/>
                </a:lnTo>
                <a:close/>
              </a:path>
            </a:pathLst>
          </a:custGeom>
          <a:solidFill>
            <a:srgbClr val="4655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 txBox="1"/>
          <p:nvPr/>
        </p:nvSpPr>
        <p:spPr>
          <a:xfrm>
            <a:off x="1661828" y="4670434"/>
            <a:ext cx="549162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100" dirty="0" smtClean="0">
                <a:solidFill>
                  <a:schemeClr val="bg2"/>
                </a:solidFill>
                <a:latin typeface="Arial"/>
                <a:cs typeface="Arial"/>
              </a:rPr>
              <a:t>64430,9</a:t>
            </a:r>
            <a:endParaRPr sz="1100" dirty="0">
              <a:solidFill>
                <a:schemeClr val="bg2"/>
              </a:solidFill>
              <a:latin typeface="Arial"/>
              <a:cs typeface="Arial"/>
            </a:endParaRPr>
          </a:p>
        </p:txBody>
      </p:sp>
      <p:grpSp>
        <p:nvGrpSpPr>
          <p:cNvPr id="58" name="object 58"/>
          <p:cNvGrpSpPr/>
          <p:nvPr/>
        </p:nvGrpSpPr>
        <p:grpSpPr>
          <a:xfrm>
            <a:off x="3369564" y="5472684"/>
            <a:ext cx="1310640" cy="219710"/>
            <a:chOff x="3369564" y="5472684"/>
            <a:chExt cx="1310640" cy="219710"/>
          </a:xfrm>
        </p:grpSpPr>
        <p:sp>
          <p:nvSpPr>
            <p:cNvPr id="59" name="object 59"/>
            <p:cNvSpPr/>
            <p:nvPr/>
          </p:nvSpPr>
          <p:spPr>
            <a:xfrm>
              <a:off x="3369564" y="5472684"/>
              <a:ext cx="638810" cy="212090"/>
            </a:xfrm>
            <a:custGeom>
              <a:avLst/>
              <a:gdLst/>
              <a:ahLst/>
              <a:cxnLst/>
              <a:rect l="l" t="t" r="r" b="b"/>
              <a:pathLst>
                <a:path w="638810" h="212089">
                  <a:moveTo>
                    <a:pt x="532638" y="0"/>
                  </a:moveTo>
                  <a:lnTo>
                    <a:pt x="105918" y="0"/>
                  </a:lnTo>
                  <a:lnTo>
                    <a:pt x="64668" y="8316"/>
                  </a:lnTo>
                  <a:lnTo>
                    <a:pt x="31003" y="31003"/>
                  </a:lnTo>
                  <a:lnTo>
                    <a:pt x="8316" y="64668"/>
                  </a:lnTo>
                  <a:lnTo>
                    <a:pt x="0" y="105917"/>
                  </a:lnTo>
                  <a:lnTo>
                    <a:pt x="8316" y="147145"/>
                  </a:lnTo>
                  <a:lnTo>
                    <a:pt x="31003" y="180813"/>
                  </a:lnTo>
                  <a:lnTo>
                    <a:pt x="64668" y="203512"/>
                  </a:lnTo>
                  <a:lnTo>
                    <a:pt x="105918" y="211835"/>
                  </a:lnTo>
                  <a:lnTo>
                    <a:pt x="532638" y="211835"/>
                  </a:lnTo>
                  <a:lnTo>
                    <a:pt x="573887" y="203512"/>
                  </a:lnTo>
                  <a:lnTo>
                    <a:pt x="607552" y="180813"/>
                  </a:lnTo>
                  <a:lnTo>
                    <a:pt x="630239" y="147145"/>
                  </a:lnTo>
                  <a:lnTo>
                    <a:pt x="638556" y="105917"/>
                  </a:lnTo>
                  <a:lnTo>
                    <a:pt x="630239" y="64668"/>
                  </a:lnTo>
                  <a:lnTo>
                    <a:pt x="607552" y="31003"/>
                  </a:lnTo>
                  <a:lnTo>
                    <a:pt x="573887" y="8316"/>
                  </a:lnTo>
                  <a:lnTo>
                    <a:pt x="532638" y="0"/>
                  </a:lnTo>
                  <a:close/>
                </a:path>
              </a:pathLst>
            </a:custGeom>
            <a:solidFill>
              <a:srgbClr val="B0C1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4043172" y="5481828"/>
              <a:ext cx="637540" cy="210820"/>
            </a:xfrm>
            <a:custGeom>
              <a:avLst/>
              <a:gdLst/>
              <a:ahLst/>
              <a:cxnLst/>
              <a:rect l="l" t="t" r="r" b="b"/>
              <a:pathLst>
                <a:path w="637539" h="210820">
                  <a:moveTo>
                    <a:pt x="531876" y="0"/>
                  </a:moveTo>
                  <a:lnTo>
                    <a:pt x="105155" y="0"/>
                  </a:lnTo>
                  <a:lnTo>
                    <a:pt x="64240" y="8268"/>
                  </a:lnTo>
                  <a:lnTo>
                    <a:pt x="30813" y="30813"/>
                  </a:lnTo>
                  <a:lnTo>
                    <a:pt x="8268" y="64240"/>
                  </a:lnTo>
                  <a:lnTo>
                    <a:pt x="0" y="105156"/>
                  </a:lnTo>
                  <a:lnTo>
                    <a:pt x="8268" y="146087"/>
                  </a:lnTo>
                  <a:lnTo>
                    <a:pt x="30813" y="179512"/>
                  </a:lnTo>
                  <a:lnTo>
                    <a:pt x="64240" y="202048"/>
                  </a:lnTo>
                  <a:lnTo>
                    <a:pt x="105155" y="210312"/>
                  </a:lnTo>
                  <a:lnTo>
                    <a:pt x="531876" y="210312"/>
                  </a:lnTo>
                  <a:lnTo>
                    <a:pt x="572791" y="202048"/>
                  </a:lnTo>
                  <a:lnTo>
                    <a:pt x="606218" y="179512"/>
                  </a:lnTo>
                  <a:lnTo>
                    <a:pt x="628763" y="146087"/>
                  </a:lnTo>
                  <a:lnTo>
                    <a:pt x="637031" y="105156"/>
                  </a:lnTo>
                  <a:lnTo>
                    <a:pt x="628763" y="64240"/>
                  </a:lnTo>
                  <a:lnTo>
                    <a:pt x="606218" y="30813"/>
                  </a:lnTo>
                  <a:lnTo>
                    <a:pt x="572791" y="8268"/>
                  </a:lnTo>
                  <a:lnTo>
                    <a:pt x="531876" y="0"/>
                  </a:lnTo>
                  <a:close/>
                </a:path>
              </a:pathLst>
            </a:custGeom>
            <a:solidFill>
              <a:srgbClr val="4655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1" name="object 61"/>
          <p:cNvSpPr txBox="1"/>
          <p:nvPr/>
        </p:nvSpPr>
        <p:spPr>
          <a:xfrm>
            <a:off x="2783776" y="4828309"/>
            <a:ext cx="1810385" cy="8643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6205" marR="328930" indent="24130">
              <a:lnSpc>
                <a:spcPct val="100000"/>
              </a:lnSpc>
              <a:spcBef>
                <a:spcPts val="100"/>
              </a:spcBef>
            </a:pPr>
            <a:r>
              <a:rPr sz="1100" b="1" dirty="0">
                <a:solidFill>
                  <a:srgbClr val="46559F"/>
                </a:solidFill>
                <a:latin typeface="Arial"/>
                <a:cs typeface="Arial"/>
              </a:rPr>
              <a:t>Оборот</a:t>
            </a:r>
            <a:r>
              <a:rPr sz="1100" b="1" spc="-35" dirty="0">
                <a:solidFill>
                  <a:srgbClr val="46559F"/>
                </a:solidFill>
                <a:latin typeface="Arial"/>
                <a:cs typeface="Arial"/>
              </a:rPr>
              <a:t> </a:t>
            </a:r>
            <a:r>
              <a:rPr sz="1100" b="1" spc="-10" dirty="0">
                <a:solidFill>
                  <a:srgbClr val="46559F"/>
                </a:solidFill>
                <a:latin typeface="Arial"/>
                <a:cs typeface="Arial"/>
              </a:rPr>
              <a:t>розничной </a:t>
            </a:r>
            <a:r>
              <a:rPr sz="1100" b="1" dirty="0">
                <a:solidFill>
                  <a:srgbClr val="46559F"/>
                </a:solidFill>
                <a:latin typeface="Arial"/>
                <a:cs typeface="Arial"/>
              </a:rPr>
              <a:t>торговли,</a:t>
            </a:r>
            <a:r>
              <a:rPr sz="1100" b="1" spc="-45" dirty="0">
                <a:solidFill>
                  <a:srgbClr val="46559F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46559F"/>
                </a:solidFill>
                <a:latin typeface="Arial"/>
                <a:cs typeface="Arial"/>
              </a:rPr>
              <a:t>млн.</a:t>
            </a:r>
            <a:r>
              <a:rPr sz="1100" b="1" spc="-45" dirty="0">
                <a:solidFill>
                  <a:srgbClr val="46559F"/>
                </a:solidFill>
                <a:latin typeface="Arial"/>
                <a:cs typeface="Arial"/>
              </a:rPr>
              <a:t> </a:t>
            </a:r>
            <a:r>
              <a:rPr sz="1100" b="1" spc="-20" dirty="0">
                <a:solidFill>
                  <a:srgbClr val="46559F"/>
                </a:solidFill>
                <a:latin typeface="Arial"/>
                <a:cs typeface="Arial"/>
              </a:rPr>
              <a:t>руб.</a:t>
            </a:r>
            <a:endParaRPr sz="11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735"/>
              </a:spcBef>
            </a:pPr>
            <a:endParaRPr sz="11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tabLst>
                <a:tab pos="695325" algn="l"/>
                <a:tab pos="1368425" algn="l"/>
              </a:tabLst>
            </a:pPr>
            <a:r>
              <a:rPr lang="ru-RU" sz="1650" b="1" spc="-15" baseline="2525" dirty="0" smtClean="0">
                <a:solidFill>
                  <a:srgbClr val="FFFFFF"/>
                </a:solidFill>
                <a:latin typeface="Arial"/>
                <a:cs typeface="Arial"/>
              </a:rPr>
              <a:t>717,4</a:t>
            </a:r>
            <a:r>
              <a:rPr sz="1650" b="1" baseline="2525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lang="ru-RU" sz="1650" b="1" baseline="2525" dirty="0" smtClean="0">
                <a:solidFill>
                  <a:schemeClr val="bg2"/>
                </a:solidFill>
                <a:latin typeface="Arial"/>
                <a:cs typeface="Arial"/>
              </a:rPr>
              <a:t>1303,7</a:t>
            </a:r>
            <a:r>
              <a:rPr sz="1650" b="1" baseline="2525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lang="ru-RU" sz="1650" b="1" baseline="2525" dirty="0" smtClean="0">
                <a:solidFill>
                  <a:srgbClr val="FFFFFF"/>
                </a:solidFill>
                <a:latin typeface="Arial"/>
                <a:cs typeface="Arial"/>
              </a:rPr>
              <a:t>1597,1</a:t>
            </a:r>
            <a:endParaRPr sz="1100" dirty="0">
              <a:latin typeface="Arial"/>
              <a:cs typeface="Arial"/>
            </a:endParaRPr>
          </a:p>
        </p:txBody>
      </p:sp>
      <p:sp>
        <p:nvSpPr>
          <p:cNvPr id="62" name="object 62"/>
          <p:cNvSpPr/>
          <p:nvPr/>
        </p:nvSpPr>
        <p:spPr>
          <a:xfrm>
            <a:off x="1531619" y="2878835"/>
            <a:ext cx="527685" cy="224154"/>
          </a:xfrm>
          <a:custGeom>
            <a:avLst/>
            <a:gdLst/>
            <a:ahLst/>
            <a:cxnLst/>
            <a:rect l="l" t="t" r="r" b="b"/>
            <a:pathLst>
              <a:path w="527685" h="224155">
                <a:moveTo>
                  <a:pt x="415290" y="0"/>
                </a:moveTo>
                <a:lnTo>
                  <a:pt x="112013" y="0"/>
                </a:lnTo>
                <a:lnTo>
                  <a:pt x="68419" y="8804"/>
                </a:lnTo>
                <a:lnTo>
                  <a:pt x="32813" y="32813"/>
                </a:lnTo>
                <a:lnTo>
                  <a:pt x="8804" y="68419"/>
                </a:lnTo>
                <a:lnTo>
                  <a:pt x="0" y="112013"/>
                </a:lnTo>
                <a:lnTo>
                  <a:pt x="8804" y="155608"/>
                </a:lnTo>
                <a:lnTo>
                  <a:pt x="32813" y="191214"/>
                </a:lnTo>
                <a:lnTo>
                  <a:pt x="68419" y="215223"/>
                </a:lnTo>
                <a:lnTo>
                  <a:pt x="112013" y="224027"/>
                </a:lnTo>
                <a:lnTo>
                  <a:pt x="415290" y="224027"/>
                </a:lnTo>
                <a:lnTo>
                  <a:pt x="458884" y="215223"/>
                </a:lnTo>
                <a:lnTo>
                  <a:pt x="494490" y="191214"/>
                </a:lnTo>
                <a:lnTo>
                  <a:pt x="518499" y="155608"/>
                </a:lnTo>
                <a:lnTo>
                  <a:pt x="527304" y="112013"/>
                </a:lnTo>
                <a:lnTo>
                  <a:pt x="518499" y="68419"/>
                </a:lnTo>
                <a:lnTo>
                  <a:pt x="494490" y="32813"/>
                </a:lnTo>
                <a:lnTo>
                  <a:pt x="458884" y="8804"/>
                </a:lnTo>
                <a:lnTo>
                  <a:pt x="415290" y="0"/>
                </a:lnTo>
                <a:close/>
              </a:path>
            </a:pathLst>
          </a:custGeom>
          <a:solidFill>
            <a:srgbClr val="4655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 txBox="1"/>
          <p:nvPr/>
        </p:nvSpPr>
        <p:spPr>
          <a:xfrm>
            <a:off x="363118" y="2216912"/>
            <a:ext cx="2010410" cy="872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7020" marR="5080" indent="-1270" algn="ctr">
              <a:lnSpc>
                <a:spcPct val="100000"/>
              </a:lnSpc>
              <a:spcBef>
                <a:spcPts val="105"/>
              </a:spcBef>
            </a:pPr>
            <a:r>
              <a:rPr sz="1100" b="1" spc="-10" dirty="0">
                <a:solidFill>
                  <a:srgbClr val="46559F"/>
                </a:solidFill>
                <a:latin typeface="Arial"/>
                <a:cs typeface="Arial"/>
              </a:rPr>
              <a:t>Среднегодовая </a:t>
            </a:r>
            <a:r>
              <a:rPr sz="1100" b="1" dirty="0">
                <a:solidFill>
                  <a:srgbClr val="46559F"/>
                </a:solidFill>
                <a:latin typeface="Arial"/>
                <a:cs typeface="Arial"/>
              </a:rPr>
              <a:t>численность</a:t>
            </a:r>
            <a:r>
              <a:rPr sz="1100" b="1" spc="-70" dirty="0">
                <a:solidFill>
                  <a:srgbClr val="46559F"/>
                </a:solidFill>
                <a:latin typeface="Arial"/>
                <a:cs typeface="Arial"/>
              </a:rPr>
              <a:t> </a:t>
            </a:r>
            <a:r>
              <a:rPr sz="1100" b="1" spc="-10" dirty="0">
                <a:solidFill>
                  <a:srgbClr val="46559F"/>
                </a:solidFill>
                <a:latin typeface="Arial"/>
                <a:cs typeface="Arial"/>
              </a:rPr>
              <a:t>населения, </a:t>
            </a:r>
            <a:r>
              <a:rPr sz="1100" b="1" spc="-20" dirty="0">
                <a:solidFill>
                  <a:srgbClr val="46559F"/>
                </a:solidFill>
                <a:latin typeface="Arial"/>
                <a:cs typeface="Arial"/>
              </a:rPr>
              <a:t>чел.</a:t>
            </a:r>
            <a:endParaRPr sz="11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0"/>
              </a:spcBef>
            </a:pPr>
            <a:endParaRPr sz="11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tabLst>
                <a:tab pos="622300" algn="l"/>
                <a:tab pos="1236980" algn="l"/>
              </a:tabLst>
            </a:pPr>
            <a:r>
              <a:rPr sz="1100" b="1" spc="-10" dirty="0" smtClean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lang="ru-RU" sz="1100" b="1" spc="-10" dirty="0" smtClean="0">
                <a:solidFill>
                  <a:srgbClr val="FFFFFF"/>
                </a:solidFill>
                <a:latin typeface="Arial"/>
                <a:cs typeface="Arial"/>
              </a:rPr>
              <a:t>7423</a:t>
            </a:r>
            <a:r>
              <a:rPr sz="1100" b="1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1100" b="1" spc="-10" dirty="0" smtClean="0">
                <a:solidFill>
                  <a:srgbClr val="FFFFFF"/>
                </a:solidFill>
                <a:latin typeface="Arial"/>
                <a:cs typeface="Arial"/>
              </a:rPr>
              <a:t>17</a:t>
            </a:r>
            <a:r>
              <a:rPr lang="ru-RU" sz="1100" b="1" spc="-10" dirty="0" smtClean="0">
                <a:solidFill>
                  <a:srgbClr val="FFFFFF"/>
                </a:solidFill>
                <a:latin typeface="Arial"/>
                <a:cs typeface="Arial"/>
              </a:rPr>
              <a:t>340</a:t>
            </a:r>
            <a:r>
              <a:rPr sz="1100" b="1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1100" b="1" spc="-10" dirty="0" smtClean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lang="ru-RU" sz="1100" b="1" spc="-10" dirty="0" smtClean="0">
                <a:solidFill>
                  <a:srgbClr val="FFFFFF"/>
                </a:solidFill>
                <a:latin typeface="Arial"/>
                <a:cs typeface="Arial"/>
              </a:rPr>
              <a:t>7139</a:t>
            </a:r>
            <a:endParaRPr sz="1100" dirty="0">
              <a:latin typeface="Arial"/>
              <a:cs typeface="Arial"/>
            </a:endParaRPr>
          </a:p>
        </p:txBody>
      </p:sp>
      <p:grpSp>
        <p:nvGrpSpPr>
          <p:cNvPr id="64" name="object 64"/>
          <p:cNvGrpSpPr/>
          <p:nvPr/>
        </p:nvGrpSpPr>
        <p:grpSpPr>
          <a:xfrm>
            <a:off x="2643900" y="2550226"/>
            <a:ext cx="2242821" cy="1979930"/>
            <a:chOff x="3331464" y="2485389"/>
            <a:chExt cx="1671320" cy="1979930"/>
          </a:xfrm>
        </p:grpSpPr>
        <p:sp>
          <p:nvSpPr>
            <p:cNvPr id="65" name="object 65"/>
            <p:cNvSpPr/>
            <p:nvPr/>
          </p:nvSpPr>
          <p:spPr>
            <a:xfrm>
              <a:off x="3340608" y="2567558"/>
              <a:ext cx="1652905" cy="1614170"/>
            </a:xfrm>
            <a:custGeom>
              <a:avLst/>
              <a:gdLst/>
              <a:ahLst/>
              <a:cxnLst/>
              <a:rect l="l" t="t" r="r" b="b"/>
              <a:pathLst>
                <a:path w="1652904" h="1614170">
                  <a:moveTo>
                    <a:pt x="397890" y="0"/>
                  </a:moveTo>
                  <a:lnTo>
                    <a:pt x="1652651" y="307593"/>
                  </a:lnTo>
                  <a:lnTo>
                    <a:pt x="1288795" y="1546478"/>
                  </a:lnTo>
                  <a:lnTo>
                    <a:pt x="397890" y="1613661"/>
                  </a:lnTo>
                  <a:lnTo>
                    <a:pt x="162687" y="1167764"/>
                  </a:lnTo>
                  <a:lnTo>
                    <a:pt x="0" y="802386"/>
                  </a:lnTo>
                  <a:lnTo>
                    <a:pt x="397890" y="0"/>
                  </a:lnTo>
                </a:path>
              </a:pathLst>
            </a:custGeom>
            <a:ln w="18287">
              <a:solidFill>
                <a:srgbClr val="76707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3372485" y="2494533"/>
              <a:ext cx="1602105" cy="1780539"/>
            </a:xfrm>
            <a:custGeom>
              <a:avLst/>
              <a:gdLst/>
              <a:ahLst/>
              <a:cxnLst/>
              <a:rect l="l" t="t" r="r" b="b"/>
              <a:pathLst>
                <a:path w="1602104" h="1780539">
                  <a:moveTo>
                    <a:pt x="366013" y="0"/>
                  </a:moveTo>
                  <a:lnTo>
                    <a:pt x="1601597" y="391667"/>
                  </a:lnTo>
                  <a:lnTo>
                    <a:pt x="1176147" y="1572767"/>
                  </a:lnTo>
                  <a:lnTo>
                    <a:pt x="366013" y="1780032"/>
                  </a:lnTo>
                  <a:lnTo>
                    <a:pt x="132334" y="1240027"/>
                  </a:lnTo>
                  <a:lnTo>
                    <a:pt x="0" y="893826"/>
                  </a:lnTo>
                  <a:lnTo>
                    <a:pt x="366013" y="0"/>
                  </a:lnTo>
                </a:path>
              </a:pathLst>
            </a:custGeom>
            <a:ln w="18287">
              <a:solidFill>
                <a:srgbClr val="B0C1E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3382264" y="2753232"/>
              <a:ext cx="1579245" cy="1703070"/>
            </a:xfrm>
            <a:custGeom>
              <a:avLst/>
              <a:gdLst/>
              <a:ahLst/>
              <a:cxnLst/>
              <a:rect l="l" t="t" r="r" b="b"/>
              <a:pathLst>
                <a:path w="1579245" h="1703070">
                  <a:moveTo>
                    <a:pt x="356235" y="0"/>
                  </a:moveTo>
                  <a:lnTo>
                    <a:pt x="1579118" y="140334"/>
                  </a:lnTo>
                  <a:lnTo>
                    <a:pt x="1227963" y="1349755"/>
                  </a:lnTo>
                  <a:lnTo>
                    <a:pt x="356235" y="1702815"/>
                  </a:lnTo>
                  <a:lnTo>
                    <a:pt x="93218" y="998219"/>
                  </a:lnTo>
                  <a:lnTo>
                    <a:pt x="0" y="640714"/>
                  </a:lnTo>
                  <a:lnTo>
                    <a:pt x="356235" y="0"/>
                  </a:lnTo>
                </a:path>
              </a:pathLst>
            </a:custGeom>
            <a:ln w="18288">
              <a:solidFill>
                <a:srgbClr val="4655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8" name="object 68"/>
          <p:cNvSpPr txBox="1">
            <a:spLocks noGrp="1"/>
          </p:cNvSpPr>
          <p:nvPr>
            <p:ph type="ftr" sz="quarter" idx="5"/>
          </p:nvPr>
        </p:nvSpPr>
        <p:spPr>
          <a:xfrm>
            <a:off x="527405" y="6551696"/>
            <a:ext cx="4475886" cy="190642"/>
          </a:xfrm>
          <a:prstGeom prst="rect">
            <a:avLst/>
          </a:prstGeom>
        </p:spPr>
        <p:txBody>
          <a:bodyPr vert="horz" wrap="square" lIns="0" tIns="66878" rIns="0" bIns="0" rtlCol="0">
            <a:spAutoFit/>
          </a:bodyPr>
          <a:lstStyle/>
          <a:p>
            <a:pPr marL="99695">
              <a:lnSpc>
                <a:spcPct val="100000"/>
              </a:lnSpc>
              <a:spcBef>
                <a:spcPts val="25"/>
              </a:spcBef>
            </a:pPr>
            <a:r>
              <a:rPr spc="-10" dirty="0"/>
              <a:t>ИНВЕСТИЦИОННЫЙ</a:t>
            </a:r>
            <a:r>
              <a:rPr spc="-25" dirty="0"/>
              <a:t> </a:t>
            </a:r>
            <a:r>
              <a:rPr spc="-20" dirty="0"/>
              <a:t>ПРОФИЛЬ</a:t>
            </a:r>
            <a:r>
              <a:rPr spc="25" dirty="0"/>
              <a:t> </a:t>
            </a:r>
            <a:r>
              <a:rPr lang="ru-RU" spc="25" dirty="0" smtClean="0"/>
              <a:t> ГОРОДСКОГО ОКРУГА ГОРОДА РАЙЧИХИНСК</a:t>
            </a:r>
            <a:endParaRPr spc="-10" dirty="0"/>
          </a:p>
        </p:txBody>
      </p:sp>
      <p:sp>
        <p:nvSpPr>
          <p:cNvPr id="69" name="object 6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93980">
              <a:lnSpc>
                <a:spcPct val="100000"/>
              </a:lnSpc>
              <a:spcBef>
                <a:spcPts val="125"/>
              </a:spcBef>
            </a:pPr>
            <a:fld id="{81D60167-4931-47E6-BA6A-407CBD079E47}" type="slidenum">
              <a:rPr spc="-50" dirty="0"/>
              <a:t>4</a:t>
            </a:fld>
            <a:endParaRPr spc="-5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Скругленный прямоугольник 73">
            <a:extLst>
              <a:ext uri="{FF2B5EF4-FFF2-40B4-BE49-F238E27FC236}">
                <a16:creationId xmlns:a16="http://schemas.microsoft.com/office/drawing/2014/main" xmlns="" id="{2B56E9F4-E4FE-07B5-1673-7C188D637F75}"/>
              </a:ext>
            </a:extLst>
          </p:cNvPr>
          <p:cNvSpPr/>
          <p:nvPr/>
        </p:nvSpPr>
        <p:spPr>
          <a:xfrm>
            <a:off x="7623954" y="3931822"/>
            <a:ext cx="2160000" cy="2376000"/>
          </a:xfrm>
          <a:prstGeom prst="roundRect">
            <a:avLst>
              <a:gd name="adj" fmla="val 12575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xmlns="" id="{4E843EC5-B93D-014D-3D45-983FBD45BCAE}"/>
              </a:ext>
            </a:extLst>
          </p:cNvPr>
          <p:cNvSpPr txBox="1"/>
          <p:nvPr/>
        </p:nvSpPr>
        <p:spPr>
          <a:xfrm>
            <a:off x="7826548" y="4848841"/>
            <a:ext cx="1617598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безработные граждане*</a:t>
            </a:r>
            <a:endParaRPr lang="x-none" sz="11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Скругленный прямоугольник 47">
            <a:extLst>
              <a:ext uri="{FF2B5EF4-FFF2-40B4-BE49-F238E27FC236}">
                <a16:creationId xmlns:a16="http://schemas.microsoft.com/office/drawing/2014/main" xmlns="" id="{4C7367CC-2C8F-E4DC-E8B8-3D16B5436723}"/>
              </a:ext>
            </a:extLst>
          </p:cNvPr>
          <p:cNvSpPr/>
          <p:nvPr/>
        </p:nvSpPr>
        <p:spPr>
          <a:xfrm>
            <a:off x="5296223" y="1847741"/>
            <a:ext cx="4491371" cy="1928168"/>
          </a:xfrm>
          <a:prstGeom prst="roundRect">
            <a:avLst>
              <a:gd name="adj" fmla="val 12315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1" name="Скругленный прямоугольник 10">
            <a:extLst>
              <a:ext uri="{FF2B5EF4-FFF2-40B4-BE49-F238E27FC236}">
                <a16:creationId xmlns:a16="http://schemas.microsoft.com/office/drawing/2014/main" xmlns="" id="{9CA13AC4-7435-DEEE-4605-E265104DD5A0}"/>
              </a:ext>
            </a:extLst>
          </p:cNvPr>
          <p:cNvSpPr/>
          <p:nvPr/>
        </p:nvSpPr>
        <p:spPr>
          <a:xfrm>
            <a:off x="5296223" y="2011056"/>
            <a:ext cx="4456458" cy="829218"/>
          </a:xfrm>
          <a:prstGeom prst="roundRect">
            <a:avLst>
              <a:gd name="adj" fmla="val 30620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Численность занятых в экономике в 2024 г.  6192 человек (104,4% к 2023 году)</a:t>
            </a:r>
            <a:endParaRPr lang="x-none" sz="1600" dirty="0"/>
          </a:p>
        </p:txBody>
      </p:sp>
      <p:sp>
        <p:nvSpPr>
          <p:cNvPr id="14" name="Скругленный прямоугольник 13">
            <a:extLst>
              <a:ext uri="{FF2B5EF4-FFF2-40B4-BE49-F238E27FC236}">
                <a16:creationId xmlns:a16="http://schemas.microsoft.com/office/drawing/2014/main" xmlns="" id="{3A2C6274-4B9B-F40B-8680-725F6BB96DFB}"/>
              </a:ext>
            </a:extLst>
          </p:cNvPr>
          <p:cNvSpPr/>
          <p:nvPr/>
        </p:nvSpPr>
        <p:spPr>
          <a:xfrm>
            <a:off x="5545736" y="3931822"/>
            <a:ext cx="2217644" cy="2376000"/>
          </a:xfrm>
          <a:prstGeom prst="roundRect">
            <a:avLst>
              <a:gd name="adj" fmla="val 12575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6" name="Скругленный прямоугольник 15">
            <a:extLst>
              <a:ext uri="{FF2B5EF4-FFF2-40B4-BE49-F238E27FC236}">
                <a16:creationId xmlns:a16="http://schemas.microsoft.com/office/drawing/2014/main" xmlns="" id="{45117FCB-FB0D-ACDC-38CA-B0524F5A8C72}"/>
              </a:ext>
            </a:extLst>
          </p:cNvPr>
          <p:cNvSpPr/>
          <p:nvPr/>
        </p:nvSpPr>
        <p:spPr>
          <a:xfrm>
            <a:off x="121024" y="1340098"/>
            <a:ext cx="5195365" cy="2726030"/>
          </a:xfrm>
          <a:prstGeom prst="roundRect">
            <a:avLst>
              <a:gd name="adj" fmla="val 10961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912D699B-3924-518D-6259-49B5096496FC}"/>
              </a:ext>
            </a:extLst>
          </p:cNvPr>
          <p:cNvSpPr txBox="1"/>
          <p:nvPr/>
        </p:nvSpPr>
        <p:spPr>
          <a:xfrm>
            <a:off x="627016" y="550177"/>
            <a:ext cx="916058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ЗАНЯТОСТЬ И ДОХОДЫ НАСЕЛЕНИЯ</a:t>
            </a:r>
            <a:endParaRPr lang="x-none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Скругленный прямоугольник 1">
            <a:extLst>
              <a:ext uri="{FF2B5EF4-FFF2-40B4-BE49-F238E27FC236}">
                <a16:creationId xmlns:a16="http://schemas.microsoft.com/office/drawing/2014/main" xmlns="" id="{CD619759-1B46-A085-9BEA-16699177FCA2}"/>
              </a:ext>
            </a:extLst>
          </p:cNvPr>
          <p:cNvSpPr/>
          <p:nvPr/>
        </p:nvSpPr>
        <p:spPr>
          <a:xfrm>
            <a:off x="627017" y="163628"/>
            <a:ext cx="1887583" cy="273844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Ins="0" bIns="0" rtlCol="0" anchor="ctr"/>
          <a:lstStyle/>
          <a:p>
            <a:r>
              <a:rPr lang="ru-RU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занятость и доходы населения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576C8BFA-FA03-9B4C-0957-FEDBCCA21685}"/>
              </a:ext>
            </a:extLst>
          </p:cNvPr>
          <p:cNvSpPr txBox="1"/>
          <p:nvPr/>
        </p:nvSpPr>
        <p:spPr>
          <a:xfrm>
            <a:off x="304800" y="1678464"/>
            <a:ext cx="4792102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05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СРЕДНЕМЕСЯЧНАЯ ЗАРАБОТНАЯ ПЛАТА </a:t>
            </a:r>
            <a:r>
              <a:rPr lang="ru-RU" sz="105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РАБОТНИКОВ В 2024 ГОДУ</a:t>
            </a:r>
            <a:endParaRPr lang="ru-RU" sz="105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Номер слайда 50">
            <a:extLst>
              <a:ext uri="{FF2B5EF4-FFF2-40B4-BE49-F238E27FC236}">
                <a16:creationId xmlns:a16="http://schemas.microsoft.com/office/drawing/2014/main" xmlns="" id="{B54F722C-2069-3D02-CFC9-7B8A4D82B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59974" y="6607261"/>
            <a:ext cx="727623" cy="123111"/>
          </a:xfrm>
        </p:spPr>
        <p:txBody>
          <a:bodyPr lIns="0" tIns="0" rIns="0" bIns="0" anchor="b"/>
          <a:lstStyle/>
          <a:p>
            <a:fld id="{F3749720-1430-DF46-8A1E-D768C54B98EF}" type="slidenum">
              <a:rPr lang="x-none" sz="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fld>
            <a:endParaRPr lang="x-none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Скругленный прямоугольник 6">
            <a:extLst>
              <a:ext uri="{FF2B5EF4-FFF2-40B4-BE49-F238E27FC236}">
                <a16:creationId xmlns:a16="http://schemas.microsoft.com/office/drawing/2014/main" xmlns="" id="{88543F39-1862-225F-676D-5EA9ED5042F5}"/>
              </a:ext>
            </a:extLst>
          </p:cNvPr>
          <p:cNvSpPr/>
          <p:nvPr/>
        </p:nvSpPr>
        <p:spPr>
          <a:xfrm>
            <a:off x="152048" y="3896395"/>
            <a:ext cx="4609033" cy="2376000"/>
          </a:xfrm>
          <a:prstGeom prst="roundRect">
            <a:avLst>
              <a:gd name="adj" fmla="val 12202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graphicFrame>
        <p:nvGraphicFramePr>
          <p:cNvPr id="18" name="Диаграмма 17">
            <a:extLst>
              <a:ext uri="{FF2B5EF4-FFF2-40B4-BE49-F238E27FC236}">
                <a16:creationId xmlns:a16="http://schemas.microsoft.com/office/drawing/2014/main" xmlns="" id="{C9CC9D82-BE37-F183-FE0F-F5EC16E99A0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25031726"/>
              </p:ext>
            </p:extLst>
          </p:nvPr>
        </p:nvGraphicFramePr>
        <p:xfrm>
          <a:off x="1" y="2046834"/>
          <a:ext cx="4142582" cy="16732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97D06431-2278-115D-A93F-C4A505FF50CB}"/>
              </a:ext>
            </a:extLst>
          </p:cNvPr>
          <p:cNvSpPr txBox="1"/>
          <p:nvPr/>
        </p:nvSpPr>
        <p:spPr>
          <a:xfrm>
            <a:off x="627016" y="4210011"/>
            <a:ext cx="4469886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СРЕДНЕМЕСЯЧНАЯ ЗАРАБОТНАЯ </a:t>
            </a:r>
            <a:r>
              <a:rPr lang="ru-RU" sz="11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РАБОТНИКОВ</a:t>
            </a:r>
          </a:p>
          <a:p>
            <a:pPr algn="ctr"/>
            <a:r>
              <a:rPr lang="ru-RU" sz="11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11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2024 </a:t>
            </a:r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ГОДУ</a:t>
            </a:r>
          </a:p>
        </p:txBody>
      </p:sp>
      <p:graphicFrame>
        <p:nvGraphicFramePr>
          <p:cNvPr id="24" name="Диаграмма 23">
            <a:extLst>
              <a:ext uri="{FF2B5EF4-FFF2-40B4-BE49-F238E27FC236}">
                <a16:creationId xmlns:a16="http://schemas.microsoft.com/office/drawing/2014/main" xmlns="" id="{28A48725-C2BB-5FD4-9E15-191D5785456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67308519"/>
              </p:ext>
            </p:extLst>
          </p:nvPr>
        </p:nvGraphicFramePr>
        <p:xfrm>
          <a:off x="-82215" y="4573859"/>
          <a:ext cx="4980153" cy="18108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B5022CB5-E7E2-AA50-A10D-C4C65B8B942C}"/>
              </a:ext>
            </a:extLst>
          </p:cNvPr>
          <p:cNvSpPr txBox="1"/>
          <p:nvPr/>
        </p:nvSpPr>
        <p:spPr>
          <a:xfrm>
            <a:off x="4241277" y="2034900"/>
            <a:ext cx="759367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7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темп роста</a:t>
            </a:r>
            <a:r>
              <a:rPr lang="en-US" sz="7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*%</a:t>
            </a:r>
            <a:endParaRPr lang="ru-RU" sz="7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8" name="Прямая соединительная линия 27">
            <a:extLst>
              <a:ext uri="{FF2B5EF4-FFF2-40B4-BE49-F238E27FC236}">
                <a16:creationId xmlns:a16="http://schemas.microsoft.com/office/drawing/2014/main" xmlns="" id="{9172FE0D-553A-FE0F-3A47-C64F9D09AA29}"/>
              </a:ext>
            </a:extLst>
          </p:cNvPr>
          <p:cNvCxnSpPr>
            <a:cxnSpLocks/>
          </p:cNvCxnSpPr>
          <p:nvPr/>
        </p:nvCxnSpPr>
        <p:spPr>
          <a:xfrm>
            <a:off x="4136117" y="2034900"/>
            <a:ext cx="0" cy="1498009"/>
          </a:xfrm>
          <a:prstGeom prst="line">
            <a:avLst/>
          </a:prstGeom>
          <a:ln w="12700">
            <a:solidFill>
              <a:srgbClr val="4756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Скругленный прямоугольник 33">
            <a:extLst>
              <a:ext uri="{FF2B5EF4-FFF2-40B4-BE49-F238E27FC236}">
                <a16:creationId xmlns:a16="http://schemas.microsoft.com/office/drawing/2014/main" xmlns="" id="{EFDBC0B8-5E11-F341-0ED5-65974A167108}"/>
              </a:ext>
            </a:extLst>
          </p:cNvPr>
          <p:cNvSpPr/>
          <p:nvPr/>
        </p:nvSpPr>
        <p:spPr>
          <a:xfrm>
            <a:off x="4241277" y="2185090"/>
            <a:ext cx="519804" cy="180000"/>
          </a:xfrm>
          <a:prstGeom prst="roundRect">
            <a:avLst>
              <a:gd name="adj" fmla="val 50000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116,9</a:t>
            </a:r>
            <a:endParaRPr lang="x-none" sz="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Скругленный прямоугольник 36">
            <a:extLst>
              <a:ext uri="{FF2B5EF4-FFF2-40B4-BE49-F238E27FC236}">
                <a16:creationId xmlns:a16="http://schemas.microsoft.com/office/drawing/2014/main" xmlns="" id="{BC90595E-27D2-4878-4C3C-D23C5E914F17}"/>
              </a:ext>
            </a:extLst>
          </p:cNvPr>
          <p:cNvSpPr/>
          <p:nvPr/>
        </p:nvSpPr>
        <p:spPr>
          <a:xfrm>
            <a:off x="4241277" y="2957005"/>
            <a:ext cx="519804" cy="180000"/>
          </a:xfrm>
          <a:prstGeom prst="roundRect">
            <a:avLst>
              <a:gd name="adj" fmla="val 50000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115,9</a:t>
            </a:r>
            <a:endParaRPr lang="x-none" sz="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xmlns="" id="{7326AD10-2947-EFC3-9FD0-462C38686134}"/>
              </a:ext>
            </a:extLst>
          </p:cNvPr>
          <p:cNvSpPr txBox="1"/>
          <p:nvPr/>
        </p:nvSpPr>
        <p:spPr>
          <a:xfrm>
            <a:off x="627015" y="3804062"/>
            <a:ext cx="4277517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600" i="1" dirty="0">
                <a:solidFill>
                  <a:srgbClr val="A6A6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ru-RU" sz="600" i="1" dirty="0">
                <a:solidFill>
                  <a:srgbClr val="A6A6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</a:t>
            </a:r>
            <a:r>
              <a:rPr lang="en-US" sz="600" i="1" dirty="0">
                <a:solidFill>
                  <a:srgbClr val="A6A6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" i="1" dirty="0" smtClean="0">
                <a:solidFill>
                  <a:srgbClr val="A6A6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</a:t>
            </a:r>
            <a:r>
              <a:rPr lang="ru-RU" sz="600" i="1" dirty="0" smtClean="0">
                <a:solidFill>
                  <a:srgbClr val="A6A6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ru-RU" sz="600" i="1" dirty="0">
                <a:solidFill>
                  <a:srgbClr val="A6A6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году</a:t>
            </a:r>
            <a:endParaRPr lang="x-none" sz="600" i="1" dirty="0">
              <a:solidFill>
                <a:srgbClr val="A6A6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xmlns="" id="{202ED880-7F9C-7522-6A34-8939D1C06451}"/>
              </a:ext>
            </a:extLst>
          </p:cNvPr>
          <p:cNvSpPr txBox="1"/>
          <p:nvPr/>
        </p:nvSpPr>
        <p:spPr>
          <a:xfrm>
            <a:off x="5316390" y="3804062"/>
            <a:ext cx="4277517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endParaRPr lang="x-none" sz="600" i="1" dirty="0">
              <a:solidFill>
                <a:srgbClr val="A6A6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xmlns="" id="{423ED422-DF9E-9D1D-A2F9-831F081A251F}"/>
              </a:ext>
            </a:extLst>
          </p:cNvPr>
          <p:cNvSpPr txBox="1"/>
          <p:nvPr/>
        </p:nvSpPr>
        <p:spPr>
          <a:xfrm>
            <a:off x="5945834" y="4346722"/>
            <a:ext cx="1999976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0,3%</a:t>
            </a:r>
            <a:endParaRPr lang="x-none" sz="24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xmlns="" id="{BEBF4CEF-8376-EA30-4646-371E66EC9A7B}"/>
              </a:ext>
            </a:extLst>
          </p:cNvPr>
          <p:cNvSpPr txBox="1"/>
          <p:nvPr/>
        </p:nvSpPr>
        <p:spPr>
          <a:xfrm>
            <a:off x="5945834" y="4848841"/>
            <a:ext cx="1448773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регистрируемая безработица </a:t>
            </a:r>
            <a:endParaRPr lang="x-none" sz="11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1" name="Рисунок 70" descr="Отменить подписку со сплошной заливкой">
            <a:extLst>
              <a:ext uri="{FF2B5EF4-FFF2-40B4-BE49-F238E27FC236}">
                <a16:creationId xmlns:a16="http://schemas.microsoft.com/office/drawing/2014/main" xmlns="" id="{96BAE458-C0B9-5E94-E09C-84ADC48272E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7175120" y="4066128"/>
            <a:ext cx="448834" cy="360000"/>
          </a:xfrm>
          <a:prstGeom prst="rect">
            <a:avLst/>
          </a:prstGeom>
        </p:spPr>
      </p:pic>
      <p:pic>
        <p:nvPicPr>
          <p:cNvPr id="73" name="Рисунок 72" descr="Уменьшить со сплошной заливкой">
            <a:extLst>
              <a:ext uri="{FF2B5EF4-FFF2-40B4-BE49-F238E27FC236}">
                <a16:creationId xmlns:a16="http://schemas.microsoft.com/office/drawing/2014/main" xmlns="" id="{F7DE0371-C049-15C0-FB63-F322CF1A11E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9315342" y="4066128"/>
            <a:ext cx="360000" cy="360000"/>
          </a:xfrm>
          <a:prstGeom prst="rect">
            <a:avLst/>
          </a:prstGeom>
        </p:spPr>
      </p:pic>
      <p:sp>
        <p:nvSpPr>
          <p:cNvPr id="79" name="TextBox 78">
            <a:extLst>
              <a:ext uri="{FF2B5EF4-FFF2-40B4-BE49-F238E27FC236}">
                <a16:creationId xmlns:a16="http://schemas.microsoft.com/office/drawing/2014/main" xmlns="" id="{722792DB-D6F2-13EE-AD40-3281D52F5D03}"/>
              </a:ext>
            </a:extLst>
          </p:cNvPr>
          <p:cNvSpPr txBox="1"/>
          <p:nvPr/>
        </p:nvSpPr>
        <p:spPr>
          <a:xfrm>
            <a:off x="7825075" y="4345470"/>
            <a:ext cx="51804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</a:t>
            </a:r>
            <a:endParaRPr lang="x-none" sz="24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xmlns="" id="{D265CD84-16A0-1463-24A7-04BB3B4AC8B8}"/>
              </a:ext>
            </a:extLst>
          </p:cNvPr>
          <p:cNvSpPr txBox="1"/>
          <p:nvPr/>
        </p:nvSpPr>
        <p:spPr>
          <a:xfrm>
            <a:off x="8352413" y="4496843"/>
            <a:ext cx="383645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чел.</a:t>
            </a:r>
            <a:endParaRPr lang="x-none" sz="11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7259A5D2-BA6C-18B9-A53B-3BE1381C4120}"/>
              </a:ext>
            </a:extLst>
          </p:cNvPr>
          <p:cNvSpPr txBox="1"/>
          <p:nvPr/>
        </p:nvSpPr>
        <p:spPr>
          <a:xfrm>
            <a:off x="627016" y="6607261"/>
            <a:ext cx="731788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99695">
              <a:lnSpc>
                <a:spcPct val="100000"/>
              </a:lnSpc>
              <a:spcBef>
                <a:spcPts val="25"/>
              </a:spcBef>
            </a:pPr>
            <a:r>
              <a:rPr lang="ru-RU" sz="800" spc="-10" dirty="0"/>
              <a:t>ИНВЕСТИЦИОННЫЙ</a:t>
            </a:r>
            <a:r>
              <a:rPr lang="ru-RU" sz="800" spc="-25" dirty="0"/>
              <a:t> </a:t>
            </a:r>
            <a:r>
              <a:rPr lang="ru-RU" sz="800" spc="-20" dirty="0"/>
              <a:t>ПРОФИЛЬ</a:t>
            </a:r>
            <a:r>
              <a:rPr lang="ru-RU" sz="800" spc="25" dirty="0"/>
              <a:t> ГОРОДСКОГО ОКРУГА ГОРОДА РАЙЧИХИНСК</a:t>
            </a:r>
            <a:endParaRPr lang="ru-RU" sz="800" spc="-10" dirty="0"/>
          </a:p>
        </p:txBody>
      </p:sp>
    </p:spTree>
    <p:extLst>
      <p:ext uri="{BB962C8B-B14F-4D97-AF65-F5344CB8AC3E}">
        <p14:creationId xmlns:p14="http://schemas.microsoft.com/office/powerpoint/2010/main" val="17157035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567409" y="5386350"/>
            <a:ext cx="319564" cy="282513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526121" y="3043720"/>
            <a:ext cx="316816" cy="224985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498670" y="2369917"/>
            <a:ext cx="325999" cy="307633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821002" y="5183480"/>
            <a:ext cx="321407" cy="301039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57701" y="5198441"/>
            <a:ext cx="229576" cy="325999"/>
          </a:xfrm>
          <a:prstGeom prst="rect">
            <a:avLst/>
          </a:prstGeom>
        </p:spPr>
      </p:pic>
      <p:sp>
        <p:nvSpPr>
          <p:cNvPr id="7" name="object 7"/>
          <p:cNvSpPr/>
          <p:nvPr/>
        </p:nvSpPr>
        <p:spPr>
          <a:xfrm>
            <a:off x="642366" y="2269998"/>
            <a:ext cx="4494530" cy="1481455"/>
          </a:xfrm>
          <a:custGeom>
            <a:avLst/>
            <a:gdLst/>
            <a:ahLst/>
            <a:cxnLst/>
            <a:rect l="l" t="t" r="r" b="b"/>
            <a:pathLst>
              <a:path w="4494530" h="1481454">
                <a:moveTo>
                  <a:pt x="0" y="196087"/>
                </a:moveTo>
                <a:lnTo>
                  <a:pt x="5176" y="151115"/>
                </a:lnTo>
                <a:lnTo>
                  <a:pt x="19923" y="109838"/>
                </a:lnTo>
                <a:lnTo>
                  <a:pt x="43062" y="73430"/>
                </a:lnTo>
                <a:lnTo>
                  <a:pt x="73418" y="43067"/>
                </a:lnTo>
                <a:lnTo>
                  <a:pt x="109815" y="19924"/>
                </a:lnTo>
                <a:lnTo>
                  <a:pt x="151075" y="5177"/>
                </a:lnTo>
                <a:lnTo>
                  <a:pt x="196024" y="0"/>
                </a:lnTo>
                <a:lnTo>
                  <a:pt x="4298188" y="0"/>
                </a:lnTo>
                <a:lnTo>
                  <a:pt x="4343160" y="5177"/>
                </a:lnTo>
                <a:lnTo>
                  <a:pt x="4384437" y="19924"/>
                </a:lnTo>
                <a:lnTo>
                  <a:pt x="4420845" y="43067"/>
                </a:lnTo>
                <a:lnTo>
                  <a:pt x="4451208" y="73430"/>
                </a:lnTo>
                <a:lnTo>
                  <a:pt x="4474351" y="109838"/>
                </a:lnTo>
                <a:lnTo>
                  <a:pt x="4489098" y="151115"/>
                </a:lnTo>
                <a:lnTo>
                  <a:pt x="4494276" y="196087"/>
                </a:lnTo>
                <a:lnTo>
                  <a:pt x="4494276" y="1285239"/>
                </a:lnTo>
                <a:lnTo>
                  <a:pt x="4489098" y="1330212"/>
                </a:lnTo>
                <a:lnTo>
                  <a:pt x="4474351" y="1371489"/>
                </a:lnTo>
                <a:lnTo>
                  <a:pt x="4451208" y="1407897"/>
                </a:lnTo>
                <a:lnTo>
                  <a:pt x="4420845" y="1438260"/>
                </a:lnTo>
                <a:lnTo>
                  <a:pt x="4384437" y="1461403"/>
                </a:lnTo>
                <a:lnTo>
                  <a:pt x="4343160" y="1476150"/>
                </a:lnTo>
                <a:lnTo>
                  <a:pt x="4298188" y="1481327"/>
                </a:lnTo>
                <a:lnTo>
                  <a:pt x="196024" y="1481327"/>
                </a:lnTo>
                <a:lnTo>
                  <a:pt x="151075" y="1476150"/>
                </a:lnTo>
                <a:lnTo>
                  <a:pt x="109815" y="1461403"/>
                </a:lnTo>
                <a:lnTo>
                  <a:pt x="73418" y="1438260"/>
                </a:lnTo>
                <a:lnTo>
                  <a:pt x="43062" y="1407897"/>
                </a:lnTo>
                <a:lnTo>
                  <a:pt x="19923" y="1371489"/>
                </a:lnTo>
                <a:lnTo>
                  <a:pt x="5176" y="1330212"/>
                </a:lnTo>
                <a:lnTo>
                  <a:pt x="0" y="1285239"/>
                </a:lnTo>
                <a:lnTo>
                  <a:pt x="0" y="196087"/>
                </a:lnTo>
                <a:close/>
              </a:path>
            </a:pathLst>
          </a:custGeom>
          <a:ln w="25908">
            <a:solidFill>
              <a:srgbClr val="4655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41604" y="1376172"/>
            <a:ext cx="4494530" cy="772795"/>
          </a:xfrm>
          <a:custGeom>
            <a:avLst/>
            <a:gdLst/>
            <a:ahLst/>
            <a:cxnLst/>
            <a:rect l="l" t="t" r="r" b="b"/>
            <a:pathLst>
              <a:path w="4494530" h="772794">
                <a:moveTo>
                  <a:pt x="4280408" y="0"/>
                </a:moveTo>
                <a:lnTo>
                  <a:pt x="213880" y="0"/>
                </a:lnTo>
                <a:lnTo>
                  <a:pt x="164839" y="5648"/>
                </a:lnTo>
                <a:lnTo>
                  <a:pt x="119821" y="21738"/>
                </a:lnTo>
                <a:lnTo>
                  <a:pt x="80109" y="46986"/>
                </a:lnTo>
                <a:lnTo>
                  <a:pt x="46987" y="80107"/>
                </a:lnTo>
                <a:lnTo>
                  <a:pt x="21739" y="119816"/>
                </a:lnTo>
                <a:lnTo>
                  <a:pt x="5648" y="164831"/>
                </a:lnTo>
                <a:lnTo>
                  <a:pt x="0" y="213867"/>
                </a:lnTo>
                <a:lnTo>
                  <a:pt x="0" y="558800"/>
                </a:lnTo>
                <a:lnTo>
                  <a:pt x="5648" y="607836"/>
                </a:lnTo>
                <a:lnTo>
                  <a:pt x="21739" y="652851"/>
                </a:lnTo>
                <a:lnTo>
                  <a:pt x="46987" y="692560"/>
                </a:lnTo>
                <a:lnTo>
                  <a:pt x="80109" y="725681"/>
                </a:lnTo>
                <a:lnTo>
                  <a:pt x="119821" y="750929"/>
                </a:lnTo>
                <a:lnTo>
                  <a:pt x="164839" y="767019"/>
                </a:lnTo>
                <a:lnTo>
                  <a:pt x="213880" y="772667"/>
                </a:lnTo>
                <a:lnTo>
                  <a:pt x="4280408" y="772667"/>
                </a:lnTo>
                <a:lnTo>
                  <a:pt x="4329444" y="767019"/>
                </a:lnTo>
                <a:lnTo>
                  <a:pt x="4374459" y="750929"/>
                </a:lnTo>
                <a:lnTo>
                  <a:pt x="4414168" y="725681"/>
                </a:lnTo>
                <a:lnTo>
                  <a:pt x="4447289" y="692560"/>
                </a:lnTo>
                <a:lnTo>
                  <a:pt x="4472537" y="652851"/>
                </a:lnTo>
                <a:lnTo>
                  <a:pt x="4488627" y="607836"/>
                </a:lnTo>
                <a:lnTo>
                  <a:pt x="4494276" y="558800"/>
                </a:lnTo>
                <a:lnTo>
                  <a:pt x="4494276" y="213867"/>
                </a:lnTo>
                <a:lnTo>
                  <a:pt x="4488627" y="164831"/>
                </a:lnTo>
                <a:lnTo>
                  <a:pt x="4472537" y="119816"/>
                </a:lnTo>
                <a:lnTo>
                  <a:pt x="4447289" y="80107"/>
                </a:lnTo>
                <a:lnTo>
                  <a:pt x="4414168" y="46986"/>
                </a:lnTo>
                <a:lnTo>
                  <a:pt x="4374459" y="21738"/>
                </a:lnTo>
                <a:lnTo>
                  <a:pt x="4329444" y="5648"/>
                </a:lnTo>
                <a:lnTo>
                  <a:pt x="4280408" y="0"/>
                </a:lnTo>
                <a:close/>
              </a:path>
            </a:pathLst>
          </a:custGeom>
          <a:solidFill>
            <a:srgbClr val="4655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2584830" y="1662430"/>
            <a:ext cx="609600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b="1" spc="-10" dirty="0">
                <a:solidFill>
                  <a:srgbClr val="FFFFFF"/>
                </a:solidFill>
                <a:latin typeface="Arial"/>
                <a:cs typeface="Arial"/>
              </a:rPr>
              <a:t>КЛИМАТ</a:t>
            </a:r>
            <a:endParaRPr sz="11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627126" y="4825746"/>
            <a:ext cx="4495800" cy="1480185"/>
          </a:xfrm>
          <a:custGeom>
            <a:avLst/>
            <a:gdLst/>
            <a:ahLst/>
            <a:cxnLst/>
            <a:rect l="l" t="t" r="r" b="b"/>
            <a:pathLst>
              <a:path w="4495800" h="1480185">
                <a:moveTo>
                  <a:pt x="0" y="208533"/>
                </a:moveTo>
                <a:lnTo>
                  <a:pt x="5508" y="160713"/>
                </a:lnTo>
                <a:lnTo>
                  <a:pt x="21200" y="116817"/>
                </a:lnTo>
                <a:lnTo>
                  <a:pt x="45822" y="78098"/>
                </a:lnTo>
                <a:lnTo>
                  <a:pt x="78124" y="45806"/>
                </a:lnTo>
                <a:lnTo>
                  <a:pt x="116852" y="21192"/>
                </a:lnTo>
                <a:lnTo>
                  <a:pt x="160757" y="5506"/>
                </a:lnTo>
                <a:lnTo>
                  <a:pt x="208584" y="0"/>
                </a:lnTo>
                <a:lnTo>
                  <a:pt x="4287266" y="0"/>
                </a:lnTo>
                <a:lnTo>
                  <a:pt x="4335086" y="5506"/>
                </a:lnTo>
                <a:lnTo>
                  <a:pt x="4378982" y="21192"/>
                </a:lnTo>
                <a:lnTo>
                  <a:pt x="4417701" y="45806"/>
                </a:lnTo>
                <a:lnTo>
                  <a:pt x="4449993" y="78098"/>
                </a:lnTo>
                <a:lnTo>
                  <a:pt x="4474607" y="116817"/>
                </a:lnTo>
                <a:lnTo>
                  <a:pt x="4490293" y="160713"/>
                </a:lnTo>
                <a:lnTo>
                  <a:pt x="4495800" y="208533"/>
                </a:lnTo>
                <a:lnTo>
                  <a:pt x="4495800" y="1271219"/>
                </a:lnTo>
                <a:lnTo>
                  <a:pt x="4490293" y="1319046"/>
                </a:lnTo>
                <a:lnTo>
                  <a:pt x="4474607" y="1362951"/>
                </a:lnTo>
                <a:lnTo>
                  <a:pt x="4449993" y="1401679"/>
                </a:lnTo>
                <a:lnTo>
                  <a:pt x="4417701" y="1433981"/>
                </a:lnTo>
                <a:lnTo>
                  <a:pt x="4378982" y="1458603"/>
                </a:lnTo>
                <a:lnTo>
                  <a:pt x="4335086" y="1474295"/>
                </a:lnTo>
                <a:lnTo>
                  <a:pt x="4287266" y="1479803"/>
                </a:lnTo>
                <a:lnTo>
                  <a:pt x="208584" y="1479803"/>
                </a:lnTo>
                <a:lnTo>
                  <a:pt x="160757" y="1474295"/>
                </a:lnTo>
                <a:lnTo>
                  <a:pt x="116852" y="1458603"/>
                </a:lnTo>
                <a:lnTo>
                  <a:pt x="78124" y="1433981"/>
                </a:lnTo>
                <a:lnTo>
                  <a:pt x="45822" y="1401679"/>
                </a:lnTo>
                <a:lnTo>
                  <a:pt x="21200" y="1362951"/>
                </a:lnTo>
                <a:lnTo>
                  <a:pt x="5508" y="1319046"/>
                </a:lnTo>
                <a:lnTo>
                  <a:pt x="0" y="1271219"/>
                </a:lnTo>
                <a:lnTo>
                  <a:pt x="0" y="208533"/>
                </a:lnTo>
                <a:close/>
              </a:path>
            </a:pathLst>
          </a:custGeom>
          <a:ln w="25908">
            <a:solidFill>
              <a:srgbClr val="4655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26363" y="3931920"/>
            <a:ext cx="4495800" cy="772795"/>
          </a:xfrm>
          <a:custGeom>
            <a:avLst/>
            <a:gdLst/>
            <a:ahLst/>
            <a:cxnLst/>
            <a:rect l="l" t="t" r="r" b="b"/>
            <a:pathLst>
              <a:path w="4495800" h="772795">
                <a:moveTo>
                  <a:pt x="4269232" y="0"/>
                </a:moveTo>
                <a:lnTo>
                  <a:pt x="226618" y="0"/>
                </a:lnTo>
                <a:lnTo>
                  <a:pt x="180947" y="4604"/>
                </a:lnTo>
                <a:lnTo>
                  <a:pt x="138408" y="17809"/>
                </a:lnTo>
                <a:lnTo>
                  <a:pt x="99913" y="38703"/>
                </a:lnTo>
                <a:lnTo>
                  <a:pt x="66374" y="66373"/>
                </a:lnTo>
                <a:lnTo>
                  <a:pt x="38702" y="99907"/>
                </a:lnTo>
                <a:lnTo>
                  <a:pt x="17808" y="138392"/>
                </a:lnTo>
                <a:lnTo>
                  <a:pt x="4604" y="180916"/>
                </a:lnTo>
                <a:lnTo>
                  <a:pt x="0" y="226567"/>
                </a:lnTo>
                <a:lnTo>
                  <a:pt x="0" y="546099"/>
                </a:lnTo>
                <a:lnTo>
                  <a:pt x="4604" y="591751"/>
                </a:lnTo>
                <a:lnTo>
                  <a:pt x="17808" y="634275"/>
                </a:lnTo>
                <a:lnTo>
                  <a:pt x="38702" y="672760"/>
                </a:lnTo>
                <a:lnTo>
                  <a:pt x="66374" y="706294"/>
                </a:lnTo>
                <a:lnTo>
                  <a:pt x="99913" y="733964"/>
                </a:lnTo>
                <a:lnTo>
                  <a:pt x="138408" y="754858"/>
                </a:lnTo>
                <a:lnTo>
                  <a:pt x="180947" y="768063"/>
                </a:lnTo>
                <a:lnTo>
                  <a:pt x="226618" y="772667"/>
                </a:lnTo>
                <a:lnTo>
                  <a:pt x="4269232" y="772667"/>
                </a:lnTo>
                <a:lnTo>
                  <a:pt x="4314883" y="768063"/>
                </a:lnTo>
                <a:lnTo>
                  <a:pt x="4357407" y="754858"/>
                </a:lnTo>
                <a:lnTo>
                  <a:pt x="4395892" y="733964"/>
                </a:lnTo>
                <a:lnTo>
                  <a:pt x="4429426" y="706294"/>
                </a:lnTo>
                <a:lnTo>
                  <a:pt x="4457096" y="672760"/>
                </a:lnTo>
                <a:lnTo>
                  <a:pt x="4477990" y="634275"/>
                </a:lnTo>
                <a:lnTo>
                  <a:pt x="4491195" y="591751"/>
                </a:lnTo>
                <a:lnTo>
                  <a:pt x="4495800" y="546099"/>
                </a:lnTo>
                <a:lnTo>
                  <a:pt x="4495800" y="226567"/>
                </a:lnTo>
                <a:lnTo>
                  <a:pt x="4491195" y="180916"/>
                </a:lnTo>
                <a:lnTo>
                  <a:pt x="4477990" y="138392"/>
                </a:lnTo>
                <a:lnTo>
                  <a:pt x="4457096" y="99907"/>
                </a:lnTo>
                <a:lnTo>
                  <a:pt x="4429426" y="66373"/>
                </a:lnTo>
                <a:lnTo>
                  <a:pt x="4395892" y="38703"/>
                </a:lnTo>
                <a:lnTo>
                  <a:pt x="4357407" y="17809"/>
                </a:lnTo>
                <a:lnTo>
                  <a:pt x="4314883" y="4604"/>
                </a:lnTo>
                <a:lnTo>
                  <a:pt x="4269232" y="0"/>
                </a:lnTo>
                <a:close/>
              </a:path>
            </a:pathLst>
          </a:custGeom>
          <a:solidFill>
            <a:srgbClr val="4655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2353817" y="4218177"/>
            <a:ext cx="104330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dirty="0">
                <a:solidFill>
                  <a:srgbClr val="FFFFFF"/>
                </a:solidFill>
                <a:latin typeface="Arial"/>
                <a:cs typeface="Arial"/>
              </a:rPr>
              <a:t>ЛЕСА</a:t>
            </a:r>
            <a:r>
              <a:rPr sz="11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FFFFFF"/>
                </a:solidFill>
                <a:latin typeface="Arial"/>
                <a:cs typeface="Arial"/>
              </a:rPr>
              <a:t>И</a:t>
            </a:r>
            <a:r>
              <a:rPr sz="1100" b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b="1" spc="-20" dirty="0">
                <a:solidFill>
                  <a:srgbClr val="FFFFFF"/>
                </a:solidFill>
                <a:latin typeface="Arial"/>
                <a:cs typeface="Arial"/>
              </a:rPr>
              <a:t>ВОДЫ</a:t>
            </a:r>
            <a:endParaRPr sz="1100">
              <a:latin typeface="Arial"/>
              <a:cs typeface="Arial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9215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РЕСУРСНАЯ</a:t>
            </a:r>
            <a:r>
              <a:rPr spc="-125" dirty="0"/>
              <a:t> </a:t>
            </a:r>
            <a:r>
              <a:rPr spc="-20" dirty="0"/>
              <a:t>БАЗА</a:t>
            </a:r>
          </a:p>
        </p:txBody>
      </p:sp>
      <p:sp>
        <p:nvSpPr>
          <p:cNvPr id="14" name="object 14"/>
          <p:cNvSpPr/>
          <p:nvPr/>
        </p:nvSpPr>
        <p:spPr>
          <a:xfrm>
            <a:off x="626363" y="163068"/>
            <a:ext cx="1076325" cy="273050"/>
          </a:xfrm>
          <a:custGeom>
            <a:avLst/>
            <a:gdLst/>
            <a:ahLst/>
            <a:cxnLst/>
            <a:rect l="l" t="t" r="r" b="b"/>
            <a:pathLst>
              <a:path w="1076325" h="273050">
                <a:moveTo>
                  <a:pt x="939545" y="0"/>
                </a:moveTo>
                <a:lnTo>
                  <a:pt x="136398" y="0"/>
                </a:lnTo>
                <a:lnTo>
                  <a:pt x="93283" y="6955"/>
                </a:lnTo>
                <a:lnTo>
                  <a:pt x="55840" y="26322"/>
                </a:lnTo>
                <a:lnTo>
                  <a:pt x="26315" y="55851"/>
                </a:lnTo>
                <a:lnTo>
                  <a:pt x="6953" y="93293"/>
                </a:lnTo>
                <a:lnTo>
                  <a:pt x="0" y="136398"/>
                </a:lnTo>
                <a:lnTo>
                  <a:pt x="6953" y="179502"/>
                </a:lnTo>
                <a:lnTo>
                  <a:pt x="26315" y="216944"/>
                </a:lnTo>
                <a:lnTo>
                  <a:pt x="55840" y="246473"/>
                </a:lnTo>
                <a:lnTo>
                  <a:pt x="93283" y="265840"/>
                </a:lnTo>
                <a:lnTo>
                  <a:pt x="136398" y="272795"/>
                </a:lnTo>
                <a:lnTo>
                  <a:pt x="939545" y="272795"/>
                </a:lnTo>
                <a:lnTo>
                  <a:pt x="982650" y="265840"/>
                </a:lnTo>
                <a:lnTo>
                  <a:pt x="1020092" y="246473"/>
                </a:lnTo>
                <a:lnTo>
                  <a:pt x="1049621" y="216944"/>
                </a:lnTo>
                <a:lnTo>
                  <a:pt x="1068988" y="179502"/>
                </a:lnTo>
                <a:lnTo>
                  <a:pt x="1075944" y="136398"/>
                </a:lnTo>
                <a:lnTo>
                  <a:pt x="1068988" y="93293"/>
                </a:lnTo>
                <a:lnTo>
                  <a:pt x="1049621" y="55851"/>
                </a:lnTo>
                <a:lnTo>
                  <a:pt x="1020092" y="26322"/>
                </a:lnTo>
                <a:lnTo>
                  <a:pt x="982650" y="6955"/>
                </a:lnTo>
                <a:lnTo>
                  <a:pt x="939545" y="0"/>
                </a:lnTo>
                <a:close/>
              </a:path>
            </a:pathLst>
          </a:custGeom>
          <a:solidFill>
            <a:srgbClr val="4655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762406" y="222885"/>
            <a:ext cx="80899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spc="-10" dirty="0">
                <a:solidFill>
                  <a:srgbClr val="FFFFFF"/>
                </a:solidFill>
                <a:latin typeface="Arial"/>
                <a:cs typeface="Arial"/>
              </a:rPr>
              <a:t>ресурсная</a:t>
            </a:r>
            <a:r>
              <a:rPr sz="800" b="1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b="1" spc="-20" dirty="0">
                <a:solidFill>
                  <a:srgbClr val="FFFFFF"/>
                </a:solidFill>
                <a:latin typeface="Arial"/>
                <a:cs typeface="Arial"/>
              </a:rPr>
              <a:t>база</a:t>
            </a:r>
            <a:endParaRPr sz="800">
              <a:latin typeface="Arial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5300471" y="1376172"/>
            <a:ext cx="4494530" cy="772795"/>
          </a:xfrm>
          <a:custGeom>
            <a:avLst/>
            <a:gdLst/>
            <a:ahLst/>
            <a:cxnLst/>
            <a:rect l="l" t="t" r="r" b="b"/>
            <a:pathLst>
              <a:path w="4494530" h="772794">
                <a:moveTo>
                  <a:pt x="4267708" y="0"/>
                </a:moveTo>
                <a:lnTo>
                  <a:pt x="226567" y="0"/>
                </a:lnTo>
                <a:lnTo>
                  <a:pt x="180916" y="4604"/>
                </a:lnTo>
                <a:lnTo>
                  <a:pt x="138392" y="17809"/>
                </a:lnTo>
                <a:lnTo>
                  <a:pt x="99907" y="38703"/>
                </a:lnTo>
                <a:lnTo>
                  <a:pt x="66373" y="66373"/>
                </a:lnTo>
                <a:lnTo>
                  <a:pt x="38703" y="99907"/>
                </a:lnTo>
                <a:lnTo>
                  <a:pt x="17809" y="138392"/>
                </a:lnTo>
                <a:lnTo>
                  <a:pt x="4604" y="180916"/>
                </a:lnTo>
                <a:lnTo>
                  <a:pt x="0" y="226567"/>
                </a:lnTo>
                <a:lnTo>
                  <a:pt x="0" y="546100"/>
                </a:lnTo>
                <a:lnTo>
                  <a:pt x="4604" y="591751"/>
                </a:lnTo>
                <a:lnTo>
                  <a:pt x="17809" y="634275"/>
                </a:lnTo>
                <a:lnTo>
                  <a:pt x="38703" y="672760"/>
                </a:lnTo>
                <a:lnTo>
                  <a:pt x="66373" y="706294"/>
                </a:lnTo>
                <a:lnTo>
                  <a:pt x="99907" y="733964"/>
                </a:lnTo>
                <a:lnTo>
                  <a:pt x="138392" y="754858"/>
                </a:lnTo>
                <a:lnTo>
                  <a:pt x="180916" y="768063"/>
                </a:lnTo>
                <a:lnTo>
                  <a:pt x="226567" y="772667"/>
                </a:lnTo>
                <a:lnTo>
                  <a:pt x="4267708" y="772667"/>
                </a:lnTo>
                <a:lnTo>
                  <a:pt x="4313359" y="768063"/>
                </a:lnTo>
                <a:lnTo>
                  <a:pt x="4355883" y="754858"/>
                </a:lnTo>
                <a:lnTo>
                  <a:pt x="4394368" y="733964"/>
                </a:lnTo>
                <a:lnTo>
                  <a:pt x="4427902" y="706294"/>
                </a:lnTo>
                <a:lnTo>
                  <a:pt x="4455572" y="672760"/>
                </a:lnTo>
                <a:lnTo>
                  <a:pt x="4476466" y="634275"/>
                </a:lnTo>
                <a:lnTo>
                  <a:pt x="4489671" y="591751"/>
                </a:lnTo>
                <a:lnTo>
                  <a:pt x="4494276" y="546100"/>
                </a:lnTo>
                <a:lnTo>
                  <a:pt x="4494276" y="226567"/>
                </a:lnTo>
                <a:lnTo>
                  <a:pt x="4489671" y="180916"/>
                </a:lnTo>
                <a:lnTo>
                  <a:pt x="4476466" y="138392"/>
                </a:lnTo>
                <a:lnTo>
                  <a:pt x="4455572" y="99907"/>
                </a:lnTo>
                <a:lnTo>
                  <a:pt x="4427902" y="66373"/>
                </a:lnTo>
                <a:lnTo>
                  <a:pt x="4394368" y="38703"/>
                </a:lnTo>
                <a:lnTo>
                  <a:pt x="4355883" y="17809"/>
                </a:lnTo>
                <a:lnTo>
                  <a:pt x="4313359" y="4604"/>
                </a:lnTo>
                <a:lnTo>
                  <a:pt x="4267708" y="0"/>
                </a:lnTo>
                <a:close/>
              </a:path>
            </a:pathLst>
          </a:custGeom>
          <a:solidFill>
            <a:srgbClr val="4655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6292722" y="1662430"/>
            <a:ext cx="2512060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b="1" spc="-10" dirty="0">
                <a:solidFill>
                  <a:srgbClr val="FFFFFF"/>
                </a:solidFill>
                <a:latin typeface="Arial"/>
                <a:cs typeface="Arial"/>
              </a:rPr>
              <a:t>МЕСТОРОЖДЕНИЯ</a:t>
            </a:r>
            <a:r>
              <a:rPr sz="1100" b="1" dirty="0">
                <a:solidFill>
                  <a:srgbClr val="FFFFFF"/>
                </a:solidFill>
                <a:latin typeface="Arial"/>
                <a:cs typeface="Arial"/>
              </a:rPr>
              <a:t> и</a:t>
            </a:r>
            <a:r>
              <a:rPr sz="11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b="1" spc="-10" dirty="0">
                <a:solidFill>
                  <a:srgbClr val="FFFFFF"/>
                </a:solidFill>
                <a:latin typeface="Arial"/>
                <a:cs typeface="Arial"/>
              </a:rPr>
              <a:t>ПРОЯВЛЕНИЯ</a:t>
            </a:r>
            <a:endParaRPr sz="1100">
              <a:latin typeface="Arial"/>
              <a:cs typeface="Aria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5287517" y="4825746"/>
            <a:ext cx="4494530" cy="1480185"/>
          </a:xfrm>
          <a:custGeom>
            <a:avLst/>
            <a:gdLst/>
            <a:ahLst/>
            <a:cxnLst/>
            <a:rect l="l" t="t" r="r" b="b"/>
            <a:pathLst>
              <a:path w="4494530" h="1480185">
                <a:moveTo>
                  <a:pt x="0" y="202183"/>
                </a:moveTo>
                <a:lnTo>
                  <a:pt x="5341" y="155834"/>
                </a:lnTo>
                <a:lnTo>
                  <a:pt x="20555" y="113281"/>
                </a:lnTo>
                <a:lnTo>
                  <a:pt x="44427" y="75740"/>
                </a:lnTo>
                <a:lnTo>
                  <a:pt x="75740" y="44427"/>
                </a:lnTo>
                <a:lnTo>
                  <a:pt x="113281" y="20555"/>
                </a:lnTo>
                <a:lnTo>
                  <a:pt x="155834" y="5341"/>
                </a:lnTo>
                <a:lnTo>
                  <a:pt x="202184" y="0"/>
                </a:lnTo>
                <a:lnTo>
                  <a:pt x="4292092" y="0"/>
                </a:lnTo>
                <a:lnTo>
                  <a:pt x="4338441" y="5341"/>
                </a:lnTo>
                <a:lnTo>
                  <a:pt x="4380994" y="20555"/>
                </a:lnTo>
                <a:lnTo>
                  <a:pt x="4418535" y="44427"/>
                </a:lnTo>
                <a:lnTo>
                  <a:pt x="4449848" y="75740"/>
                </a:lnTo>
                <a:lnTo>
                  <a:pt x="4473720" y="113281"/>
                </a:lnTo>
                <a:lnTo>
                  <a:pt x="4488934" y="155834"/>
                </a:lnTo>
                <a:lnTo>
                  <a:pt x="4494276" y="202183"/>
                </a:lnTo>
                <a:lnTo>
                  <a:pt x="4494276" y="1277607"/>
                </a:lnTo>
                <a:lnTo>
                  <a:pt x="4488934" y="1323969"/>
                </a:lnTo>
                <a:lnTo>
                  <a:pt x="4473720" y="1366528"/>
                </a:lnTo>
                <a:lnTo>
                  <a:pt x="4449848" y="1404071"/>
                </a:lnTo>
                <a:lnTo>
                  <a:pt x="4418535" y="1435383"/>
                </a:lnTo>
                <a:lnTo>
                  <a:pt x="4380994" y="1459252"/>
                </a:lnTo>
                <a:lnTo>
                  <a:pt x="4338441" y="1474463"/>
                </a:lnTo>
                <a:lnTo>
                  <a:pt x="4292092" y="1479803"/>
                </a:lnTo>
                <a:lnTo>
                  <a:pt x="202184" y="1479803"/>
                </a:lnTo>
                <a:lnTo>
                  <a:pt x="155834" y="1474463"/>
                </a:lnTo>
                <a:lnTo>
                  <a:pt x="113281" y="1459252"/>
                </a:lnTo>
                <a:lnTo>
                  <a:pt x="75740" y="1435383"/>
                </a:lnTo>
                <a:lnTo>
                  <a:pt x="44427" y="1404071"/>
                </a:lnTo>
                <a:lnTo>
                  <a:pt x="20555" y="1366528"/>
                </a:lnTo>
                <a:lnTo>
                  <a:pt x="5341" y="1323969"/>
                </a:lnTo>
                <a:lnTo>
                  <a:pt x="0" y="1277607"/>
                </a:lnTo>
                <a:lnTo>
                  <a:pt x="0" y="202183"/>
                </a:lnTo>
                <a:close/>
              </a:path>
            </a:pathLst>
          </a:custGeom>
          <a:ln w="25908">
            <a:solidFill>
              <a:srgbClr val="4655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286755" y="3931920"/>
            <a:ext cx="4494530" cy="772795"/>
          </a:xfrm>
          <a:custGeom>
            <a:avLst/>
            <a:gdLst/>
            <a:ahLst/>
            <a:cxnLst/>
            <a:rect l="l" t="t" r="r" b="b"/>
            <a:pathLst>
              <a:path w="4494530" h="772795">
                <a:moveTo>
                  <a:pt x="4299458" y="0"/>
                </a:moveTo>
                <a:lnTo>
                  <a:pt x="194818" y="0"/>
                </a:lnTo>
                <a:lnTo>
                  <a:pt x="150156" y="5146"/>
                </a:lnTo>
                <a:lnTo>
                  <a:pt x="109153" y="19806"/>
                </a:lnTo>
                <a:lnTo>
                  <a:pt x="72980" y="42807"/>
                </a:lnTo>
                <a:lnTo>
                  <a:pt x="42807" y="72980"/>
                </a:lnTo>
                <a:lnTo>
                  <a:pt x="19806" y="109153"/>
                </a:lnTo>
                <a:lnTo>
                  <a:pt x="5146" y="150156"/>
                </a:lnTo>
                <a:lnTo>
                  <a:pt x="0" y="194817"/>
                </a:lnTo>
                <a:lnTo>
                  <a:pt x="0" y="577849"/>
                </a:lnTo>
                <a:lnTo>
                  <a:pt x="5146" y="622511"/>
                </a:lnTo>
                <a:lnTo>
                  <a:pt x="19806" y="663514"/>
                </a:lnTo>
                <a:lnTo>
                  <a:pt x="42807" y="699687"/>
                </a:lnTo>
                <a:lnTo>
                  <a:pt x="72980" y="729860"/>
                </a:lnTo>
                <a:lnTo>
                  <a:pt x="109153" y="752861"/>
                </a:lnTo>
                <a:lnTo>
                  <a:pt x="150156" y="767521"/>
                </a:lnTo>
                <a:lnTo>
                  <a:pt x="194818" y="772667"/>
                </a:lnTo>
                <a:lnTo>
                  <a:pt x="4299458" y="772667"/>
                </a:lnTo>
                <a:lnTo>
                  <a:pt x="4344119" y="767521"/>
                </a:lnTo>
                <a:lnTo>
                  <a:pt x="4385122" y="752861"/>
                </a:lnTo>
                <a:lnTo>
                  <a:pt x="4421295" y="729860"/>
                </a:lnTo>
                <a:lnTo>
                  <a:pt x="4451468" y="699687"/>
                </a:lnTo>
                <a:lnTo>
                  <a:pt x="4474469" y="663514"/>
                </a:lnTo>
                <a:lnTo>
                  <a:pt x="4489129" y="622511"/>
                </a:lnTo>
                <a:lnTo>
                  <a:pt x="4494276" y="577849"/>
                </a:lnTo>
                <a:lnTo>
                  <a:pt x="4494276" y="194817"/>
                </a:lnTo>
                <a:lnTo>
                  <a:pt x="4489129" y="150156"/>
                </a:lnTo>
                <a:lnTo>
                  <a:pt x="4474469" y="109153"/>
                </a:lnTo>
                <a:lnTo>
                  <a:pt x="4451468" y="72980"/>
                </a:lnTo>
                <a:lnTo>
                  <a:pt x="4421295" y="42807"/>
                </a:lnTo>
                <a:lnTo>
                  <a:pt x="4385122" y="19806"/>
                </a:lnTo>
                <a:lnTo>
                  <a:pt x="4344119" y="5146"/>
                </a:lnTo>
                <a:lnTo>
                  <a:pt x="4299458" y="0"/>
                </a:lnTo>
                <a:close/>
              </a:path>
            </a:pathLst>
          </a:custGeom>
          <a:solidFill>
            <a:srgbClr val="4655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7272273" y="4218177"/>
            <a:ext cx="52387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-10" dirty="0">
                <a:solidFill>
                  <a:srgbClr val="FFFFFF"/>
                </a:solidFill>
                <a:latin typeface="Arial"/>
                <a:cs typeface="Arial"/>
              </a:rPr>
              <a:t>ЗЕМЛИ</a:t>
            </a:r>
            <a:endParaRPr sz="11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823671" y="2408301"/>
            <a:ext cx="3672204" cy="10623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b="1" spc="-10" dirty="0">
                <a:solidFill>
                  <a:srgbClr val="46559F"/>
                </a:solidFill>
                <a:latin typeface="Arial"/>
                <a:cs typeface="Arial"/>
              </a:rPr>
              <a:t>Умеренно-континентальный</a:t>
            </a:r>
            <a:r>
              <a:rPr sz="1100" b="1" spc="10" dirty="0">
                <a:solidFill>
                  <a:srgbClr val="46559F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46559F"/>
                </a:solidFill>
                <a:latin typeface="Arial"/>
                <a:cs typeface="Arial"/>
              </a:rPr>
              <a:t>с</a:t>
            </a:r>
            <a:r>
              <a:rPr sz="1100" b="1" spc="65" dirty="0">
                <a:solidFill>
                  <a:srgbClr val="46559F"/>
                </a:solidFill>
                <a:latin typeface="Arial"/>
                <a:cs typeface="Arial"/>
              </a:rPr>
              <a:t> </a:t>
            </a:r>
            <a:r>
              <a:rPr sz="1100" b="1" spc="-10" dirty="0">
                <a:solidFill>
                  <a:srgbClr val="46559F"/>
                </a:solidFill>
                <a:latin typeface="Arial"/>
                <a:cs typeface="Arial"/>
              </a:rPr>
              <a:t>муссонными</a:t>
            </a:r>
            <a:r>
              <a:rPr sz="1100" b="1" spc="30" dirty="0">
                <a:solidFill>
                  <a:srgbClr val="46559F"/>
                </a:solidFill>
                <a:latin typeface="Arial"/>
                <a:cs typeface="Arial"/>
              </a:rPr>
              <a:t> </a:t>
            </a:r>
            <a:r>
              <a:rPr sz="1100" b="1" spc="-10" dirty="0">
                <a:solidFill>
                  <a:srgbClr val="46559F"/>
                </a:solidFill>
                <a:latin typeface="Arial"/>
                <a:cs typeface="Arial"/>
              </a:rPr>
              <a:t>чертами</a:t>
            </a:r>
            <a:endParaRPr sz="11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100" dirty="0">
              <a:latin typeface="Arial"/>
              <a:cs typeface="Arial"/>
            </a:endParaRPr>
          </a:p>
          <a:p>
            <a:pPr marL="377825">
              <a:lnSpc>
                <a:spcPct val="100000"/>
              </a:lnSpc>
            </a:pPr>
            <a:r>
              <a:rPr sz="900" dirty="0">
                <a:solidFill>
                  <a:srgbClr val="46559F"/>
                </a:solidFill>
                <a:latin typeface="Microsoft Sans Serif"/>
                <a:cs typeface="Microsoft Sans Serif"/>
              </a:rPr>
              <a:t>средняя</a:t>
            </a:r>
            <a:r>
              <a:rPr sz="900" spc="-25" dirty="0">
                <a:solidFill>
                  <a:srgbClr val="46559F"/>
                </a:solidFill>
                <a:latin typeface="Microsoft Sans Serif"/>
                <a:cs typeface="Microsoft Sans Serif"/>
              </a:rPr>
              <a:t> </a:t>
            </a:r>
            <a:r>
              <a:rPr sz="900" spc="-10" dirty="0">
                <a:solidFill>
                  <a:srgbClr val="46559F"/>
                </a:solidFill>
                <a:latin typeface="Microsoft Sans Serif"/>
                <a:cs typeface="Microsoft Sans Serif"/>
              </a:rPr>
              <a:t>температура:</a:t>
            </a:r>
            <a:endParaRPr sz="900" dirty="0">
              <a:latin typeface="Microsoft Sans Serif"/>
              <a:cs typeface="Microsoft Sans Serif"/>
            </a:endParaRPr>
          </a:p>
          <a:p>
            <a:pPr marL="377825">
              <a:lnSpc>
                <a:spcPct val="100000"/>
              </a:lnSpc>
            </a:pPr>
            <a:r>
              <a:rPr sz="900" b="1" dirty="0">
                <a:solidFill>
                  <a:srgbClr val="46559F"/>
                </a:solidFill>
                <a:latin typeface="Arial"/>
                <a:cs typeface="Arial"/>
              </a:rPr>
              <a:t>в</a:t>
            </a:r>
            <a:r>
              <a:rPr sz="900" b="1" spc="-20" dirty="0">
                <a:solidFill>
                  <a:srgbClr val="46559F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46559F"/>
                </a:solidFill>
                <a:latin typeface="Arial"/>
                <a:cs typeface="Arial"/>
              </a:rPr>
              <a:t>январе</a:t>
            </a:r>
            <a:r>
              <a:rPr sz="900" b="1" spc="229" dirty="0">
                <a:solidFill>
                  <a:srgbClr val="46559F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46559F"/>
                </a:solidFill>
                <a:latin typeface="Arial"/>
                <a:cs typeface="Arial"/>
              </a:rPr>
              <a:t>- 28,8</a:t>
            </a:r>
            <a:r>
              <a:rPr sz="900" b="1" spc="-15" dirty="0">
                <a:solidFill>
                  <a:srgbClr val="46559F"/>
                </a:solidFill>
                <a:latin typeface="Arial"/>
                <a:cs typeface="Arial"/>
              </a:rPr>
              <a:t> </a:t>
            </a:r>
            <a:r>
              <a:rPr sz="900" b="1" spc="-175" dirty="0">
                <a:solidFill>
                  <a:srgbClr val="46559F"/>
                </a:solidFill>
                <a:latin typeface="Times New Roman"/>
                <a:cs typeface="Times New Roman"/>
              </a:rPr>
              <a:t>℃</a:t>
            </a:r>
            <a:r>
              <a:rPr sz="900" b="1" spc="5" dirty="0">
                <a:solidFill>
                  <a:srgbClr val="46559F"/>
                </a:solidFill>
                <a:latin typeface="Times New Roman"/>
                <a:cs typeface="Times New Roman"/>
              </a:rPr>
              <a:t> </a:t>
            </a:r>
            <a:r>
              <a:rPr sz="900" b="1" dirty="0">
                <a:solidFill>
                  <a:srgbClr val="46559F"/>
                </a:solidFill>
                <a:latin typeface="Arial"/>
                <a:cs typeface="Arial"/>
              </a:rPr>
              <a:t>,</a:t>
            </a:r>
            <a:r>
              <a:rPr sz="900" b="1" spc="-5" dirty="0">
                <a:solidFill>
                  <a:srgbClr val="46559F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46559F"/>
                </a:solidFill>
                <a:latin typeface="Arial"/>
                <a:cs typeface="Arial"/>
              </a:rPr>
              <a:t>в</a:t>
            </a:r>
            <a:r>
              <a:rPr sz="900" b="1" spc="-15" dirty="0">
                <a:solidFill>
                  <a:srgbClr val="46559F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46559F"/>
                </a:solidFill>
                <a:latin typeface="Arial"/>
                <a:cs typeface="Arial"/>
              </a:rPr>
              <a:t>июле</a:t>
            </a:r>
            <a:r>
              <a:rPr sz="900" b="1" spc="-5" dirty="0">
                <a:solidFill>
                  <a:srgbClr val="46559F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46559F"/>
                </a:solidFill>
                <a:latin typeface="Arial"/>
                <a:cs typeface="Arial"/>
              </a:rPr>
              <a:t>+</a:t>
            </a:r>
            <a:r>
              <a:rPr sz="900" b="1" spc="-10" dirty="0">
                <a:solidFill>
                  <a:srgbClr val="46559F"/>
                </a:solidFill>
                <a:latin typeface="Arial"/>
                <a:cs typeface="Arial"/>
              </a:rPr>
              <a:t> </a:t>
            </a:r>
            <a:r>
              <a:rPr sz="900" b="1" spc="-20" dirty="0">
                <a:solidFill>
                  <a:srgbClr val="46559F"/>
                </a:solidFill>
                <a:latin typeface="Arial"/>
                <a:cs typeface="Arial"/>
              </a:rPr>
              <a:t>21,7</a:t>
            </a:r>
            <a:r>
              <a:rPr sz="900" b="1" spc="-20" dirty="0">
                <a:solidFill>
                  <a:srgbClr val="46559F"/>
                </a:solidFill>
                <a:latin typeface="Times New Roman"/>
                <a:cs typeface="Times New Roman"/>
              </a:rPr>
              <a:t>℃</a:t>
            </a:r>
            <a:endParaRPr sz="9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10"/>
              </a:spcBef>
            </a:pPr>
            <a:endParaRPr sz="900" dirty="0">
              <a:latin typeface="Times New Roman"/>
              <a:cs typeface="Times New Roman"/>
            </a:endParaRPr>
          </a:p>
          <a:p>
            <a:pPr marL="377825">
              <a:lnSpc>
                <a:spcPct val="100000"/>
              </a:lnSpc>
            </a:pPr>
            <a:r>
              <a:rPr sz="900" spc="-10" dirty="0">
                <a:solidFill>
                  <a:srgbClr val="46559F"/>
                </a:solidFill>
                <a:latin typeface="Microsoft Sans Serif"/>
                <a:cs typeface="Microsoft Sans Serif"/>
              </a:rPr>
              <a:t>количество</a:t>
            </a:r>
            <a:r>
              <a:rPr sz="900" spc="-5" dirty="0">
                <a:solidFill>
                  <a:srgbClr val="46559F"/>
                </a:solidFill>
                <a:latin typeface="Microsoft Sans Serif"/>
                <a:cs typeface="Microsoft Sans Serif"/>
              </a:rPr>
              <a:t> </a:t>
            </a:r>
            <a:r>
              <a:rPr sz="900" spc="-10" dirty="0">
                <a:solidFill>
                  <a:srgbClr val="46559F"/>
                </a:solidFill>
                <a:latin typeface="Microsoft Sans Serif"/>
                <a:cs typeface="Microsoft Sans Serif"/>
              </a:rPr>
              <a:t>осадков</a:t>
            </a:r>
            <a:r>
              <a:rPr sz="900" spc="-20" dirty="0">
                <a:solidFill>
                  <a:srgbClr val="46559F"/>
                </a:solidFill>
                <a:latin typeface="Microsoft Sans Serif"/>
                <a:cs typeface="Microsoft Sans Serif"/>
              </a:rPr>
              <a:t> </a:t>
            </a:r>
            <a:r>
              <a:rPr sz="900" dirty="0">
                <a:solidFill>
                  <a:srgbClr val="46559F"/>
                </a:solidFill>
                <a:latin typeface="Microsoft Sans Serif"/>
                <a:cs typeface="Microsoft Sans Serif"/>
              </a:rPr>
              <a:t>в</a:t>
            </a:r>
            <a:r>
              <a:rPr sz="900" spc="5" dirty="0">
                <a:solidFill>
                  <a:srgbClr val="46559F"/>
                </a:solidFill>
                <a:latin typeface="Microsoft Sans Serif"/>
                <a:cs typeface="Microsoft Sans Serif"/>
              </a:rPr>
              <a:t> </a:t>
            </a:r>
            <a:r>
              <a:rPr sz="900" dirty="0">
                <a:solidFill>
                  <a:srgbClr val="46559F"/>
                </a:solidFill>
                <a:latin typeface="Microsoft Sans Serif"/>
                <a:cs typeface="Microsoft Sans Serif"/>
              </a:rPr>
              <a:t>год</a:t>
            </a:r>
            <a:r>
              <a:rPr sz="900" spc="15" dirty="0">
                <a:solidFill>
                  <a:srgbClr val="46559F"/>
                </a:solidFill>
                <a:latin typeface="Microsoft Sans Serif"/>
                <a:cs typeface="Microsoft Sans Serif"/>
              </a:rPr>
              <a:t> </a:t>
            </a:r>
            <a:r>
              <a:rPr sz="900" dirty="0">
                <a:solidFill>
                  <a:srgbClr val="46559F"/>
                </a:solidFill>
                <a:latin typeface="Microsoft Sans Serif"/>
                <a:cs typeface="Microsoft Sans Serif"/>
              </a:rPr>
              <a:t>-</a:t>
            </a:r>
            <a:r>
              <a:rPr sz="900" spc="270" dirty="0">
                <a:solidFill>
                  <a:srgbClr val="46559F"/>
                </a:solidFill>
                <a:latin typeface="Microsoft Sans Serif"/>
                <a:cs typeface="Microsoft Sans Serif"/>
              </a:rPr>
              <a:t> </a:t>
            </a:r>
            <a:r>
              <a:rPr sz="900" spc="-10" dirty="0">
                <a:solidFill>
                  <a:srgbClr val="46559F"/>
                </a:solidFill>
                <a:latin typeface="Microsoft Sans Serif"/>
                <a:cs typeface="Microsoft Sans Serif"/>
              </a:rPr>
              <a:t>600-</a:t>
            </a:r>
            <a:r>
              <a:rPr sz="900" dirty="0">
                <a:solidFill>
                  <a:srgbClr val="46559F"/>
                </a:solidFill>
                <a:latin typeface="Microsoft Sans Serif"/>
                <a:cs typeface="Microsoft Sans Serif"/>
              </a:rPr>
              <a:t>700</a:t>
            </a:r>
            <a:r>
              <a:rPr sz="900" spc="-20" dirty="0">
                <a:solidFill>
                  <a:srgbClr val="46559F"/>
                </a:solidFill>
                <a:latin typeface="Microsoft Sans Serif"/>
                <a:cs typeface="Microsoft Sans Serif"/>
              </a:rPr>
              <a:t> </a:t>
            </a:r>
            <a:r>
              <a:rPr sz="900" spc="-25" dirty="0">
                <a:solidFill>
                  <a:srgbClr val="46559F"/>
                </a:solidFill>
                <a:latin typeface="Microsoft Sans Serif"/>
                <a:cs typeface="Microsoft Sans Serif"/>
              </a:rPr>
              <a:t>мм</a:t>
            </a:r>
            <a:endParaRPr sz="900" dirty="0">
              <a:latin typeface="Microsoft Sans Serif"/>
              <a:cs typeface="Microsoft Sans Serif"/>
            </a:endParaRPr>
          </a:p>
        </p:txBody>
      </p:sp>
      <p:pic>
        <p:nvPicPr>
          <p:cNvPr id="22" name="object 22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876300" y="2761546"/>
            <a:ext cx="150875" cy="335182"/>
          </a:xfrm>
          <a:prstGeom prst="rect">
            <a:avLst/>
          </a:prstGeom>
        </p:spPr>
      </p:pic>
      <p:pic>
        <p:nvPicPr>
          <p:cNvPr id="23" name="object 2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821436" y="3283527"/>
            <a:ext cx="256032" cy="231568"/>
          </a:xfrm>
          <a:prstGeom prst="rect">
            <a:avLst/>
          </a:prstGeom>
        </p:spPr>
      </p:pic>
      <p:sp>
        <p:nvSpPr>
          <p:cNvPr id="24" name="object 24"/>
          <p:cNvSpPr txBox="1"/>
          <p:nvPr/>
        </p:nvSpPr>
        <p:spPr>
          <a:xfrm>
            <a:off x="987277" y="5199362"/>
            <a:ext cx="1457408" cy="86946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900" b="1" spc="-20" dirty="0" smtClean="0">
                <a:solidFill>
                  <a:srgbClr val="46559F"/>
                </a:solidFill>
                <a:latin typeface="Arial"/>
                <a:cs typeface="Arial"/>
              </a:rPr>
              <a:t>Лесной  массив смешенный: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900" b="1" spc="-20" dirty="0">
                <a:solidFill>
                  <a:srgbClr val="46559F"/>
                </a:solidFill>
                <a:latin typeface="Arial"/>
                <a:cs typeface="Arial"/>
              </a:rPr>
              <a:t> </a:t>
            </a:r>
            <a:r>
              <a:rPr lang="ru-RU" sz="900" b="1" spc="-20" dirty="0" smtClean="0">
                <a:solidFill>
                  <a:srgbClr val="46559F"/>
                </a:solidFill>
                <a:latin typeface="Arial"/>
                <a:cs typeface="Arial"/>
              </a:rPr>
              <a:t>сосна, дуб, береза, липа, клен, осина, тополь, ива , амурский бархат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sz="900" dirty="0">
              <a:latin typeface="Microsoft Sans Serif"/>
              <a:cs typeface="Microsoft Sans Serif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861974" y="5801664"/>
            <a:ext cx="1490345" cy="10515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 marR="30480">
              <a:lnSpc>
                <a:spcPct val="100000"/>
              </a:lnSpc>
              <a:spcBef>
                <a:spcPts val="100"/>
              </a:spcBef>
            </a:pPr>
            <a:endParaRPr sz="900" baseline="27777" dirty="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3286758" y="5190235"/>
            <a:ext cx="1590041" cy="469358"/>
          </a:xfrm>
          <a:prstGeom prst="rect">
            <a:avLst/>
          </a:prstGeom>
        </p:spPr>
        <p:txBody>
          <a:bodyPr vert="horz" wrap="square" lIns="0" tIns="2793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19"/>
              </a:spcBef>
            </a:pPr>
            <a:r>
              <a:rPr lang="ru-RU" sz="900" b="1" dirty="0" smtClean="0">
                <a:solidFill>
                  <a:srgbClr val="46559F"/>
                </a:solidFill>
                <a:latin typeface="Arial"/>
                <a:cs typeface="Arial"/>
              </a:rPr>
              <a:t>Почва</a:t>
            </a:r>
          </a:p>
          <a:p>
            <a:pPr marL="12700">
              <a:lnSpc>
                <a:spcPct val="100000"/>
              </a:lnSpc>
              <a:spcBef>
                <a:spcPts val="219"/>
              </a:spcBef>
            </a:pPr>
            <a:r>
              <a:rPr lang="ru-RU" sz="900" b="1" dirty="0">
                <a:solidFill>
                  <a:srgbClr val="46559F"/>
                </a:solidFill>
                <a:latin typeface="Arial"/>
                <a:cs typeface="Arial"/>
              </a:rPr>
              <a:t>д</a:t>
            </a:r>
            <a:r>
              <a:rPr lang="ru-RU" sz="900" b="1" dirty="0" smtClean="0">
                <a:solidFill>
                  <a:srgbClr val="46559F"/>
                </a:solidFill>
                <a:latin typeface="Arial"/>
                <a:cs typeface="Arial"/>
              </a:rPr>
              <a:t>ерново-подзолистая, супесчаная</a:t>
            </a:r>
            <a:endParaRPr sz="900" dirty="0">
              <a:latin typeface="Microsoft Sans Serif"/>
              <a:cs typeface="Microsoft Sans Serif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5871717" y="2342769"/>
            <a:ext cx="3245485" cy="115416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23875">
              <a:lnSpc>
                <a:spcPct val="100000"/>
              </a:lnSpc>
              <a:spcBef>
                <a:spcPts val="100"/>
              </a:spcBef>
            </a:pPr>
            <a:r>
              <a:rPr lang="ru-RU" sz="900" b="1" spc="-30" dirty="0" err="1" smtClean="0">
                <a:solidFill>
                  <a:srgbClr val="46559F"/>
                </a:solidFill>
                <a:latin typeface="Arial"/>
                <a:cs typeface="Arial"/>
              </a:rPr>
              <a:t>Райчихинское</a:t>
            </a:r>
            <a:r>
              <a:rPr sz="900" b="1" spc="60" dirty="0" smtClean="0">
                <a:solidFill>
                  <a:srgbClr val="46559F"/>
                </a:solidFill>
                <a:latin typeface="Arial"/>
                <a:cs typeface="Arial"/>
              </a:rPr>
              <a:t> </a:t>
            </a:r>
            <a:r>
              <a:rPr lang="ru-RU" sz="900" b="1" spc="60" dirty="0" smtClean="0">
                <a:solidFill>
                  <a:srgbClr val="46559F"/>
                </a:solidFill>
                <a:latin typeface="Arial"/>
                <a:cs typeface="Arial"/>
              </a:rPr>
              <a:t>месторождение</a:t>
            </a:r>
          </a:p>
          <a:p>
            <a:pPr marL="12700" marR="523875">
              <a:lnSpc>
                <a:spcPct val="100000"/>
              </a:lnSpc>
              <a:spcBef>
                <a:spcPts val="100"/>
              </a:spcBef>
            </a:pPr>
            <a:r>
              <a:rPr lang="ru-RU" sz="900" b="1" spc="60" dirty="0" smtClean="0">
                <a:solidFill>
                  <a:srgbClr val="46559F"/>
                </a:solidFill>
                <a:latin typeface="Arial"/>
                <a:cs typeface="Arial"/>
              </a:rPr>
              <a:t>бурого угля</a:t>
            </a:r>
          </a:p>
          <a:p>
            <a:pPr marL="12700" marR="523875">
              <a:lnSpc>
                <a:spcPct val="100000"/>
              </a:lnSpc>
              <a:spcBef>
                <a:spcPts val="100"/>
              </a:spcBef>
            </a:pPr>
            <a:r>
              <a:rPr lang="ru-RU" sz="900" b="1" spc="-30" dirty="0" smtClean="0">
                <a:solidFill>
                  <a:srgbClr val="46559F"/>
                </a:solidFill>
                <a:latin typeface="Arial"/>
                <a:cs typeface="Arial"/>
              </a:rPr>
              <a:t>Добыча </a:t>
            </a:r>
            <a:r>
              <a:rPr sz="900" b="1" spc="-10" dirty="0" smtClean="0">
                <a:solidFill>
                  <a:srgbClr val="46559F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46559F"/>
                </a:solidFill>
                <a:latin typeface="Arial"/>
                <a:cs typeface="Arial"/>
              </a:rPr>
              <a:t>—</a:t>
            </a:r>
            <a:r>
              <a:rPr sz="900" b="1" spc="-35" dirty="0">
                <a:solidFill>
                  <a:srgbClr val="46559F"/>
                </a:solidFill>
                <a:latin typeface="Arial"/>
                <a:cs typeface="Arial"/>
              </a:rPr>
              <a:t> </a:t>
            </a:r>
            <a:r>
              <a:rPr lang="ru-RU" sz="900" b="1" spc="-35" dirty="0" smtClean="0">
                <a:solidFill>
                  <a:srgbClr val="46559F"/>
                </a:solidFill>
                <a:latin typeface="Arial"/>
                <a:cs typeface="Arial"/>
              </a:rPr>
              <a:t>14,5</a:t>
            </a:r>
            <a:r>
              <a:rPr sz="900" b="1" spc="-25" dirty="0" smtClean="0">
                <a:solidFill>
                  <a:srgbClr val="46559F"/>
                </a:solidFill>
                <a:latin typeface="Arial"/>
                <a:cs typeface="Arial"/>
              </a:rPr>
              <a:t> </a:t>
            </a:r>
            <a:r>
              <a:rPr sz="900" b="1" spc="-20" dirty="0">
                <a:solidFill>
                  <a:srgbClr val="46559F"/>
                </a:solidFill>
                <a:latin typeface="Arial"/>
                <a:cs typeface="Arial"/>
              </a:rPr>
              <a:t>млн. </a:t>
            </a:r>
            <a:r>
              <a:rPr sz="900" b="1" spc="-20" dirty="0" err="1" smtClean="0">
                <a:solidFill>
                  <a:srgbClr val="46559F"/>
                </a:solidFill>
                <a:latin typeface="Arial"/>
                <a:cs typeface="Arial"/>
              </a:rPr>
              <a:t>тонн</a:t>
            </a:r>
            <a:r>
              <a:rPr lang="ru-RU" sz="900" b="1" spc="-20" dirty="0" smtClean="0">
                <a:solidFill>
                  <a:srgbClr val="46559F"/>
                </a:solidFill>
                <a:latin typeface="Arial"/>
                <a:cs typeface="Arial"/>
              </a:rPr>
              <a:t> в год </a:t>
            </a:r>
            <a:endParaRPr sz="900" dirty="0">
              <a:latin typeface="Arial"/>
              <a:cs typeface="Arial"/>
            </a:endParaRPr>
          </a:p>
          <a:p>
            <a:pPr marL="82550" indent="-69850">
              <a:lnSpc>
                <a:spcPct val="100000"/>
              </a:lnSpc>
              <a:buFont typeface="Arial"/>
              <a:buChar char="*"/>
              <a:tabLst>
                <a:tab pos="82550" algn="l"/>
              </a:tabLst>
            </a:pPr>
            <a:r>
              <a:rPr lang="ru-RU" sz="900" spc="-35" dirty="0" smtClean="0">
                <a:solidFill>
                  <a:srgbClr val="46559F"/>
                </a:solidFill>
                <a:latin typeface="Microsoft Sans Serif"/>
                <a:cs typeface="Microsoft Sans Serif"/>
              </a:rPr>
              <a:t>Бурый уголь, песок</a:t>
            </a:r>
            <a:endParaRPr sz="900" dirty="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275"/>
              </a:spcBef>
              <a:buClr>
                <a:srgbClr val="46559F"/>
              </a:buClr>
              <a:buFont typeface="Arial"/>
              <a:buChar char="*"/>
            </a:pPr>
            <a:endParaRPr sz="900" dirty="0">
              <a:latin typeface="Microsoft Sans Serif"/>
              <a:cs typeface="Microsoft Sans Serif"/>
            </a:endParaRPr>
          </a:p>
          <a:p>
            <a:pPr marL="34925" marR="1066800">
              <a:lnSpc>
                <a:spcPct val="100000"/>
              </a:lnSpc>
            </a:pPr>
            <a:r>
              <a:rPr lang="ru-RU" sz="900" b="1" spc="-30" dirty="0" err="1" smtClean="0">
                <a:solidFill>
                  <a:srgbClr val="46559F"/>
                </a:solidFill>
                <a:latin typeface="Arial"/>
                <a:cs typeface="Arial"/>
              </a:rPr>
              <a:t>Токинское</a:t>
            </a:r>
            <a:r>
              <a:rPr lang="ru-RU" sz="900" b="1" spc="-30" dirty="0" smtClean="0">
                <a:solidFill>
                  <a:srgbClr val="46559F"/>
                </a:solidFill>
                <a:latin typeface="Arial"/>
                <a:cs typeface="Arial"/>
              </a:rPr>
              <a:t> месторождения глины</a:t>
            </a:r>
            <a:r>
              <a:rPr sz="900" b="1" spc="25" dirty="0" smtClean="0">
                <a:solidFill>
                  <a:srgbClr val="46559F"/>
                </a:solidFill>
                <a:latin typeface="Arial"/>
                <a:cs typeface="Arial"/>
              </a:rPr>
              <a:t> </a:t>
            </a:r>
            <a:r>
              <a:rPr lang="ru-RU" sz="800" spc="25" dirty="0" err="1" smtClean="0">
                <a:solidFill>
                  <a:srgbClr val="46559F"/>
                </a:solidFill>
                <a:latin typeface="Arial"/>
                <a:cs typeface="Arial"/>
              </a:rPr>
              <a:t>песко</a:t>
            </a:r>
            <a:r>
              <a:rPr lang="ru-RU" sz="800" spc="25" dirty="0" smtClean="0">
                <a:solidFill>
                  <a:srgbClr val="46559F"/>
                </a:solidFill>
                <a:latin typeface="Arial"/>
                <a:cs typeface="Arial"/>
              </a:rPr>
              <a:t>-гравий, огнеупорная глина, </a:t>
            </a:r>
            <a:r>
              <a:rPr lang="ru-RU" sz="800" spc="25" dirty="0" err="1" smtClean="0">
                <a:solidFill>
                  <a:srgbClr val="46559F"/>
                </a:solidFill>
                <a:latin typeface="Arial"/>
                <a:cs typeface="Arial"/>
              </a:rPr>
              <a:t>алгопоритовая</a:t>
            </a:r>
            <a:r>
              <a:rPr lang="ru-RU" sz="800" spc="25" dirty="0" smtClean="0">
                <a:solidFill>
                  <a:srgbClr val="46559F"/>
                </a:solidFill>
                <a:latin typeface="Arial"/>
                <a:cs typeface="Arial"/>
              </a:rPr>
              <a:t> глина</a:t>
            </a:r>
            <a:endParaRPr sz="800" dirty="0">
              <a:latin typeface="Microsoft Sans Serif"/>
              <a:cs typeface="Microsoft Sans Serif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5470016" y="4963795"/>
            <a:ext cx="3902584" cy="12593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dirty="0">
                <a:solidFill>
                  <a:srgbClr val="46559F"/>
                </a:solidFill>
                <a:latin typeface="Arial"/>
                <a:cs typeface="Arial"/>
              </a:rPr>
              <a:t>общая</a:t>
            </a:r>
            <a:r>
              <a:rPr sz="1100" b="1" spc="-60" dirty="0">
                <a:solidFill>
                  <a:srgbClr val="46559F"/>
                </a:solidFill>
                <a:latin typeface="Arial"/>
                <a:cs typeface="Arial"/>
              </a:rPr>
              <a:t> </a:t>
            </a:r>
            <a:r>
              <a:rPr sz="1100" b="1" dirty="0" err="1">
                <a:solidFill>
                  <a:srgbClr val="46559F"/>
                </a:solidFill>
                <a:latin typeface="Arial"/>
                <a:cs typeface="Arial"/>
              </a:rPr>
              <a:t>площадь</a:t>
            </a:r>
            <a:r>
              <a:rPr sz="1100" b="1" spc="-30" dirty="0">
                <a:solidFill>
                  <a:srgbClr val="46559F"/>
                </a:solidFill>
                <a:latin typeface="Arial"/>
                <a:cs typeface="Arial"/>
              </a:rPr>
              <a:t> </a:t>
            </a:r>
            <a:r>
              <a:rPr lang="ru-RU" sz="1100" b="1" spc="-30" dirty="0" smtClean="0">
                <a:solidFill>
                  <a:srgbClr val="46559F"/>
                </a:solidFill>
                <a:latin typeface="Arial"/>
                <a:cs typeface="Arial"/>
              </a:rPr>
              <a:t>221,23</a:t>
            </a:r>
            <a:r>
              <a:rPr sz="1100" b="1" spc="-35" dirty="0" smtClean="0">
                <a:solidFill>
                  <a:srgbClr val="46559F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46559F"/>
                </a:solidFill>
                <a:latin typeface="Arial"/>
                <a:cs typeface="Arial"/>
              </a:rPr>
              <a:t>тыс.</a:t>
            </a:r>
            <a:r>
              <a:rPr sz="1100" b="1" spc="-55" dirty="0">
                <a:solidFill>
                  <a:srgbClr val="46559F"/>
                </a:solidFill>
                <a:latin typeface="Arial"/>
                <a:cs typeface="Arial"/>
              </a:rPr>
              <a:t> </a:t>
            </a:r>
            <a:r>
              <a:rPr sz="1100" b="1" spc="-25" dirty="0">
                <a:solidFill>
                  <a:srgbClr val="46559F"/>
                </a:solidFill>
                <a:latin typeface="Arial"/>
                <a:cs typeface="Arial"/>
              </a:rPr>
              <a:t>га</a:t>
            </a:r>
            <a:endParaRPr sz="11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75"/>
              </a:spcBef>
            </a:pPr>
            <a:endParaRPr sz="1100" dirty="0">
              <a:latin typeface="Arial"/>
              <a:cs typeface="Arial"/>
            </a:endParaRPr>
          </a:p>
          <a:p>
            <a:pPr marL="648970">
              <a:lnSpc>
                <a:spcPct val="100000"/>
              </a:lnSpc>
            </a:pPr>
            <a:r>
              <a:rPr lang="ru-RU" sz="900" b="1" dirty="0" smtClean="0">
                <a:solidFill>
                  <a:srgbClr val="46559F"/>
                </a:solidFill>
                <a:latin typeface="Arial"/>
                <a:cs typeface="Arial"/>
              </a:rPr>
              <a:t>земельные участки пригодные для развитие сельского хозяйства</a:t>
            </a:r>
          </a:p>
          <a:p>
            <a:pPr marL="648970">
              <a:lnSpc>
                <a:spcPct val="100000"/>
              </a:lnSpc>
            </a:pPr>
            <a:r>
              <a:rPr lang="ru-RU" sz="900" b="1" dirty="0" smtClean="0">
                <a:solidFill>
                  <a:srgbClr val="46559F"/>
                </a:solidFill>
                <a:latin typeface="Arial"/>
                <a:cs typeface="Arial"/>
              </a:rPr>
              <a:t>34,2</a:t>
            </a:r>
            <a:r>
              <a:rPr sz="900" spc="-20" dirty="0" smtClean="0">
                <a:solidFill>
                  <a:srgbClr val="46559F"/>
                </a:solidFill>
                <a:latin typeface="Microsoft Sans Serif"/>
                <a:cs typeface="Microsoft Sans Serif"/>
              </a:rPr>
              <a:t> </a:t>
            </a:r>
            <a:r>
              <a:rPr sz="900" dirty="0">
                <a:solidFill>
                  <a:srgbClr val="46559F"/>
                </a:solidFill>
                <a:latin typeface="Microsoft Sans Serif"/>
                <a:cs typeface="Microsoft Sans Serif"/>
              </a:rPr>
              <a:t>тыс.</a:t>
            </a:r>
            <a:r>
              <a:rPr sz="900" spc="-15" dirty="0">
                <a:solidFill>
                  <a:srgbClr val="46559F"/>
                </a:solidFill>
                <a:latin typeface="Microsoft Sans Serif"/>
                <a:cs typeface="Microsoft Sans Serif"/>
              </a:rPr>
              <a:t> </a:t>
            </a:r>
            <a:r>
              <a:rPr sz="900" spc="-25" dirty="0" err="1" smtClean="0">
                <a:solidFill>
                  <a:srgbClr val="46559F"/>
                </a:solidFill>
                <a:latin typeface="Microsoft Sans Serif"/>
                <a:cs typeface="Microsoft Sans Serif"/>
              </a:rPr>
              <a:t>га</a:t>
            </a:r>
            <a:endParaRPr sz="900" dirty="0">
              <a:latin typeface="Microsoft Sans Serif"/>
              <a:cs typeface="Microsoft Sans Serif"/>
            </a:endParaRPr>
          </a:p>
          <a:p>
            <a:pPr marL="648970">
              <a:lnSpc>
                <a:spcPct val="100000"/>
              </a:lnSpc>
            </a:pPr>
            <a:r>
              <a:rPr lang="ru-RU" sz="900" b="1" dirty="0" err="1" smtClean="0">
                <a:solidFill>
                  <a:srgbClr val="46559F"/>
                </a:solidFill>
                <a:latin typeface="Arial"/>
                <a:cs typeface="Arial"/>
              </a:rPr>
              <a:t>зе</a:t>
            </a:r>
            <a:r>
              <a:rPr sz="900" b="1" dirty="0" smtClean="0">
                <a:solidFill>
                  <a:srgbClr val="46559F"/>
                </a:solidFill>
                <a:latin typeface="Arial"/>
                <a:cs typeface="Arial"/>
              </a:rPr>
              <a:t>м</a:t>
            </a:r>
            <a:r>
              <a:rPr lang="ru-RU" sz="900" b="1" dirty="0" err="1" smtClean="0">
                <a:solidFill>
                  <a:srgbClr val="46559F"/>
                </a:solidFill>
                <a:latin typeface="Arial"/>
                <a:cs typeface="Arial"/>
              </a:rPr>
              <a:t>ельные</a:t>
            </a:r>
            <a:r>
              <a:rPr lang="ru-RU" sz="900" b="1" dirty="0" smtClean="0">
                <a:solidFill>
                  <a:srgbClr val="46559F"/>
                </a:solidFill>
                <a:latin typeface="Arial"/>
                <a:cs typeface="Arial"/>
              </a:rPr>
              <a:t> участки</a:t>
            </a:r>
            <a:r>
              <a:rPr lang="ru-RU" sz="900" b="1" spc="-45" dirty="0" smtClean="0">
                <a:solidFill>
                  <a:srgbClr val="46559F"/>
                </a:solidFill>
                <a:latin typeface="Arial"/>
                <a:cs typeface="Arial"/>
              </a:rPr>
              <a:t> пригодные для строительства производственных помещений</a:t>
            </a:r>
          </a:p>
          <a:p>
            <a:pPr marL="648970">
              <a:lnSpc>
                <a:spcPct val="100000"/>
              </a:lnSpc>
            </a:pPr>
            <a:r>
              <a:rPr lang="ru-RU" sz="900" dirty="0" smtClean="0">
                <a:solidFill>
                  <a:srgbClr val="46559F"/>
                </a:solidFill>
                <a:latin typeface="Microsoft Sans Serif"/>
                <a:cs typeface="Microsoft Sans Serif"/>
              </a:rPr>
              <a:t>79,7 </a:t>
            </a:r>
            <a:r>
              <a:rPr sz="900" dirty="0" err="1" smtClean="0">
                <a:solidFill>
                  <a:srgbClr val="46559F"/>
                </a:solidFill>
                <a:latin typeface="Microsoft Sans Serif"/>
                <a:cs typeface="Microsoft Sans Serif"/>
              </a:rPr>
              <a:t>тыс</a:t>
            </a:r>
            <a:r>
              <a:rPr lang="ru-RU" sz="900" dirty="0" smtClean="0">
                <a:solidFill>
                  <a:srgbClr val="46559F"/>
                </a:solidFill>
                <a:latin typeface="Microsoft Sans Serif"/>
                <a:cs typeface="Microsoft Sans Serif"/>
              </a:rPr>
              <a:t>.</a:t>
            </a:r>
            <a:r>
              <a:rPr sz="900" spc="-5" dirty="0" smtClean="0">
                <a:solidFill>
                  <a:srgbClr val="46559F"/>
                </a:solidFill>
                <a:latin typeface="Microsoft Sans Serif"/>
                <a:cs typeface="Microsoft Sans Serif"/>
              </a:rPr>
              <a:t> </a:t>
            </a:r>
            <a:r>
              <a:rPr sz="900" spc="-25" dirty="0">
                <a:solidFill>
                  <a:srgbClr val="46559F"/>
                </a:solidFill>
                <a:latin typeface="Microsoft Sans Serif"/>
                <a:cs typeface="Microsoft Sans Serif"/>
              </a:rPr>
              <a:t>га</a:t>
            </a:r>
            <a:endParaRPr sz="900" dirty="0">
              <a:latin typeface="Microsoft Sans Serif"/>
              <a:cs typeface="Microsoft Sans Serif"/>
            </a:endParaRPr>
          </a:p>
        </p:txBody>
      </p:sp>
      <p:pic>
        <p:nvPicPr>
          <p:cNvPr id="29" name="object 29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5590188" y="5820351"/>
            <a:ext cx="289266" cy="270900"/>
          </a:xfrm>
          <a:prstGeom prst="rect">
            <a:avLst/>
          </a:prstGeom>
        </p:spPr>
      </p:pic>
      <p:sp>
        <p:nvSpPr>
          <p:cNvPr id="30" name="object 30"/>
          <p:cNvSpPr/>
          <p:nvPr/>
        </p:nvSpPr>
        <p:spPr>
          <a:xfrm>
            <a:off x="5258561" y="2254757"/>
            <a:ext cx="4495800" cy="1480185"/>
          </a:xfrm>
          <a:custGeom>
            <a:avLst/>
            <a:gdLst/>
            <a:ahLst/>
            <a:cxnLst/>
            <a:rect l="l" t="t" r="r" b="b"/>
            <a:pathLst>
              <a:path w="4495800" h="1480185">
                <a:moveTo>
                  <a:pt x="0" y="202183"/>
                </a:moveTo>
                <a:lnTo>
                  <a:pt x="5341" y="155834"/>
                </a:lnTo>
                <a:lnTo>
                  <a:pt x="20555" y="113281"/>
                </a:lnTo>
                <a:lnTo>
                  <a:pt x="44427" y="75740"/>
                </a:lnTo>
                <a:lnTo>
                  <a:pt x="75740" y="44427"/>
                </a:lnTo>
                <a:lnTo>
                  <a:pt x="113281" y="20555"/>
                </a:lnTo>
                <a:lnTo>
                  <a:pt x="155834" y="5341"/>
                </a:lnTo>
                <a:lnTo>
                  <a:pt x="202184" y="0"/>
                </a:lnTo>
                <a:lnTo>
                  <a:pt x="4293616" y="0"/>
                </a:lnTo>
                <a:lnTo>
                  <a:pt x="4339965" y="5341"/>
                </a:lnTo>
                <a:lnTo>
                  <a:pt x="4382518" y="20555"/>
                </a:lnTo>
                <a:lnTo>
                  <a:pt x="4420059" y="44427"/>
                </a:lnTo>
                <a:lnTo>
                  <a:pt x="4451372" y="75740"/>
                </a:lnTo>
                <a:lnTo>
                  <a:pt x="4475244" y="113281"/>
                </a:lnTo>
                <a:lnTo>
                  <a:pt x="4490458" y="155834"/>
                </a:lnTo>
                <a:lnTo>
                  <a:pt x="4495799" y="202183"/>
                </a:lnTo>
                <a:lnTo>
                  <a:pt x="4495799" y="1277619"/>
                </a:lnTo>
                <a:lnTo>
                  <a:pt x="4490458" y="1323969"/>
                </a:lnTo>
                <a:lnTo>
                  <a:pt x="4475244" y="1366522"/>
                </a:lnTo>
                <a:lnTo>
                  <a:pt x="4451372" y="1404063"/>
                </a:lnTo>
                <a:lnTo>
                  <a:pt x="4420059" y="1435376"/>
                </a:lnTo>
                <a:lnTo>
                  <a:pt x="4382518" y="1459248"/>
                </a:lnTo>
                <a:lnTo>
                  <a:pt x="4339965" y="1474462"/>
                </a:lnTo>
                <a:lnTo>
                  <a:pt x="4293616" y="1479803"/>
                </a:lnTo>
                <a:lnTo>
                  <a:pt x="202184" y="1479803"/>
                </a:lnTo>
                <a:lnTo>
                  <a:pt x="155834" y="1474462"/>
                </a:lnTo>
                <a:lnTo>
                  <a:pt x="113281" y="1459248"/>
                </a:lnTo>
                <a:lnTo>
                  <a:pt x="75740" y="1435376"/>
                </a:lnTo>
                <a:lnTo>
                  <a:pt x="44427" y="1404063"/>
                </a:lnTo>
                <a:lnTo>
                  <a:pt x="20555" y="1366522"/>
                </a:lnTo>
                <a:lnTo>
                  <a:pt x="5341" y="1323969"/>
                </a:lnTo>
                <a:lnTo>
                  <a:pt x="0" y="1277619"/>
                </a:lnTo>
                <a:lnTo>
                  <a:pt x="0" y="202183"/>
                </a:lnTo>
                <a:close/>
              </a:path>
            </a:pathLst>
          </a:custGeom>
          <a:ln w="25907">
            <a:solidFill>
              <a:srgbClr val="4655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>
            <a:spLocks noGrp="1"/>
          </p:cNvSpPr>
          <p:nvPr>
            <p:ph type="ftr" sz="quarter" idx="5"/>
          </p:nvPr>
        </p:nvSpPr>
        <p:spPr>
          <a:xfrm>
            <a:off x="88085" y="6521007"/>
            <a:ext cx="5034077" cy="190642"/>
          </a:xfrm>
          <a:prstGeom prst="rect">
            <a:avLst/>
          </a:prstGeom>
        </p:spPr>
        <p:txBody>
          <a:bodyPr vert="horz" wrap="square" lIns="0" tIns="66878" rIns="0" bIns="0" rtlCol="0">
            <a:spAutoFit/>
          </a:bodyPr>
          <a:lstStyle/>
          <a:p>
            <a:pPr marL="99695">
              <a:lnSpc>
                <a:spcPct val="100000"/>
              </a:lnSpc>
              <a:spcBef>
                <a:spcPts val="25"/>
              </a:spcBef>
            </a:pPr>
            <a:r>
              <a:rPr spc="-10" dirty="0"/>
              <a:t>ИНВЕСТИЦИОННЫЙ</a:t>
            </a:r>
            <a:r>
              <a:rPr spc="-25" dirty="0"/>
              <a:t> </a:t>
            </a:r>
            <a:r>
              <a:rPr spc="-20" dirty="0"/>
              <a:t>ПРОФИЛЬ</a:t>
            </a:r>
            <a:r>
              <a:rPr spc="25" dirty="0"/>
              <a:t> </a:t>
            </a:r>
            <a:r>
              <a:rPr lang="ru-RU" spc="25" dirty="0" smtClean="0"/>
              <a:t>ГОРОДСКОГО ОКРУГА ГОРОДА РАЙЧИХИНСК</a:t>
            </a:r>
            <a:endParaRPr spc="-10" dirty="0"/>
          </a:p>
        </p:txBody>
      </p:sp>
      <p:sp>
        <p:nvSpPr>
          <p:cNvPr id="33" name="object 3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93980">
              <a:lnSpc>
                <a:spcPct val="100000"/>
              </a:lnSpc>
              <a:spcBef>
                <a:spcPts val="125"/>
              </a:spcBef>
            </a:pPr>
            <a:fld id="{81D60167-4931-47E6-BA6A-407CBD079E47}" type="slidenum">
              <a:rPr spc="-50" dirty="0"/>
              <a:t>6</a:t>
            </a:fld>
            <a:endParaRPr spc="-5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598664" y="2269235"/>
            <a:ext cx="2193290" cy="3489960"/>
          </a:xfrm>
          <a:custGeom>
            <a:avLst/>
            <a:gdLst/>
            <a:ahLst/>
            <a:cxnLst/>
            <a:rect l="l" t="t" r="r" b="b"/>
            <a:pathLst>
              <a:path w="2193290" h="3489960">
                <a:moveTo>
                  <a:pt x="1958720" y="0"/>
                </a:moveTo>
                <a:lnTo>
                  <a:pt x="234314" y="0"/>
                </a:lnTo>
                <a:lnTo>
                  <a:pt x="187091" y="4760"/>
                </a:lnTo>
                <a:lnTo>
                  <a:pt x="143107" y="18413"/>
                </a:lnTo>
                <a:lnTo>
                  <a:pt x="103305" y="40016"/>
                </a:lnTo>
                <a:lnTo>
                  <a:pt x="68627" y="68627"/>
                </a:lnTo>
                <a:lnTo>
                  <a:pt x="40016" y="103305"/>
                </a:lnTo>
                <a:lnTo>
                  <a:pt x="18413" y="143107"/>
                </a:lnTo>
                <a:lnTo>
                  <a:pt x="4760" y="187091"/>
                </a:lnTo>
                <a:lnTo>
                  <a:pt x="0" y="234314"/>
                </a:lnTo>
                <a:lnTo>
                  <a:pt x="0" y="3255645"/>
                </a:lnTo>
                <a:lnTo>
                  <a:pt x="4760" y="3302876"/>
                </a:lnTo>
                <a:lnTo>
                  <a:pt x="18413" y="3346863"/>
                </a:lnTo>
                <a:lnTo>
                  <a:pt x="40016" y="3386665"/>
                </a:lnTo>
                <a:lnTo>
                  <a:pt x="68627" y="3421341"/>
                </a:lnTo>
                <a:lnTo>
                  <a:pt x="103305" y="3449950"/>
                </a:lnTo>
                <a:lnTo>
                  <a:pt x="143107" y="3471550"/>
                </a:lnTo>
                <a:lnTo>
                  <a:pt x="187091" y="3485200"/>
                </a:lnTo>
                <a:lnTo>
                  <a:pt x="234314" y="3489960"/>
                </a:lnTo>
                <a:lnTo>
                  <a:pt x="1958720" y="3489960"/>
                </a:lnTo>
                <a:lnTo>
                  <a:pt x="2005944" y="3485200"/>
                </a:lnTo>
                <a:lnTo>
                  <a:pt x="2049928" y="3471550"/>
                </a:lnTo>
                <a:lnTo>
                  <a:pt x="2089730" y="3449950"/>
                </a:lnTo>
                <a:lnTo>
                  <a:pt x="2124408" y="3421341"/>
                </a:lnTo>
                <a:lnTo>
                  <a:pt x="2153019" y="3386665"/>
                </a:lnTo>
                <a:lnTo>
                  <a:pt x="2174622" y="3346863"/>
                </a:lnTo>
                <a:lnTo>
                  <a:pt x="2188275" y="3302876"/>
                </a:lnTo>
                <a:lnTo>
                  <a:pt x="2193035" y="3255645"/>
                </a:lnTo>
                <a:lnTo>
                  <a:pt x="2193035" y="234314"/>
                </a:lnTo>
                <a:lnTo>
                  <a:pt x="2188275" y="187091"/>
                </a:lnTo>
                <a:lnTo>
                  <a:pt x="2174622" y="143107"/>
                </a:lnTo>
                <a:lnTo>
                  <a:pt x="2153019" y="103305"/>
                </a:lnTo>
                <a:lnTo>
                  <a:pt x="2124408" y="68627"/>
                </a:lnTo>
                <a:lnTo>
                  <a:pt x="2089730" y="40016"/>
                </a:lnTo>
                <a:lnTo>
                  <a:pt x="2049928" y="18413"/>
                </a:lnTo>
                <a:lnTo>
                  <a:pt x="2005944" y="4760"/>
                </a:lnTo>
                <a:lnTo>
                  <a:pt x="1958720" y="0"/>
                </a:lnTo>
                <a:close/>
              </a:path>
            </a:pathLst>
          </a:custGeom>
          <a:solidFill>
            <a:srgbClr val="F0F0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598664" y="1376172"/>
            <a:ext cx="2193290" cy="772795"/>
          </a:xfrm>
          <a:custGeom>
            <a:avLst/>
            <a:gdLst/>
            <a:ahLst/>
            <a:cxnLst/>
            <a:rect l="l" t="t" r="r" b="b"/>
            <a:pathLst>
              <a:path w="2193290" h="772794">
                <a:moveTo>
                  <a:pt x="1968372" y="0"/>
                </a:moveTo>
                <a:lnTo>
                  <a:pt x="224662" y="0"/>
                </a:lnTo>
                <a:lnTo>
                  <a:pt x="179385" y="4564"/>
                </a:lnTo>
                <a:lnTo>
                  <a:pt x="137213" y="17654"/>
                </a:lnTo>
                <a:lnTo>
                  <a:pt x="99051" y="38368"/>
                </a:lnTo>
                <a:lnTo>
                  <a:pt x="65801" y="65801"/>
                </a:lnTo>
                <a:lnTo>
                  <a:pt x="38368" y="99051"/>
                </a:lnTo>
                <a:lnTo>
                  <a:pt x="17654" y="137213"/>
                </a:lnTo>
                <a:lnTo>
                  <a:pt x="4564" y="179385"/>
                </a:lnTo>
                <a:lnTo>
                  <a:pt x="0" y="224662"/>
                </a:lnTo>
                <a:lnTo>
                  <a:pt x="0" y="548004"/>
                </a:lnTo>
                <a:lnTo>
                  <a:pt x="4564" y="593282"/>
                </a:lnTo>
                <a:lnTo>
                  <a:pt x="17654" y="635454"/>
                </a:lnTo>
                <a:lnTo>
                  <a:pt x="38368" y="673616"/>
                </a:lnTo>
                <a:lnTo>
                  <a:pt x="65801" y="706866"/>
                </a:lnTo>
                <a:lnTo>
                  <a:pt x="99051" y="734299"/>
                </a:lnTo>
                <a:lnTo>
                  <a:pt x="137213" y="755013"/>
                </a:lnTo>
                <a:lnTo>
                  <a:pt x="179385" y="768103"/>
                </a:lnTo>
                <a:lnTo>
                  <a:pt x="224662" y="772667"/>
                </a:lnTo>
                <a:lnTo>
                  <a:pt x="1968372" y="772667"/>
                </a:lnTo>
                <a:lnTo>
                  <a:pt x="2013650" y="768103"/>
                </a:lnTo>
                <a:lnTo>
                  <a:pt x="2055822" y="755013"/>
                </a:lnTo>
                <a:lnTo>
                  <a:pt x="2093984" y="734299"/>
                </a:lnTo>
                <a:lnTo>
                  <a:pt x="2127234" y="706866"/>
                </a:lnTo>
                <a:lnTo>
                  <a:pt x="2154667" y="673616"/>
                </a:lnTo>
                <a:lnTo>
                  <a:pt x="2175381" y="635454"/>
                </a:lnTo>
                <a:lnTo>
                  <a:pt x="2188471" y="593282"/>
                </a:lnTo>
                <a:lnTo>
                  <a:pt x="2193035" y="548004"/>
                </a:lnTo>
                <a:lnTo>
                  <a:pt x="2193035" y="224662"/>
                </a:lnTo>
                <a:lnTo>
                  <a:pt x="2188471" y="179385"/>
                </a:lnTo>
                <a:lnTo>
                  <a:pt x="2175381" y="137213"/>
                </a:lnTo>
                <a:lnTo>
                  <a:pt x="2154667" y="99051"/>
                </a:lnTo>
                <a:lnTo>
                  <a:pt x="2127234" y="65801"/>
                </a:lnTo>
                <a:lnTo>
                  <a:pt x="2093984" y="38368"/>
                </a:lnTo>
                <a:lnTo>
                  <a:pt x="2055822" y="17654"/>
                </a:lnTo>
                <a:lnTo>
                  <a:pt x="2013650" y="4564"/>
                </a:lnTo>
                <a:lnTo>
                  <a:pt x="1968372" y="0"/>
                </a:lnTo>
                <a:close/>
              </a:path>
            </a:pathLst>
          </a:custGeom>
          <a:solidFill>
            <a:srgbClr val="4655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7791957" y="1838070"/>
            <a:ext cx="1807845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b="1" dirty="0">
                <a:solidFill>
                  <a:srgbClr val="FFFFFF"/>
                </a:solidFill>
                <a:latin typeface="Arial"/>
                <a:cs typeface="Arial"/>
              </a:rPr>
              <a:t>КУЛЬТУРА</a:t>
            </a:r>
            <a:r>
              <a:rPr sz="110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FFFFFF"/>
                </a:solidFill>
                <a:latin typeface="Arial"/>
                <a:cs typeface="Arial"/>
              </a:rPr>
              <a:t>И</a:t>
            </a:r>
            <a:r>
              <a:rPr sz="1100" b="1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b="1" spc="-10" dirty="0">
                <a:solidFill>
                  <a:srgbClr val="FFFFFF"/>
                </a:solidFill>
                <a:latin typeface="Arial"/>
                <a:cs typeface="Arial"/>
              </a:rPr>
              <a:t>ИСКУССТВО</a:t>
            </a:r>
            <a:endParaRPr sz="11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786878" y="2427858"/>
            <a:ext cx="1543050" cy="5764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1835"/>
              </a:lnSpc>
              <a:spcBef>
                <a:spcPts val="95"/>
              </a:spcBef>
            </a:pPr>
            <a:r>
              <a:rPr sz="1600" b="1" spc="-50" dirty="0">
                <a:solidFill>
                  <a:srgbClr val="46559F"/>
                </a:solidFill>
                <a:latin typeface="Arial"/>
                <a:cs typeface="Arial"/>
              </a:rPr>
              <a:t>1</a:t>
            </a:r>
            <a:endParaRPr sz="1600" dirty="0">
              <a:latin typeface="Arial"/>
              <a:cs typeface="Arial"/>
            </a:endParaRPr>
          </a:p>
          <a:p>
            <a:pPr marL="12700" marR="5080">
              <a:lnSpc>
                <a:spcPts val="1200"/>
              </a:lnSpc>
              <a:spcBef>
                <a:spcPts val="55"/>
              </a:spcBef>
            </a:pPr>
            <a:r>
              <a:rPr sz="1100" b="1" spc="-30" dirty="0" err="1" smtClean="0">
                <a:solidFill>
                  <a:srgbClr val="46559F"/>
                </a:solidFill>
                <a:latin typeface="Arial"/>
                <a:cs typeface="Arial"/>
              </a:rPr>
              <a:t>учреждение</a:t>
            </a:r>
            <a:r>
              <a:rPr sz="1100" b="1" dirty="0" smtClean="0">
                <a:solidFill>
                  <a:srgbClr val="46559F"/>
                </a:solidFill>
                <a:latin typeface="Arial"/>
                <a:cs typeface="Arial"/>
              </a:rPr>
              <a:t> </a:t>
            </a:r>
            <a:endParaRPr lang="ru-RU" sz="1100" b="1" dirty="0" smtClean="0">
              <a:solidFill>
                <a:srgbClr val="46559F"/>
              </a:solidFill>
              <a:latin typeface="Arial"/>
              <a:cs typeface="Arial"/>
            </a:endParaRPr>
          </a:p>
          <a:p>
            <a:pPr marL="12700" marR="5080">
              <a:lnSpc>
                <a:spcPts val="1200"/>
              </a:lnSpc>
              <a:spcBef>
                <a:spcPts val="55"/>
              </a:spcBef>
            </a:pPr>
            <a:r>
              <a:rPr lang="ru-RU" sz="1100" b="1" dirty="0" smtClean="0">
                <a:solidFill>
                  <a:srgbClr val="46559F"/>
                </a:solidFill>
                <a:latin typeface="Arial"/>
                <a:cs typeface="Arial"/>
              </a:rPr>
              <a:t>клубного типа</a:t>
            </a:r>
            <a:endParaRPr sz="11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786878" y="4670805"/>
            <a:ext cx="1009015" cy="5670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1835"/>
              </a:lnSpc>
              <a:spcBef>
                <a:spcPts val="95"/>
              </a:spcBef>
            </a:pPr>
            <a:r>
              <a:rPr sz="1600" b="1" spc="-50" dirty="0">
                <a:solidFill>
                  <a:srgbClr val="46559F"/>
                </a:solidFill>
                <a:latin typeface="Arial"/>
                <a:cs typeface="Arial"/>
              </a:rPr>
              <a:t>1</a:t>
            </a:r>
            <a:endParaRPr sz="1600" dirty="0">
              <a:latin typeface="Arial"/>
              <a:cs typeface="Arial"/>
            </a:endParaRPr>
          </a:p>
          <a:p>
            <a:pPr marL="12700" marR="5080">
              <a:lnSpc>
                <a:spcPts val="1200"/>
              </a:lnSpc>
              <a:spcBef>
                <a:spcPts val="55"/>
              </a:spcBef>
            </a:pPr>
            <a:r>
              <a:rPr sz="1100" b="1" spc="-25" dirty="0">
                <a:solidFill>
                  <a:srgbClr val="46559F"/>
                </a:solidFill>
                <a:latin typeface="Arial"/>
                <a:cs typeface="Arial"/>
              </a:rPr>
              <a:t>детская</a:t>
            </a:r>
            <a:r>
              <a:rPr sz="1100" b="1" spc="-35" dirty="0">
                <a:solidFill>
                  <a:srgbClr val="46559F"/>
                </a:solidFill>
                <a:latin typeface="Arial"/>
                <a:cs typeface="Arial"/>
              </a:rPr>
              <a:t> </a:t>
            </a:r>
            <a:r>
              <a:rPr sz="1100" b="1" spc="-25" dirty="0">
                <a:solidFill>
                  <a:srgbClr val="46559F"/>
                </a:solidFill>
                <a:latin typeface="Arial"/>
                <a:cs typeface="Arial"/>
              </a:rPr>
              <a:t>школа </a:t>
            </a:r>
            <a:r>
              <a:rPr sz="1100" b="1" spc="-10" dirty="0">
                <a:solidFill>
                  <a:srgbClr val="46559F"/>
                </a:solidFill>
                <a:latin typeface="Arial"/>
                <a:cs typeface="Arial"/>
              </a:rPr>
              <a:t>искусств</a:t>
            </a:r>
            <a:endParaRPr sz="110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786878" y="3922903"/>
            <a:ext cx="426084" cy="4146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1835"/>
              </a:lnSpc>
              <a:spcBef>
                <a:spcPts val="95"/>
              </a:spcBef>
            </a:pPr>
            <a:r>
              <a:rPr sz="1600" b="1" spc="-50" dirty="0">
                <a:solidFill>
                  <a:srgbClr val="46559F"/>
                </a:solidFill>
                <a:latin typeface="Arial"/>
                <a:cs typeface="Arial"/>
              </a:rPr>
              <a:t>1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ts val="1235"/>
              </a:lnSpc>
            </a:pPr>
            <a:r>
              <a:rPr sz="1100" b="1" spc="-20" dirty="0">
                <a:solidFill>
                  <a:srgbClr val="46559F"/>
                </a:solidFill>
                <a:latin typeface="Arial"/>
                <a:cs typeface="Arial"/>
              </a:rPr>
              <a:t>музей</a:t>
            </a:r>
            <a:endParaRPr sz="11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802370" y="3291586"/>
            <a:ext cx="1341629" cy="55079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1835"/>
              </a:lnSpc>
              <a:spcBef>
                <a:spcPts val="95"/>
              </a:spcBef>
            </a:pPr>
            <a:r>
              <a:rPr sz="1600" b="1" spc="-25" dirty="0" smtClean="0">
                <a:solidFill>
                  <a:srgbClr val="46559F"/>
                </a:solidFill>
                <a:latin typeface="Arial"/>
                <a:cs typeface="Arial"/>
              </a:rPr>
              <a:t>1</a:t>
            </a:r>
            <a:endParaRPr sz="1600" dirty="0">
              <a:latin typeface="Arial"/>
              <a:cs typeface="Arial"/>
            </a:endParaRPr>
          </a:p>
          <a:p>
            <a:pPr marL="12700">
              <a:lnSpc>
                <a:spcPts val="1235"/>
              </a:lnSpc>
            </a:pPr>
            <a:r>
              <a:rPr lang="ru-RU" sz="1100" b="1" spc="-20" dirty="0" smtClean="0">
                <a:solidFill>
                  <a:srgbClr val="46559F"/>
                </a:solidFill>
                <a:latin typeface="Arial"/>
                <a:cs typeface="Arial"/>
              </a:rPr>
              <a:t>Центральная </a:t>
            </a:r>
            <a:r>
              <a:rPr sz="1100" b="1" spc="-20" dirty="0" err="1" smtClean="0">
                <a:solidFill>
                  <a:srgbClr val="46559F"/>
                </a:solidFill>
                <a:latin typeface="Arial"/>
                <a:cs typeface="Arial"/>
              </a:rPr>
              <a:t>библиотек</a:t>
            </a:r>
            <a:r>
              <a:rPr lang="ru-RU" sz="1100" b="1" spc="-20" dirty="0" smtClean="0">
                <a:solidFill>
                  <a:srgbClr val="46559F"/>
                </a:solidFill>
                <a:latin typeface="Arial"/>
                <a:cs typeface="Arial"/>
              </a:rPr>
              <a:t>а</a:t>
            </a:r>
            <a:endParaRPr sz="1100" dirty="0">
              <a:latin typeface="Arial"/>
              <a:cs typeface="Arial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9215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СОЦИАЛЬНАЯ</a:t>
            </a:r>
            <a:r>
              <a:rPr spc="-95" dirty="0"/>
              <a:t> </a:t>
            </a:r>
            <a:r>
              <a:rPr spc="-35" dirty="0"/>
              <a:t>ИНФРАСТРУКТУРА</a:t>
            </a:r>
          </a:p>
        </p:txBody>
      </p:sp>
      <p:sp>
        <p:nvSpPr>
          <p:cNvPr id="10" name="object 10"/>
          <p:cNvSpPr/>
          <p:nvPr/>
        </p:nvSpPr>
        <p:spPr>
          <a:xfrm>
            <a:off x="626363" y="163068"/>
            <a:ext cx="1811020" cy="273050"/>
          </a:xfrm>
          <a:custGeom>
            <a:avLst/>
            <a:gdLst/>
            <a:ahLst/>
            <a:cxnLst/>
            <a:rect l="l" t="t" r="r" b="b"/>
            <a:pathLst>
              <a:path w="1811020" h="273050">
                <a:moveTo>
                  <a:pt x="1674114" y="0"/>
                </a:moveTo>
                <a:lnTo>
                  <a:pt x="136398" y="0"/>
                </a:lnTo>
                <a:lnTo>
                  <a:pt x="93283" y="6955"/>
                </a:lnTo>
                <a:lnTo>
                  <a:pt x="55840" y="26322"/>
                </a:lnTo>
                <a:lnTo>
                  <a:pt x="26315" y="55851"/>
                </a:lnTo>
                <a:lnTo>
                  <a:pt x="6953" y="93293"/>
                </a:lnTo>
                <a:lnTo>
                  <a:pt x="0" y="136398"/>
                </a:lnTo>
                <a:lnTo>
                  <a:pt x="6953" y="179502"/>
                </a:lnTo>
                <a:lnTo>
                  <a:pt x="26315" y="216944"/>
                </a:lnTo>
                <a:lnTo>
                  <a:pt x="55840" y="246473"/>
                </a:lnTo>
                <a:lnTo>
                  <a:pt x="93283" y="265840"/>
                </a:lnTo>
                <a:lnTo>
                  <a:pt x="136398" y="272795"/>
                </a:lnTo>
                <a:lnTo>
                  <a:pt x="1674114" y="272795"/>
                </a:lnTo>
                <a:lnTo>
                  <a:pt x="1717218" y="265840"/>
                </a:lnTo>
                <a:lnTo>
                  <a:pt x="1754660" y="246473"/>
                </a:lnTo>
                <a:lnTo>
                  <a:pt x="1784189" y="216944"/>
                </a:lnTo>
                <a:lnTo>
                  <a:pt x="1803556" y="179502"/>
                </a:lnTo>
                <a:lnTo>
                  <a:pt x="1810512" y="136398"/>
                </a:lnTo>
                <a:lnTo>
                  <a:pt x="1803556" y="93293"/>
                </a:lnTo>
                <a:lnTo>
                  <a:pt x="1784189" y="55851"/>
                </a:lnTo>
                <a:lnTo>
                  <a:pt x="1754660" y="26322"/>
                </a:lnTo>
                <a:lnTo>
                  <a:pt x="1717218" y="6955"/>
                </a:lnTo>
                <a:lnTo>
                  <a:pt x="1674114" y="0"/>
                </a:lnTo>
                <a:close/>
              </a:path>
            </a:pathLst>
          </a:custGeom>
          <a:solidFill>
            <a:srgbClr val="4655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762406" y="222885"/>
            <a:ext cx="148082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dirty="0">
                <a:solidFill>
                  <a:srgbClr val="FFFFFF"/>
                </a:solidFill>
                <a:latin typeface="Arial"/>
                <a:cs typeface="Arial"/>
              </a:rPr>
              <a:t>социальная</a:t>
            </a:r>
            <a:r>
              <a:rPr sz="800" b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b="1" spc="-10" dirty="0">
                <a:solidFill>
                  <a:srgbClr val="FFFFFF"/>
                </a:solidFill>
                <a:latin typeface="Arial"/>
                <a:cs typeface="Arial"/>
              </a:rPr>
              <a:t>инфраструктура</a:t>
            </a:r>
            <a:endParaRPr sz="800">
              <a:latin typeface="Arial"/>
              <a:cs typeface="Arial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677569" y="2385058"/>
            <a:ext cx="2194560" cy="3752469"/>
            <a:chOff x="677569" y="2385058"/>
            <a:chExt cx="2194560" cy="3752469"/>
          </a:xfrm>
        </p:grpSpPr>
        <p:sp>
          <p:nvSpPr>
            <p:cNvPr id="13" name="object 13"/>
            <p:cNvSpPr/>
            <p:nvPr/>
          </p:nvSpPr>
          <p:spPr>
            <a:xfrm>
              <a:off x="677569" y="2385058"/>
              <a:ext cx="2194560" cy="3420110"/>
            </a:xfrm>
            <a:custGeom>
              <a:avLst/>
              <a:gdLst/>
              <a:ahLst/>
              <a:cxnLst/>
              <a:rect l="l" t="t" r="r" b="b"/>
              <a:pathLst>
                <a:path w="2194560" h="3420110">
                  <a:moveTo>
                    <a:pt x="1960118" y="0"/>
                  </a:moveTo>
                  <a:lnTo>
                    <a:pt x="234429" y="0"/>
                  </a:lnTo>
                  <a:lnTo>
                    <a:pt x="187182" y="4760"/>
                  </a:lnTo>
                  <a:lnTo>
                    <a:pt x="143176" y="18414"/>
                  </a:lnTo>
                  <a:lnTo>
                    <a:pt x="103355" y="40022"/>
                  </a:lnTo>
                  <a:lnTo>
                    <a:pt x="68660" y="68643"/>
                  </a:lnTo>
                  <a:lnTo>
                    <a:pt x="40035" y="103336"/>
                  </a:lnTo>
                  <a:lnTo>
                    <a:pt x="18421" y="143160"/>
                  </a:lnTo>
                  <a:lnTo>
                    <a:pt x="4762" y="187176"/>
                  </a:lnTo>
                  <a:lnTo>
                    <a:pt x="0" y="234442"/>
                  </a:lnTo>
                  <a:lnTo>
                    <a:pt x="0" y="3185414"/>
                  </a:lnTo>
                  <a:lnTo>
                    <a:pt x="4762" y="3232665"/>
                  </a:lnTo>
                  <a:lnTo>
                    <a:pt x="18421" y="3276673"/>
                  </a:lnTo>
                  <a:lnTo>
                    <a:pt x="40035" y="3316497"/>
                  </a:lnTo>
                  <a:lnTo>
                    <a:pt x="68660" y="3351193"/>
                  </a:lnTo>
                  <a:lnTo>
                    <a:pt x="103355" y="3379819"/>
                  </a:lnTo>
                  <a:lnTo>
                    <a:pt x="143176" y="3401433"/>
                  </a:lnTo>
                  <a:lnTo>
                    <a:pt x="187182" y="3415093"/>
                  </a:lnTo>
                  <a:lnTo>
                    <a:pt x="234429" y="3419856"/>
                  </a:lnTo>
                  <a:lnTo>
                    <a:pt x="1960118" y="3419856"/>
                  </a:lnTo>
                  <a:lnTo>
                    <a:pt x="2007383" y="3415093"/>
                  </a:lnTo>
                  <a:lnTo>
                    <a:pt x="2051399" y="3401433"/>
                  </a:lnTo>
                  <a:lnTo>
                    <a:pt x="2091223" y="3379819"/>
                  </a:lnTo>
                  <a:lnTo>
                    <a:pt x="2125916" y="3351193"/>
                  </a:lnTo>
                  <a:lnTo>
                    <a:pt x="2154537" y="3316497"/>
                  </a:lnTo>
                  <a:lnTo>
                    <a:pt x="2176145" y="3276673"/>
                  </a:lnTo>
                  <a:lnTo>
                    <a:pt x="2189799" y="3232665"/>
                  </a:lnTo>
                  <a:lnTo>
                    <a:pt x="2194560" y="3185414"/>
                  </a:lnTo>
                  <a:lnTo>
                    <a:pt x="2194560" y="234442"/>
                  </a:lnTo>
                  <a:lnTo>
                    <a:pt x="2189799" y="187176"/>
                  </a:lnTo>
                  <a:lnTo>
                    <a:pt x="2176145" y="143160"/>
                  </a:lnTo>
                  <a:lnTo>
                    <a:pt x="2154537" y="103336"/>
                  </a:lnTo>
                  <a:lnTo>
                    <a:pt x="2125916" y="68643"/>
                  </a:lnTo>
                  <a:lnTo>
                    <a:pt x="2091223" y="40022"/>
                  </a:lnTo>
                  <a:lnTo>
                    <a:pt x="2051399" y="18415"/>
                  </a:lnTo>
                  <a:lnTo>
                    <a:pt x="2007383" y="4760"/>
                  </a:lnTo>
                  <a:lnTo>
                    <a:pt x="1960118" y="0"/>
                  </a:lnTo>
                  <a:close/>
                </a:path>
              </a:pathLst>
            </a:custGeom>
            <a:solidFill>
              <a:srgbClr val="F0F0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720596" y="2439923"/>
              <a:ext cx="0" cy="3697604"/>
            </a:xfrm>
            <a:custGeom>
              <a:avLst/>
              <a:gdLst/>
              <a:ahLst/>
              <a:cxnLst/>
              <a:rect l="l" t="t" r="r" b="b"/>
              <a:pathLst>
                <a:path h="3697604">
                  <a:moveTo>
                    <a:pt x="0" y="0"/>
                  </a:moveTo>
                  <a:lnTo>
                    <a:pt x="0" y="3697224"/>
                  </a:lnTo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/>
          <p:nvPr/>
        </p:nvSpPr>
        <p:spPr>
          <a:xfrm>
            <a:off x="626363" y="1376172"/>
            <a:ext cx="2194560" cy="772795"/>
          </a:xfrm>
          <a:custGeom>
            <a:avLst/>
            <a:gdLst/>
            <a:ahLst/>
            <a:cxnLst/>
            <a:rect l="l" t="t" r="r" b="b"/>
            <a:pathLst>
              <a:path w="2194560" h="772794">
                <a:moveTo>
                  <a:pt x="1969897" y="0"/>
                </a:moveTo>
                <a:lnTo>
                  <a:pt x="224624" y="0"/>
                </a:lnTo>
                <a:lnTo>
                  <a:pt x="179356" y="4564"/>
                </a:lnTo>
                <a:lnTo>
                  <a:pt x="137192" y="17654"/>
                </a:lnTo>
                <a:lnTo>
                  <a:pt x="99036" y="38368"/>
                </a:lnTo>
                <a:lnTo>
                  <a:pt x="65792" y="65801"/>
                </a:lnTo>
                <a:lnTo>
                  <a:pt x="38363" y="99051"/>
                </a:lnTo>
                <a:lnTo>
                  <a:pt x="17652" y="137213"/>
                </a:lnTo>
                <a:lnTo>
                  <a:pt x="4563" y="179385"/>
                </a:lnTo>
                <a:lnTo>
                  <a:pt x="0" y="224662"/>
                </a:lnTo>
                <a:lnTo>
                  <a:pt x="0" y="548004"/>
                </a:lnTo>
                <a:lnTo>
                  <a:pt x="4563" y="593282"/>
                </a:lnTo>
                <a:lnTo>
                  <a:pt x="17652" y="635454"/>
                </a:lnTo>
                <a:lnTo>
                  <a:pt x="38363" y="673616"/>
                </a:lnTo>
                <a:lnTo>
                  <a:pt x="65792" y="706866"/>
                </a:lnTo>
                <a:lnTo>
                  <a:pt x="99036" y="734299"/>
                </a:lnTo>
                <a:lnTo>
                  <a:pt x="137192" y="755013"/>
                </a:lnTo>
                <a:lnTo>
                  <a:pt x="179356" y="768103"/>
                </a:lnTo>
                <a:lnTo>
                  <a:pt x="224624" y="772667"/>
                </a:lnTo>
                <a:lnTo>
                  <a:pt x="1969897" y="772667"/>
                </a:lnTo>
                <a:lnTo>
                  <a:pt x="2015174" y="768103"/>
                </a:lnTo>
                <a:lnTo>
                  <a:pt x="2057346" y="755013"/>
                </a:lnTo>
                <a:lnTo>
                  <a:pt x="2095508" y="734299"/>
                </a:lnTo>
                <a:lnTo>
                  <a:pt x="2128758" y="706866"/>
                </a:lnTo>
                <a:lnTo>
                  <a:pt x="2156191" y="673616"/>
                </a:lnTo>
                <a:lnTo>
                  <a:pt x="2176905" y="635454"/>
                </a:lnTo>
                <a:lnTo>
                  <a:pt x="2189995" y="593282"/>
                </a:lnTo>
                <a:lnTo>
                  <a:pt x="2194560" y="548004"/>
                </a:lnTo>
                <a:lnTo>
                  <a:pt x="2194560" y="224662"/>
                </a:lnTo>
                <a:lnTo>
                  <a:pt x="2189995" y="179385"/>
                </a:lnTo>
                <a:lnTo>
                  <a:pt x="2176905" y="137213"/>
                </a:lnTo>
                <a:lnTo>
                  <a:pt x="2156191" y="99051"/>
                </a:lnTo>
                <a:lnTo>
                  <a:pt x="2128758" y="65801"/>
                </a:lnTo>
                <a:lnTo>
                  <a:pt x="2095508" y="38368"/>
                </a:lnTo>
                <a:lnTo>
                  <a:pt x="2057346" y="17654"/>
                </a:lnTo>
                <a:lnTo>
                  <a:pt x="2015174" y="4564"/>
                </a:lnTo>
                <a:lnTo>
                  <a:pt x="1969897" y="0"/>
                </a:lnTo>
                <a:close/>
              </a:path>
            </a:pathLst>
          </a:custGeom>
          <a:solidFill>
            <a:srgbClr val="4655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1166875" y="1838070"/>
            <a:ext cx="1113790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b="1" spc="-10" dirty="0">
                <a:solidFill>
                  <a:srgbClr val="FFFFFF"/>
                </a:solidFill>
                <a:latin typeface="Arial"/>
                <a:cs typeface="Arial"/>
              </a:rPr>
              <a:t>ОБРАЗОВАНИЕ</a:t>
            </a:r>
            <a:endParaRPr sz="1100">
              <a:latin typeface="Arial"/>
              <a:cs typeface="Arial"/>
            </a:endParaRPr>
          </a:p>
        </p:txBody>
      </p:sp>
      <p:pic>
        <p:nvPicPr>
          <p:cNvPr id="17" name="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45336" y="1463039"/>
            <a:ext cx="356615" cy="358139"/>
          </a:xfrm>
          <a:prstGeom prst="rect">
            <a:avLst/>
          </a:prstGeom>
        </p:spPr>
      </p:pic>
      <p:sp>
        <p:nvSpPr>
          <p:cNvPr id="18" name="object 18"/>
          <p:cNvSpPr txBox="1"/>
          <p:nvPr/>
        </p:nvSpPr>
        <p:spPr>
          <a:xfrm>
            <a:off x="707542" y="2427858"/>
            <a:ext cx="836294" cy="6743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1835"/>
              </a:lnSpc>
              <a:spcBef>
                <a:spcPts val="95"/>
              </a:spcBef>
            </a:pPr>
            <a:r>
              <a:rPr lang="ru-RU" sz="1600" b="1" spc="-50" dirty="0">
                <a:solidFill>
                  <a:srgbClr val="46559F"/>
                </a:solidFill>
                <a:latin typeface="Arial"/>
                <a:cs typeface="Arial"/>
              </a:rPr>
              <a:t>3</a:t>
            </a:r>
            <a:endParaRPr sz="1600" dirty="0">
              <a:latin typeface="Arial"/>
              <a:cs typeface="Arial"/>
            </a:endParaRPr>
          </a:p>
          <a:p>
            <a:pPr marL="12700" marR="5080">
              <a:lnSpc>
                <a:spcPct val="85300"/>
              </a:lnSpc>
              <a:spcBef>
                <a:spcPts val="110"/>
              </a:spcBef>
            </a:pPr>
            <a:r>
              <a:rPr sz="1100" b="1" spc="-35" dirty="0">
                <a:solidFill>
                  <a:srgbClr val="46559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учреждения </a:t>
            </a:r>
            <a:r>
              <a:rPr sz="1000" spc="-10" dirty="0">
                <a:solidFill>
                  <a:srgbClr val="46559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дошкольного образования</a:t>
            </a:r>
            <a:endParaRPr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787779" y="2419604"/>
            <a:ext cx="1129156" cy="3969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1835"/>
              </a:lnSpc>
              <a:spcBef>
                <a:spcPts val="95"/>
              </a:spcBef>
            </a:pPr>
            <a:r>
              <a:rPr lang="ru-RU" sz="1600" b="1" spc="-25" dirty="0" smtClean="0">
                <a:solidFill>
                  <a:srgbClr val="A6A6A6"/>
                </a:solidFill>
                <a:latin typeface="Arial"/>
                <a:cs typeface="Arial"/>
              </a:rPr>
              <a:t>818</a:t>
            </a:r>
            <a:endParaRPr sz="1600" dirty="0">
              <a:latin typeface="Arial"/>
              <a:cs typeface="Arial"/>
            </a:endParaRPr>
          </a:p>
          <a:p>
            <a:pPr marL="12700">
              <a:lnSpc>
                <a:spcPts val="1235"/>
              </a:lnSpc>
            </a:pPr>
            <a:r>
              <a:rPr sz="1100" b="1" spc="-20" dirty="0" err="1" smtClean="0">
                <a:solidFill>
                  <a:srgbClr val="A6A6A6"/>
                </a:solidFill>
                <a:latin typeface="Arial"/>
                <a:cs typeface="Arial"/>
              </a:rPr>
              <a:t>воспитан</a:t>
            </a:r>
            <a:r>
              <a:rPr lang="ru-RU" sz="1100" b="1" spc="-20" dirty="0" smtClean="0">
                <a:solidFill>
                  <a:srgbClr val="A6A6A6"/>
                </a:solidFill>
                <a:latin typeface="Arial"/>
                <a:cs typeface="Arial"/>
              </a:rPr>
              <a:t>н</a:t>
            </a:r>
            <a:r>
              <a:rPr sz="1100" b="1" spc="-20" dirty="0" err="1" smtClean="0">
                <a:solidFill>
                  <a:srgbClr val="A6A6A6"/>
                </a:solidFill>
                <a:latin typeface="Arial"/>
                <a:cs typeface="Arial"/>
              </a:rPr>
              <a:t>ик</a:t>
            </a:r>
            <a:r>
              <a:rPr lang="ru-RU" sz="1100" b="1" spc="-20" dirty="0" err="1" smtClean="0">
                <a:solidFill>
                  <a:srgbClr val="A6A6A6"/>
                </a:solidFill>
                <a:latin typeface="Arial"/>
                <a:cs typeface="Arial"/>
              </a:rPr>
              <a:t>ов</a:t>
            </a:r>
            <a:endParaRPr sz="1100" dirty="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728474" y="4357682"/>
            <a:ext cx="848360" cy="72776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0320">
              <a:lnSpc>
                <a:spcPts val="1835"/>
              </a:lnSpc>
              <a:spcBef>
                <a:spcPts val="95"/>
              </a:spcBef>
            </a:pPr>
            <a:r>
              <a:rPr sz="1600" b="1" spc="-25" dirty="0" smtClean="0">
                <a:solidFill>
                  <a:srgbClr val="46559F"/>
                </a:solidFill>
                <a:latin typeface="Arial"/>
                <a:cs typeface="Arial"/>
              </a:rPr>
              <a:t>2</a:t>
            </a:r>
            <a:endParaRPr sz="1600" dirty="0">
              <a:latin typeface="Arial"/>
              <a:cs typeface="Arial"/>
            </a:endParaRPr>
          </a:p>
          <a:p>
            <a:pPr marL="12700" marR="5080" indent="7620">
              <a:lnSpc>
                <a:spcPct val="90000"/>
              </a:lnSpc>
              <a:spcBef>
                <a:spcPts val="45"/>
              </a:spcBef>
            </a:pPr>
            <a:r>
              <a:rPr sz="1100" b="1" spc="-35" dirty="0" err="1" smtClean="0">
                <a:solidFill>
                  <a:srgbClr val="46559F"/>
                </a:solidFill>
                <a:latin typeface="Arial"/>
                <a:cs typeface="Arial"/>
              </a:rPr>
              <a:t>учреждени</a:t>
            </a:r>
            <a:r>
              <a:rPr lang="ru-RU" sz="1100" b="1" spc="-35" dirty="0" smtClean="0">
                <a:solidFill>
                  <a:srgbClr val="46559F"/>
                </a:solidFill>
                <a:latin typeface="Arial"/>
                <a:cs typeface="Arial"/>
              </a:rPr>
              <a:t>я</a:t>
            </a:r>
            <a:r>
              <a:rPr sz="1100" b="1" spc="-35" dirty="0" smtClean="0">
                <a:solidFill>
                  <a:srgbClr val="46559F"/>
                </a:solidFill>
                <a:latin typeface="Arial"/>
                <a:cs typeface="Arial"/>
              </a:rPr>
              <a:t> </a:t>
            </a:r>
            <a:r>
              <a:rPr lang="ru-RU" sz="800" spc="-35" dirty="0" smtClean="0">
                <a:solidFill>
                  <a:srgbClr val="46559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среднего</a:t>
            </a:r>
          </a:p>
          <a:p>
            <a:pPr marL="12700" marR="5080" indent="7620">
              <a:lnSpc>
                <a:spcPct val="90000"/>
              </a:lnSpc>
              <a:spcBef>
                <a:spcPts val="45"/>
              </a:spcBef>
            </a:pPr>
            <a:r>
              <a:rPr lang="ru-RU" sz="800" spc="-35" dirty="0" smtClean="0">
                <a:solidFill>
                  <a:srgbClr val="46559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профессионального</a:t>
            </a:r>
            <a:r>
              <a:rPr sz="800" spc="-10" dirty="0" smtClean="0">
                <a:solidFill>
                  <a:srgbClr val="46559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800" spc="-10" dirty="0">
                <a:solidFill>
                  <a:srgbClr val="46559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</a:t>
            </a:r>
            <a:endParaRPr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795017" y="4580001"/>
            <a:ext cx="679450" cy="3969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1835"/>
              </a:lnSpc>
              <a:spcBef>
                <a:spcPts val="95"/>
              </a:spcBef>
            </a:pPr>
            <a:r>
              <a:rPr lang="ru-RU" sz="1600" b="1" spc="-20" dirty="0" smtClean="0">
                <a:solidFill>
                  <a:srgbClr val="A6A6A6"/>
                </a:solidFill>
                <a:latin typeface="Arial"/>
                <a:cs typeface="Arial"/>
              </a:rPr>
              <a:t>1338</a:t>
            </a:r>
            <a:endParaRPr sz="1600" dirty="0">
              <a:latin typeface="Arial"/>
              <a:cs typeface="Arial"/>
            </a:endParaRPr>
          </a:p>
          <a:p>
            <a:pPr marL="12700">
              <a:lnSpc>
                <a:spcPts val="1235"/>
              </a:lnSpc>
            </a:pPr>
            <a:r>
              <a:rPr sz="1100" b="1" spc="-25" dirty="0">
                <a:solidFill>
                  <a:srgbClr val="A6A6A6"/>
                </a:solidFill>
                <a:latin typeface="Arial"/>
                <a:cs typeface="Arial"/>
              </a:rPr>
              <a:t>учащихся</a:t>
            </a:r>
            <a:endParaRPr sz="1100" dirty="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762406" y="3181601"/>
            <a:ext cx="1000125" cy="315471"/>
          </a:xfrm>
          <a:prstGeom prst="rect">
            <a:avLst/>
          </a:prstGeom>
        </p:spPr>
        <p:txBody>
          <a:bodyPr vert="horz" wrap="square" lIns="0" tIns="685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lang="ru-RU" sz="1600" b="1" spc="-50" dirty="0" smtClean="0">
                <a:solidFill>
                  <a:srgbClr val="46559F"/>
                </a:solidFill>
                <a:latin typeface="Arial"/>
                <a:cs typeface="Arial"/>
              </a:rPr>
              <a:t>5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727194" y="3458082"/>
            <a:ext cx="871219" cy="4642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1435">
              <a:lnSpc>
                <a:spcPct val="100000"/>
              </a:lnSpc>
              <a:spcBef>
                <a:spcPts val="100"/>
              </a:spcBef>
            </a:pPr>
            <a:r>
              <a:rPr sz="1100" b="1" spc="-25" dirty="0" err="1" smtClean="0">
                <a:solidFill>
                  <a:srgbClr val="46559F"/>
                </a:solidFill>
                <a:latin typeface="Arial"/>
                <a:cs typeface="Arial"/>
              </a:rPr>
              <a:t>учреждени</a:t>
            </a:r>
            <a:r>
              <a:rPr lang="ru-RU" sz="1100" b="1" spc="-25" dirty="0" smtClean="0">
                <a:solidFill>
                  <a:srgbClr val="46559F"/>
                </a:solidFill>
                <a:latin typeface="Arial"/>
                <a:cs typeface="Arial"/>
              </a:rPr>
              <a:t>й</a:t>
            </a:r>
            <a:endParaRPr sz="1100" dirty="0">
              <a:latin typeface="Arial"/>
              <a:cs typeface="Arial"/>
            </a:endParaRPr>
          </a:p>
          <a:p>
            <a:pPr marL="12700">
              <a:lnSpc>
                <a:spcPts val="1105"/>
              </a:lnSpc>
              <a:spcBef>
                <a:spcPts val="25"/>
              </a:spcBef>
            </a:pPr>
            <a:r>
              <a:rPr lang="ru-RU" sz="800" spc="-20" dirty="0" smtClean="0">
                <a:solidFill>
                  <a:srgbClr val="46559F"/>
                </a:solidFill>
                <a:latin typeface="Microsoft Sans Serif"/>
                <a:cs typeface="Microsoft Sans Serif"/>
              </a:rPr>
              <a:t>школьного</a:t>
            </a:r>
            <a:endParaRPr sz="800" dirty="0">
              <a:latin typeface="Microsoft Sans Serif"/>
              <a:cs typeface="Microsoft Sans Serif"/>
            </a:endParaRPr>
          </a:p>
          <a:p>
            <a:pPr marL="12700">
              <a:lnSpc>
                <a:spcPts val="1105"/>
              </a:lnSpc>
            </a:pPr>
            <a:r>
              <a:rPr sz="800" spc="-10" dirty="0">
                <a:solidFill>
                  <a:srgbClr val="46559F"/>
                </a:solidFill>
                <a:latin typeface="Microsoft Sans Serif"/>
                <a:cs typeface="Microsoft Sans Serif"/>
              </a:rPr>
              <a:t>образования</a:t>
            </a:r>
            <a:endParaRPr sz="800" dirty="0">
              <a:latin typeface="Microsoft Sans Serif"/>
              <a:cs typeface="Microsoft Sans Serif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802968" y="3485375"/>
            <a:ext cx="679450" cy="3969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1835"/>
              </a:lnSpc>
              <a:spcBef>
                <a:spcPts val="95"/>
              </a:spcBef>
            </a:pPr>
            <a:r>
              <a:rPr lang="ru-RU" sz="1600" b="1" spc="-20" dirty="0" smtClean="0">
                <a:solidFill>
                  <a:srgbClr val="A6A6A6"/>
                </a:solidFill>
                <a:latin typeface="Arial"/>
                <a:cs typeface="Arial"/>
              </a:rPr>
              <a:t>2382</a:t>
            </a:r>
            <a:endParaRPr sz="1600" dirty="0">
              <a:latin typeface="Arial"/>
              <a:cs typeface="Arial"/>
            </a:endParaRPr>
          </a:p>
          <a:p>
            <a:pPr marL="12700">
              <a:lnSpc>
                <a:spcPts val="1235"/>
              </a:lnSpc>
            </a:pPr>
            <a:r>
              <a:rPr sz="1100" b="1" spc="-25" dirty="0">
                <a:solidFill>
                  <a:srgbClr val="A6A6A6"/>
                </a:solidFill>
                <a:latin typeface="Arial"/>
                <a:cs typeface="Arial"/>
              </a:rPr>
              <a:t>учащихся</a:t>
            </a:r>
            <a:endParaRPr sz="1100" dirty="0">
              <a:latin typeface="Arial"/>
              <a:cs typeface="Arial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2916935" y="2339339"/>
            <a:ext cx="2193290" cy="3465829"/>
          </a:xfrm>
          <a:custGeom>
            <a:avLst/>
            <a:gdLst/>
            <a:ahLst/>
            <a:cxnLst/>
            <a:rect l="l" t="t" r="r" b="b"/>
            <a:pathLst>
              <a:path w="2193290" h="3465829">
                <a:moveTo>
                  <a:pt x="1958721" y="0"/>
                </a:moveTo>
                <a:lnTo>
                  <a:pt x="234314" y="0"/>
                </a:lnTo>
                <a:lnTo>
                  <a:pt x="187091" y="4760"/>
                </a:lnTo>
                <a:lnTo>
                  <a:pt x="143107" y="18413"/>
                </a:lnTo>
                <a:lnTo>
                  <a:pt x="103305" y="40016"/>
                </a:lnTo>
                <a:lnTo>
                  <a:pt x="68627" y="68627"/>
                </a:lnTo>
                <a:lnTo>
                  <a:pt x="40016" y="103305"/>
                </a:lnTo>
                <a:lnTo>
                  <a:pt x="18413" y="143107"/>
                </a:lnTo>
                <a:lnTo>
                  <a:pt x="4760" y="187091"/>
                </a:lnTo>
                <a:lnTo>
                  <a:pt x="0" y="234314"/>
                </a:lnTo>
                <a:lnTo>
                  <a:pt x="0" y="3231261"/>
                </a:lnTo>
                <a:lnTo>
                  <a:pt x="4760" y="3278492"/>
                </a:lnTo>
                <a:lnTo>
                  <a:pt x="18413" y="3322479"/>
                </a:lnTo>
                <a:lnTo>
                  <a:pt x="40016" y="3362281"/>
                </a:lnTo>
                <a:lnTo>
                  <a:pt x="68627" y="3396957"/>
                </a:lnTo>
                <a:lnTo>
                  <a:pt x="103305" y="3425566"/>
                </a:lnTo>
                <a:lnTo>
                  <a:pt x="143107" y="3447166"/>
                </a:lnTo>
                <a:lnTo>
                  <a:pt x="187091" y="3460816"/>
                </a:lnTo>
                <a:lnTo>
                  <a:pt x="234314" y="3465576"/>
                </a:lnTo>
                <a:lnTo>
                  <a:pt x="1958721" y="3465576"/>
                </a:lnTo>
                <a:lnTo>
                  <a:pt x="2005944" y="3460816"/>
                </a:lnTo>
                <a:lnTo>
                  <a:pt x="2049928" y="3447166"/>
                </a:lnTo>
                <a:lnTo>
                  <a:pt x="2089730" y="3425566"/>
                </a:lnTo>
                <a:lnTo>
                  <a:pt x="2124408" y="3396957"/>
                </a:lnTo>
                <a:lnTo>
                  <a:pt x="2153019" y="3362281"/>
                </a:lnTo>
                <a:lnTo>
                  <a:pt x="2174622" y="3322479"/>
                </a:lnTo>
                <a:lnTo>
                  <a:pt x="2188275" y="3278492"/>
                </a:lnTo>
                <a:lnTo>
                  <a:pt x="2193036" y="3231261"/>
                </a:lnTo>
                <a:lnTo>
                  <a:pt x="2193036" y="234314"/>
                </a:lnTo>
                <a:lnTo>
                  <a:pt x="2188275" y="187091"/>
                </a:lnTo>
                <a:lnTo>
                  <a:pt x="2174622" y="143107"/>
                </a:lnTo>
                <a:lnTo>
                  <a:pt x="2153019" y="103305"/>
                </a:lnTo>
                <a:lnTo>
                  <a:pt x="2124408" y="68627"/>
                </a:lnTo>
                <a:lnTo>
                  <a:pt x="2089730" y="40016"/>
                </a:lnTo>
                <a:lnTo>
                  <a:pt x="2049928" y="18413"/>
                </a:lnTo>
                <a:lnTo>
                  <a:pt x="2005944" y="4760"/>
                </a:lnTo>
                <a:lnTo>
                  <a:pt x="1958721" y="0"/>
                </a:lnTo>
                <a:close/>
              </a:path>
            </a:pathLst>
          </a:custGeom>
          <a:solidFill>
            <a:srgbClr val="F0F0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955035" y="1376172"/>
            <a:ext cx="2193290" cy="772795"/>
          </a:xfrm>
          <a:custGeom>
            <a:avLst/>
            <a:gdLst/>
            <a:ahLst/>
            <a:cxnLst/>
            <a:rect l="l" t="t" r="r" b="b"/>
            <a:pathLst>
              <a:path w="2193290" h="772794">
                <a:moveTo>
                  <a:pt x="1968373" y="0"/>
                </a:moveTo>
                <a:lnTo>
                  <a:pt x="224662" y="0"/>
                </a:lnTo>
                <a:lnTo>
                  <a:pt x="179385" y="4564"/>
                </a:lnTo>
                <a:lnTo>
                  <a:pt x="137213" y="17654"/>
                </a:lnTo>
                <a:lnTo>
                  <a:pt x="99051" y="38368"/>
                </a:lnTo>
                <a:lnTo>
                  <a:pt x="65801" y="65801"/>
                </a:lnTo>
                <a:lnTo>
                  <a:pt x="38368" y="99051"/>
                </a:lnTo>
                <a:lnTo>
                  <a:pt x="17654" y="137213"/>
                </a:lnTo>
                <a:lnTo>
                  <a:pt x="4564" y="179385"/>
                </a:lnTo>
                <a:lnTo>
                  <a:pt x="0" y="224662"/>
                </a:lnTo>
                <a:lnTo>
                  <a:pt x="0" y="548004"/>
                </a:lnTo>
                <a:lnTo>
                  <a:pt x="4564" y="593282"/>
                </a:lnTo>
                <a:lnTo>
                  <a:pt x="17654" y="635454"/>
                </a:lnTo>
                <a:lnTo>
                  <a:pt x="38368" y="673616"/>
                </a:lnTo>
                <a:lnTo>
                  <a:pt x="65801" y="706866"/>
                </a:lnTo>
                <a:lnTo>
                  <a:pt x="99051" y="734299"/>
                </a:lnTo>
                <a:lnTo>
                  <a:pt x="137213" y="755013"/>
                </a:lnTo>
                <a:lnTo>
                  <a:pt x="179385" y="768103"/>
                </a:lnTo>
                <a:lnTo>
                  <a:pt x="224662" y="772667"/>
                </a:lnTo>
                <a:lnTo>
                  <a:pt x="1968373" y="772667"/>
                </a:lnTo>
                <a:lnTo>
                  <a:pt x="2013650" y="768103"/>
                </a:lnTo>
                <a:lnTo>
                  <a:pt x="2055822" y="755013"/>
                </a:lnTo>
                <a:lnTo>
                  <a:pt x="2093984" y="734299"/>
                </a:lnTo>
                <a:lnTo>
                  <a:pt x="2127234" y="706866"/>
                </a:lnTo>
                <a:lnTo>
                  <a:pt x="2154667" y="673616"/>
                </a:lnTo>
                <a:lnTo>
                  <a:pt x="2175381" y="635454"/>
                </a:lnTo>
                <a:lnTo>
                  <a:pt x="2188471" y="593282"/>
                </a:lnTo>
                <a:lnTo>
                  <a:pt x="2193036" y="548004"/>
                </a:lnTo>
                <a:lnTo>
                  <a:pt x="2193036" y="224662"/>
                </a:lnTo>
                <a:lnTo>
                  <a:pt x="2188471" y="179385"/>
                </a:lnTo>
                <a:lnTo>
                  <a:pt x="2175381" y="137213"/>
                </a:lnTo>
                <a:lnTo>
                  <a:pt x="2154667" y="99051"/>
                </a:lnTo>
                <a:lnTo>
                  <a:pt x="2127234" y="65801"/>
                </a:lnTo>
                <a:lnTo>
                  <a:pt x="2093984" y="38368"/>
                </a:lnTo>
                <a:lnTo>
                  <a:pt x="2055822" y="17654"/>
                </a:lnTo>
                <a:lnTo>
                  <a:pt x="2013650" y="4564"/>
                </a:lnTo>
                <a:lnTo>
                  <a:pt x="1968373" y="0"/>
                </a:lnTo>
                <a:close/>
              </a:path>
            </a:pathLst>
          </a:custGeom>
          <a:solidFill>
            <a:srgbClr val="4655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3357753" y="1838070"/>
            <a:ext cx="1388110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b="1" spc="-10" dirty="0">
                <a:solidFill>
                  <a:srgbClr val="FFFFFF"/>
                </a:solidFill>
                <a:latin typeface="Arial"/>
                <a:cs typeface="Arial"/>
              </a:rPr>
              <a:t>ЗДРАВОХРАНЕНИЕ</a:t>
            </a:r>
            <a:endParaRPr sz="110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3142233" y="2427858"/>
            <a:ext cx="1217930" cy="20255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1835"/>
              </a:lnSpc>
              <a:spcBef>
                <a:spcPts val="95"/>
              </a:spcBef>
            </a:pPr>
            <a:r>
              <a:rPr lang="ru-RU" sz="1600" b="1" spc="-25" dirty="0" smtClean="0">
                <a:solidFill>
                  <a:srgbClr val="46559F"/>
                </a:solidFill>
                <a:latin typeface="Arial"/>
                <a:cs typeface="Arial"/>
              </a:rPr>
              <a:t>160</a:t>
            </a:r>
            <a:endParaRPr sz="1600" dirty="0">
              <a:latin typeface="Arial"/>
              <a:cs typeface="Arial"/>
            </a:endParaRPr>
          </a:p>
          <a:p>
            <a:pPr marL="12700" marR="215265">
              <a:lnSpc>
                <a:spcPts val="1200"/>
              </a:lnSpc>
              <a:spcBef>
                <a:spcPts val="55"/>
              </a:spcBef>
            </a:pPr>
            <a:r>
              <a:rPr sz="1100" b="1" spc="-30" dirty="0">
                <a:solidFill>
                  <a:srgbClr val="46559F"/>
                </a:solidFill>
                <a:latin typeface="Arial"/>
                <a:cs typeface="Arial"/>
              </a:rPr>
              <a:t>стационарных </a:t>
            </a:r>
            <a:r>
              <a:rPr sz="1100" b="1" spc="-20" dirty="0">
                <a:solidFill>
                  <a:srgbClr val="46559F"/>
                </a:solidFill>
                <a:latin typeface="Arial"/>
                <a:cs typeface="Arial"/>
              </a:rPr>
              <a:t>коек</a:t>
            </a:r>
            <a:endParaRPr sz="1100" dirty="0">
              <a:latin typeface="Arial"/>
              <a:cs typeface="Arial"/>
            </a:endParaRPr>
          </a:p>
          <a:p>
            <a:pPr marL="12700">
              <a:lnSpc>
                <a:spcPts val="1835"/>
              </a:lnSpc>
              <a:spcBef>
                <a:spcPts val="810"/>
              </a:spcBef>
            </a:pPr>
            <a:r>
              <a:rPr lang="ru-RU" sz="1600" b="1" spc="-50" dirty="0">
                <a:solidFill>
                  <a:srgbClr val="46559F"/>
                </a:solidFill>
                <a:latin typeface="Arial"/>
                <a:cs typeface="Arial"/>
              </a:rPr>
              <a:t>5</a:t>
            </a:r>
            <a:endParaRPr sz="1600" dirty="0">
              <a:latin typeface="Arial"/>
              <a:cs typeface="Arial"/>
            </a:endParaRPr>
          </a:p>
          <a:p>
            <a:pPr marL="12700" marR="5080">
              <a:lnSpc>
                <a:spcPts val="1200"/>
              </a:lnSpc>
              <a:spcBef>
                <a:spcPts val="55"/>
              </a:spcBef>
            </a:pPr>
            <a:r>
              <a:rPr sz="1100" b="1" spc="-10" dirty="0">
                <a:solidFill>
                  <a:srgbClr val="46559F"/>
                </a:solidFill>
                <a:latin typeface="Arial"/>
                <a:cs typeface="Arial"/>
              </a:rPr>
              <a:t>амбулаторно- </a:t>
            </a:r>
            <a:r>
              <a:rPr sz="1100" b="1" spc="-30" dirty="0" err="1">
                <a:solidFill>
                  <a:srgbClr val="46559F"/>
                </a:solidFill>
                <a:latin typeface="Arial"/>
                <a:cs typeface="Arial"/>
              </a:rPr>
              <a:t>поликлинических</a:t>
            </a:r>
            <a:r>
              <a:rPr sz="1100" b="1" spc="-30" dirty="0">
                <a:solidFill>
                  <a:srgbClr val="46559F"/>
                </a:solidFill>
                <a:latin typeface="Arial"/>
                <a:cs typeface="Arial"/>
              </a:rPr>
              <a:t> </a:t>
            </a:r>
            <a:r>
              <a:rPr sz="1100" b="1" spc="-10" dirty="0" err="1" smtClean="0">
                <a:solidFill>
                  <a:srgbClr val="46559F"/>
                </a:solidFill>
                <a:latin typeface="Arial"/>
                <a:cs typeface="Arial"/>
              </a:rPr>
              <a:t>учреждени</a:t>
            </a:r>
            <a:r>
              <a:rPr lang="ru-RU" sz="1100" b="1" spc="-10" dirty="0" smtClean="0">
                <a:solidFill>
                  <a:srgbClr val="46559F"/>
                </a:solidFill>
                <a:latin typeface="Arial"/>
                <a:cs typeface="Arial"/>
              </a:rPr>
              <a:t>й</a:t>
            </a:r>
            <a:endParaRPr sz="1100" dirty="0">
              <a:latin typeface="Arial"/>
              <a:cs typeface="Arial"/>
            </a:endParaRPr>
          </a:p>
          <a:p>
            <a:pPr marL="12700">
              <a:lnSpc>
                <a:spcPts val="1835"/>
              </a:lnSpc>
              <a:spcBef>
                <a:spcPts val="810"/>
              </a:spcBef>
            </a:pPr>
            <a:r>
              <a:rPr sz="1600" b="1" spc="-50" dirty="0">
                <a:solidFill>
                  <a:srgbClr val="46559F"/>
                </a:solidFill>
                <a:latin typeface="Arial"/>
                <a:cs typeface="Arial"/>
              </a:rPr>
              <a:t>2</a:t>
            </a:r>
            <a:endParaRPr sz="1600" dirty="0">
              <a:latin typeface="Arial"/>
              <a:cs typeface="Arial"/>
            </a:endParaRPr>
          </a:p>
          <a:p>
            <a:pPr marL="12700" marR="215265">
              <a:lnSpc>
                <a:spcPts val="1200"/>
              </a:lnSpc>
              <a:spcBef>
                <a:spcPts val="55"/>
              </a:spcBef>
            </a:pPr>
            <a:r>
              <a:rPr sz="1100" b="1" spc="-30" dirty="0">
                <a:solidFill>
                  <a:srgbClr val="46559F"/>
                </a:solidFill>
                <a:latin typeface="Arial"/>
                <a:cs typeface="Arial"/>
              </a:rPr>
              <a:t>стационарных </a:t>
            </a:r>
            <a:r>
              <a:rPr sz="1100" b="1" spc="-10" dirty="0">
                <a:solidFill>
                  <a:srgbClr val="46559F"/>
                </a:solidFill>
                <a:latin typeface="Arial"/>
                <a:cs typeface="Arial"/>
              </a:rPr>
              <a:t>учреждения</a:t>
            </a:r>
            <a:endParaRPr sz="1100" dirty="0">
              <a:latin typeface="Arial"/>
              <a:cs typeface="Arial"/>
            </a:endParaRPr>
          </a:p>
        </p:txBody>
      </p:sp>
      <p:pic>
        <p:nvPicPr>
          <p:cNvPr id="30" name="object 3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872484" y="1461516"/>
            <a:ext cx="358139" cy="358139"/>
          </a:xfrm>
          <a:prstGeom prst="rect">
            <a:avLst/>
          </a:prstGeom>
        </p:spPr>
      </p:pic>
      <p:sp>
        <p:nvSpPr>
          <p:cNvPr id="31" name="object 31"/>
          <p:cNvSpPr/>
          <p:nvPr/>
        </p:nvSpPr>
        <p:spPr>
          <a:xfrm>
            <a:off x="5276088" y="2273807"/>
            <a:ext cx="2194560" cy="3485515"/>
          </a:xfrm>
          <a:custGeom>
            <a:avLst/>
            <a:gdLst/>
            <a:ahLst/>
            <a:cxnLst/>
            <a:rect l="l" t="t" r="r" b="b"/>
            <a:pathLst>
              <a:path w="2194559" h="3485515">
                <a:moveTo>
                  <a:pt x="1960117" y="0"/>
                </a:moveTo>
                <a:lnTo>
                  <a:pt x="234441" y="0"/>
                </a:lnTo>
                <a:lnTo>
                  <a:pt x="187176" y="4760"/>
                </a:lnTo>
                <a:lnTo>
                  <a:pt x="143160" y="18415"/>
                </a:lnTo>
                <a:lnTo>
                  <a:pt x="103336" y="40022"/>
                </a:lnTo>
                <a:lnTo>
                  <a:pt x="68643" y="68643"/>
                </a:lnTo>
                <a:lnTo>
                  <a:pt x="40022" y="103336"/>
                </a:lnTo>
                <a:lnTo>
                  <a:pt x="18415" y="143160"/>
                </a:lnTo>
                <a:lnTo>
                  <a:pt x="4760" y="187176"/>
                </a:lnTo>
                <a:lnTo>
                  <a:pt x="0" y="234441"/>
                </a:lnTo>
                <a:lnTo>
                  <a:pt x="0" y="3250945"/>
                </a:lnTo>
                <a:lnTo>
                  <a:pt x="4760" y="3298197"/>
                </a:lnTo>
                <a:lnTo>
                  <a:pt x="18415" y="3342205"/>
                </a:lnTo>
                <a:lnTo>
                  <a:pt x="40022" y="3382029"/>
                </a:lnTo>
                <a:lnTo>
                  <a:pt x="68643" y="3416725"/>
                </a:lnTo>
                <a:lnTo>
                  <a:pt x="103336" y="3445351"/>
                </a:lnTo>
                <a:lnTo>
                  <a:pt x="143160" y="3466965"/>
                </a:lnTo>
                <a:lnTo>
                  <a:pt x="187176" y="3480625"/>
                </a:lnTo>
                <a:lnTo>
                  <a:pt x="234441" y="3485388"/>
                </a:lnTo>
                <a:lnTo>
                  <a:pt x="1960117" y="3485388"/>
                </a:lnTo>
                <a:lnTo>
                  <a:pt x="2007383" y="3480625"/>
                </a:lnTo>
                <a:lnTo>
                  <a:pt x="2051399" y="3466965"/>
                </a:lnTo>
                <a:lnTo>
                  <a:pt x="2091223" y="3445351"/>
                </a:lnTo>
                <a:lnTo>
                  <a:pt x="2125916" y="3416725"/>
                </a:lnTo>
                <a:lnTo>
                  <a:pt x="2154537" y="3382029"/>
                </a:lnTo>
                <a:lnTo>
                  <a:pt x="2176145" y="3342205"/>
                </a:lnTo>
                <a:lnTo>
                  <a:pt x="2189799" y="3298197"/>
                </a:lnTo>
                <a:lnTo>
                  <a:pt x="2194560" y="3250945"/>
                </a:lnTo>
                <a:lnTo>
                  <a:pt x="2194560" y="234441"/>
                </a:lnTo>
                <a:lnTo>
                  <a:pt x="2189799" y="187176"/>
                </a:lnTo>
                <a:lnTo>
                  <a:pt x="2176145" y="143160"/>
                </a:lnTo>
                <a:lnTo>
                  <a:pt x="2154537" y="103336"/>
                </a:lnTo>
                <a:lnTo>
                  <a:pt x="2125916" y="68643"/>
                </a:lnTo>
                <a:lnTo>
                  <a:pt x="2091223" y="40022"/>
                </a:lnTo>
                <a:lnTo>
                  <a:pt x="2051399" y="18415"/>
                </a:lnTo>
                <a:lnTo>
                  <a:pt x="2007383" y="4760"/>
                </a:lnTo>
                <a:lnTo>
                  <a:pt x="1960117" y="0"/>
                </a:lnTo>
                <a:close/>
              </a:path>
            </a:pathLst>
          </a:custGeom>
          <a:solidFill>
            <a:srgbClr val="F0F0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5276088" y="1380744"/>
            <a:ext cx="2194560" cy="774700"/>
          </a:xfrm>
          <a:custGeom>
            <a:avLst/>
            <a:gdLst/>
            <a:ahLst/>
            <a:cxnLst/>
            <a:rect l="l" t="t" r="r" b="b"/>
            <a:pathLst>
              <a:path w="2194559" h="774700">
                <a:moveTo>
                  <a:pt x="1969515" y="0"/>
                </a:moveTo>
                <a:lnTo>
                  <a:pt x="225044" y="0"/>
                </a:lnTo>
                <a:lnTo>
                  <a:pt x="179676" y="4570"/>
                </a:lnTo>
                <a:lnTo>
                  <a:pt x="137427" y="17678"/>
                </a:lnTo>
                <a:lnTo>
                  <a:pt x="99200" y="38422"/>
                </a:lnTo>
                <a:lnTo>
                  <a:pt x="65897" y="65897"/>
                </a:lnTo>
                <a:lnTo>
                  <a:pt x="38422" y="99200"/>
                </a:lnTo>
                <a:lnTo>
                  <a:pt x="17678" y="137427"/>
                </a:lnTo>
                <a:lnTo>
                  <a:pt x="4570" y="179676"/>
                </a:lnTo>
                <a:lnTo>
                  <a:pt x="0" y="225043"/>
                </a:lnTo>
                <a:lnTo>
                  <a:pt x="0" y="549147"/>
                </a:lnTo>
                <a:lnTo>
                  <a:pt x="4570" y="594515"/>
                </a:lnTo>
                <a:lnTo>
                  <a:pt x="17678" y="636764"/>
                </a:lnTo>
                <a:lnTo>
                  <a:pt x="38422" y="674991"/>
                </a:lnTo>
                <a:lnTo>
                  <a:pt x="65897" y="708294"/>
                </a:lnTo>
                <a:lnTo>
                  <a:pt x="99200" y="735769"/>
                </a:lnTo>
                <a:lnTo>
                  <a:pt x="137427" y="756513"/>
                </a:lnTo>
                <a:lnTo>
                  <a:pt x="179676" y="769621"/>
                </a:lnTo>
                <a:lnTo>
                  <a:pt x="225044" y="774191"/>
                </a:lnTo>
                <a:lnTo>
                  <a:pt x="1969515" y="774191"/>
                </a:lnTo>
                <a:lnTo>
                  <a:pt x="2014883" y="769621"/>
                </a:lnTo>
                <a:lnTo>
                  <a:pt x="2057132" y="756513"/>
                </a:lnTo>
                <a:lnTo>
                  <a:pt x="2095359" y="735769"/>
                </a:lnTo>
                <a:lnTo>
                  <a:pt x="2128662" y="708294"/>
                </a:lnTo>
                <a:lnTo>
                  <a:pt x="2156137" y="674991"/>
                </a:lnTo>
                <a:lnTo>
                  <a:pt x="2176881" y="636764"/>
                </a:lnTo>
                <a:lnTo>
                  <a:pt x="2189989" y="594515"/>
                </a:lnTo>
                <a:lnTo>
                  <a:pt x="2194560" y="549147"/>
                </a:lnTo>
                <a:lnTo>
                  <a:pt x="2194560" y="225043"/>
                </a:lnTo>
                <a:lnTo>
                  <a:pt x="2189989" y="179676"/>
                </a:lnTo>
                <a:lnTo>
                  <a:pt x="2176881" y="137427"/>
                </a:lnTo>
                <a:lnTo>
                  <a:pt x="2156137" y="99200"/>
                </a:lnTo>
                <a:lnTo>
                  <a:pt x="2128662" y="65897"/>
                </a:lnTo>
                <a:lnTo>
                  <a:pt x="2095359" y="38422"/>
                </a:lnTo>
                <a:lnTo>
                  <a:pt x="2057132" y="17678"/>
                </a:lnTo>
                <a:lnTo>
                  <a:pt x="2014883" y="4570"/>
                </a:lnTo>
                <a:lnTo>
                  <a:pt x="1969515" y="0"/>
                </a:lnTo>
                <a:close/>
              </a:path>
            </a:pathLst>
          </a:custGeom>
          <a:solidFill>
            <a:srgbClr val="4655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6117463" y="1842643"/>
            <a:ext cx="514984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b="1" spc="-10" dirty="0">
                <a:solidFill>
                  <a:srgbClr val="FFFFFF"/>
                </a:solidFill>
                <a:latin typeface="Arial"/>
                <a:cs typeface="Arial"/>
              </a:rPr>
              <a:t>СПОРТ</a:t>
            </a:r>
            <a:endParaRPr sz="1100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5464555" y="2432430"/>
            <a:ext cx="593725" cy="55079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1835"/>
              </a:lnSpc>
              <a:spcBef>
                <a:spcPts val="95"/>
              </a:spcBef>
            </a:pPr>
            <a:r>
              <a:rPr sz="1600" b="1" spc="-50" dirty="0">
                <a:solidFill>
                  <a:srgbClr val="46559F"/>
                </a:solidFill>
                <a:latin typeface="Arial"/>
                <a:cs typeface="Arial"/>
              </a:rPr>
              <a:t>1</a:t>
            </a:r>
            <a:endParaRPr sz="1600" dirty="0">
              <a:latin typeface="Arial"/>
              <a:cs typeface="Arial"/>
            </a:endParaRPr>
          </a:p>
          <a:p>
            <a:pPr marL="12700">
              <a:lnSpc>
                <a:spcPts val="1175"/>
              </a:lnSpc>
            </a:pPr>
            <a:r>
              <a:rPr lang="ru-RU" sz="1100" b="1" spc="-20" dirty="0" smtClean="0">
                <a:solidFill>
                  <a:srgbClr val="46559F"/>
                </a:solidFill>
                <a:latin typeface="Arial"/>
                <a:cs typeface="Arial"/>
              </a:rPr>
              <a:t>крытый каток</a:t>
            </a:r>
            <a:endParaRPr sz="1100" dirty="0">
              <a:latin typeface="Arial"/>
              <a:cs typeface="Arial"/>
            </a:endParaRPr>
          </a:p>
        </p:txBody>
      </p:sp>
      <p:pic>
        <p:nvPicPr>
          <p:cNvPr id="35" name="object 3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190488" y="1463039"/>
            <a:ext cx="356615" cy="358139"/>
          </a:xfrm>
          <a:prstGeom prst="rect">
            <a:avLst/>
          </a:prstGeom>
        </p:spPr>
      </p:pic>
      <p:pic>
        <p:nvPicPr>
          <p:cNvPr id="36" name="object 3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511540" y="1463039"/>
            <a:ext cx="358140" cy="358139"/>
          </a:xfrm>
          <a:prstGeom prst="rect">
            <a:avLst/>
          </a:prstGeom>
        </p:spPr>
      </p:pic>
      <p:sp>
        <p:nvSpPr>
          <p:cNvPr id="37" name="object 37"/>
          <p:cNvSpPr txBox="1"/>
          <p:nvPr/>
        </p:nvSpPr>
        <p:spPr>
          <a:xfrm>
            <a:off x="5417565" y="3188588"/>
            <a:ext cx="808355" cy="3969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1835"/>
              </a:lnSpc>
              <a:spcBef>
                <a:spcPts val="95"/>
              </a:spcBef>
            </a:pPr>
            <a:r>
              <a:rPr sz="1600" b="1" spc="-25" dirty="0" smtClean="0">
                <a:solidFill>
                  <a:srgbClr val="46559F"/>
                </a:solidFill>
                <a:latin typeface="Arial"/>
                <a:cs typeface="Arial"/>
              </a:rPr>
              <a:t>1</a:t>
            </a:r>
            <a:r>
              <a:rPr lang="ru-RU" sz="1600" b="1" spc="-25" dirty="0" smtClean="0">
                <a:solidFill>
                  <a:srgbClr val="46559F"/>
                </a:solidFill>
                <a:latin typeface="Arial"/>
                <a:cs typeface="Arial"/>
              </a:rPr>
              <a:t>2</a:t>
            </a:r>
            <a:endParaRPr sz="1600" dirty="0">
              <a:latin typeface="Arial"/>
              <a:cs typeface="Arial"/>
            </a:endParaRPr>
          </a:p>
          <a:p>
            <a:pPr marL="12700">
              <a:lnSpc>
                <a:spcPts val="1235"/>
              </a:lnSpc>
            </a:pPr>
            <a:r>
              <a:rPr sz="1100" b="1" spc="-25" dirty="0">
                <a:solidFill>
                  <a:srgbClr val="46559F"/>
                </a:solidFill>
                <a:latin typeface="Arial"/>
                <a:cs typeface="Arial"/>
              </a:rPr>
              <a:t>спортзалов</a:t>
            </a:r>
            <a:endParaRPr sz="1100" dirty="0">
              <a:latin typeface="Arial"/>
              <a:cs typeface="Arial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5464555" y="3922903"/>
            <a:ext cx="652780" cy="3969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1835"/>
              </a:lnSpc>
              <a:spcBef>
                <a:spcPts val="95"/>
              </a:spcBef>
            </a:pPr>
            <a:r>
              <a:rPr lang="ru-RU" sz="1600" b="1" spc="-50" dirty="0">
                <a:solidFill>
                  <a:srgbClr val="46559F"/>
                </a:solidFill>
                <a:latin typeface="Arial"/>
                <a:cs typeface="Arial"/>
              </a:rPr>
              <a:t>1</a:t>
            </a:r>
            <a:endParaRPr sz="1600" dirty="0">
              <a:latin typeface="Arial"/>
              <a:cs typeface="Arial"/>
            </a:endParaRPr>
          </a:p>
          <a:p>
            <a:pPr marL="12700">
              <a:lnSpc>
                <a:spcPts val="1235"/>
              </a:lnSpc>
            </a:pPr>
            <a:r>
              <a:rPr sz="1100" b="1" spc="-20" dirty="0" err="1" smtClean="0">
                <a:solidFill>
                  <a:srgbClr val="46559F"/>
                </a:solidFill>
                <a:latin typeface="Arial"/>
                <a:cs typeface="Arial"/>
              </a:rPr>
              <a:t>бассейн</a:t>
            </a:r>
            <a:endParaRPr sz="1100" dirty="0">
              <a:latin typeface="Arial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5464555" y="4661992"/>
            <a:ext cx="1445260" cy="5683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1835"/>
              </a:lnSpc>
              <a:spcBef>
                <a:spcPts val="95"/>
              </a:spcBef>
            </a:pPr>
            <a:r>
              <a:rPr lang="ru-RU" sz="1600" b="1" spc="-25" dirty="0" smtClean="0">
                <a:solidFill>
                  <a:srgbClr val="46559F"/>
                </a:solidFill>
                <a:latin typeface="Arial"/>
                <a:cs typeface="Arial"/>
              </a:rPr>
              <a:t>27</a:t>
            </a:r>
            <a:endParaRPr sz="1600" dirty="0">
              <a:latin typeface="Arial"/>
              <a:cs typeface="Arial"/>
            </a:endParaRPr>
          </a:p>
          <a:p>
            <a:pPr marL="12700" marR="5080">
              <a:lnSpc>
                <a:spcPts val="1200"/>
              </a:lnSpc>
              <a:spcBef>
                <a:spcPts val="55"/>
              </a:spcBef>
            </a:pPr>
            <a:r>
              <a:rPr sz="1100" b="1" spc="-25" dirty="0" err="1" smtClean="0">
                <a:solidFill>
                  <a:srgbClr val="46559F"/>
                </a:solidFill>
                <a:latin typeface="Arial"/>
                <a:cs typeface="Arial"/>
              </a:rPr>
              <a:t>спортивных</a:t>
            </a:r>
            <a:r>
              <a:rPr sz="1100" b="1" spc="-25" dirty="0" smtClean="0">
                <a:solidFill>
                  <a:srgbClr val="46559F"/>
                </a:solidFill>
                <a:latin typeface="Arial"/>
                <a:cs typeface="Arial"/>
              </a:rPr>
              <a:t> </a:t>
            </a:r>
            <a:r>
              <a:rPr sz="1100" b="1" spc="-10" dirty="0" err="1" smtClean="0">
                <a:solidFill>
                  <a:srgbClr val="46559F"/>
                </a:solidFill>
                <a:latin typeface="Arial"/>
                <a:cs typeface="Arial"/>
              </a:rPr>
              <a:t>сооружени</a:t>
            </a:r>
            <a:r>
              <a:rPr lang="ru-RU" sz="1100" b="1" spc="-10" dirty="0" smtClean="0">
                <a:solidFill>
                  <a:srgbClr val="46559F"/>
                </a:solidFill>
                <a:latin typeface="Arial"/>
                <a:cs typeface="Arial"/>
              </a:rPr>
              <a:t>й</a:t>
            </a:r>
            <a:endParaRPr sz="1100" dirty="0">
              <a:latin typeface="Arial"/>
              <a:cs typeface="Arial"/>
            </a:endParaRPr>
          </a:p>
        </p:txBody>
      </p:sp>
      <p:grpSp>
        <p:nvGrpSpPr>
          <p:cNvPr id="40" name="object 40"/>
          <p:cNvGrpSpPr/>
          <p:nvPr/>
        </p:nvGrpSpPr>
        <p:grpSpPr>
          <a:xfrm>
            <a:off x="3239897" y="5445125"/>
            <a:ext cx="1440180" cy="361315"/>
            <a:chOff x="3239897" y="5445125"/>
            <a:chExt cx="1440180" cy="361315"/>
          </a:xfrm>
        </p:grpSpPr>
        <p:sp>
          <p:nvSpPr>
            <p:cNvPr id="41" name="object 41"/>
            <p:cNvSpPr/>
            <p:nvPr/>
          </p:nvSpPr>
          <p:spPr>
            <a:xfrm>
              <a:off x="3240786" y="5446014"/>
              <a:ext cx="1438275" cy="359410"/>
            </a:xfrm>
            <a:custGeom>
              <a:avLst/>
              <a:gdLst/>
              <a:ahLst/>
              <a:cxnLst/>
              <a:rect l="l" t="t" r="r" b="b"/>
              <a:pathLst>
                <a:path w="1438275" h="359410">
                  <a:moveTo>
                    <a:pt x="1378203" y="0"/>
                  </a:moveTo>
                  <a:lnTo>
                    <a:pt x="60071" y="0"/>
                  </a:lnTo>
                  <a:lnTo>
                    <a:pt x="52276" y="533"/>
                  </a:lnTo>
                  <a:lnTo>
                    <a:pt x="17525" y="17526"/>
                  </a:lnTo>
                  <a:lnTo>
                    <a:pt x="533" y="52151"/>
                  </a:lnTo>
                  <a:lnTo>
                    <a:pt x="0" y="299364"/>
                  </a:lnTo>
                  <a:lnTo>
                    <a:pt x="533" y="307150"/>
                  </a:lnTo>
                  <a:lnTo>
                    <a:pt x="17525" y="341804"/>
                  </a:lnTo>
                  <a:lnTo>
                    <a:pt x="52276" y="358781"/>
                  </a:lnTo>
                  <a:lnTo>
                    <a:pt x="60071" y="359308"/>
                  </a:lnTo>
                  <a:lnTo>
                    <a:pt x="1378203" y="359308"/>
                  </a:lnTo>
                  <a:lnTo>
                    <a:pt x="1414899" y="346977"/>
                  </a:lnTo>
                  <a:lnTo>
                    <a:pt x="1436242" y="314839"/>
                  </a:lnTo>
                  <a:lnTo>
                    <a:pt x="1438275" y="299364"/>
                  </a:lnTo>
                  <a:lnTo>
                    <a:pt x="1437893" y="59563"/>
                  </a:lnTo>
                  <a:lnTo>
                    <a:pt x="1438249" y="59563"/>
                  </a:lnTo>
                  <a:lnTo>
                    <a:pt x="1425932" y="23375"/>
                  </a:lnTo>
                  <a:lnTo>
                    <a:pt x="1393793" y="2079"/>
                  </a:lnTo>
                  <a:lnTo>
                    <a:pt x="1386070" y="533"/>
                  </a:lnTo>
                  <a:lnTo>
                    <a:pt x="1378203" y="0"/>
                  </a:lnTo>
                  <a:close/>
                </a:path>
                <a:path w="1438275" h="359410">
                  <a:moveTo>
                    <a:pt x="1438249" y="59563"/>
                  </a:moveTo>
                  <a:lnTo>
                    <a:pt x="1437893" y="59563"/>
                  </a:lnTo>
                  <a:lnTo>
                    <a:pt x="1438275" y="59944"/>
                  </a:lnTo>
                  <a:lnTo>
                    <a:pt x="1438249" y="5956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3240786" y="5446014"/>
              <a:ext cx="1438275" cy="359410"/>
            </a:xfrm>
            <a:custGeom>
              <a:avLst/>
              <a:gdLst/>
              <a:ahLst/>
              <a:cxnLst/>
              <a:rect l="l" t="t" r="r" b="b"/>
              <a:pathLst>
                <a:path w="1438275" h="359410">
                  <a:moveTo>
                    <a:pt x="59689" y="0"/>
                  </a:moveTo>
                  <a:lnTo>
                    <a:pt x="60071" y="0"/>
                  </a:lnTo>
                  <a:lnTo>
                    <a:pt x="52276" y="533"/>
                  </a:lnTo>
                  <a:lnTo>
                    <a:pt x="44576" y="2079"/>
                  </a:lnTo>
                  <a:lnTo>
                    <a:pt x="12342" y="23375"/>
                  </a:lnTo>
                  <a:lnTo>
                    <a:pt x="0" y="59944"/>
                  </a:lnTo>
                  <a:lnTo>
                    <a:pt x="0" y="299364"/>
                  </a:lnTo>
                  <a:lnTo>
                    <a:pt x="12342" y="335960"/>
                  </a:lnTo>
                  <a:lnTo>
                    <a:pt x="44576" y="357244"/>
                  </a:lnTo>
                  <a:lnTo>
                    <a:pt x="60071" y="359308"/>
                  </a:lnTo>
                  <a:lnTo>
                    <a:pt x="1378203" y="359308"/>
                  </a:lnTo>
                  <a:lnTo>
                    <a:pt x="1414899" y="346977"/>
                  </a:lnTo>
                  <a:lnTo>
                    <a:pt x="1436242" y="314839"/>
                  </a:lnTo>
                  <a:lnTo>
                    <a:pt x="1438275" y="299364"/>
                  </a:lnTo>
                  <a:lnTo>
                    <a:pt x="1437893" y="59563"/>
                  </a:lnTo>
                  <a:lnTo>
                    <a:pt x="1438275" y="59944"/>
                  </a:lnTo>
                  <a:lnTo>
                    <a:pt x="1437759" y="52151"/>
                  </a:lnTo>
                  <a:lnTo>
                    <a:pt x="1436243" y="44465"/>
                  </a:lnTo>
                  <a:lnTo>
                    <a:pt x="1414899" y="12342"/>
                  </a:lnTo>
                  <a:lnTo>
                    <a:pt x="1378203" y="0"/>
                  </a:lnTo>
                  <a:lnTo>
                    <a:pt x="59689" y="0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8" name="object 48"/>
          <p:cNvSpPr txBox="1">
            <a:spLocks noGrp="1"/>
          </p:cNvSpPr>
          <p:nvPr>
            <p:ph type="ftr" sz="quarter" idx="5"/>
          </p:nvPr>
        </p:nvSpPr>
        <p:spPr>
          <a:xfrm>
            <a:off x="527405" y="6551696"/>
            <a:ext cx="4620920" cy="190642"/>
          </a:xfrm>
          <a:prstGeom prst="rect">
            <a:avLst/>
          </a:prstGeom>
        </p:spPr>
        <p:txBody>
          <a:bodyPr vert="horz" wrap="square" lIns="0" tIns="66878" rIns="0" bIns="0" rtlCol="0">
            <a:spAutoFit/>
          </a:bodyPr>
          <a:lstStyle/>
          <a:p>
            <a:pPr marL="99695">
              <a:lnSpc>
                <a:spcPct val="100000"/>
              </a:lnSpc>
              <a:spcBef>
                <a:spcPts val="25"/>
              </a:spcBef>
            </a:pPr>
            <a:r>
              <a:rPr spc="-10" dirty="0"/>
              <a:t>ИНВЕСТИЦИОННЫЙ</a:t>
            </a:r>
            <a:r>
              <a:rPr spc="-25" dirty="0"/>
              <a:t> </a:t>
            </a:r>
            <a:r>
              <a:rPr spc="-20" dirty="0"/>
              <a:t>ПРОФИЛЬ</a:t>
            </a:r>
            <a:r>
              <a:rPr spc="25" dirty="0"/>
              <a:t> </a:t>
            </a:r>
            <a:r>
              <a:rPr lang="ru-RU" spc="25" dirty="0" smtClean="0"/>
              <a:t>ГОРОДСКОГО ОКРУГА ГОРОДА РАЙЧИХИНСК</a:t>
            </a:r>
            <a:endParaRPr spc="-10" dirty="0"/>
          </a:p>
        </p:txBody>
      </p:sp>
      <p:sp>
        <p:nvSpPr>
          <p:cNvPr id="49" name="object 4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93980">
              <a:lnSpc>
                <a:spcPct val="100000"/>
              </a:lnSpc>
              <a:spcBef>
                <a:spcPts val="125"/>
              </a:spcBef>
            </a:pPr>
            <a:fld id="{81D60167-4931-47E6-BA6A-407CBD079E47}" type="slidenum">
              <a:rPr spc="-50" dirty="0"/>
              <a:t>7</a:t>
            </a:fld>
            <a:endParaRPr spc="-50" dirty="0"/>
          </a:p>
        </p:txBody>
      </p:sp>
      <p:sp>
        <p:nvSpPr>
          <p:cNvPr id="52" name="TextBox 51"/>
          <p:cNvSpPr txBox="1"/>
          <p:nvPr/>
        </p:nvSpPr>
        <p:spPr>
          <a:xfrm>
            <a:off x="5352694" y="5268589"/>
            <a:ext cx="1265430" cy="489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>
              <a:lnSpc>
                <a:spcPts val="1835"/>
              </a:lnSpc>
              <a:spcBef>
                <a:spcPts val="95"/>
              </a:spcBef>
            </a:pPr>
            <a:r>
              <a:rPr lang="ru-RU" sz="1100" b="1" spc="-50" dirty="0" smtClean="0">
                <a:solidFill>
                  <a:srgbClr val="4655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ru-RU" sz="11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5080">
              <a:lnSpc>
                <a:spcPts val="1200"/>
              </a:lnSpc>
              <a:spcBef>
                <a:spcPts val="55"/>
              </a:spcBef>
            </a:pPr>
            <a:r>
              <a:rPr lang="ru-RU" sz="1100" b="1" spc="-25" dirty="0" smtClean="0">
                <a:solidFill>
                  <a:srgbClr val="46559F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Центр спорта</a:t>
            </a:r>
            <a:endParaRPr lang="ru-RU" sz="1100" b="1" dirty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861274" y="1062385"/>
            <a:ext cx="6055360" cy="4904740"/>
            <a:chOff x="626363" y="1395983"/>
            <a:chExt cx="6055360" cy="4904740"/>
          </a:xfrm>
        </p:grpSpPr>
        <p:sp>
          <p:nvSpPr>
            <p:cNvPr id="3" name="object 3"/>
            <p:cNvSpPr/>
            <p:nvPr/>
          </p:nvSpPr>
          <p:spPr>
            <a:xfrm>
              <a:off x="626363" y="1395983"/>
              <a:ext cx="6055360" cy="4904740"/>
            </a:xfrm>
            <a:custGeom>
              <a:avLst/>
              <a:gdLst/>
              <a:ahLst/>
              <a:cxnLst/>
              <a:rect l="l" t="t" r="r" b="b"/>
              <a:pathLst>
                <a:path w="6055359" h="4904740">
                  <a:moveTo>
                    <a:pt x="5808218" y="0"/>
                  </a:moveTo>
                  <a:lnTo>
                    <a:pt x="246583" y="0"/>
                  </a:lnTo>
                  <a:lnTo>
                    <a:pt x="196888" y="5008"/>
                  </a:lnTo>
                  <a:lnTo>
                    <a:pt x="150602" y="19373"/>
                  </a:lnTo>
                  <a:lnTo>
                    <a:pt x="108717" y="42105"/>
                  </a:lnTo>
                  <a:lnTo>
                    <a:pt x="72223" y="72215"/>
                  </a:lnTo>
                  <a:lnTo>
                    <a:pt x="42113" y="108712"/>
                  </a:lnTo>
                  <a:lnTo>
                    <a:pt x="19378" y="150608"/>
                  </a:lnTo>
                  <a:lnTo>
                    <a:pt x="5009" y="196911"/>
                  </a:lnTo>
                  <a:lnTo>
                    <a:pt x="0" y="246633"/>
                  </a:lnTo>
                  <a:lnTo>
                    <a:pt x="0" y="4657648"/>
                  </a:lnTo>
                  <a:lnTo>
                    <a:pt x="5009" y="4707343"/>
                  </a:lnTo>
                  <a:lnTo>
                    <a:pt x="19378" y="4753629"/>
                  </a:lnTo>
                  <a:lnTo>
                    <a:pt x="42113" y="4795514"/>
                  </a:lnTo>
                  <a:lnTo>
                    <a:pt x="72223" y="4832008"/>
                  </a:lnTo>
                  <a:lnTo>
                    <a:pt x="108717" y="4862118"/>
                  </a:lnTo>
                  <a:lnTo>
                    <a:pt x="150602" y="4884853"/>
                  </a:lnTo>
                  <a:lnTo>
                    <a:pt x="196888" y="4899222"/>
                  </a:lnTo>
                  <a:lnTo>
                    <a:pt x="246583" y="4904232"/>
                  </a:lnTo>
                  <a:lnTo>
                    <a:pt x="5808218" y="4904232"/>
                  </a:lnTo>
                  <a:lnTo>
                    <a:pt x="5857940" y="4899222"/>
                  </a:lnTo>
                  <a:lnTo>
                    <a:pt x="5904243" y="4884853"/>
                  </a:lnTo>
                  <a:lnTo>
                    <a:pt x="5946139" y="4862118"/>
                  </a:lnTo>
                  <a:lnTo>
                    <a:pt x="5982636" y="4832008"/>
                  </a:lnTo>
                  <a:lnTo>
                    <a:pt x="6012746" y="4795514"/>
                  </a:lnTo>
                  <a:lnTo>
                    <a:pt x="6035478" y="4753629"/>
                  </a:lnTo>
                  <a:lnTo>
                    <a:pt x="6049843" y="4707343"/>
                  </a:lnTo>
                  <a:lnTo>
                    <a:pt x="6054852" y="4657648"/>
                  </a:lnTo>
                  <a:lnTo>
                    <a:pt x="6054852" y="246633"/>
                  </a:lnTo>
                  <a:lnTo>
                    <a:pt x="6049843" y="196911"/>
                  </a:lnTo>
                  <a:lnTo>
                    <a:pt x="6035478" y="150608"/>
                  </a:lnTo>
                  <a:lnTo>
                    <a:pt x="6012746" y="108712"/>
                  </a:lnTo>
                  <a:lnTo>
                    <a:pt x="5982636" y="72215"/>
                  </a:lnTo>
                  <a:lnTo>
                    <a:pt x="5946139" y="42105"/>
                  </a:lnTo>
                  <a:lnTo>
                    <a:pt x="5904243" y="19373"/>
                  </a:lnTo>
                  <a:lnTo>
                    <a:pt x="5857940" y="5008"/>
                  </a:lnTo>
                  <a:lnTo>
                    <a:pt x="5808218" y="0"/>
                  </a:lnTo>
                  <a:close/>
                </a:path>
              </a:pathLst>
            </a:custGeom>
            <a:solidFill>
              <a:srgbClr val="F0F0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751332" y="1525523"/>
              <a:ext cx="5832475" cy="4653280"/>
            </a:xfrm>
            <a:custGeom>
              <a:avLst/>
              <a:gdLst/>
              <a:ahLst/>
              <a:cxnLst/>
              <a:rect l="l" t="t" r="r" b="b"/>
              <a:pathLst>
                <a:path w="5832475" h="4653280">
                  <a:moveTo>
                    <a:pt x="2833116" y="3395091"/>
                  </a:moveTo>
                  <a:lnTo>
                    <a:pt x="2827680" y="3348012"/>
                  </a:lnTo>
                  <a:lnTo>
                    <a:pt x="2812237" y="3304794"/>
                  </a:lnTo>
                  <a:lnTo>
                    <a:pt x="2787993" y="3266656"/>
                  </a:lnTo>
                  <a:lnTo>
                    <a:pt x="2756192" y="3234855"/>
                  </a:lnTo>
                  <a:lnTo>
                    <a:pt x="2718054" y="3210610"/>
                  </a:lnTo>
                  <a:lnTo>
                    <a:pt x="2674836" y="3195167"/>
                  </a:lnTo>
                  <a:lnTo>
                    <a:pt x="2627757" y="3189732"/>
                  </a:lnTo>
                  <a:lnTo>
                    <a:pt x="205371" y="3189732"/>
                  </a:lnTo>
                  <a:lnTo>
                    <a:pt x="158280" y="3195167"/>
                  </a:lnTo>
                  <a:lnTo>
                    <a:pt x="115049" y="3210610"/>
                  </a:lnTo>
                  <a:lnTo>
                    <a:pt x="76911" y="3234855"/>
                  </a:lnTo>
                  <a:lnTo>
                    <a:pt x="45110" y="3266656"/>
                  </a:lnTo>
                  <a:lnTo>
                    <a:pt x="20866" y="3304794"/>
                  </a:lnTo>
                  <a:lnTo>
                    <a:pt x="5422" y="3348012"/>
                  </a:lnTo>
                  <a:lnTo>
                    <a:pt x="0" y="3395091"/>
                  </a:lnTo>
                  <a:lnTo>
                    <a:pt x="0" y="4447400"/>
                  </a:lnTo>
                  <a:lnTo>
                    <a:pt x="5422" y="4494492"/>
                  </a:lnTo>
                  <a:lnTo>
                    <a:pt x="20866" y="4537722"/>
                  </a:lnTo>
                  <a:lnTo>
                    <a:pt x="45110" y="4575861"/>
                  </a:lnTo>
                  <a:lnTo>
                    <a:pt x="76911" y="4607661"/>
                  </a:lnTo>
                  <a:lnTo>
                    <a:pt x="115049" y="4631906"/>
                  </a:lnTo>
                  <a:lnTo>
                    <a:pt x="158280" y="4647349"/>
                  </a:lnTo>
                  <a:lnTo>
                    <a:pt x="205371" y="4652772"/>
                  </a:lnTo>
                  <a:lnTo>
                    <a:pt x="2627757" y="4652772"/>
                  </a:lnTo>
                  <a:lnTo>
                    <a:pt x="2674836" y="4647349"/>
                  </a:lnTo>
                  <a:lnTo>
                    <a:pt x="2718054" y="4631906"/>
                  </a:lnTo>
                  <a:lnTo>
                    <a:pt x="2756192" y="4607661"/>
                  </a:lnTo>
                  <a:lnTo>
                    <a:pt x="2787993" y="4575861"/>
                  </a:lnTo>
                  <a:lnTo>
                    <a:pt x="2812237" y="4537722"/>
                  </a:lnTo>
                  <a:lnTo>
                    <a:pt x="2827680" y="4494492"/>
                  </a:lnTo>
                  <a:lnTo>
                    <a:pt x="2833116" y="4447400"/>
                  </a:lnTo>
                  <a:lnTo>
                    <a:pt x="2833116" y="3395091"/>
                  </a:lnTo>
                  <a:close/>
                </a:path>
                <a:path w="5832475" h="4653280">
                  <a:moveTo>
                    <a:pt x="2833116" y="1799463"/>
                  </a:moveTo>
                  <a:lnTo>
                    <a:pt x="2827680" y="1752384"/>
                  </a:lnTo>
                  <a:lnTo>
                    <a:pt x="2812237" y="1709166"/>
                  </a:lnTo>
                  <a:lnTo>
                    <a:pt x="2787993" y="1671027"/>
                  </a:lnTo>
                  <a:lnTo>
                    <a:pt x="2756192" y="1639227"/>
                  </a:lnTo>
                  <a:lnTo>
                    <a:pt x="2718054" y="1614982"/>
                  </a:lnTo>
                  <a:lnTo>
                    <a:pt x="2674836" y="1599539"/>
                  </a:lnTo>
                  <a:lnTo>
                    <a:pt x="2627757" y="1594104"/>
                  </a:lnTo>
                  <a:lnTo>
                    <a:pt x="205371" y="1594104"/>
                  </a:lnTo>
                  <a:lnTo>
                    <a:pt x="158280" y="1599539"/>
                  </a:lnTo>
                  <a:lnTo>
                    <a:pt x="115049" y="1614982"/>
                  </a:lnTo>
                  <a:lnTo>
                    <a:pt x="76911" y="1639227"/>
                  </a:lnTo>
                  <a:lnTo>
                    <a:pt x="45110" y="1671027"/>
                  </a:lnTo>
                  <a:lnTo>
                    <a:pt x="20866" y="1709166"/>
                  </a:lnTo>
                  <a:lnTo>
                    <a:pt x="5422" y="1752384"/>
                  </a:lnTo>
                  <a:lnTo>
                    <a:pt x="0" y="1799463"/>
                  </a:lnTo>
                  <a:lnTo>
                    <a:pt x="0" y="2851785"/>
                  </a:lnTo>
                  <a:lnTo>
                    <a:pt x="5422" y="2898876"/>
                  </a:lnTo>
                  <a:lnTo>
                    <a:pt x="20866" y="2942094"/>
                  </a:lnTo>
                  <a:lnTo>
                    <a:pt x="45110" y="2980232"/>
                  </a:lnTo>
                  <a:lnTo>
                    <a:pt x="76911" y="3012033"/>
                  </a:lnTo>
                  <a:lnTo>
                    <a:pt x="115049" y="3036278"/>
                  </a:lnTo>
                  <a:lnTo>
                    <a:pt x="158280" y="3051721"/>
                  </a:lnTo>
                  <a:lnTo>
                    <a:pt x="205371" y="3057144"/>
                  </a:lnTo>
                  <a:lnTo>
                    <a:pt x="2627757" y="3057144"/>
                  </a:lnTo>
                  <a:lnTo>
                    <a:pt x="2674836" y="3051721"/>
                  </a:lnTo>
                  <a:lnTo>
                    <a:pt x="2718054" y="3036278"/>
                  </a:lnTo>
                  <a:lnTo>
                    <a:pt x="2756192" y="3012033"/>
                  </a:lnTo>
                  <a:lnTo>
                    <a:pt x="2787993" y="2980232"/>
                  </a:lnTo>
                  <a:lnTo>
                    <a:pt x="2812237" y="2942094"/>
                  </a:lnTo>
                  <a:lnTo>
                    <a:pt x="2827680" y="2898876"/>
                  </a:lnTo>
                  <a:lnTo>
                    <a:pt x="2833116" y="2851785"/>
                  </a:lnTo>
                  <a:lnTo>
                    <a:pt x="2833116" y="1799463"/>
                  </a:lnTo>
                  <a:close/>
                </a:path>
                <a:path w="5832475" h="4653280">
                  <a:moveTo>
                    <a:pt x="2833116" y="205359"/>
                  </a:moveTo>
                  <a:lnTo>
                    <a:pt x="2827680" y="158280"/>
                  </a:lnTo>
                  <a:lnTo>
                    <a:pt x="2812237" y="115062"/>
                  </a:lnTo>
                  <a:lnTo>
                    <a:pt x="2787993" y="76923"/>
                  </a:lnTo>
                  <a:lnTo>
                    <a:pt x="2756192" y="45123"/>
                  </a:lnTo>
                  <a:lnTo>
                    <a:pt x="2718054" y="20878"/>
                  </a:lnTo>
                  <a:lnTo>
                    <a:pt x="2674836" y="5435"/>
                  </a:lnTo>
                  <a:lnTo>
                    <a:pt x="2627757" y="0"/>
                  </a:lnTo>
                  <a:lnTo>
                    <a:pt x="205371" y="0"/>
                  </a:lnTo>
                  <a:lnTo>
                    <a:pt x="158280" y="5435"/>
                  </a:lnTo>
                  <a:lnTo>
                    <a:pt x="115049" y="20878"/>
                  </a:lnTo>
                  <a:lnTo>
                    <a:pt x="76911" y="45123"/>
                  </a:lnTo>
                  <a:lnTo>
                    <a:pt x="45110" y="76923"/>
                  </a:lnTo>
                  <a:lnTo>
                    <a:pt x="20866" y="115062"/>
                  </a:lnTo>
                  <a:lnTo>
                    <a:pt x="5422" y="158280"/>
                  </a:lnTo>
                  <a:lnTo>
                    <a:pt x="0" y="205359"/>
                  </a:lnTo>
                  <a:lnTo>
                    <a:pt x="0" y="1257681"/>
                  </a:lnTo>
                  <a:lnTo>
                    <a:pt x="5422" y="1304772"/>
                  </a:lnTo>
                  <a:lnTo>
                    <a:pt x="20866" y="1347990"/>
                  </a:lnTo>
                  <a:lnTo>
                    <a:pt x="45110" y="1386128"/>
                  </a:lnTo>
                  <a:lnTo>
                    <a:pt x="76911" y="1417929"/>
                  </a:lnTo>
                  <a:lnTo>
                    <a:pt x="115049" y="1442173"/>
                  </a:lnTo>
                  <a:lnTo>
                    <a:pt x="158280" y="1457617"/>
                  </a:lnTo>
                  <a:lnTo>
                    <a:pt x="205371" y="1463040"/>
                  </a:lnTo>
                  <a:lnTo>
                    <a:pt x="2627757" y="1463040"/>
                  </a:lnTo>
                  <a:lnTo>
                    <a:pt x="2674836" y="1457617"/>
                  </a:lnTo>
                  <a:lnTo>
                    <a:pt x="2718054" y="1442173"/>
                  </a:lnTo>
                  <a:lnTo>
                    <a:pt x="2756192" y="1417929"/>
                  </a:lnTo>
                  <a:lnTo>
                    <a:pt x="2787993" y="1386128"/>
                  </a:lnTo>
                  <a:lnTo>
                    <a:pt x="2812237" y="1347990"/>
                  </a:lnTo>
                  <a:lnTo>
                    <a:pt x="2827680" y="1304772"/>
                  </a:lnTo>
                  <a:lnTo>
                    <a:pt x="2833116" y="1257681"/>
                  </a:lnTo>
                  <a:lnTo>
                    <a:pt x="2833116" y="205359"/>
                  </a:lnTo>
                  <a:close/>
                </a:path>
                <a:path w="5832475" h="4653280">
                  <a:moveTo>
                    <a:pt x="5774436" y="205359"/>
                  </a:moveTo>
                  <a:lnTo>
                    <a:pt x="5769000" y="158280"/>
                  </a:lnTo>
                  <a:lnTo>
                    <a:pt x="5753557" y="115062"/>
                  </a:lnTo>
                  <a:lnTo>
                    <a:pt x="5729313" y="76923"/>
                  </a:lnTo>
                  <a:lnTo>
                    <a:pt x="5697512" y="45123"/>
                  </a:lnTo>
                  <a:lnTo>
                    <a:pt x="5659374" y="20878"/>
                  </a:lnTo>
                  <a:lnTo>
                    <a:pt x="5616156" y="5435"/>
                  </a:lnTo>
                  <a:lnTo>
                    <a:pt x="5569077" y="0"/>
                  </a:lnTo>
                  <a:lnTo>
                    <a:pt x="3145155" y="0"/>
                  </a:lnTo>
                  <a:lnTo>
                    <a:pt x="3098063" y="5435"/>
                  </a:lnTo>
                  <a:lnTo>
                    <a:pt x="3054845" y="20878"/>
                  </a:lnTo>
                  <a:lnTo>
                    <a:pt x="3016707" y="45123"/>
                  </a:lnTo>
                  <a:lnTo>
                    <a:pt x="2984906" y="76923"/>
                  </a:lnTo>
                  <a:lnTo>
                    <a:pt x="2960662" y="115062"/>
                  </a:lnTo>
                  <a:lnTo>
                    <a:pt x="2945219" y="158280"/>
                  </a:lnTo>
                  <a:lnTo>
                    <a:pt x="2939796" y="205359"/>
                  </a:lnTo>
                  <a:lnTo>
                    <a:pt x="2939796" y="1257681"/>
                  </a:lnTo>
                  <a:lnTo>
                    <a:pt x="2945219" y="1304772"/>
                  </a:lnTo>
                  <a:lnTo>
                    <a:pt x="2960662" y="1347990"/>
                  </a:lnTo>
                  <a:lnTo>
                    <a:pt x="2984906" y="1386128"/>
                  </a:lnTo>
                  <a:lnTo>
                    <a:pt x="3016707" y="1417929"/>
                  </a:lnTo>
                  <a:lnTo>
                    <a:pt x="3054845" y="1442173"/>
                  </a:lnTo>
                  <a:lnTo>
                    <a:pt x="3098063" y="1457617"/>
                  </a:lnTo>
                  <a:lnTo>
                    <a:pt x="3145155" y="1463040"/>
                  </a:lnTo>
                  <a:lnTo>
                    <a:pt x="5569077" y="1463040"/>
                  </a:lnTo>
                  <a:lnTo>
                    <a:pt x="5616156" y="1457617"/>
                  </a:lnTo>
                  <a:lnTo>
                    <a:pt x="5659374" y="1442173"/>
                  </a:lnTo>
                  <a:lnTo>
                    <a:pt x="5697512" y="1417929"/>
                  </a:lnTo>
                  <a:lnTo>
                    <a:pt x="5729313" y="1386128"/>
                  </a:lnTo>
                  <a:lnTo>
                    <a:pt x="5753557" y="1347990"/>
                  </a:lnTo>
                  <a:lnTo>
                    <a:pt x="5769000" y="1304772"/>
                  </a:lnTo>
                  <a:lnTo>
                    <a:pt x="5774436" y="1257681"/>
                  </a:lnTo>
                  <a:lnTo>
                    <a:pt x="5774436" y="205359"/>
                  </a:lnTo>
                  <a:close/>
                </a:path>
                <a:path w="5832475" h="4653280">
                  <a:moveTo>
                    <a:pt x="5806440" y="1799463"/>
                  </a:moveTo>
                  <a:lnTo>
                    <a:pt x="5801004" y="1752384"/>
                  </a:lnTo>
                  <a:lnTo>
                    <a:pt x="5785561" y="1709166"/>
                  </a:lnTo>
                  <a:lnTo>
                    <a:pt x="5761317" y="1671027"/>
                  </a:lnTo>
                  <a:lnTo>
                    <a:pt x="5729516" y="1639227"/>
                  </a:lnTo>
                  <a:lnTo>
                    <a:pt x="5691378" y="1614982"/>
                  </a:lnTo>
                  <a:lnTo>
                    <a:pt x="5648160" y="1599539"/>
                  </a:lnTo>
                  <a:lnTo>
                    <a:pt x="5601081" y="1594104"/>
                  </a:lnTo>
                  <a:lnTo>
                    <a:pt x="3177159" y="1594104"/>
                  </a:lnTo>
                  <a:lnTo>
                    <a:pt x="3130067" y="1599539"/>
                  </a:lnTo>
                  <a:lnTo>
                    <a:pt x="3086849" y="1614982"/>
                  </a:lnTo>
                  <a:lnTo>
                    <a:pt x="3048711" y="1639227"/>
                  </a:lnTo>
                  <a:lnTo>
                    <a:pt x="3016910" y="1671027"/>
                  </a:lnTo>
                  <a:lnTo>
                    <a:pt x="2992666" y="1709166"/>
                  </a:lnTo>
                  <a:lnTo>
                    <a:pt x="2977223" y="1752384"/>
                  </a:lnTo>
                  <a:lnTo>
                    <a:pt x="2971800" y="1799463"/>
                  </a:lnTo>
                  <a:lnTo>
                    <a:pt x="2971800" y="2851785"/>
                  </a:lnTo>
                  <a:lnTo>
                    <a:pt x="2977223" y="2898876"/>
                  </a:lnTo>
                  <a:lnTo>
                    <a:pt x="2992666" y="2942094"/>
                  </a:lnTo>
                  <a:lnTo>
                    <a:pt x="3016910" y="2980232"/>
                  </a:lnTo>
                  <a:lnTo>
                    <a:pt x="3048711" y="3012033"/>
                  </a:lnTo>
                  <a:lnTo>
                    <a:pt x="3086849" y="3036278"/>
                  </a:lnTo>
                  <a:lnTo>
                    <a:pt x="3130067" y="3051721"/>
                  </a:lnTo>
                  <a:lnTo>
                    <a:pt x="3177159" y="3057144"/>
                  </a:lnTo>
                  <a:lnTo>
                    <a:pt x="5601081" y="3057144"/>
                  </a:lnTo>
                  <a:lnTo>
                    <a:pt x="5648160" y="3051721"/>
                  </a:lnTo>
                  <a:lnTo>
                    <a:pt x="5691378" y="3036278"/>
                  </a:lnTo>
                  <a:lnTo>
                    <a:pt x="5729516" y="3012033"/>
                  </a:lnTo>
                  <a:lnTo>
                    <a:pt x="5761317" y="2980232"/>
                  </a:lnTo>
                  <a:lnTo>
                    <a:pt x="5785561" y="2942094"/>
                  </a:lnTo>
                  <a:lnTo>
                    <a:pt x="5801004" y="2898876"/>
                  </a:lnTo>
                  <a:lnTo>
                    <a:pt x="5806440" y="2851785"/>
                  </a:lnTo>
                  <a:lnTo>
                    <a:pt x="5806440" y="1799463"/>
                  </a:lnTo>
                  <a:close/>
                </a:path>
                <a:path w="5832475" h="4653280">
                  <a:moveTo>
                    <a:pt x="5832348" y="3376803"/>
                  </a:moveTo>
                  <a:lnTo>
                    <a:pt x="5826912" y="3329724"/>
                  </a:lnTo>
                  <a:lnTo>
                    <a:pt x="5811469" y="3286506"/>
                  </a:lnTo>
                  <a:lnTo>
                    <a:pt x="5787225" y="3248368"/>
                  </a:lnTo>
                  <a:lnTo>
                    <a:pt x="5755424" y="3216567"/>
                  </a:lnTo>
                  <a:lnTo>
                    <a:pt x="5717286" y="3192322"/>
                  </a:lnTo>
                  <a:lnTo>
                    <a:pt x="5674068" y="3176879"/>
                  </a:lnTo>
                  <a:lnTo>
                    <a:pt x="5626989" y="3171444"/>
                  </a:lnTo>
                  <a:lnTo>
                    <a:pt x="3203067" y="3171444"/>
                  </a:lnTo>
                  <a:lnTo>
                    <a:pt x="3155975" y="3176879"/>
                  </a:lnTo>
                  <a:lnTo>
                    <a:pt x="3112757" y="3192322"/>
                  </a:lnTo>
                  <a:lnTo>
                    <a:pt x="3074619" y="3216567"/>
                  </a:lnTo>
                  <a:lnTo>
                    <a:pt x="3042818" y="3248368"/>
                  </a:lnTo>
                  <a:lnTo>
                    <a:pt x="3018574" y="3286506"/>
                  </a:lnTo>
                  <a:lnTo>
                    <a:pt x="3003131" y="3329724"/>
                  </a:lnTo>
                  <a:lnTo>
                    <a:pt x="2997708" y="3376803"/>
                  </a:lnTo>
                  <a:lnTo>
                    <a:pt x="2997708" y="4429112"/>
                  </a:lnTo>
                  <a:lnTo>
                    <a:pt x="3003131" y="4476204"/>
                  </a:lnTo>
                  <a:lnTo>
                    <a:pt x="3018574" y="4519434"/>
                  </a:lnTo>
                  <a:lnTo>
                    <a:pt x="3042818" y="4557573"/>
                  </a:lnTo>
                  <a:lnTo>
                    <a:pt x="3074619" y="4589373"/>
                  </a:lnTo>
                  <a:lnTo>
                    <a:pt x="3112757" y="4613618"/>
                  </a:lnTo>
                  <a:lnTo>
                    <a:pt x="3155975" y="4629061"/>
                  </a:lnTo>
                  <a:lnTo>
                    <a:pt x="3203067" y="4634484"/>
                  </a:lnTo>
                  <a:lnTo>
                    <a:pt x="5626989" y="4634484"/>
                  </a:lnTo>
                  <a:lnTo>
                    <a:pt x="5674068" y="4629061"/>
                  </a:lnTo>
                  <a:lnTo>
                    <a:pt x="5717286" y="4613618"/>
                  </a:lnTo>
                  <a:lnTo>
                    <a:pt x="5755424" y="4589373"/>
                  </a:lnTo>
                  <a:lnTo>
                    <a:pt x="5787225" y="4557573"/>
                  </a:lnTo>
                  <a:lnTo>
                    <a:pt x="5811469" y="4519434"/>
                  </a:lnTo>
                  <a:lnTo>
                    <a:pt x="5826912" y="4476204"/>
                  </a:lnTo>
                  <a:lnTo>
                    <a:pt x="5832348" y="4429112"/>
                  </a:lnTo>
                  <a:lnTo>
                    <a:pt x="5832348" y="337680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557580" y="516382"/>
            <a:ext cx="7416647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9215">
              <a:lnSpc>
                <a:spcPct val="100000"/>
              </a:lnSpc>
              <a:spcBef>
                <a:spcPts val="100"/>
              </a:spcBef>
            </a:pPr>
            <a:r>
              <a:rPr spc="-25" dirty="0"/>
              <a:t>ДОСТОПРИМЕЧАТЕЛЬНОСТИ</a:t>
            </a:r>
            <a:r>
              <a:rPr spc="5" dirty="0"/>
              <a:t> </a:t>
            </a:r>
            <a:r>
              <a:rPr lang="ru-RU" spc="5" dirty="0" smtClean="0"/>
              <a:t>ГОРОДСКОГО ОКРУГА ГОРОДА РАЙЧИХИНСК</a:t>
            </a:r>
            <a:endParaRPr spc="-10" dirty="0"/>
          </a:p>
        </p:txBody>
      </p:sp>
      <p:sp>
        <p:nvSpPr>
          <p:cNvPr id="9" name="object 9"/>
          <p:cNvSpPr/>
          <p:nvPr/>
        </p:nvSpPr>
        <p:spPr>
          <a:xfrm>
            <a:off x="626363" y="163068"/>
            <a:ext cx="662940" cy="273050"/>
          </a:xfrm>
          <a:custGeom>
            <a:avLst/>
            <a:gdLst/>
            <a:ahLst/>
            <a:cxnLst/>
            <a:rect l="l" t="t" r="r" b="b"/>
            <a:pathLst>
              <a:path w="662940" h="273050">
                <a:moveTo>
                  <a:pt x="526542" y="0"/>
                </a:moveTo>
                <a:lnTo>
                  <a:pt x="136398" y="0"/>
                </a:lnTo>
                <a:lnTo>
                  <a:pt x="93283" y="6955"/>
                </a:lnTo>
                <a:lnTo>
                  <a:pt x="55840" y="26322"/>
                </a:lnTo>
                <a:lnTo>
                  <a:pt x="26315" y="55851"/>
                </a:lnTo>
                <a:lnTo>
                  <a:pt x="6953" y="93293"/>
                </a:lnTo>
                <a:lnTo>
                  <a:pt x="0" y="136398"/>
                </a:lnTo>
                <a:lnTo>
                  <a:pt x="6953" y="179502"/>
                </a:lnTo>
                <a:lnTo>
                  <a:pt x="26315" y="216944"/>
                </a:lnTo>
                <a:lnTo>
                  <a:pt x="55840" y="246473"/>
                </a:lnTo>
                <a:lnTo>
                  <a:pt x="93283" y="265840"/>
                </a:lnTo>
                <a:lnTo>
                  <a:pt x="136398" y="272795"/>
                </a:lnTo>
                <a:lnTo>
                  <a:pt x="526542" y="272795"/>
                </a:lnTo>
                <a:lnTo>
                  <a:pt x="569656" y="265840"/>
                </a:lnTo>
                <a:lnTo>
                  <a:pt x="607099" y="246473"/>
                </a:lnTo>
                <a:lnTo>
                  <a:pt x="636624" y="216944"/>
                </a:lnTo>
                <a:lnTo>
                  <a:pt x="655986" y="179502"/>
                </a:lnTo>
                <a:lnTo>
                  <a:pt x="662940" y="136398"/>
                </a:lnTo>
                <a:lnTo>
                  <a:pt x="655986" y="93293"/>
                </a:lnTo>
                <a:lnTo>
                  <a:pt x="636624" y="55851"/>
                </a:lnTo>
                <a:lnTo>
                  <a:pt x="607099" y="26322"/>
                </a:lnTo>
                <a:lnTo>
                  <a:pt x="569656" y="6955"/>
                </a:lnTo>
                <a:lnTo>
                  <a:pt x="526542" y="0"/>
                </a:lnTo>
                <a:close/>
              </a:path>
            </a:pathLst>
          </a:custGeom>
          <a:solidFill>
            <a:srgbClr val="4655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762406" y="222885"/>
            <a:ext cx="375285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spc="-10" dirty="0">
                <a:solidFill>
                  <a:srgbClr val="FFFFFF"/>
                </a:solidFill>
                <a:latin typeface="Arial"/>
                <a:cs typeface="Arial"/>
              </a:rPr>
              <a:t>туризм</a:t>
            </a:r>
            <a:endParaRPr sz="8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6835902" y="1430274"/>
            <a:ext cx="2966085" cy="1112520"/>
          </a:xfrm>
          <a:custGeom>
            <a:avLst/>
            <a:gdLst/>
            <a:ahLst/>
            <a:cxnLst/>
            <a:rect l="l" t="t" r="r" b="b"/>
            <a:pathLst>
              <a:path w="2966084" h="1112520">
                <a:moveTo>
                  <a:pt x="0" y="252602"/>
                </a:moveTo>
                <a:lnTo>
                  <a:pt x="4067" y="207180"/>
                </a:lnTo>
                <a:lnTo>
                  <a:pt x="15796" y="164435"/>
                </a:lnTo>
                <a:lnTo>
                  <a:pt x="34473" y="125080"/>
                </a:lnTo>
                <a:lnTo>
                  <a:pt x="59387" y="89827"/>
                </a:lnTo>
                <a:lnTo>
                  <a:pt x="89827" y="59387"/>
                </a:lnTo>
                <a:lnTo>
                  <a:pt x="125080" y="34473"/>
                </a:lnTo>
                <a:lnTo>
                  <a:pt x="164435" y="15796"/>
                </a:lnTo>
                <a:lnTo>
                  <a:pt x="207180" y="4067"/>
                </a:lnTo>
                <a:lnTo>
                  <a:pt x="252602" y="0"/>
                </a:lnTo>
                <a:lnTo>
                  <a:pt x="2713101" y="0"/>
                </a:lnTo>
                <a:lnTo>
                  <a:pt x="2758523" y="4067"/>
                </a:lnTo>
                <a:lnTo>
                  <a:pt x="2801268" y="15796"/>
                </a:lnTo>
                <a:lnTo>
                  <a:pt x="2840623" y="34473"/>
                </a:lnTo>
                <a:lnTo>
                  <a:pt x="2875876" y="59387"/>
                </a:lnTo>
                <a:lnTo>
                  <a:pt x="2906316" y="89827"/>
                </a:lnTo>
                <a:lnTo>
                  <a:pt x="2931230" y="125080"/>
                </a:lnTo>
                <a:lnTo>
                  <a:pt x="2949907" y="164435"/>
                </a:lnTo>
                <a:lnTo>
                  <a:pt x="2961636" y="207180"/>
                </a:lnTo>
                <a:lnTo>
                  <a:pt x="2965704" y="252602"/>
                </a:lnTo>
                <a:lnTo>
                  <a:pt x="2965704" y="859916"/>
                </a:lnTo>
                <a:lnTo>
                  <a:pt x="2961636" y="905339"/>
                </a:lnTo>
                <a:lnTo>
                  <a:pt x="2949907" y="948084"/>
                </a:lnTo>
                <a:lnTo>
                  <a:pt x="2931230" y="987439"/>
                </a:lnTo>
                <a:lnTo>
                  <a:pt x="2906316" y="1022692"/>
                </a:lnTo>
                <a:lnTo>
                  <a:pt x="2875876" y="1053132"/>
                </a:lnTo>
                <a:lnTo>
                  <a:pt x="2840623" y="1078046"/>
                </a:lnTo>
                <a:lnTo>
                  <a:pt x="2801268" y="1096723"/>
                </a:lnTo>
                <a:lnTo>
                  <a:pt x="2758523" y="1108452"/>
                </a:lnTo>
                <a:lnTo>
                  <a:pt x="2713101" y="1112520"/>
                </a:lnTo>
                <a:lnTo>
                  <a:pt x="252602" y="1112520"/>
                </a:lnTo>
                <a:lnTo>
                  <a:pt x="207180" y="1108452"/>
                </a:lnTo>
                <a:lnTo>
                  <a:pt x="164435" y="1096723"/>
                </a:lnTo>
                <a:lnTo>
                  <a:pt x="125080" y="1078046"/>
                </a:lnTo>
                <a:lnTo>
                  <a:pt x="89827" y="1053132"/>
                </a:lnTo>
                <a:lnTo>
                  <a:pt x="59387" y="1022692"/>
                </a:lnTo>
                <a:lnTo>
                  <a:pt x="34473" y="987439"/>
                </a:lnTo>
                <a:lnTo>
                  <a:pt x="15796" y="948084"/>
                </a:lnTo>
                <a:lnTo>
                  <a:pt x="4067" y="905339"/>
                </a:lnTo>
                <a:lnTo>
                  <a:pt x="0" y="859916"/>
                </a:lnTo>
                <a:lnTo>
                  <a:pt x="0" y="252602"/>
                </a:lnTo>
                <a:close/>
              </a:path>
            </a:pathLst>
          </a:custGeom>
          <a:ln w="25908">
            <a:solidFill>
              <a:srgbClr val="4655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835902" y="2681477"/>
            <a:ext cx="2966085" cy="1112520"/>
          </a:xfrm>
          <a:custGeom>
            <a:avLst/>
            <a:gdLst/>
            <a:ahLst/>
            <a:cxnLst/>
            <a:rect l="l" t="t" r="r" b="b"/>
            <a:pathLst>
              <a:path w="2966084" h="1112520">
                <a:moveTo>
                  <a:pt x="0" y="272414"/>
                </a:moveTo>
                <a:lnTo>
                  <a:pt x="4387" y="223436"/>
                </a:lnTo>
                <a:lnTo>
                  <a:pt x="17037" y="177342"/>
                </a:lnTo>
                <a:lnTo>
                  <a:pt x="37182" y="134902"/>
                </a:lnTo>
                <a:lnTo>
                  <a:pt x="64053" y="96883"/>
                </a:lnTo>
                <a:lnTo>
                  <a:pt x="96883" y="64053"/>
                </a:lnTo>
                <a:lnTo>
                  <a:pt x="134902" y="37182"/>
                </a:lnTo>
                <a:lnTo>
                  <a:pt x="177342" y="17037"/>
                </a:lnTo>
                <a:lnTo>
                  <a:pt x="223436" y="4387"/>
                </a:lnTo>
                <a:lnTo>
                  <a:pt x="272415" y="0"/>
                </a:lnTo>
                <a:lnTo>
                  <a:pt x="2693289" y="0"/>
                </a:lnTo>
                <a:lnTo>
                  <a:pt x="2742267" y="4387"/>
                </a:lnTo>
                <a:lnTo>
                  <a:pt x="2788361" y="17037"/>
                </a:lnTo>
                <a:lnTo>
                  <a:pt x="2830801" y="37182"/>
                </a:lnTo>
                <a:lnTo>
                  <a:pt x="2868820" y="64053"/>
                </a:lnTo>
                <a:lnTo>
                  <a:pt x="2901650" y="96883"/>
                </a:lnTo>
                <a:lnTo>
                  <a:pt x="2928521" y="134902"/>
                </a:lnTo>
                <a:lnTo>
                  <a:pt x="2948666" y="177342"/>
                </a:lnTo>
                <a:lnTo>
                  <a:pt x="2961316" y="223436"/>
                </a:lnTo>
                <a:lnTo>
                  <a:pt x="2965704" y="272414"/>
                </a:lnTo>
                <a:lnTo>
                  <a:pt x="2965704" y="840105"/>
                </a:lnTo>
                <a:lnTo>
                  <a:pt x="2961316" y="889083"/>
                </a:lnTo>
                <a:lnTo>
                  <a:pt x="2948666" y="935177"/>
                </a:lnTo>
                <a:lnTo>
                  <a:pt x="2928521" y="977617"/>
                </a:lnTo>
                <a:lnTo>
                  <a:pt x="2901650" y="1015636"/>
                </a:lnTo>
                <a:lnTo>
                  <a:pt x="2868820" y="1048466"/>
                </a:lnTo>
                <a:lnTo>
                  <a:pt x="2830801" y="1075337"/>
                </a:lnTo>
                <a:lnTo>
                  <a:pt x="2788361" y="1095482"/>
                </a:lnTo>
                <a:lnTo>
                  <a:pt x="2742267" y="1108132"/>
                </a:lnTo>
                <a:lnTo>
                  <a:pt x="2693289" y="1112520"/>
                </a:lnTo>
                <a:lnTo>
                  <a:pt x="272415" y="1112520"/>
                </a:lnTo>
                <a:lnTo>
                  <a:pt x="223436" y="1108132"/>
                </a:lnTo>
                <a:lnTo>
                  <a:pt x="177342" y="1095482"/>
                </a:lnTo>
                <a:lnTo>
                  <a:pt x="134902" y="1075337"/>
                </a:lnTo>
                <a:lnTo>
                  <a:pt x="96883" y="1048466"/>
                </a:lnTo>
                <a:lnTo>
                  <a:pt x="64053" y="1015636"/>
                </a:lnTo>
                <a:lnTo>
                  <a:pt x="37182" y="977617"/>
                </a:lnTo>
                <a:lnTo>
                  <a:pt x="17037" y="935177"/>
                </a:lnTo>
                <a:lnTo>
                  <a:pt x="4387" y="889083"/>
                </a:lnTo>
                <a:lnTo>
                  <a:pt x="0" y="840105"/>
                </a:lnTo>
                <a:lnTo>
                  <a:pt x="0" y="272414"/>
                </a:lnTo>
                <a:close/>
              </a:path>
            </a:pathLst>
          </a:custGeom>
          <a:ln w="25908">
            <a:solidFill>
              <a:srgbClr val="4655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807163" y="4229159"/>
            <a:ext cx="2966085" cy="1641474"/>
          </a:xfrm>
          <a:custGeom>
            <a:avLst/>
            <a:gdLst/>
            <a:ahLst/>
            <a:cxnLst/>
            <a:rect l="l" t="t" r="r" b="b"/>
            <a:pathLst>
              <a:path w="2966084" h="1114425">
                <a:moveTo>
                  <a:pt x="0" y="282701"/>
                </a:moveTo>
                <a:lnTo>
                  <a:pt x="3701" y="236858"/>
                </a:lnTo>
                <a:lnTo>
                  <a:pt x="14417" y="193365"/>
                </a:lnTo>
                <a:lnTo>
                  <a:pt x="31563" y="152805"/>
                </a:lnTo>
                <a:lnTo>
                  <a:pt x="54559" y="115763"/>
                </a:lnTo>
                <a:lnTo>
                  <a:pt x="82819" y="82819"/>
                </a:lnTo>
                <a:lnTo>
                  <a:pt x="115763" y="54559"/>
                </a:lnTo>
                <a:lnTo>
                  <a:pt x="152805" y="31563"/>
                </a:lnTo>
                <a:lnTo>
                  <a:pt x="193365" y="14417"/>
                </a:lnTo>
                <a:lnTo>
                  <a:pt x="236858" y="3701"/>
                </a:lnTo>
                <a:lnTo>
                  <a:pt x="282701" y="0"/>
                </a:lnTo>
                <a:lnTo>
                  <a:pt x="2683002" y="0"/>
                </a:lnTo>
                <a:lnTo>
                  <a:pt x="2728845" y="3701"/>
                </a:lnTo>
                <a:lnTo>
                  <a:pt x="2772338" y="14417"/>
                </a:lnTo>
                <a:lnTo>
                  <a:pt x="2812898" y="31563"/>
                </a:lnTo>
                <a:lnTo>
                  <a:pt x="2849940" y="54559"/>
                </a:lnTo>
                <a:lnTo>
                  <a:pt x="2882884" y="82819"/>
                </a:lnTo>
                <a:lnTo>
                  <a:pt x="2911144" y="115763"/>
                </a:lnTo>
                <a:lnTo>
                  <a:pt x="2934140" y="152805"/>
                </a:lnTo>
                <a:lnTo>
                  <a:pt x="2951286" y="193365"/>
                </a:lnTo>
                <a:lnTo>
                  <a:pt x="2962002" y="236858"/>
                </a:lnTo>
                <a:lnTo>
                  <a:pt x="2965704" y="282701"/>
                </a:lnTo>
                <a:lnTo>
                  <a:pt x="2965704" y="831329"/>
                </a:lnTo>
                <a:lnTo>
                  <a:pt x="2962002" y="877185"/>
                </a:lnTo>
                <a:lnTo>
                  <a:pt x="2951286" y="920687"/>
                </a:lnTo>
                <a:lnTo>
                  <a:pt x="2934140" y="961250"/>
                </a:lnTo>
                <a:lnTo>
                  <a:pt x="2911144" y="998294"/>
                </a:lnTo>
                <a:lnTo>
                  <a:pt x="2882884" y="1031236"/>
                </a:lnTo>
                <a:lnTo>
                  <a:pt x="2849940" y="1059494"/>
                </a:lnTo>
                <a:lnTo>
                  <a:pt x="2812898" y="1082486"/>
                </a:lnTo>
                <a:lnTo>
                  <a:pt x="2772338" y="1099630"/>
                </a:lnTo>
                <a:lnTo>
                  <a:pt x="2728845" y="1110343"/>
                </a:lnTo>
                <a:lnTo>
                  <a:pt x="2683002" y="1114044"/>
                </a:lnTo>
                <a:lnTo>
                  <a:pt x="282701" y="1114044"/>
                </a:lnTo>
                <a:lnTo>
                  <a:pt x="236858" y="1110343"/>
                </a:lnTo>
                <a:lnTo>
                  <a:pt x="193365" y="1099630"/>
                </a:lnTo>
                <a:lnTo>
                  <a:pt x="152805" y="1082486"/>
                </a:lnTo>
                <a:lnTo>
                  <a:pt x="115763" y="1059494"/>
                </a:lnTo>
                <a:lnTo>
                  <a:pt x="82819" y="1031236"/>
                </a:lnTo>
                <a:lnTo>
                  <a:pt x="54559" y="998294"/>
                </a:lnTo>
                <a:lnTo>
                  <a:pt x="31563" y="961250"/>
                </a:lnTo>
                <a:lnTo>
                  <a:pt x="14417" y="920687"/>
                </a:lnTo>
                <a:lnTo>
                  <a:pt x="3701" y="877185"/>
                </a:lnTo>
                <a:lnTo>
                  <a:pt x="0" y="831329"/>
                </a:lnTo>
                <a:lnTo>
                  <a:pt x="0" y="282701"/>
                </a:lnTo>
                <a:close/>
              </a:path>
            </a:pathLst>
          </a:custGeom>
          <a:ln w="25908">
            <a:solidFill>
              <a:srgbClr val="4655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2809318" y="2207446"/>
            <a:ext cx="694055" cy="33534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lang="ru-RU" sz="700" b="1" spc="-20" dirty="0" smtClean="0">
                <a:solidFill>
                  <a:srgbClr val="46559F"/>
                </a:solidFill>
                <a:latin typeface="Arial"/>
                <a:cs typeface="Arial"/>
              </a:rPr>
              <a:t>Владимирской иконы Божией Матери</a:t>
            </a:r>
            <a:r>
              <a:rPr sz="700" b="1" spc="500" dirty="0" smtClean="0">
                <a:solidFill>
                  <a:srgbClr val="46559F"/>
                </a:solidFill>
                <a:latin typeface="Arial"/>
                <a:cs typeface="Arial"/>
              </a:rPr>
              <a:t> </a:t>
            </a:r>
            <a:endParaRPr sz="700" dirty="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830819" y="2113977"/>
            <a:ext cx="789940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700" b="1" spc="-10" dirty="0" smtClean="0">
                <a:solidFill>
                  <a:srgbClr val="46559F"/>
                </a:solidFill>
                <a:latin typeface="Arial"/>
                <a:cs typeface="Arial"/>
              </a:rPr>
              <a:t>Закладной камень «Жертвам политических репрессий»</a:t>
            </a:r>
            <a:endParaRPr sz="700" dirty="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724133" y="4243836"/>
            <a:ext cx="1045072" cy="7662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ru-RU" sz="700" b="1" dirty="0" smtClean="0">
                <a:solidFill>
                  <a:srgbClr val="46559F"/>
                </a:solidFill>
                <a:latin typeface="Arial"/>
                <a:cs typeface="Arial"/>
              </a:rPr>
              <a:t>Мемориальный комплекс </a:t>
            </a:r>
            <a:r>
              <a:rPr lang="ru-RU" sz="700" b="1" dirty="0" err="1" smtClean="0">
                <a:solidFill>
                  <a:srgbClr val="46559F"/>
                </a:solidFill>
                <a:latin typeface="Arial"/>
                <a:cs typeface="Arial"/>
              </a:rPr>
              <a:t>райчихинскам</a:t>
            </a:r>
            <a:r>
              <a:rPr lang="ru-RU" sz="700" b="1" dirty="0" smtClean="0">
                <a:solidFill>
                  <a:srgbClr val="46559F"/>
                </a:solidFill>
                <a:latin typeface="Arial"/>
                <a:cs typeface="Arial"/>
              </a:rPr>
              <a:t> погибшим в годы Великой Отечественной войны 1941-1945 гг.</a:t>
            </a:r>
            <a:endParaRPr sz="700" dirty="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861468" y="6081183"/>
            <a:ext cx="669633" cy="22762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ru-RU" sz="700" b="1" dirty="0" smtClean="0">
                <a:solidFill>
                  <a:srgbClr val="46559F"/>
                </a:solidFill>
                <a:latin typeface="Arial"/>
                <a:cs typeface="Arial"/>
              </a:rPr>
              <a:t>Озеро «Кувшинка»</a:t>
            </a:r>
            <a:endParaRPr sz="700" dirty="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829525" y="3514755"/>
            <a:ext cx="692785" cy="22762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lang="ru-RU" sz="700" b="1" spc="-10" dirty="0" smtClean="0">
                <a:solidFill>
                  <a:srgbClr val="46559F"/>
                </a:solidFill>
                <a:latin typeface="Arial"/>
                <a:cs typeface="Arial"/>
              </a:rPr>
              <a:t>Памятник В. И. Ленину</a:t>
            </a:r>
            <a:endParaRPr sz="700" dirty="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816777" y="3176142"/>
            <a:ext cx="782827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lang="ru-RU" sz="700" b="1" spc="-10" dirty="0" smtClean="0">
                <a:solidFill>
                  <a:srgbClr val="46559F"/>
                </a:solidFill>
                <a:latin typeface="Arial"/>
                <a:cs typeface="Arial"/>
              </a:rPr>
              <a:t>Памятник-символ Героям Социалистического труда</a:t>
            </a:r>
            <a:endParaRPr sz="700" dirty="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7123916" y="1896842"/>
            <a:ext cx="1343660" cy="59952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1835"/>
              </a:lnSpc>
              <a:spcBef>
                <a:spcPts val="95"/>
              </a:spcBef>
            </a:pPr>
            <a:r>
              <a:rPr lang="ru-RU" sz="1200" b="1" dirty="0" smtClean="0">
                <a:solidFill>
                  <a:srgbClr val="46559F"/>
                </a:solidFill>
                <a:latin typeface="Arial"/>
                <a:cs typeface="Arial"/>
              </a:rPr>
              <a:t>28419</a:t>
            </a:r>
            <a:endParaRPr sz="1200" dirty="0">
              <a:latin typeface="Arial"/>
              <a:cs typeface="Arial"/>
            </a:endParaRPr>
          </a:p>
          <a:p>
            <a:pPr marL="12700">
              <a:lnSpc>
                <a:spcPts val="1235"/>
              </a:lnSpc>
            </a:pPr>
            <a:r>
              <a:rPr sz="1100" b="1" spc="-10" dirty="0">
                <a:solidFill>
                  <a:srgbClr val="46559F"/>
                </a:solidFill>
                <a:latin typeface="Arial"/>
                <a:cs typeface="Arial"/>
              </a:rPr>
              <a:t>человек</a:t>
            </a:r>
            <a:endParaRPr sz="11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00"/>
              </a:spcBef>
            </a:pPr>
            <a:r>
              <a:rPr lang="ru-RU" sz="900" dirty="0" smtClean="0">
                <a:solidFill>
                  <a:srgbClr val="46559F"/>
                </a:solidFill>
                <a:latin typeface="Microsoft Sans Serif"/>
                <a:cs typeface="Microsoft Sans Serif"/>
              </a:rPr>
              <a:t>обслужено</a:t>
            </a:r>
            <a:r>
              <a:rPr sz="900" dirty="0" smtClean="0">
                <a:solidFill>
                  <a:srgbClr val="46559F"/>
                </a:solidFill>
                <a:latin typeface="Microsoft Sans Serif"/>
                <a:cs typeface="Microsoft Sans Serif"/>
              </a:rPr>
              <a:t> </a:t>
            </a:r>
            <a:r>
              <a:rPr sz="900" dirty="0">
                <a:solidFill>
                  <a:srgbClr val="46559F"/>
                </a:solidFill>
                <a:latin typeface="Microsoft Sans Serif"/>
                <a:cs typeface="Microsoft Sans Serif"/>
              </a:rPr>
              <a:t>в</a:t>
            </a:r>
            <a:r>
              <a:rPr sz="900" spc="-10" dirty="0">
                <a:solidFill>
                  <a:srgbClr val="46559F"/>
                </a:solidFill>
                <a:latin typeface="Microsoft Sans Serif"/>
                <a:cs typeface="Microsoft Sans Serif"/>
              </a:rPr>
              <a:t> </a:t>
            </a:r>
            <a:r>
              <a:rPr sz="900" dirty="0" smtClean="0">
                <a:solidFill>
                  <a:srgbClr val="46559F"/>
                </a:solidFill>
                <a:latin typeface="Microsoft Sans Serif"/>
                <a:cs typeface="Microsoft Sans Serif"/>
              </a:rPr>
              <a:t>202</a:t>
            </a:r>
            <a:r>
              <a:rPr lang="ru-RU" sz="900" dirty="0" smtClean="0">
                <a:solidFill>
                  <a:srgbClr val="46559F"/>
                </a:solidFill>
                <a:latin typeface="Microsoft Sans Serif"/>
                <a:cs typeface="Microsoft Sans Serif"/>
              </a:rPr>
              <a:t>4</a:t>
            </a:r>
            <a:r>
              <a:rPr sz="900" spc="-20" dirty="0" smtClean="0">
                <a:solidFill>
                  <a:srgbClr val="46559F"/>
                </a:solidFill>
                <a:latin typeface="Microsoft Sans Serif"/>
                <a:cs typeface="Microsoft Sans Serif"/>
              </a:rPr>
              <a:t> </a:t>
            </a:r>
            <a:r>
              <a:rPr sz="900" spc="-25" dirty="0">
                <a:solidFill>
                  <a:srgbClr val="46559F"/>
                </a:solidFill>
                <a:latin typeface="Microsoft Sans Serif"/>
                <a:cs typeface="Microsoft Sans Serif"/>
              </a:rPr>
              <a:t>г.</a:t>
            </a:r>
            <a:endParaRPr sz="900" dirty="0">
              <a:latin typeface="Microsoft Sans Serif"/>
              <a:cs typeface="Microsoft Sans Serif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7051547" y="1556003"/>
            <a:ext cx="586740" cy="178435"/>
          </a:xfrm>
          <a:custGeom>
            <a:avLst/>
            <a:gdLst/>
            <a:ahLst/>
            <a:cxnLst/>
            <a:rect l="l" t="t" r="r" b="b"/>
            <a:pathLst>
              <a:path w="586740" h="178435">
                <a:moveTo>
                  <a:pt x="497585" y="0"/>
                </a:moveTo>
                <a:lnTo>
                  <a:pt x="89153" y="0"/>
                </a:lnTo>
                <a:lnTo>
                  <a:pt x="54435" y="7000"/>
                </a:lnTo>
                <a:lnTo>
                  <a:pt x="26098" y="26098"/>
                </a:lnTo>
                <a:lnTo>
                  <a:pt x="7000" y="54435"/>
                </a:lnTo>
                <a:lnTo>
                  <a:pt x="0" y="89154"/>
                </a:lnTo>
                <a:lnTo>
                  <a:pt x="7000" y="123872"/>
                </a:lnTo>
                <a:lnTo>
                  <a:pt x="26098" y="152209"/>
                </a:lnTo>
                <a:lnTo>
                  <a:pt x="54435" y="171307"/>
                </a:lnTo>
                <a:lnTo>
                  <a:pt x="89153" y="178308"/>
                </a:lnTo>
                <a:lnTo>
                  <a:pt x="497585" y="178308"/>
                </a:lnTo>
                <a:lnTo>
                  <a:pt x="532304" y="171307"/>
                </a:lnTo>
                <a:lnTo>
                  <a:pt x="560641" y="152209"/>
                </a:lnTo>
                <a:lnTo>
                  <a:pt x="579739" y="123872"/>
                </a:lnTo>
                <a:lnTo>
                  <a:pt x="586740" y="89154"/>
                </a:lnTo>
                <a:lnTo>
                  <a:pt x="579739" y="54435"/>
                </a:lnTo>
                <a:lnTo>
                  <a:pt x="560641" y="26098"/>
                </a:lnTo>
                <a:lnTo>
                  <a:pt x="532304" y="7000"/>
                </a:lnTo>
                <a:lnTo>
                  <a:pt x="497585" y="0"/>
                </a:lnTo>
                <a:close/>
              </a:path>
            </a:pathLst>
          </a:custGeom>
          <a:solidFill>
            <a:srgbClr val="F0F0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7123916" y="1720091"/>
            <a:ext cx="1687406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900" b="1" spc="-10" dirty="0" smtClean="0">
                <a:solidFill>
                  <a:srgbClr val="46559F"/>
                </a:solidFill>
                <a:latin typeface="Arial"/>
                <a:cs typeface="Arial"/>
              </a:rPr>
              <a:t>Проведено 55 выставок</a:t>
            </a:r>
            <a:endParaRPr sz="900" dirty="0">
              <a:latin typeface="Arial"/>
              <a:cs typeface="Arial"/>
            </a:endParaRPr>
          </a:p>
        </p:txBody>
      </p:sp>
      <p:pic>
        <p:nvPicPr>
          <p:cNvPr id="23" name="object 2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363612" y="1548579"/>
            <a:ext cx="284675" cy="270900"/>
          </a:xfrm>
          <a:prstGeom prst="rect">
            <a:avLst/>
          </a:prstGeom>
        </p:spPr>
      </p:pic>
      <p:sp>
        <p:nvSpPr>
          <p:cNvPr id="24" name="object 24"/>
          <p:cNvSpPr txBox="1"/>
          <p:nvPr/>
        </p:nvSpPr>
        <p:spPr>
          <a:xfrm>
            <a:off x="7039482" y="3058794"/>
            <a:ext cx="1075055" cy="59952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1835"/>
              </a:lnSpc>
              <a:spcBef>
                <a:spcPts val="95"/>
              </a:spcBef>
            </a:pPr>
            <a:r>
              <a:rPr lang="ru-RU" sz="1600" b="1" spc="-25" dirty="0" smtClean="0">
                <a:solidFill>
                  <a:srgbClr val="46559F"/>
                </a:solidFill>
                <a:latin typeface="Arial"/>
                <a:cs typeface="Arial"/>
              </a:rPr>
              <a:t>276</a:t>
            </a:r>
            <a:endParaRPr sz="1600" dirty="0">
              <a:latin typeface="Arial"/>
              <a:cs typeface="Arial"/>
            </a:endParaRPr>
          </a:p>
          <a:p>
            <a:pPr marL="12700">
              <a:lnSpc>
                <a:spcPts val="1235"/>
              </a:lnSpc>
            </a:pPr>
            <a:r>
              <a:rPr sz="1100" b="1" spc="-10" dirty="0">
                <a:solidFill>
                  <a:srgbClr val="46559F"/>
                </a:solidFill>
                <a:latin typeface="Arial"/>
                <a:cs typeface="Arial"/>
              </a:rPr>
              <a:t>экскурсий</a:t>
            </a:r>
            <a:endParaRPr sz="11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00"/>
              </a:spcBef>
            </a:pPr>
            <a:r>
              <a:rPr sz="900" dirty="0">
                <a:solidFill>
                  <a:srgbClr val="46559F"/>
                </a:solidFill>
                <a:latin typeface="Microsoft Sans Serif"/>
                <a:cs typeface="Microsoft Sans Serif"/>
              </a:rPr>
              <a:t>проведено</a:t>
            </a:r>
            <a:r>
              <a:rPr sz="900" spc="-25" dirty="0">
                <a:solidFill>
                  <a:srgbClr val="46559F"/>
                </a:solidFill>
                <a:latin typeface="Microsoft Sans Serif"/>
                <a:cs typeface="Microsoft Sans Serif"/>
              </a:rPr>
              <a:t> </a:t>
            </a:r>
            <a:r>
              <a:rPr sz="900" dirty="0">
                <a:solidFill>
                  <a:srgbClr val="46559F"/>
                </a:solidFill>
                <a:latin typeface="Microsoft Sans Serif"/>
                <a:cs typeface="Microsoft Sans Serif"/>
              </a:rPr>
              <a:t>в</a:t>
            </a:r>
            <a:r>
              <a:rPr sz="900" spc="-15" dirty="0">
                <a:solidFill>
                  <a:srgbClr val="46559F"/>
                </a:solidFill>
                <a:latin typeface="Microsoft Sans Serif"/>
                <a:cs typeface="Microsoft Sans Serif"/>
              </a:rPr>
              <a:t> </a:t>
            </a:r>
            <a:r>
              <a:rPr sz="900" dirty="0" smtClean="0">
                <a:solidFill>
                  <a:srgbClr val="46559F"/>
                </a:solidFill>
                <a:latin typeface="Microsoft Sans Serif"/>
                <a:cs typeface="Microsoft Sans Serif"/>
              </a:rPr>
              <a:t>202</a:t>
            </a:r>
            <a:r>
              <a:rPr lang="ru-RU" sz="900" dirty="0" smtClean="0">
                <a:solidFill>
                  <a:srgbClr val="46559F"/>
                </a:solidFill>
                <a:latin typeface="Microsoft Sans Serif"/>
                <a:cs typeface="Microsoft Sans Serif"/>
              </a:rPr>
              <a:t>4</a:t>
            </a:r>
            <a:r>
              <a:rPr sz="900" spc="-15" dirty="0" smtClean="0">
                <a:solidFill>
                  <a:srgbClr val="46559F"/>
                </a:solidFill>
                <a:latin typeface="Microsoft Sans Serif"/>
                <a:cs typeface="Microsoft Sans Serif"/>
              </a:rPr>
              <a:t> </a:t>
            </a:r>
            <a:r>
              <a:rPr sz="900" spc="-25" dirty="0">
                <a:solidFill>
                  <a:srgbClr val="46559F"/>
                </a:solidFill>
                <a:latin typeface="Microsoft Sans Serif"/>
                <a:cs typeface="Microsoft Sans Serif"/>
              </a:rPr>
              <a:t>г.</a:t>
            </a:r>
            <a:endParaRPr sz="900" dirty="0">
              <a:latin typeface="Microsoft Sans Serif"/>
              <a:cs typeface="Microsoft Sans Serif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7051547" y="2808732"/>
            <a:ext cx="586740" cy="177165"/>
          </a:xfrm>
          <a:custGeom>
            <a:avLst/>
            <a:gdLst/>
            <a:ahLst/>
            <a:cxnLst/>
            <a:rect l="l" t="t" r="r" b="b"/>
            <a:pathLst>
              <a:path w="586740" h="177164">
                <a:moveTo>
                  <a:pt x="498348" y="0"/>
                </a:moveTo>
                <a:lnTo>
                  <a:pt x="88392" y="0"/>
                </a:lnTo>
                <a:lnTo>
                  <a:pt x="54006" y="6953"/>
                </a:lnTo>
                <a:lnTo>
                  <a:pt x="25907" y="25908"/>
                </a:lnTo>
                <a:lnTo>
                  <a:pt x="6953" y="54006"/>
                </a:lnTo>
                <a:lnTo>
                  <a:pt x="0" y="88391"/>
                </a:lnTo>
                <a:lnTo>
                  <a:pt x="6953" y="122777"/>
                </a:lnTo>
                <a:lnTo>
                  <a:pt x="25908" y="150875"/>
                </a:lnTo>
                <a:lnTo>
                  <a:pt x="54006" y="169830"/>
                </a:lnTo>
                <a:lnTo>
                  <a:pt x="88392" y="176783"/>
                </a:lnTo>
                <a:lnTo>
                  <a:pt x="498348" y="176783"/>
                </a:lnTo>
                <a:lnTo>
                  <a:pt x="532733" y="169830"/>
                </a:lnTo>
                <a:lnTo>
                  <a:pt x="560832" y="150875"/>
                </a:lnTo>
                <a:lnTo>
                  <a:pt x="579786" y="122777"/>
                </a:lnTo>
                <a:lnTo>
                  <a:pt x="586740" y="88391"/>
                </a:lnTo>
                <a:lnTo>
                  <a:pt x="579786" y="54006"/>
                </a:lnTo>
                <a:lnTo>
                  <a:pt x="560831" y="25908"/>
                </a:lnTo>
                <a:lnTo>
                  <a:pt x="532733" y="6953"/>
                </a:lnTo>
                <a:lnTo>
                  <a:pt x="498348" y="0"/>
                </a:lnTo>
                <a:close/>
              </a:path>
            </a:pathLst>
          </a:custGeom>
          <a:solidFill>
            <a:srgbClr val="F0F0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7123916" y="1587947"/>
            <a:ext cx="27749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b="1" spc="-10" dirty="0" smtClean="0">
                <a:solidFill>
                  <a:srgbClr val="46559F"/>
                </a:solidFill>
                <a:latin typeface="Arial"/>
                <a:cs typeface="Arial"/>
              </a:rPr>
              <a:t>+</a:t>
            </a:r>
            <a:r>
              <a:rPr lang="ru-RU" sz="600" b="1" spc="-10" dirty="0" smtClean="0">
                <a:solidFill>
                  <a:srgbClr val="46559F"/>
                </a:solidFill>
                <a:latin typeface="Arial"/>
                <a:cs typeface="Arial"/>
              </a:rPr>
              <a:t>70,</a:t>
            </a:r>
            <a:r>
              <a:rPr sz="600" b="1" spc="-10" dirty="0" smtClean="0">
                <a:solidFill>
                  <a:srgbClr val="46559F"/>
                </a:solidFill>
                <a:latin typeface="Arial"/>
                <a:cs typeface="Arial"/>
              </a:rPr>
              <a:t>%**</a:t>
            </a:r>
            <a:endParaRPr sz="600" dirty="0">
              <a:latin typeface="Arial"/>
              <a:cs typeface="Arial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8304276" y="2835352"/>
            <a:ext cx="1315085" cy="631825"/>
            <a:chOff x="8304276" y="2835352"/>
            <a:chExt cx="1315085" cy="631825"/>
          </a:xfrm>
        </p:grpSpPr>
        <p:sp>
          <p:nvSpPr>
            <p:cNvPr id="28" name="object 28"/>
            <p:cNvSpPr/>
            <p:nvPr/>
          </p:nvSpPr>
          <p:spPr>
            <a:xfrm>
              <a:off x="8310372" y="3177539"/>
              <a:ext cx="0" cy="289560"/>
            </a:xfrm>
            <a:custGeom>
              <a:avLst/>
              <a:gdLst/>
              <a:ahLst/>
              <a:cxnLst/>
              <a:rect l="l" t="t" r="r" b="b"/>
              <a:pathLst>
                <a:path h="289560">
                  <a:moveTo>
                    <a:pt x="0" y="0"/>
                  </a:moveTo>
                  <a:lnTo>
                    <a:pt x="0" y="289560"/>
                  </a:lnTo>
                </a:path>
              </a:pathLst>
            </a:custGeom>
            <a:ln w="12192">
              <a:solidFill>
                <a:srgbClr val="4655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" name="object 2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380474" y="2835352"/>
              <a:ext cx="238759" cy="250094"/>
            </a:xfrm>
            <a:prstGeom prst="rect">
              <a:avLst/>
            </a:prstGeom>
          </p:spPr>
        </p:pic>
      </p:grpSp>
      <p:sp>
        <p:nvSpPr>
          <p:cNvPr id="30" name="object 30"/>
          <p:cNvSpPr txBox="1"/>
          <p:nvPr/>
        </p:nvSpPr>
        <p:spPr>
          <a:xfrm>
            <a:off x="8425908" y="3104519"/>
            <a:ext cx="1176235" cy="474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62255">
              <a:lnSpc>
                <a:spcPct val="100000"/>
              </a:lnSpc>
            </a:pPr>
            <a:r>
              <a:rPr lang="ru-RU" sz="600" dirty="0" smtClean="0">
                <a:latin typeface="Arial"/>
                <a:cs typeface="Arial"/>
              </a:rPr>
              <a:t> </a:t>
            </a:r>
            <a:endParaRPr sz="6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lang="ru-RU" sz="800" b="1" dirty="0" err="1" smtClean="0">
                <a:solidFill>
                  <a:srgbClr val="46559F"/>
                </a:solidFill>
                <a:latin typeface="Arial"/>
                <a:cs typeface="Arial"/>
              </a:rPr>
              <a:t>Обслужино</a:t>
            </a:r>
            <a:r>
              <a:rPr lang="ru-RU" sz="800" b="1" dirty="0" smtClean="0">
                <a:solidFill>
                  <a:srgbClr val="46559F"/>
                </a:solidFill>
                <a:latin typeface="Arial"/>
                <a:cs typeface="Arial"/>
              </a:rPr>
              <a:t> 20107 в музеи</a:t>
            </a:r>
          </a:p>
          <a:p>
            <a:pPr marL="12700">
              <a:lnSpc>
                <a:spcPct val="100000"/>
              </a:lnSpc>
            </a:pPr>
            <a:r>
              <a:rPr lang="ru-RU" sz="800" b="1" dirty="0">
                <a:solidFill>
                  <a:srgbClr val="46559F"/>
                </a:solidFill>
                <a:latin typeface="Arial"/>
                <a:cs typeface="Arial"/>
              </a:rPr>
              <a:t>в</a:t>
            </a:r>
            <a:r>
              <a:rPr lang="ru-RU" sz="800" b="1" dirty="0" smtClean="0">
                <a:solidFill>
                  <a:srgbClr val="46559F"/>
                </a:solidFill>
                <a:latin typeface="Arial"/>
                <a:cs typeface="Arial"/>
              </a:rPr>
              <a:t>не музея 13693</a:t>
            </a:r>
            <a:endParaRPr sz="800" dirty="0">
              <a:latin typeface="Arial"/>
              <a:cs typeface="Arial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7213231" y="4587563"/>
            <a:ext cx="586740" cy="178435"/>
          </a:xfrm>
          <a:custGeom>
            <a:avLst/>
            <a:gdLst/>
            <a:ahLst/>
            <a:cxnLst/>
            <a:rect l="l" t="t" r="r" b="b"/>
            <a:pathLst>
              <a:path w="586740" h="178435">
                <a:moveTo>
                  <a:pt x="497585" y="0"/>
                </a:moveTo>
                <a:lnTo>
                  <a:pt x="89153" y="0"/>
                </a:lnTo>
                <a:lnTo>
                  <a:pt x="54435" y="7000"/>
                </a:lnTo>
                <a:lnTo>
                  <a:pt x="26098" y="26098"/>
                </a:lnTo>
                <a:lnTo>
                  <a:pt x="7000" y="54435"/>
                </a:lnTo>
                <a:lnTo>
                  <a:pt x="0" y="89154"/>
                </a:lnTo>
                <a:lnTo>
                  <a:pt x="7000" y="123872"/>
                </a:lnTo>
                <a:lnTo>
                  <a:pt x="26098" y="152209"/>
                </a:lnTo>
                <a:lnTo>
                  <a:pt x="54435" y="171307"/>
                </a:lnTo>
                <a:lnTo>
                  <a:pt x="89153" y="178307"/>
                </a:lnTo>
                <a:lnTo>
                  <a:pt x="497585" y="178307"/>
                </a:lnTo>
                <a:lnTo>
                  <a:pt x="532304" y="171307"/>
                </a:lnTo>
                <a:lnTo>
                  <a:pt x="560641" y="152209"/>
                </a:lnTo>
                <a:lnTo>
                  <a:pt x="579739" y="123872"/>
                </a:lnTo>
                <a:lnTo>
                  <a:pt x="586740" y="89154"/>
                </a:lnTo>
                <a:lnTo>
                  <a:pt x="579739" y="54435"/>
                </a:lnTo>
                <a:lnTo>
                  <a:pt x="560641" y="26098"/>
                </a:lnTo>
                <a:lnTo>
                  <a:pt x="532304" y="7000"/>
                </a:lnTo>
                <a:lnTo>
                  <a:pt x="497585" y="0"/>
                </a:lnTo>
                <a:close/>
              </a:path>
            </a:pathLst>
          </a:custGeom>
          <a:solidFill>
            <a:srgbClr val="F0F0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8425908" y="4549281"/>
            <a:ext cx="641891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spc="-10" dirty="0">
                <a:solidFill>
                  <a:srgbClr val="46559F"/>
                </a:solidFill>
                <a:latin typeface="Arial"/>
                <a:cs typeface="Arial"/>
              </a:rPr>
              <a:t>Хабаровск</a:t>
            </a:r>
            <a:endParaRPr sz="800" dirty="0">
              <a:latin typeface="Arial"/>
              <a:cs typeface="Arial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6983063" y="4292963"/>
            <a:ext cx="2221622" cy="161839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-30" dirty="0">
                <a:solidFill>
                  <a:srgbClr val="46559F"/>
                </a:solidFill>
                <a:latin typeface="Arial"/>
                <a:cs typeface="Arial"/>
              </a:rPr>
              <a:t>география</a:t>
            </a:r>
            <a:r>
              <a:rPr sz="1100" b="1" spc="5" dirty="0">
                <a:solidFill>
                  <a:srgbClr val="46559F"/>
                </a:solidFill>
                <a:latin typeface="Arial"/>
                <a:cs typeface="Arial"/>
              </a:rPr>
              <a:t> </a:t>
            </a:r>
            <a:r>
              <a:rPr sz="1100" b="1" spc="-10" dirty="0">
                <a:solidFill>
                  <a:srgbClr val="46559F"/>
                </a:solidFill>
                <a:latin typeface="Arial"/>
                <a:cs typeface="Arial"/>
              </a:rPr>
              <a:t>туристов</a:t>
            </a:r>
            <a:endParaRPr sz="1100" dirty="0">
              <a:latin typeface="Arial"/>
              <a:cs typeface="Arial"/>
            </a:endParaRPr>
          </a:p>
          <a:p>
            <a:pPr marL="184785" indent="-169545">
              <a:lnSpc>
                <a:spcPct val="100000"/>
              </a:lnSpc>
              <a:spcBef>
                <a:spcPts val="750"/>
              </a:spcBef>
              <a:buFont typeface="Microsoft Sans Serif"/>
              <a:buChar char="•"/>
              <a:tabLst>
                <a:tab pos="184785" algn="l"/>
                <a:tab pos="1275715" algn="l"/>
              </a:tabLst>
            </a:pPr>
            <a:r>
              <a:rPr sz="800" b="1" spc="-1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Бурейский</a:t>
            </a:r>
            <a:r>
              <a:rPr sz="800" b="1" spc="25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800" b="1" spc="-1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округ</a:t>
            </a:r>
            <a:r>
              <a:rPr sz="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sz="800" b="1" spc="-5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</a:t>
            </a:r>
            <a:endParaRPr lang="ru-RU" sz="800" b="1" spc="-5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Font typeface="Microsoft Sans Serif"/>
              <a:buChar char="•"/>
            </a:pPr>
            <a:endParaRPr sz="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4785" indent="-169545">
              <a:lnSpc>
                <a:spcPct val="100000"/>
              </a:lnSpc>
              <a:spcBef>
                <a:spcPts val="5"/>
              </a:spcBef>
              <a:buFont typeface="Microsoft Sans Serif"/>
              <a:buChar char="•"/>
              <a:tabLst>
                <a:tab pos="184785" algn="l"/>
                <a:tab pos="1275715" algn="l"/>
              </a:tabLst>
            </a:pPr>
            <a:r>
              <a:rPr lang="ru-RU" sz="1200" b="1" spc="-15" baseline="4629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Зея</a:t>
            </a:r>
            <a:endParaRPr lang="ru-RU" sz="1200" b="1" spc="-15" baseline="4629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4785" indent="-169545">
              <a:lnSpc>
                <a:spcPct val="100000"/>
              </a:lnSpc>
              <a:spcBef>
                <a:spcPts val="5"/>
              </a:spcBef>
              <a:buFont typeface="Microsoft Sans Serif"/>
              <a:buChar char="•"/>
              <a:tabLst>
                <a:tab pos="184785" algn="l"/>
                <a:tab pos="1275715" algn="l"/>
              </a:tabLst>
            </a:pPr>
            <a:endParaRPr lang="ru-RU" sz="800" b="1" spc="-15" baseline="4629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4785" indent="-169545">
              <a:lnSpc>
                <a:spcPct val="100000"/>
              </a:lnSpc>
              <a:spcBef>
                <a:spcPts val="5"/>
              </a:spcBef>
              <a:buFont typeface="Microsoft Sans Serif"/>
              <a:buChar char="•"/>
              <a:tabLst>
                <a:tab pos="184785" algn="l"/>
                <a:tab pos="1275715" algn="l"/>
              </a:tabLst>
            </a:pPr>
            <a:r>
              <a:rPr lang="ru-RU" sz="1200" b="1" baseline="4629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Благовещенск</a:t>
            </a:r>
            <a:r>
              <a:rPr sz="800" b="1" baseline="4629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sz="800" b="1" spc="-5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</a:t>
            </a:r>
            <a:r>
              <a:rPr lang="ru-RU" sz="800" b="1" spc="-5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Владивосток</a:t>
            </a:r>
          </a:p>
          <a:p>
            <a:pPr marL="184785" indent="-169545">
              <a:lnSpc>
                <a:spcPct val="100000"/>
              </a:lnSpc>
              <a:buFont typeface="Microsoft Sans Serif"/>
              <a:buChar char="•"/>
              <a:tabLst>
                <a:tab pos="184785" algn="l"/>
                <a:tab pos="1275715" algn="l"/>
              </a:tabLst>
            </a:pPr>
            <a:r>
              <a:rPr lang="ru-RU" sz="1200" b="1" spc="-15" baseline="4629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Архаринский</a:t>
            </a:r>
            <a:r>
              <a:rPr lang="ru-RU" sz="1200" b="1" spc="-15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spc="-15" baseline="4629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округ       - Санкт-Петербург</a:t>
            </a:r>
          </a:p>
          <a:p>
            <a:pPr marL="184785" indent="-169545">
              <a:lnSpc>
                <a:spcPct val="100000"/>
              </a:lnSpc>
              <a:buFont typeface="Microsoft Sans Serif"/>
              <a:buChar char="•"/>
              <a:tabLst>
                <a:tab pos="184785" algn="l"/>
                <a:tab pos="1275715" algn="l"/>
              </a:tabLst>
            </a:pPr>
            <a:endParaRPr lang="ru-RU" sz="800" b="1" spc="-15" baseline="4629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4785" indent="-169545">
              <a:lnSpc>
                <a:spcPct val="100000"/>
              </a:lnSpc>
              <a:buFont typeface="Microsoft Sans Serif"/>
              <a:buChar char="•"/>
              <a:tabLst>
                <a:tab pos="184785" algn="l"/>
                <a:tab pos="1275715" algn="l"/>
              </a:tabLst>
            </a:pPr>
            <a:r>
              <a:rPr lang="ru-RU" sz="1200" b="1" spc="-15" baseline="4629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Завитинский</a:t>
            </a:r>
            <a:r>
              <a:rPr lang="ru-RU" sz="1200" b="1" spc="-15" baseline="4629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округ          - Москва </a:t>
            </a:r>
          </a:p>
          <a:p>
            <a:pPr marL="184785" indent="-169545">
              <a:lnSpc>
                <a:spcPct val="100000"/>
              </a:lnSpc>
              <a:buFont typeface="Microsoft Sans Serif"/>
              <a:buChar char="•"/>
              <a:tabLst>
                <a:tab pos="184785" algn="l"/>
                <a:tab pos="1275715" algn="l"/>
              </a:tabLst>
            </a:pPr>
            <a:endParaRPr lang="ru-RU" sz="1200" b="1" spc="-15" baseline="4629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4785" indent="-169545">
              <a:lnSpc>
                <a:spcPct val="100000"/>
              </a:lnSpc>
              <a:buFont typeface="Microsoft Sans Serif"/>
              <a:buChar char="•"/>
              <a:tabLst>
                <a:tab pos="184785" algn="l"/>
                <a:tab pos="1275715" algn="l"/>
              </a:tabLst>
            </a:pPr>
            <a:r>
              <a:rPr lang="ru-RU" sz="1200" b="1" baseline="4629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Прогресс</a:t>
            </a:r>
            <a:r>
              <a:rPr sz="800" b="1" baseline="4629" dirty="0">
                <a:solidFill>
                  <a:srgbClr val="46559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800" b="1" spc="-50" dirty="0" smtClean="0">
                <a:solidFill>
                  <a:srgbClr val="46559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184785" indent="-169545">
              <a:lnSpc>
                <a:spcPct val="100000"/>
              </a:lnSpc>
              <a:buFont typeface="Microsoft Sans Serif"/>
              <a:buChar char="•"/>
              <a:tabLst>
                <a:tab pos="184785" algn="l"/>
                <a:tab pos="1275715" algn="l"/>
              </a:tabLst>
            </a:pPr>
            <a:endParaRPr sz="800" dirty="0">
              <a:latin typeface="Microsoft Sans Serif"/>
              <a:cs typeface="Microsoft Sans Serif"/>
            </a:endParaRPr>
          </a:p>
        </p:txBody>
      </p:sp>
      <p:pic>
        <p:nvPicPr>
          <p:cNvPr id="42" name="object 4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312870" y="4360164"/>
            <a:ext cx="298450" cy="240831"/>
          </a:xfrm>
          <a:prstGeom prst="rect">
            <a:avLst/>
          </a:prstGeom>
        </p:spPr>
      </p:pic>
      <p:sp>
        <p:nvSpPr>
          <p:cNvPr id="49" name="object 49"/>
          <p:cNvSpPr txBox="1">
            <a:spLocks noGrp="1"/>
          </p:cNvSpPr>
          <p:nvPr>
            <p:ph type="ftr" sz="quarter" idx="5"/>
          </p:nvPr>
        </p:nvSpPr>
        <p:spPr>
          <a:xfrm>
            <a:off x="527405" y="6551696"/>
            <a:ext cx="6003696" cy="190642"/>
          </a:xfrm>
          <a:prstGeom prst="rect">
            <a:avLst/>
          </a:prstGeom>
        </p:spPr>
        <p:txBody>
          <a:bodyPr vert="horz" wrap="square" lIns="0" tIns="66878" rIns="0" bIns="0" rtlCol="0">
            <a:spAutoFit/>
          </a:bodyPr>
          <a:lstStyle/>
          <a:p>
            <a:pPr marL="99695">
              <a:lnSpc>
                <a:spcPct val="100000"/>
              </a:lnSpc>
              <a:spcBef>
                <a:spcPts val="25"/>
              </a:spcBef>
            </a:pPr>
            <a:r>
              <a:rPr spc="-10" dirty="0"/>
              <a:t>ИНВЕСТИЦИОННЫЙ</a:t>
            </a:r>
            <a:r>
              <a:rPr spc="-25" dirty="0"/>
              <a:t> </a:t>
            </a:r>
            <a:r>
              <a:rPr spc="-20" dirty="0"/>
              <a:t>ПРОФИЛЬ</a:t>
            </a:r>
            <a:r>
              <a:rPr spc="25" dirty="0"/>
              <a:t> </a:t>
            </a:r>
            <a:r>
              <a:rPr lang="ru-RU" spc="25" dirty="0"/>
              <a:t> </a:t>
            </a:r>
            <a:r>
              <a:rPr lang="ru-RU" spc="25" dirty="0" smtClean="0"/>
              <a:t>ГОРОДСКОГО ОКРУГА ГОРОДА РАЙЧИХИНСК</a:t>
            </a:r>
            <a:endParaRPr spc="-10" dirty="0"/>
          </a:p>
        </p:txBody>
      </p:sp>
      <p:sp>
        <p:nvSpPr>
          <p:cNvPr id="50" name="object 5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93980">
              <a:lnSpc>
                <a:spcPct val="100000"/>
              </a:lnSpc>
              <a:spcBef>
                <a:spcPts val="125"/>
              </a:spcBef>
            </a:pPr>
            <a:fld id="{81D60167-4931-47E6-BA6A-407CBD079E47}" type="slidenum">
              <a:rPr spc="-50" dirty="0"/>
              <a:t>8</a:t>
            </a:fld>
            <a:endParaRPr spc="-50" dirty="0"/>
          </a:p>
        </p:txBody>
      </p:sp>
      <p:pic>
        <p:nvPicPr>
          <p:cNvPr id="51" name="Рисунок 50" descr="Райчихинск, Церковь Владимирской иконы Божией Матери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023" y="1459737"/>
            <a:ext cx="1854326" cy="1083058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Рисунок 51" descr="Picture background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670" y="2640641"/>
            <a:ext cx="1841246" cy="1122266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Рисунок 53" descr="Picture background"/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02" r="3474"/>
          <a:stretch/>
        </p:blipFill>
        <p:spPr bwMode="auto">
          <a:xfrm>
            <a:off x="794845" y="3900194"/>
            <a:ext cx="1906071" cy="107890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6" name="Рисунок 55" descr="Picture background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2743" y="1427217"/>
            <a:ext cx="1913107" cy="1115578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Объект 3"/>
          <p:cNvPicPr/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17" t="48016"/>
          <a:stretch/>
        </p:blipFill>
        <p:spPr bwMode="auto">
          <a:xfrm>
            <a:off x="3842858" y="2641388"/>
            <a:ext cx="1902493" cy="110099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9" name="TextBox 58"/>
          <p:cNvSpPr txBox="1"/>
          <p:nvPr/>
        </p:nvSpPr>
        <p:spPr>
          <a:xfrm>
            <a:off x="2681571" y="6007941"/>
            <a:ext cx="10295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00" dirty="0" err="1" smtClean="0">
                <a:solidFill>
                  <a:srgbClr val="002060"/>
                </a:solidFill>
              </a:rPr>
              <a:t>Краеведский</a:t>
            </a:r>
            <a:r>
              <a:rPr lang="ru-RU" sz="700" dirty="0" smtClean="0">
                <a:solidFill>
                  <a:srgbClr val="002060"/>
                </a:solidFill>
              </a:rPr>
              <a:t> музей города Райчихинск</a:t>
            </a:r>
            <a:endParaRPr lang="ru-RU" sz="700" dirty="0">
              <a:solidFill>
                <a:srgbClr val="002060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5773432" y="4765998"/>
            <a:ext cx="1104010" cy="3206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ru-RU" sz="700" b="1" dirty="0" smtClean="0">
                <a:solidFill>
                  <a:srgbClr val="46559F"/>
                </a:solidFill>
                <a:latin typeface="Arial"/>
                <a:cs typeface="Arial"/>
              </a:rPr>
              <a:t>Дворец детей</a:t>
            </a: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ru-RU" sz="700" b="1" dirty="0" smtClean="0">
                <a:solidFill>
                  <a:srgbClr val="46559F"/>
                </a:solidFill>
                <a:latin typeface="Arial"/>
                <a:cs typeface="Arial"/>
              </a:rPr>
              <a:t>и юношества</a:t>
            </a:r>
            <a:endParaRPr lang="ru-RU" sz="700" dirty="0">
              <a:latin typeface="Arial"/>
              <a:cs typeface="Arial"/>
            </a:endParaRPr>
          </a:p>
        </p:txBody>
      </p:sp>
      <p:pic>
        <p:nvPicPr>
          <p:cNvPr id="62" name="Рисунок 61" descr="Picture background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2857" y="5109600"/>
            <a:ext cx="1886861" cy="1235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Рисунок 62" descr="https://avatars.mds.yandex.net/get-altay/1871013/2a0000016ae30066a59194f3183bb072ee32/XXXL"/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968" y="5001753"/>
            <a:ext cx="1866265" cy="1343535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TextBox 38"/>
          <p:cNvSpPr txBox="1"/>
          <p:nvPr/>
        </p:nvSpPr>
        <p:spPr>
          <a:xfrm>
            <a:off x="8306316" y="4688125"/>
            <a:ext cx="102601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b="1" dirty="0" smtClean="0">
                <a:solidFill>
                  <a:srgbClr val="002060"/>
                </a:solidFill>
              </a:rPr>
              <a:t>. </a:t>
            </a:r>
            <a:endParaRPr lang="ru-RU" sz="800" b="1" dirty="0">
              <a:solidFill>
                <a:srgbClr val="002060"/>
              </a:solidFill>
            </a:endParaRPr>
          </a:p>
        </p:txBody>
      </p:sp>
      <p:pic>
        <p:nvPicPr>
          <p:cNvPr id="45" name="Рисунок 44" descr="Управление образования администрации городского округа ..."/>
          <p:cNvPicPr/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2422" y="3834674"/>
            <a:ext cx="1924704" cy="121841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8153400" y="4765998"/>
            <a:ext cx="121021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 smtClean="0">
                <a:solidFill>
                  <a:schemeClr val="tx2">
                    <a:lumMod val="75000"/>
                  </a:schemeClr>
                </a:solidFill>
              </a:rPr>
              <a:t>-  </a:t>
            </a:r>
            <a:r>
              <a:rPr lang="ru-RU" sz="800" b="1" dirty="0" err="1" smtClean="0">
                <a:solidFill>
                  <a:schemeClr val="tx2">
                    <a:lumMod val="75000"/>
                  </a:schemeClr>
                </a:solidFill>
              </a:rPr>
              <a:t>Севостополь</a:t>
            </a:r>
            <a:endParaRPr lang="ru-RU" sz="8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26363" y="163068"/>
            <a:ext cx="812800" cy="273050"/>
          </a:xfrm>
          <a:custGeom>
            <a:avLst/>
            <a:gdLst/>
            <a:ahLst/>
            <a:cxnLst/>
            <a:rect l="l" t="t" r="r" b="b"/>
            <a:pathLst>
              <a:path w="812800" h="273050">
                <a:moveTo>
                  <a:pt x="675894" y="0"/>
                </a:moveTo>
                <a:lnTo>
                  <a:pt x="136398" y="0"/>
                </a:lnTo>
                <a:lnTo>
                  <a:pt x="93283" y="6955"/>
                </a:lnTo>
                <a:lnTo>
                  <a:pt x="55840" y="26322"/>
                </a:lnTo>
                <a:lnTo>
                  <a:pt x="26315" y="55851"/>
                </a:lnTo>
                <a:lnTo>
                  <a:pt x="6953" y="93293"/>
                </a:lnTo>
                <a:lnTo>
                  <a:pt x="0" y="136398"/>
                </a:lnTo>
                <a:lnTo>
                  <a:pt x="6953" y="179502"/>
                </a:lnTo>
                <a:lnTo>
                  <a:pt x="26315" y="216944"/>
                </a:lnTo>
                <a:lnTo>
                  <a:pt x="55840" y="246473"/>
                </a:lnTo>
                <a:lnTo>
                  <a:pt x="93283" y="265840"/>
                </a:lnTo>
                <a:lnTo>
                  <a:pt x="136398" y="272795"/>
                </a:lnTo>
                <a:lnTo>
                  <a:pt x="675894" y="272795"/>
                </a:lnTo>
                <a:lnTo>
                  <a:pt x="718998" y="265840"/>
                </a:lnTo>
                <a:lnTo>
                  <a:pt x="756440" y="246473"/>
                </a:lnTo>
                <a:lnTo>
                  <a:pt x="785969" y="216944"/>
                </a:lnTo>
                <a:lnTo>
                  <a:pt x="805336" y="179502"/>
                </a:lnTo>
                <a:lnTo>
                  <a:pt x="812292" y="136398"/>
                </a:lnTo>
                <a:lnTo>
                  <a:pt x="805336" y="93293"/>
                </a:lnTo>
                <a:lnTo>
                  <a:pt x="785969" y="55851"/>
                </a:lnTo>
                <a:lnTo>
                  <a:pt x="756440" y="26322"/>
                </a:lnTo>
                <a:lnTo>
                  <a:pt x="718998" y="6955"/>
                </a:lnTo>
                <a:lnTo>
                  <a:pt x="675894" y="0"/>
                </a:lnTo>
                <a:close/>
              </a:path>
            </a:pathLst>
          </a:custGeom>
          <a:solidFill>
            <a:srgbClr val="4655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62406" y="222885"/>
            <a:ext cx="375285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spc="-10" dirty="0">
                <a:solidFill>
                  <a:srgbClr val="FFFFFF"/>
                </a:solidFill>
                <a:latin typeface="Arial"/>
                <a:cs typeface="Arial"/>
              </a:rPr>
              <a:t>туризм</a:t>
            </a:r>
            <a:endParaRPr sz="8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05380" y="496114"/>
            <a:ext cx="7416647" cy="770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9215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ТУРИЗМ</a:t>
            </a:r>
          </a:p>
          <a:p>
            <a:pPr marL="69215">
              <a:lnSpc>
                <a:spcPct val="100000"/>
              </a:lnSpc>
              <a:spcBef>
                <a:spcPts val="5"/>
              </a:spcBef>
            </a:pPr>
            <a:r>
              <a:rPr b="0" spc="-35" dirty="0">
                <a:latin typeface="Microsoft Sans Serif"/>
                <a:cs typeface="Microsoft Sans Serif"/>
              </a:rPr>
              <a:t>ТУРИСТИЧЕСКИЕ</a:t>
            </a:r>
            <a:r>
              <a:rPr b="0" spc="-50" dirty="0">
                <a:latin typeface="Microsoft Sans Serif"/>
                <a:cs typeface="Microsoft Sans Serif"/>
              </a:rPr>
              <a:t> </a:t>
            </a:r>
            <a:r>
              <a:rPr b="0" spc="-10" dirty="0">
                <a:latin typeface="Microsoft Sans Serif"/>
                <a:cs typeface="Microsoft Sans Serif"/>
              </a:rPr>
              <a:t>МАРШРУТЫ</a:t>
            </a:r>
          </a:p>
        </p:txBody>
      </p:sp>
      <p:sp>
        <p:nvSpPr>
          <p:cNvPr id="5" name="object 5"/>
          <p:cNvSpPr/>
          <p:nvPr/>
        </p:nvSpPr>
        <p:spPr>
          <a:xfrm>
            <a:off x="641604" y="1376172"/>
            <a:ext cx="4494530" cy="772795"/>
          </a:xfrm>
          <a:custGeom>
            <a:avLst/>
            <a:gdLst/>
            <a:ahLst/>
            <a:cxnLst/>
            <a:rect l="l" t="t" r="r" b="b"/>
            <a:pathLst>
              <a:path w="4494530" h="772794">
                <a:moveTo>
                  <a:pt x="4280408" y="0"/>
                </a:moveTo>
                <a:lnTo>
                  <a:pt x="213880" y="0"/>
                </a:lnTo>
                <a:lnTo>
                  <a:pt x="164839" y="5648"/>
                </a:lnTo>
                <a:lnTo>
                  <a:pt x="119821" y="21738"/>
                </a:lnTo>
                <a:lnTo>
                  <a:pt x="80109" y="46986"/>
                </a:lnTo>
                <a:lnTo>
                  <a:pt x="46987" y="80107"/>
                </a:lnTo>
                <a:lnTo>
                  <a:pt x="21739" y="119816"/>
                </a:lnTo>
                <a:lnTo>
                  <a:pt x="5648" y="164831"/>
                </a:lnTo>
                <a:lnTo>
                  <a:pt x="0" y="213867"/>
                </a:lnTo>
                <a:lnTo>
                  <a:pt x="0" y="558800"/>
                </a:lnTo>
                <a:lnTo>
                  <a:pt x="5648" y="607836"/>
                </a:lnTo>
                <a:lnTo>
                  <a:pt x="21739" y="652851"/>
                </a:lnTo>
                <a:lnTo>
                  <a:pt x="46987" y="692560"/>
                </a:lnTo>
                <a:lnTo>
                  <a:pt x="80109" y="725681"/>
                </a:lnTo>
                <a:lnTo>
                  <a:pt x="119821" y="750929"/>
                </a:lnTo>
                <a:lnTo>
                  <a:pt x="164839" y="767019"/>
                </a:lnTo>
                <a:lnTo>
                  <a:pt x="213880" y="772667"/>
                </a:lnTo>
                <a:lnTo>
                  <a:pt x="4280408" y="772667"/>
                </a:lnTo>
                <a:lnTo>
                  <a:pt x="4329444" y="767019"/>
                </a:lnTo>
                <a:lnTo>
                  <a:pt x="4374459" y="750929"/>
                </a:lnTo>
                <a:lnTo>
                  <a:pt x="4414168" y="725681"/>
                </a:lnTo>
                <a:lnTo>
                  <a:pt x="4447289" y="692560"/>
                </a:lnTo>
                <a:lnTo>
                  <a:pt x="4472537" y="652851"/>
                </a:lnTo>
                <a:lnTo>
                  <a:pt x="4488627" y="607836"/>
                </a:lnTo>
                <a:lnTo>
                  <a:pt x="4494276" y="558800"/>
                </a:lnTo>
                <a:lnTo>
                  <a:pt x="4494276" y="213867"/>
                </a:lnTo>
                <a:lnTo>
                  <a:pt x="4488627" y="164831"/>
                </a:lnTo>
                <a:lnTo>
                  <a:pt x="4472537" y="119816"/>
                </a:lnTo>
                <a:lnTo>
                  <a:pt x="4447289" y="80107"/>
                </a:lnTo>
                <a:lnTo>
                  <a:pt x="4414168" y="46986"/>
                </a:lnTo>
                <a:lnTo>
                  <a:pt x="4374459" y="21738"/>
                </a:lnTo>
                <a:lnTo>
                  <a:pt x="4329444" y="5648"/>
                </a:lnTo>
                <a:lnTo>
                  <a:pt x="4280408" y="0"/>
                </a:lnTo>
                <a:close/>
              </a:path>
            </a:pathLst>
          </a:custGeom>
          <a:solidFill>
            <a:srgbClr val="4655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095552" y="1662430"/>
            <a:ext cx="3586479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b="1" spc="-10" dirty="0">
                <a:solidFill>
                  <a:srgbClr val="FFFFFF"/>
                </a:solidFill>
                <a:latin typeface="Arial"/>
                <a:cs typeface="Arial"/>
              </a:rPr>
              <a:t>ОРГАНИЗОВАННЫЕ</a:t>
            </a:r>
            <a:r>
              <a:rPr sz="1100" b="1" spc="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b="1" spc="-10" dirty="0">
                <a:solidFill>
                  <a:srgbClr val="FFFFFF"/>
                </a:solidFill>
                <a:latin typeface="Arial"/>
                <a:cs typeface="Arial"/>
              </a:rPr>
              <a:t>ТУРИСТИЧЕСКИЕ</a:t>
            </a:r>
            <a:r>
              <a:rPr sz="1100" b="1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b="1" spc="-10" dirty="0">
                <a:solidFill>
                  <a:srgbClr val="FFFFFF"/>
                </a:solidFill>
                <a:latin typeface="Arial"/>
                <a:cs typeface="Arial"/>
              </a:rPr>
              <a:t>МАРШРУТЫ</a:t>
            </a:r>
            <a:endParaRPr sz="11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20858" y="2138038"/>
            <a:ext cx="4495800" cy="4319270"/>
          </a:xfrm>
          <a:custGeom>
            <a:avLst/>
            <a:gdLst/>
            <a:ahLst/>
            <a:cxnLst/>
            <a:rect l="l" t="t" r="r" b="b"/>
            <a:pathLst>
              <a:path w="4495800" h="4319270">
                <a:moveTo>
                  <a:pt x="4022344" y="0"/>
                </a:moveTo>
                <a:lnTo>
                  <a:pt x="473405" y="0"/>
                </a:lnTo>
                <a:lnTo>
                  <a:pt x="425002" y="2444"/>
                </a:lnTo>
                <a:lnTo>
                  <a:pt x="377997" y="9618"/>
                </a:lnTo>
                <a:lnTo>
                  <a:pt x="332628" y="21284"/>
                </a:lnTo>
                <a:lnTo>
                  <a:pt x="289134" y="37205"/>
                </a:lnTo>
                <a:lnTo>
                  <a:pt x="247751" y="57141"/>
                </a:lnTo>
                <a:lnTo>
                  <a:pt x="208719" y="80856"/>
                </a:lnTo>
                <a:lnTo>
                  <a:pt x="172275" y="108110"/>
                </a:lnTo>
                <a:lnTo>
                  <a:pt x="138657" y="138668"/>
                </a:lnTo>
                <a:lnTo>
                  <a:pt x="108102" y="172289"/>
                </a:lnTo>
                <a:lnTo>
                  <a:pt x="80850" y="208737"/>
                </a:lnTo>
                <a:lnTo>
                  <a:pt x="57137" y="247774"/>
                </a:lnTo>
                <a:lnTo>
                  <a:pt x="37202" y="289161"/>
                </a:lnTo>
                <a:lnTo>
                  <a:pt x="21283" y="332660"/>
                </a:lnTo>
                <a:lnTo>
                  <a:pt x="9617" y="378035"/>
                </a:lnTo>
                <a:lnTo>
                  <a:pt x="2444" y="425046"/>
                </a:lnTo>
                <a:lnTo>
                  <a:pt x="0" y="473455"/>
                </a:lnTo>
                <a:lnTo>
                  <a:pt x="0" y="3845610"/>
                </a:lnTo>
                <a:lnTo>
                  <a:pt x="2444" y="3894013"/>
                </a:lnTo>
                <a:lnTo>
                  <a:pt x="9617" y="3941018"/>
                </a:lnTo>
                <a:lnTo>
                  <a:pt x="21283" y="3986387"/>
                </a:lnTo>
                <a:lnTo>
                  <a:pt x="37202" y="4029881"/>
                </a:lnTo>
                <a:lnTo>
                  <a:pt x="57137" y="4071264"/>
                </a:lnTo>
                <a:lnTo>
                  <a:pt x="80850" y="4110296"/>
                </a:lnTo>
                <a:lnTo>
                  <a:pt x="108102" y="4146740"/>
                </a:lnTo>
                <a:lnTo>
                  <a:pt x="138657" y="4180358"/>
                </a:lnTo>
                <a:lnTo>
                  <a:pt x="172275" y="4210913"/>
                </a:lnTo>
                <a:lnTo>
                  <a:pt x="208719" y="4238165"/>
                </a:lnTo>
                <a:lnTo>
                  <a:pt x="247751" y="4261878"/>
                </a:lnTo>
                <a:lnTo>
                  <a:pt x="289134" y="4281813"/>
                </a:lnTo>
                <a:lnTo>
                  <a:pt x="332628" y="4297732"/>
                </a:lnTo>
                <a:lnTo>
                  <a:pt x="377997" y="4309398"/>
                </a:lnTo>
                <a:lnTo>
                  <a:pt x="425002" y="4316571"/>
                </a:lnTo>
                <a:lnTo>
                  <a:pt x="473405" y="4319016"/>
                </a:lnTo>
                <a:lnTo>
                  <a:pt x="4022344" y="4319016"/>
                </a:lnTo>
                <a:lnTo>
                  <a:pt x="4070753" y="4316571"/>
                </a:lnTo>
                <a:lnTo>
                  <a:pt x="4117764" y="4309398"/>
                </a:lnTo>
                <a:lnTo>
                  <a:pt x="4163139" y="4297732"/>
                </a:lnTo>
                <a:lnTo>
                  <a:pt x="4206638" y="4281813"/>
                </a:lnTo>
                <a:lnTo>
                  <a:pt x="4248025" y="4261878"/>
                </a:lnTo>
                <a:lnTo>
                  <a:pt x="4287062" y="4238165"/>
                </a:lnTo>
                <a:lnTo>
                  <a:pt x="4323510" y="4210913"/>
                </a:lnTo>
                <a:lnTo>
                  <a:pt x="4357131" y="4180358"/>
                </a:lnTo>
                <a:lnTo>
                  <a:pt x="4387689" y="4146740"/>
                </a:lnTo>
                <a:lnTo>
                  <a:pt x="4414943" y="4110296"/>
                </a:lnTo>
                <a:lnTo>
                  <a:pt x="4438658" y="4071264"/>
                </a:lnTo>
                <a:lnTo>
                  <a:pt x="4458594" y="4029881"/>
                </a:lnTo>
                <a:lnTo>
                  <a:pt x="4474515" y="3986387"/>
                </a:lnTo>
                <a:lnTo>
                  <a:pt x="4486181" y="3941018"/>
                </a:lnTo>
                <a:lnTo>
                  <a:pt x="4493355" y="3894013"/>
                </a:lnTo>
                <a:lnTo>
                  <a:pt x="4495800" y="3845610"/>
                </a:lnTo>
                <a:lnTo>
                  <a:pt x="4495800" y="473455"/>
                </a:lnTo>
                <a:lnTo>
                  <a:pt x="4493355" y="425046"/>
                </a:lnTo>
                <a:lnTo>
                  <a:pt x="4486181" y="378035"/>
                </a:lnTo>
                <a:lnTo>
                  <a:pt x="4474515" y="332660"/>
                </a:lnTo>
                <a:lnTo>
                  <a:pt x="4458594" y="289161"/>
                </a:lnTo>
                <a:lnTo>
                  <a:pt x="4438658" y="247774"/>
                </a:lnTo>
                <a:lnTo>
                  <a:pt x="4414943" y="208737"/>
                </a:lnTo>
                <a:lnTo>
                  <a:pt x="4387689" y="172289"/>
                </a:lnTo>
                <a:lnTo>
                  <a:pt x="4357131" y="138668"/>
                </a:lnTo>
                <a:lnTo>
                  <a:pt x="4323510" y="108110"/>
                </a:lnTo>
                <a:lnTo>
                  <a:pt x="4287062" y="80856"/>
                </a:lnTo>
                <a:lnTo>
                  <a:pt x="4248025" y="57141"/>
                </a:lnTo>
                <a:lnTo>
                  <a:pt x="4206638" y="37205"/>
                </a:lnTo>
                <a:lnTo>
                  <a:pt x="4163139" y="21284"/>
                </a:lnTo>
                <a:lnTo>
                  <a:pt x="4117764" y="9618"/>
                </a:lnTo>
                <a:lnTo>
                  <a:pt x="4070753" y="2444"/>
                </a:lnTo>
                <a:lnTo>
                  <a:pt x="4022344" y="0"/>
                </a:lnTo>
                <a:close/>
              </a:path>
            </a:pathLst>
          </a:custGeom>
          <a:solidFill>
            <a:srgbClr val="F0F0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887374" y="2411348"/>
            <a:ext cx="1112520" cy="5218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just">
              <a:lnSpc>
                <a:spcPct val="114999"/>
              </a:lnSpc>
              <a:spcBef>
                <a:spcPts val="105"/>
              </a:spcBef>
            </a:pPr>
            <a:r>
              <a:rPr lang="ru-RU" sz="1500" b="1" dirty="0" smtClean="0">
                <a:solidFill>
                  <a:srgbClr val="46559F"/>
                </a:solidFill>
                <a:latin typeface="Arial"/>
                <a:cs typeface="Arial"/>
              </a:rPr>
              <a:t>Озеро Кувшинка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300099" y="2334746"/>
            <a:ext cx="2750435" cy="3674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15100"/>
              </a:lnSpc>
              <a:spcBef>
                <a:spcPts val="105"/>
              </a:spcBef>
            </a:pPr>
            <a:r>
              <a:rPr lang="ru-RU" sz="1000" dirty="0" smtClean="0">
                <a:solidFill>
                  <a:srgbClr val="002060"/>
                </a:solidFill>
                <a:latin typeface="Microsoft Sans Serif"/>
                <a:cs typeface="Microsoft Sans Serif"/>
              </a:rPr>
              <a:t>Краеведческий музей </a:t>
            </a:r>
            <a:r>
              <a:rPr sz="1000" dirty="0" smtClean="0">
                <a:solidFill>
                  <a:srgbClr val="002060"/>
                </a:solidFill>
                <a:latin typeface="Microsoft Sans Serif"/>
                <a:cs typeface="Microsoft Sans Serif"/>
              </a:rPr>
              <a:t>-</a:t>
            </a:r>
            <a:r>
              <a:rPr sz="1000" spc="-20" dirty="0" smtClean="0">
                <a:solidFill>
                  <a:srgbClr val="002060"/>
                </a:solidFill>
                <a:latin typeface="Microsoft Sans Serif"/>
                <a:cs typeface="Microsoft Sans Serif"/>
              </a:rPr>
              <a:t> </a:t>
            </a:r>
            <a:r>
              <a:rPr sz="1000" dirty="0" err="1">
                <a:solidFill>
                  <a:srgbClr val="002060"/>
                </a:solidFill>
                <a:latin typeface="Microsoft Sans Serif"/>
                <a:cs typeface="Microsoft Sans Serif"/>
              </a:rPr>
              <a:t>озеро</a:t>
            </a:r>
            <a:r>
              <a:rPr sz="1000" spc="-45" dirty="0">
                <a:solidFill>
                  <a:srgbClr val="002060"/>
                </a:solidFill>
                <a:latin typeface="Microsoft Sans Serif"/>
                <a:cs typeface="Microsoft Sans Serif"/>
              </a:rPr>
              <a:t> </a:t>
            </a:r>
            <a:r>
              <a:rPr sz="1000" dirty="0" err="1" smtClean="0">
                <a:solidFill>
                  <a:srgbClr val="002060"/>
                </a:solidFill>
                <a:latin typeface="Microsoft Sans Serif"/>
                <a:cs typeface="Microsoft Sans Serif"/>
              </a:rPr>
              <a:t>лотосов</a:t>
            </a:r>
            <a:r>
              <a:rPr lang="ru-RU" sz="1000" dirty="0" smtClean="0">
                <a:solidFill>
                  <a:srgbClr val="002060"/>
                </a:solidFill>
                <a:latin typeface="Microsoft Sans Serif"/>
                <a:cs typeface="Microsoft Sans Serif"/>
              </a:rPr>
              <a:t> «Кувшинка»</a:t>
            </a:r>
            <a:endParaRPr sz="1000" dirty="0">
              <a:solidFill>
                <a:srgbClr val="002060"/>
              </a:solidFill>
              <a:latin typeface="Microsoft Sans Serif"/>
              <a:cs typeface="Microsoft Sans Serif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87374" y="3573653"/>
            <a:ext cx="1716405" cy="548227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75"/>
              </a:spcBef>
            </a:pPr>
            <a:r>
              <a:rPr sz="1500" b="1" spc="-10" dirty="0">
                <a:solidFill>
                  <a:srgbClr val="46559F"/>
                </a:solidFill>
                <a:latin typeface="Arial"/>
                <a:cs typeface="Arial"/>
              </a:rPr>
              <a:t>Памятники</a:t>
            </a:r>
            <a:endParaRPr sz="15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80"/>
              </a:spcBef>
            </a:pPr>
            <a:r>
              <a:rPr lang="ru-RU" sz="1500" b="1" dirty="0">
                <a:solidFill>
                  <a:srgbClr val="46559F"/>
                </a:solidFill>
                <a:latin typeface="Arial"/>
                <a:cs typeface="Arial"/>
              </a:rPr>
              <a:t>г</a:t>
            </a:r>
            <a:r>
              <a:rPr sz="1500" b="1" dirty="0" smtClean="0">
                <a:solidFill>
                  <a:srgbClr val="46559F"/>
                </a:solidFill>
                <a:latin typeface="Arial"/>
                <a:cs typeface="Arial"/>
              </a:rPr>
              <a:t>.</a:t>
            </a:r>
            <a:r>
              <a:rPr sz="1500" b="1" spc="-30" dirty="0" smtClean="0">
                <a:solidFill>
                  <a:srgbClr val="46559F"/>
                </a:solidFill>
                <a:latin typeface="Arial"/>
                <a:cs typeface="Arial"/>
              </a:rPr>
              <a:t> </a:t>
            </a:r>
            <a:r>
              <a:rPr lang="ru-RU" sz="1500" b="1" spc="-30" dirty="0" smtClean="0">
                <a:solidFill>
                  <a:srgbClr val="46559F"/>
                </a:solidFill>
                <a:latin typeface="Arial"/>
                <a:cs typeface="Arial"/>
              </a:rPr>
              <a:t>Райчихинск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300099" y="3115506"/>
            <a:ext cx="2652138" cy="20127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35560">
              <a:lnSpc>
                <a:spcPct val="100000"/>
              </a:lnSpc>
              <a:spcBef>
                <a:spcPts val="95"/>
              </a:spcBef>
            </a:pPr>
            <a:r>
              <a:rPr lang="ru-RU" sz="1000" dirty="0" smtClean="0">
                <a:solidFill>
                  <a:srgbClr val="002060"/>
                </a:solidFill>
              </a:rPr>
              <a:t>Краеведческий </a:t>
            </a:r>
            <a:r>
              <a:rPr lang="ru-RU" sz="1000" dirty="0">
                <a:solidFill>
                  <a:srgbClr val="002060"/>
                </a:solidFill>
              </a:rPr>
              <a:t>музей города </a:t>
            </a:r>
            <a:r>
              <a:rPr lang="ru-RU" sz="1000" dirty="0" smtClean="0">
                <a:solidFill>
                  <a:srgbClr val="002060"/>
                </a:solidFill>
              </a:rPr>
              <a:t>Райчихинск - раздел </a:t>
            </a:r>
            <a:r>
              <a:rPr lang="ru-RU" sz="1000" dirty="0">
                <a:solidFill>
                  <a:srgbClr val="002060"/>
                </a:solidFill>
              </a:rPr>
              <a:t>постоянной экспозиции «Этот день мы приближали, как могли» краеведческого музея </a:t>
            </a:r>
            <a:r>
              <a:rPr lang="ru-RU" sz="1000" dirty="0" err="1" smtClean="0">
                <a:solidFill>
                  <a:srgbClr val="002060"/>
                </a:solidFill>
              </a:rPr>
              <a:t>г.Райчихинск</a:t>
            </a:r>
            <a:r>
              <a:rPr lang="ru-RU" sz="1000" dirty="0" smtClean="0">
                <a:solidFill>
                  <a:srgbClr val="002060"/>
                </a:solidFill>
              </a:rPr>
              <a:t>, </a:t>
            </a:r>
            <a:r>
              <a:rPr lang="ru-RU" sz="1000" dirty="0">
                <a:solidFill>
                  <a:srgbClr val="002060"/>
                </a:solidFill>
              </a:rPr>
              <a:t>посвященные теме Великой Отечественной войны 1941 – 1945 гг. (МАУК «Краеведческий музей</a:t>
            </a:r>
            <a:r>
              <a:rPr lang="ru-RU" sz="1000" dirty="0" smtClean="0">
                <a:solidFill>
                  <a:srgbClr val="002060"/>
                </a:solidFill>
              </a:rPr>
              <a:t>»)– мемориальный комплекс </a:t>
            </a:r>
            <a:r>
              <a:rPr lang="ru-RU" sz="1000" dirty="0" err="1" smtClean="0">
                <a:solidFill>
                  <a:srgbClr val="002060"/>
                </a:solidFill>
              </a:rPr>
              <a:t>райчихинцам</a:t>
            </a:r>
            <a:r>
              <a:rPr lang="ru-RU" sz="1000" dirty="0" smtClean="0">
                <a:solidFill>
                  <a:srgbClr val="002060"/>
                </a:solidFill>
              </a:rPr>
              <a:t>, погибшим  </a:t>
            </a:r>
            <a:r>
              <a:rPr lang="ru-RU" sz="1000" dirty="0">
                <a:solidFill>
                  <a:srgbClr val="002060"/>
                </a:solidFill>
              </a:rPr>
              <a:t>в годы Великой Отечественной войны 1941 – 1945 гг. </a:t>
            </a:r>
            <a:r>
              <a:rPr lang="ru-RU" sz="1000" dirty="0" smtClean="0">
                <a:solidFill>
                  <a:srgbClr val="002060"/>
                </a:solidFill>
              </a:rPr>
              <a:t>- </a:t>
            </a:r>
            <a:r>
              <a:rPr lang="ru-RU" sz="1000" dirty="0">
                <a:solidFill>
                  <a:srgbClr val="002060"/>
                </a:solidFill>
              </a:rPr>
              <a:t>«Мемориал памяти» </a:t>
            </a:r>
            <a:r>
              <a:rPr lang="ru-RU" sz="1000" dirty="0" smtClean="0">
                <a:solidFill>
                  <a:srgbClr val="002060"/>
                </a:solidFill>
              </a:rPr>
              <a:t>-</a:t>
            </a:r>
            <a:r>
              <a:rPr lang="ru-RU" sz="1000" dirty="0">
                <a:solidFill>
                  <a:srgbClr val="002060"/>
                </a:solidFill>
              </a:rPr>
              <a:t> дом Героя Советского Союза </a:t>
            </a:r>
            <a:r>
              <a:rPr lang="ru-RU" sz="1000" dirty="0" err="1">
                <a:solidFill>
                  <a:srgbClr val="002060"/>
                </a:solidFill>
              </a:rPr>
              <a:t>Покачалова</a:t>
            </a:r>
            <a:r>
              <a:rPr lang="ru-RU" sz="1000" dirty="0">
                <a:solidFill>
                  <a:srgbClr val="002060"/>
                </a:solidFill>
              </a:rPr>
              <a:t> Николая Николаевича – </a:t>
            </a:r>
            <a:r>
              <a:rPr lang="ru-RU" sz="1000" dirty="0" smtClean="0">
                <a:solidFill>
                  <a:srgbClr val="002060"/>
                </a:solidFill>
              </a:rPr>
              <a:t>Памятник-символ </a:t>
            </a:r>
            <a:r>
              <a:rPr lang="ru-RU" sz="1000" dirty="0">
                <a:solidFill>
                  <a:srgbClr val="002060"/>
                </a:solidFill>
              </a:rPr>
              <a:t>Героям </a:t>
            </a:r>
            <a:r>
              <a:rPr lang="ru-RU" sz="1000" dirty="0" smtClean="0">
                <a:solidFill>
                  <a:srgbClr val="002060"/>
                </a:solidFill>
              </a:rPr>
              <a:t>Социалистического труда</a:t>
            </a:r>
            <a:endParaRPr sz="1000" dirty="0">
              <a:solidFill>
                <a:srgbClr val="002060"/>
              </a:solidFill>
              <a:latin typeface="Microsoft Sans Serif"/>
              <a:cs typeface="Microsoft Sans Serif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14578" y="6593230"/>
            <a:ext cx="4402080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10" dirty="0">
                <a:latin typeface="Microsoft Sans Serif"/>
                <a:cs typeface="Microsoft Sans Serif"/>
              </a:rPr>
              <a:t>ИНВЕСТИЦИОННЫЙ</a:t>
            </a:r>
            <a:r>
              <a:rPr sz="800" spc="-25" dirty="0">
                <a:latin typeface="Microsoft Sans Serif"/>
                <a:cs typeface="Microsoft Sans Serif"/>
              </a:rPr>
              <a:t> </a:t>
            </a:r>
            <a:r>
              <a:rPr sz="800" spc="-20" dirty="0">
                <a:latin typeface="Microsoft Sans Serif"/>
                <a:cs typeface="Microsoft Sans Serif"/>
              </a:rPr>
              <a:t>ПРОФИЛЬ</a:t>
            </a:r>
            <a:r>
              <a:rPr sz="800" spc="25" dirty="0">
                <a:latin typeface="Microsoft Sans Serif"/>
                <a:cs typeface="Microsoft Sans Serif"/>
              </a:rPr>
              <a:t> </a:t>
            </a:r>
            <a:r>
              <a:rPr lang="ru-RU" sz="800" spc="25" dirty="0" smtClean="0">
                <a:latin typeface="Microsoft Sans Serif"/>
                <a:cs typeface="Microsoft Sans Serif"/>
              </a:rPr>
              <a:t>ГОРОДСКОГО ОКРУГА ГОРОДА РАЙЧИХИНСК</a:t>
            </a:r>
            <a:endParaRPr sz="800" dirty="0">
              <a:latin typeface="Microsoft Sans Serif"/>
              <a:cs typeface="Microsoft Sans Serif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7531354" y="4594352"/>
            <a:ext cx="1025525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dirty="0">
                <a:solidFill>
                  <a:srgbClr val="FFFFFF"/>
                </a:solidFill>
                <a:latin typeface="Arial"/>
                <a:cs typeface="Arial"/>
              </a:rPr>
              <a:t>пгт.</a:t>
            </a:r>
            <a:r>
              <a:rPr sz="8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b="1" spc="-10" dirty="0">
                <a:solidFill>
                  <a:srgbClr val="FFFFFF"/>
                </a:solidFill>
                <a:latin typeface="Arial"/>
                <a:cs typeface="Arial"/>
              </a:rPr>
              <a:t>Новобурейский</a:t>
            </a:r>
            <a:endParaRPr sz="8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5313934" y="4502911"/>
            <a:ext cx="53975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dirty="0">
                <a:solidFill>
                  <a:srgbClr val="FFFFFF"/>
                </a:solidFill>
                <a:latin typeface="Arial"/>
                <a:cs typeface="Arial"/>
              </a:rPr>
              <a:t>пгт.</a:t>
            </a:r>
            <a:r>
              <a:rPr sz="8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b="1" spc="-10" dirty="0">
                <a:solidFill>
                  <a:srgbClr val="FFFFFF"/>
                </a:solidFill>
                <a:latin typeface="Arial"/>
                <a:cs typeface="Arial"/>
              </a:rPr>
              <a:t>Бурея</a:t>
            </a:r>
            <a:endParaRPr sz="800" dirty="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6761226" y="3288283"/>
            <a:ext cx="662940" cy="1479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b="1" dirty="0">
                <a:solidFill>
                  <a:srgbClr val="FFFFFF"/>
                </a:solidFill>
                <a:latin typeface="Arial"/>
                <a:cs typeface="Arial"/>
              </a:rPr>
              <a:t>с.</a:t>
            </a:r>
            <a:r>
              <a:rPr sz="800" b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b="1" spc="-10" dirty="0">
                <a:solidFill>
                  <a:srgbClr val="FFFFFF"/>
                </a:solidFill>
                <a:latin typeface="Arial"/>
                <a:cs typeface="Arial"/>
              </a:rPr>
              <a:t>Долдыкан</a:t>
            </a:r>
            <a:endParaRPr sz="80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6955663" y="1593341"/>
            <a:ext cx="645160" cy="1479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b="1" dirty="0">
                <a:solidFill>
                  <a:srgbClr val="FFFFFF"/>
                </a:solidFill>
                <a:latin typeface="Arial"/>
                <a:cs typeface="Arial"/>
              </a:rPr>
              <a:t>пгт.</a:t>
            </a:r>
            <a:r>
              <a:rPr sz="8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b="1" spc="-10" dirty="0">
                <a:solidFill>
                  <a:srgbClr val="FFFFFF"/>
                </a:solidFill>
                <a:latin typeface="Arial"/>
                <a:cs typeface="Arial"/>
              </a:rPr>
              <a:t>Талакан</a:t>
            </a:r>
            <a:endParaRPr sz="800">
              <a:latin typeface="Arial"/>
              <a:cs typeface="Arial"/>
            </a:endParaRPr>
          </a:p>
        </p:txBody>
      </p:sp>
      <p:pic>
        <p:nvPicPr>
          <p:cNvPr id="86" name="Рисунок 85"/>
          <p:cNvPicPr/>
          <p:nvPr/>
        </p:nvPicPr>
        <p:blipFill rotWithShape="1">
          <a:blip r:embed="rId2"/>
          <a:srcRect l="34100" t="19726" r="7759" b="7530"/>
          <a:stretch/>
        </p:blipFill>
        <p:spPr bwMode="auto">
          <a:xfrm>
            <a:off x="5142695" y="1444657"/>
            <a:ext cx="4347009" cy="4495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1" name="object 2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118518" y="3896535"/>
            <a:ext cx="251459" cy="251460"/>
          </a:xfrm>
          <a:prstGeom prst="rect">
            <a:avLst/>
          </a:prstGeom>
        </p:spPr>
      </p:pic>
      <p:sp>
        <p:nvSpPr>
          <p:cNvPr id="98" name="Скругленный прямоугольник 97">
            <a:extLst>
              <a:ext uri="{FF2B5EF4-FFF2-40B4-BE49-F238E27FC236}">
                <a16:creationId xmlns="" xmlns:a16="http://schemas.microsoft.com/office/drawing/2014/main" id="{72FE5585-2976-B57D-F73E-D49F5952A77B}"/>
              </a:ext>
            </a:extLst>
          </p:cNvPr>
          <p:cNvSpPr/>
          <p:nvPr/>
        </p:nvSpPr>
        <p:spPr>
          <a:xfrm>
            <a:off x="5142695" y="3872642"/>
            <a:ext cx="861102" cy="264203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rgbClr val="4756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0" rIns="0" bIns="0" rtlCol="0" anchor="ctr"/>
          <a:lstStyle/>
          <a:p>
            <a:pPr algn="ctr"/>
            <a:r>
              <a:rPr lang="ru-RU" sz="8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Озеро Кувшинка</a:t>
            </a:r>
            <a:endParaRPr lang="x-none" sz="8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9" name="Скругленный прямоугольник 98">
            <a:extLst>
              <a:ext uri="{FF2B5EF4-FFF2-40B4-BE49-F238E27FC236}">
                <a16:creationId xmlns="" xmlns:a16="http://schemas.microsoft.com/office/drawing/2014/main" id="{50403483-55E7-7CD7-1A34-AF319242838E}"/>
              </a:ext>
            </a:extLst>
          </p:cNvPr>
          <p:cNvSpPr/>
          <p:nvPr/>
        </p:nvSpPr>
        <p:spPr>
          <a:xfrm>
            <a:off x="6955663" y="4254827"/>
            <a:ext cx="1197737" cy="273844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0" rIns="0" bIns="0" rtlCol="0" anchor="ctr"/>
          <a:lstStyle/>
          <a:p>
            <a:pPr algn="ctr"/>
            <a:r>
              <a:rPr lang="ru-RU" sz="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Краеведческий музей</a:t>
            </a:r>
            <a:endParaRPr lang="x-none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" name="Скругленный прямоугольник 101">
            <a:extLst>
              <a:ext uri="{FF2B5EF4-FFF2-40B4-BE49-F238E27FC236}">
                <a16:creationId xmlns="" xmlns:a16="http://schemas.microsoft.com/office/drawing/2014/main" id="{72FE5585-2976-B57D-F73E-D49F5952A77B}"/>
              </a:ext>
            </a:extLst>
          </p:cNvPr>
          <p:cNvSpPr/>
          <p:nvPr/>
        </p:nvSpPr>
        <p:spPr>
          <a:xfrm>
            <a:off x="7200242" y="4791595"/>
            <a:ext cx="860133" cy="264203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rgbClr val="4756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0" rIns="0" bIns="0" rtlCol="0" anchor="ctr"/>
          <a:lstStyle/>
          <a:p>
            <a:pPr algn="ctr"/>
            <a:r>
              <a:rPr lang="ru-RU" sz="8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Памятники</a:t>
            </a:r>
            <a:endParaRPr lang="x-none" sz="8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3" name="object 2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024636" y="4895878"/>
            <a:ext cx="251459" cy="174693"/>
          </a:xfrm>
          <a:prstGeom prst="rect">
            <a:avLst/>
          </a:prstGeom>
        </p:spPr>
      </p:pic>
      <p:pic>
        <p:nvPicPr>
          <p:cNvPr id="104" name="object 2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795899" y="3948339"/>
            <a:ext cx="251459" cy="184774"/>
          </a:xfrm>
          <a:prstGeom prst="rect">
            <a:avLst/>
          </a:prstGeom>
        </p:spPr>
      </p:pic>
      <p:sp>
        <p:nvSpPr>
          <p:cNvPr id="105" name="Скругленный прямоугольник 104">
            <a:extLst>
              <a:ext uri="{FF2B5EF4-FFF2-40B4-BE49-F238E27FC236}">
                <a16:creationId xmlns="" xmlns:a16="http://schemas.microsoft.com/office/drawing/2014/main" id="{72FE5585-2976-B57D-F73E-D49F5952A77B}"/>
              </a:ext>
            </a:extLst>
          </p:cNvPr>
          <p:cNvSpPr/>
          <p:nvPr/>
        </p:nvSpPr>
        <p:spPr>
          <a:xfrm>
            <a:off x="7092696" y="3893555"/>
            <a:ext cx="832104" cy="22832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rgbClr val="4756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0" rIns="0" bIns="0" rtlCol="0" anchor="ctr"/>
          <a:lstStyle/>
          <a:p>
            <a:pPr algn="ctr"/>
            <a:r>
              <a:rPr lang="ru-RU" sz="8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Ковш</a:t>
            </a:r>
            <a:endParaRPr lang="x-none" sz="8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7" name="object 2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119905" y="3896535"/>
            <a:ext cx="251459" cy="251460"/>
          </a:xfrm>
          <a:prstGeom prst="rect">
            <a:avLst/>
          </a:prstGeom>
        </p:spPr>
      </p:pic>
      <p:pic>
        <p:nvPicPr>
          <p:cNvPr id="111" name="object 2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279895" y="4545064"/>
            <a:ext cx="251459" cy="197243"/>
          </a:xfrm>
          <a:prstGeom prst="rect">
            <a:avLst/>
          </a:prstGeom>
        </p:spPr>
      </p:pic>
      <p:pic>
        <p:nvPicPr>
          <p:cNvPr id="27" name="object 2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074512" y="5734504"/>
            <a:ext cx="251459" cy="197243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2279</TotalTime>
  <Words>2419</Words>
  <Application>Microsoft Office PowerPoint</Application>
  <PresentationFormat>Лист A4 (210x297 мм)</PresentationFormat>
  <Paragraphs>581</Paragraphs>
  <Slides>19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6" baseType="lpstr">
      <vt:lpstr>Arial</vt:lpstr>
      <vt:lpstr>Arial Black</vt:lpstr>
      <vt:lpstr>Calibri</vt:lpstr>
      <vt:lpstr>Microsoft Sans Serif</vt:lpstr>
      <vt:lpstr>Segoe UI Symbol</vt:lpstr>
      <vt:lpstr>Times New Roman</vt:lpstr>
      <vt:lpstr>Office Theme</vt:lpstr>
      <vt:lpstr>Презентация PowerPoint</vt:lpstr>
      <vt:lpstr>ПРЕИМУЩЕСТВА ГОРОДСКОГО ОКРУГА ГОРОДА РАЙЧИХИНСК</vt:lpstr>
      <vt:lpstr>ОБЩАЯ ХАРАКТЕРИСТИКА ГОРОДСКОГО ОКРУГА ГОРОДА РАЙЧИХИНСК</vt:lpstr>
      <vt:lpstr>СОЦИАЛЬНО-ЭКОНОМИЧЕСКИЕ ПОКАЗАТЕЛИ ГОРОДСКОГО ОКРУГА ГОРОДА РАЙЧИХИНСК</vt:lpstr>
      <vt:lpstr>Презентация PowerPoint</vt:lpstr>
      <vt:lpstr>РЕСУРСНАЯ БАЗА</vt:lpstr>
      <vt:lpstr>СОЦИАЛЬНАЯ ИНФРАСТРУКТУРА</vt:lpstr>
      <vt:lpstr>ДОСТОПРИМЕЧАТЕЛЬНОСТИ ГОРОДСКОГО ОКРУГА ГОРОДА РАЙЧИХИНСК</vt:lpstr>
      <vt:lpstr>ТУРИЗМ ТУРИСТИЧЕСКИЕ МАРШРУТЫ</vt:lpstr>
      <vt:lpstr>ОСНОВНЫЕ ОРГАНИЗАЦИИ</vt:lpstr>
      <vt:lpstr>РЕАЛИЗУЕМЫЕ ИНВЕСТИЦИОННЫЕ ПРОЕКТЫ</vt:lpstr>
      <vt:lpstr>ПЛАНИРУЕМЫЕ ИНВЕСТИЦИОННЫЕ ПРОЕКТЫ</vt:lpstr>
      <vt:lpstr>СВОБОДНЫЕ ИНВЕСТИЦИОННЫЕ ПЛОЩАДКИ</vt:lpstr>
      <vt:lpstr>ПЕРЕЧЕНЬ ЗЕМЕЛЬНЫХ УЧАСТКОВ, ПРИГОДНЫХ ДЛЯ СТРОИТЕЛЬСТВА ПРОИЗВОДСТВЕННЫХ ПОМЕЩЕНИЙ </vt:lpstr>
      <vt:lpstr>ПЕРЕЧЕНЬ ЗЕМЕЛЬНЫХ УЧАСТКОВ, ПРИГОДНЫХ ДЛЯ РАЗВИТИЯ СЕЛЬСКОГО ХОЗЯЙСТВА </vt:lpstr>
      <vt:lpstr>МЕРЫ ГОСУДАРСТВЕННОЙ ПОДДЕРЖКИ</vt:lpstr>
      <vt:lpstr>ИНФРАСТРУКТУРА ПОДДЕРЖКИ БИЗНЕСА</vt:lpstr>
      <vt:lpstr>МИНИСТЕРСТВА, ОКАЗЫВАЮЩИЕ ПОДДЕРЖКУ ПРЕДПРИНИМАТЕЛЯМ И ИНВЕСТОРАМ</vt:lpstr>
      <vt:lpstr>КОНТАКТЫ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Валерия Гугнина</dc:creator>
  <cp:lastModifiedBy>Otdeconom</cp:lastModifiedBy>
  <cp:revision>249</cp:revision>
  <cp:lastPrinted>2025-08-27T01:11:26Z</cp:lastPrinted>
  <dcterms:created xsi:type="dcterms:W3CDTF">2024-08-07T02:01:25Z</dcterms:created>
  <dcterms:modified xsi:type="dcterms:W3CDTF">2025-08-29T00:22:28Z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2024-07-18T00:00:00Z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2024-08-07T00:00:00Z</vt:filetime>
  </property>
  <property fmtid="{D5CDD505-2E9C-101B-9397-08002B2CF9AE}" pid="5" name="Producer">
    <vt:lpwstr>Microsoft® PowerPoint® 2013</vt:lpwstr>
  </property>
</Properties>
</file>