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2" r:id="rId1"/>
  </p:sldMasterIdLst>
  <p:sldIdLst>
    <p:sldId id="257" r:id="rId2"/>
  </p:sldIdLst>
  <p:sldSz cx="10691813" cy="7559675"/>
  <p:notesSz cx="6858000" cy="9144000"/>
  <p:embeddedFontLst>
    <p:embeddedFont>
      <p:font typeface="HelveticaNeueCyr-Bold" panose="02000803050000020004" charset="-52"/>
      <p:bold r:id="rId3"/>
    </p:embeddedFont>
    <p:embeddedFont>
      <p:font typeface="HelveticaNeueCyr" panose="020B0604020202020204" charset="-52"/>
      <p:regular r:id="rId4"/>
      <p:bold r:id="rId5"/>
    </p:embeddedFont>
    <p:embeddedFont>
      <p:font typeface="Wingdings 3" panose="05040102010807070707" pitchFamily="18" charset="2"/>
      <p:regular r:id="rId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-490" y="1037"/>
      </p:cViewPr>
      <p:guideLst>
        <p:guide orient="horz" pos="2381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="" xmlns:a16="http://schemas.microsoft.com/office/drawing/2014/main" id="{018F8BCB-22E7-4F23-97E8-E07D935C73CE}"/>
              </a:ext>
            </a:extLst>
          </p:cNvPr>
          <p:cNvGrpSpPr/>
          <p:nvPr userDrawn="1"/>
        </p:nvGrpSpPr>
        <p:grpSpPr>
          <a:xfrm>
            <a:off x="-1" y="1"/>
            <a:ext cx="9293291" cy="1212980"/>
            <a:chOff x="-4460487" y="304801"/>
            <a:chExt cx="12007323" cy="371474"/>
          </a:xfrm>
        </p:grpSpPr>
        <p:sp>
          <p:nvSpPr>
            <p:cNvPr id="6" name="Прямоугольный треугольник 5">
              <a:extLst>
                <a:ext uri="{FF2B5EF4-FFF2-40B4-BE49-F238E27FC236}">
                  <a16:creationId xmlns="" xmlns:a16="http://schemas.microsoft.com/office/drawing/2014/main" id="{3CF88352-C8CB-4098-B13D-11928AC93482}"/>
                </a:ext>
              </a:extLst>
            </p:cNvPr>
            <p:cNvSpPr/>
            <p:nvPr userDrawn="1"/>
          </p:nvSpPr>
          <p:spPr>
            <a:xfrm rot="5400000">
              <a:off x="6449944" y="-420616"/>
              <a:ext cx="371473" cy="182231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79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4B3F7FAE-D18B-4C86-A8D2-BF329D43225A}"/>
                </a:ext>
              </a:extLst>
            </p:cNvPr>
            <p:cNvSpPr/>
            <p:nvPr userDrawn="1"/>
          </p:nvSpPr>
          <p:spPr>
            <a:xfrm>
              <a:off x="-4460487" y="304801"/>
              <a:ext cx="10194538" cy="3714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79" dirty="0"/>
            </a:p>
          </p:txBody>
        </p:sp>
      </p:grp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A7465ECE-DAFB-456D-B4BF-1137A757652D}"/>
              </a:ext>
            </a:extLst>
          </p:cNvPr>
          <p:cNvCxnSpPr/>
          <p:nvPr userDrawn="1"/>
        </p:nvCxnSpPr>
        <p:spPr>
          <a:xfrm>
            <a:off x="482600" y="6522097"/>
            <a:ext cx="972661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6361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B855DF40-C04F-4AFC-942C-3F698442044E}"/>
              </a:ext>
            </a:extLst>
          </p:cNvPr>
          <p:cNvSpPr/>
          <p:nvPr userDrawn="1"/>
        </p:nvSpPr>
        <p:spPr>
          <a:xfrm>
            <a:off x="0" y="1344547"/>
            <a:ext cx="10691813" cy="48705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0400A028-A257-49E9-B540-B4D750350BA9}"/>
              </a:ext>
            </a:extLst>
          </p:cNvPr>
          <p:cNvCxnSpPr>
            <a:cxnSpLocks/>
          </p:cNvCxnSpPr>
          <p:nvPr userDrawn="1"/>
        </p:nvCxnSpPr>
        <p:spPr>
          <a:xfrm>
            <a:off x="0" y="1614194"/>
            <a:ext cx="1069181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994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3A613E38-17A6-4DD5-908D-06B8F3FFD895}"/>
              </a:ext>
            </a:extLst>
          </p:cNvPr>
          <p:cNvSpPr/>
          <p:nvPr userDrawn="1"/>
        </p:nvSpPr>
        <p:spPr>
          <a:xfrm>
            <a:off x="5345906" y="3163077"/>
            <a:ext cx="5345907" cy="4396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79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A5ABE650-8F6D-4439-80CB-9A58EFB653D3}"/>
              </a:ext>
            </a:extLst>
          </p:cNvPr>
          <p:cNvCxnSpPr>
            <a:cxnSpLocks/>
          </p:cNvCxnSpPr>
          <p:nvPr userDrawn="1"/>
        </p:nvCxnSpPr>
        <p:spPr>
          <a:xfrm>
            <a:off x="0" y="346487"/>
            <a:ext cx="1069181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Группа 11">
            <a:extLst>
              <a:ext uri="{FF2B5EF4-FFF2-40B4-BE49-F238E27FC236}">
                <a16:creationId xmlns="" xmlns:a16="http://schemas.microsoft.com/office/drawing/2014/main" id="{97404534-472B-425E-98FA-87E2933DB030}"/>
              </a:ext>
            </a:extLst>
          </p:cNvPr>
          <p:cNvGrpSpPr/>
          <p:nvPr userDrawn="1"/>
        </p:nvGrpSpPr>
        <p:grpSpPr>
          <a:xfrm>
            <a:off x="0" y="335992"/>
            <a:ext cx="5345907" cy="236461"/>
            <a:chOff x="-4460487" y="304801"/>
            <a:chExt cx="10556486" cy="371474"/>
          </a:xfrm>
        </p:grpSpPr>
        <p:sp>
          <p:nvSpPr>
            <p:cNvPr id="8" name="Прямоугольный треугольник 7">
              <a:extLst>
                <a:ext uri="{FF2B5EF4-FFF2-40B4-BE49-F238E27FC236}">
                  <a16:creationId xmlns="" xmlns:a16="http://schemas.microsoft.com/office/drawing/2014/main" id="{0D482AE1-7566-487F-BC68-9DB17B9B7AB3}"/>
                </a:ext>
              </a:extLst>
            </p:cNvPr>
            <p:cNvSpPr/>
            <p:nvPr userDrawn="1"/>
          </p:nvSpPr>
          <p:spPr>
            <a:xfrm rot="5400000">
              <a:off x="5724526" y="304802"/>
              <a:ext cx="371473" cy="37147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79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07B53C6D-CBAD-4721-91D5-E9513F2562FC}"/>
                </a:ext>
              </a:extLst>
            </p:cNvPr>
            <p:cNvSpPr/>
            <p:nvPr userDrawn="1"/>
          </p:nvSpPr>
          <p:spPr>
            <a:xfrm>
              <a:off x="-4460487" y="304801"/>
              <a:ext cx="10194537" cy="3714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79" dirty="0"/>
            </a:p>
          </p:txBody>
        </p:sp>
      </p:grpSp>
      <p:sp>
        <p:nvSpPr>
          <p:cNvPr id="14" name="Заголовок 13">
            <a:extLst>
              <a:ext uri="{FF2B5EF4-FFF2-40B4-BE49-F238E27FC236}">
                <a16:creationId xmlns="" xmlns:a16="http://schemas.microsoft.com/office/drawing/2014/main" id="{9AE5E438-9BAC-45EF-B81D-A7CB1552B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84" y="765594"/>
            <a:ext cx="4662354" cy="570537"/>
          </a:xfrm>
          <a:prstGeom prst="rect">
            <a:avLst/>
          </a:prstGeom>
        </p:spPr>
        <p:txBody>
          <a:bodyPr lIns="0" tIns="0" rIns="0" bIns="0"/>
          <a:lstStyle>
            <a:lvl1pPr>
              <a:defRPr sz="2105" cap="all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6" name="Рисунок 15">
            <a:extLst>
              <a:ext uri="{FF2B5EF4-FFF2-40B4-BE49-F238E27FC236}">
                <a16:creationId xmlns="" xmlns:a16="http://schemas.microsoft.com/office/drawing/2014/main" id="{DB43C3BA-F1B3-455B-89D8-6F1A598C6D7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346699" y="1344028"/>
            <a:ext cx="5345113" cy="3535881"/>
          </a:xfrm>
          <a:custGeom>
            <a:avLst/>
            <a:gdLst>
              <a:gd name="connsiteX0" fmla="*/ 328059 w 5345113"/>
              <a:gd name="connsiteY0" fmla="*/ 0 h 3535881"/>
              <a:gd name="connsiteX1" fmla="*/ 5345113 w 5345113"/>
              <a:gd name="connsiteY1" fmla="*/ 0 h 3535881"/>
              <a:gd name="connsiteX2" fmla="*/ 5345113 w 5345113"/>
              <a:gd name="connsiteY2" fmla="*/ 3535881 h 3535881"/>
              <a:gd name="connsiteX3" fmla="*/ 0 w 5345113"/>
              <a:gd name="connsiteY3" fmla="*/ 3535881 h 3535881"/>
              <a:gd name="connsiteX4" fmla="*/ 0 w 5345113"/>
              <a:gd name="connsiteY4" fmla="*/ 328059 h 3535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45113" h="3535881">
                <a:moveTo>
                  <a:pt x="328059" y="0"/>
                </a:moveTo>
                <a:lnTo>
                  <a:pt x="5345113" y="0"/>
                </a:lnTo>
                <a:lnTo>
                  <a:pt x="5345113" y="3535881"/>
                </a:lnTo>
                <a:lnTo>
                  <a:pt x="0" y="3535881"/>
                </a:lnTo>
                <a:lnTo>
                  <a:pt x="0" y="328059"/>
                </a:lnTo>
                <a:close/>
              </a:path>
            </a:pathLst>
          </a:custGeom>
          <a:pattFill prst="pct5">
            <a:fgClr>
              <a:schemeClr val="accent2">
                <a:lumMod val="40000"/>
                <a:lumOff val="60000"/>
              </a:schemeClr>
            </a:fgClr>
            <a:bgClr>
              <a:schemeClr val="accent2"/>
            </a:bgClr>
          </a:pattFill>
        </p:spPr>
        <p:txBody>
          <a:bodyPr wrap="square" tIns="216000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Перетяните сюда изображение</a:t>
            </a:r>
          </a:p>
        </p:txBody>
      </p:sp>
    </p:spTree>
    <p:extLst>
      <p:ext uri="{BB962C8B-B14F-4D97-AF65-F5344CB8AC3E}">
        <p14:creationId xmlns:p14="http://schemas.microsoft.com/office/powerpoint/2010/main" val="233540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ый треугольник 6">
            <a:extLst>
              <a:ext uri="{FF2B5EF4-FFF2-40B4-BE49-F238E27FC236}">
                <a16:creationId xmlns="" xmlns:a16="http://schemas.microsoft.com/office/drawing/2014/main" id="{FEC65E0F-7CF9-4D70-9C6C-0060ACD28E60}"/>
              </a:ext>
            </a:extLst>
          </p:cNvPr>
          <p:cNvSpPr/>
          <p:nvPr userDrawn="1"/>
        </p:nvSpPr>
        <p:spPr>
          <a:xfrm rot="5400000">
            <a:off x="4820837" y="149190"/>
            <a:ext cx="1459437" cy="116106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79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A5ABE650-8F6D-4439-80CB-9A58EFB653D3}"/>
              </a:ext>
            </a:extLst>
          </p:cNvPr>
          <p:cNvCxnSpPr>
            <a:cxnSpLocks/>
          </p:cNvCxnSpPr>
          <p:nvPr userDrawn="1"/>
        </p:nvCxnSpPr>
        <p:spPr>
          <a:xfrm>
            <a:off x="0" y="346487"/>
            <a:ext cx="1069181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Группа 11">
            <a:extLst>
              <a:ext uri="{FF2B5EF4-FFF2-40B4-BE49-F238E27FC236}">
                <a16:creationId xmlns="" xmlns:a16="http://schemas.microsoft.com/office/drawing/2014/main" id="{97404534-472B-425E-98FA-87E2933DB030}"/>
              </a:ext>
            </a:extLst>
          </p:cNvPr>
          <p:cNvGrpSpPr/>
          <p:nvPr userDrawn="1"/>
        </p:nvGrpSpPr>
        <p:grpSpPr>
          <a:xfrm>
            <a:off x="0" y="335992"/>
            <a:ext cx="5345907" cy="236461"/>
            <a:chOff x="-4460487" y="304801"/>
            <a:chExt cx="10556486" cy="371474"/>
          </a:xfrm>
        </p:grpSpPr>
        <p:sp>
          <p:nvSpPr>
            <p:cNvPr id="8" name="Прямоугольный треугольник 7">
              <a:extLst>
                <a:ext uri="{FF2B5EF4-FFF2-40B4-BE49-F238E27FC236}">
                  <a16:creationId xmlns="" xmlns:a16="http://schemas.microsoft.com/office/drawing/2014/main" id="{0D482AE1-7566-487F-BC68-9DB17B9B7AB3}"/>
                </a:ext>
              </a:extLst>
            </p:cNvPr>
            <p:cNvSpPr/>
            <p:nvPr userDrawn="1"/>
          </p:nvSpPr>
          <p:spPr>
            <a:xfrm rot="5400000">
              <a:off x="5724526" y="304802"/>
              <a:ext cx="371473" cy="37147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79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07B53C6D-CBAD-4721-91D5-E9513F2562FC}"/>
                </a:ext>
              </a:extLst>
            </p:cNvPr>
            <p:cNvSpPr/>
            <p:nvPr userDrawn="1"/>
          </p:nvSpPr>
          <p:spPr>
            <a:xfrm>
              <a:off x="-4460487" y="304801"/>
              <a:ext cx="10194537" cy="3714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79" dirty="0"/>
            </a:p>
          </p:txBody>
        </p:sp>
      </p:grpSp>
      <p:sp>
        <p:nvSpPr>
          <p:cNvPr id="14" name="Заголовок 13">
            <a:extLst>
              <a:ext uri="{FF2B5EF4-FFF2-40B4-BE49-F238E27FC236}">
                <a16:creationId xmlns="" xmlns:a16="http://schemas.microsoft.com/office/drawing/2014/main" id="{9AE5E438-9BAC-45EF-B81D-A7CB1552B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84" y="765594"/>
            <a:ext cx="4662354" cy="570537"/>
          </a:xfrm>
          <a:prstGeom prst="rect">
            <a:avLst/>
          </a:prstGeom>
        </p:spPr>
        <p:txBody>
          <a:bodyPr lIns="0" tIns="0" rIns="0" bIns="0"/>
          <a:lstStyle>
            <a:lvl1pPr>
              <a:defRPr sz="2105" cap="all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EF6BEB80-88F8-4E39-AC6E-13611DD06B40}"/>
              </a:ext>
            </a:extLst>
          </p:cNvPr>
          <p:cNvSpPr txBox="1"/>
          <p:nvPr userDrawn="1"/>
        </p:nvSpPr>
        <p:spPr>
          <a:xfrm>
            <a:off x="9713167" y="7002480"/>
            <a:ext cx="514705" cy="21070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fld id="{558729E4-FA56-47F0-9C3E-83850DEB14B5}" type="slidenum">
              <a:rPr lang="ru-RU" sz="800" smtClean="0">
                <a:solidFill>
                  <a:schemeClr val="tx1"/>
                </a:solidFill>
              </a:rPr>
              <a:t>‹#›</a:t>
            </a:fld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839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ый треугольник 6">
            <a:extLst>
              <a:ext uri="{FF2B5EF4-FFF2-40B4-BE49-F238E27FC236}">
                <a16:creationId xmlns="" xmlns:a16="http://schemas.microsoft.com/office/drawing/2014/main" id="{FEC65E0F-7CF9-4D70-9C6C-0060ACD28E60}"/>
              </a:ext>
            </a:extLst>
          </p:cNvPr>
          <p:cNvSpPr/>
          <p:nvPr userDrawn="1"/>
        </p:nvSpPr>
        <p:spPr>
          <a:xfrm rot="5400000">
            <a:off x="4820837" y="149190"/>
            <a:ext cx="1459437" cy="116106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79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A5ABE650-8F6D-4439-80CB-9A58EFB653D3}"/>
              </a:ext>
            </a:extLst>
          </p:cNvPr>
          <p:cNvCxnSpPr>
            <a:cxnSpLocks/>
          </p:cNvCxnSpPr>
          <p:nvPr userDrawn="1"/>
        </p:nvCxnSpPr>
        <p:spPr>
          <a:xfrm>
            <a:off x="0" y="346487"/>
            <a:ext cx="1069181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Группа 11">
            <a:extLst>
              <a:ext uri="{FF2B5EF4-FFF2-40B4-BE49-F238E27FC236}">
                <a16:creationId xmlns="" xmlns:a16="http://schemas.microsoft.com/office/drawing/2014/main" id="{97404534-472B-425E-98FA-87E2933DB030}"/>
              </a:ext>
            </a:extLst>
          </p:cNvPr>
          <p:cNvGrpSpPr/>
          <p:nvPr userDrawn="1"/>
        </p:nvGrpSpPr>
        <p:grpSpPr>
          <a:xfrm>
            <a:off x="0" y="335992"/>
            <a:ext cx="5345907" cy="236461"/>
            <a:chOff x="-4460487" y="304801"/>
            <a:chExt cx="10556486" cy="371474"/>
          </a:xfrm>
        </p:grpSpPr>
        <p:sp>
          <p:nvSpPr>
            <p:cNvPr id="8" name="Прямоугольный треугольник 7">
              <a:extLst>
                <a:ext uri="{FF2B5EF4-FFF2-40B4-BE49-F238E27FC236}">
                  <a16:creationId xmlns="" xmlns:a16="http://schemas.microsoft.com/office/drawing/2014/main" id="{0D482AE1-7566-487F-BC68-9DB17B9B7AB3}"/>
                </a:ext>
              </a:extLst>
            </p:cNvPr>
            <p:cNvSpPr/>
            <p:nvPr userDrawn="1"/>
          </p:nvSpPr>
          <p:spPr>
            <a:xfrm rot="5400000">
              <a:off x="5724526" y="304802"/>
              <a:ext cx="371473" cy="37147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79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07B53C6D-CBAD-4721-91D5-E9513F2562FC}"/>
                </a:ext>
              </a:extLst>
            </p:cNvPr>
            <p:cNvSpPr/>
            <p:nvPr userDrawn="1"/>
          </p:nvSpPr>
          <p:spPr>
            <a:xfrm>
              <a:off x="-4460487" y="304801"/>
              <a:ext cx="10194537" cy="3714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79" dirty="0"/>
            </a:p>
          </p:txBody>
        </p:sp>
      </p:grpSp>
      <p:sp>
        <p:nvSpPr>
          <p:cNvPr id="14" name="Заголовок 13">
            <a:extLst>
              <a:ext uri="{FF2B5EF4-FFF2-40B4-BE49-F238E27FC236}">
                <a16:creationId xmlns="" xmlns:a16="http://schemas.microsoft.com/office/drawing/2014/main" id="{9AE5E438-9BAC-45EF-B81D-A7CB1552B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84" y="765594"/>
            <a:ext cx="4662354" cy="570537"/>
          </a:xfrm>
          <a:prstGeom prst="rect">
            <a:avLst/>
          </a:prstGeom>
        </p:spPr>
        <p:txBody>
          <a:bodyPr lIns="0" tIns="0" rIns="0" bIns="0"/>
          <a:lstStyle>
            <a:lvl1pPr>
              <a:defRPr sz="2105" cap="all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EF6BEB80-88F8-4E39-AC6E-13611DD06B40}"/>
              </a:ext>
            </a:extLst>
          </p:cNvPr>
          <p:cNvSpPr txBox="1"/>
          <p:nvPr userDrawn="1"/>
        </p:nvSpPr>
        <p:spPr>
          <a:xfrm>
            <a:off x="9713167" y="7002480"/>
            <a:ext cx="514705" cy="21070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fld id="{558729E4-FA56-47F0-9C3E-83850DEB14B5}" type="slidenum">
              <a:rPr lang="ru-RU" sz="800" smtClean="0">
                <a:solidFill>
                  <a:schemeClr val="tx1"/>
                </a:solidFill>
              </a:rPr>
              <a:t>‹#›</a:t>
            </a:fld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4" name="Рисунок 3">
            <a:extLst>
              <a:ext uri="{FF2B5EF4-FFF2-40B4-BE49-F238E27FC236}">
                <a16:creationId xmlns="" xmlns:a16="http://schemas.microsoft.com/office/drawing/2014/main" id="{42593C82-42CA-495C-86A7-DA3FF5E3C4E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250302"/>
            <a:ext cx="10691813" cy="3722914"/>
          </a:xfrm>
          <a:prstGeom prst="rect">
            <a:avLst/>
          </a:prstGeom>
          <a:pattFill prst="pct5">
            <a:fgClr>
              <a:schemeClr val="accent2">
                <a:lumMod val="40000"/>
                <a:lumOff val="60000"/>
              </a:schemeClr>
            </a:fgClr>
            <a:bgClr>
              <a:schemeClr val="accent2"/>
            </a:bgClr>
          </a:pattFill>
        </p:spPr>
        <p:txBody>
          <a:bodyPr tIns="216000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Перетяните сюда картинку</a:t>
            </a:r>
          </a:p>
        </p:txBody>
      </p:sp>
    </p:spTree>
    <p:extLst>
      <p:ext uri="{BB962C8B-B14F-4D97-AF65-F5344CB8AC3E}">
        <p14:creationId xmlns:p14="http://schemas.microsoft.com/office/powerpoint/2010/main" val="1959924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ый треугольник 6">
            <a:extLst>
              <a:ext uri="{FF2B5EF4-FFF2-40B4-BE49-F238E27FC236}">
                <a16:creationId xmlns="" xmlns:a16="http://schemas.microsoft.com/office/drawing/2014/main" id="{FEC65E0F-7CF9-4D70-9C6C-0060ACD28E60}"/>
              </a:ext>
            </a:extLst>
          </p:cNvPr>
          <p:cNvSpPr/>
          <p:nvPr userDrawn="1"/>
        </p:nvSpPr>
        <p:spPr>
          <a:xfrm rot="5400000">
            <a:off x="4820837" y="149190"/>
            <a:ext cx="1459437" cy="116106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79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A5ABE650-8F6D-4439-80CB-9A58EFB653D3}"/>
              </a:ext>
            </a:extLst>
          </p:cNvPr>
          <p:cNvCxnSpPr>
            <a:cxnSpLocks/>
          </p:cNvCxnSpPr>
          <p:nvPr userDrawn="1"/>
        </p:nvCxnSpPr>
        <p:spPr>
          <a:xfrm>
            <a:off x="0" y="346487"/>
            <a:ext cx="1069181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Группа 11">
            <a:extLst>
              <a:ext uri="{FF2B5EF4-FFF2-40B4-BE49-F238E27FC236}">
                <a16:creationId xmlns="" xmlns:a16="http://schemas.microsoft.com/office/drawing/2014/main" id="{97404534-472B-425E-98FA-87E2933DB030}"/>
              </a:ext>
            </a:extLst>
          </p:cNvPr>
          <p:cNvGrpSpPr/>
          <p:nvPr userDrawn="1"/>
        </p:nvGrpSpPr>
        <p:grpSpPr>
          <a:xfrm>
            <a:off x="0" y="335992"/>
            <a:ext cx="5345907" cy="236461"/>
            <a:chOff x="-4460487" y="304801"/>
            <a:chExt cx="10556486" cy="371474"/>
          </a:xfrm>
        </p:grpSpPr>
        <p:sp>
          <p:nvSpPr>
            <p:cNvPr id="8" name="Прямоугольный треугольник 7">
              <a:extLst>
                <a:ext uri="{FF2B5EF4-FFF2-40B4-BE49-F238E27FC236}">
                  <a16:creationId xmlns="" xmlns:a16="http://schemas.microsoft.com/office/drawing/2014/main" id="{0D482AE1-7566-487F-BC68-9DB17B9B7AB3}"/>
                </a:ext>
              </a:extLst>
            </p:cNvPr>
            <p:cNvSpPr/>
            <p:nvPr userDrawn="1"/>
          </p:nvSpPr>
          <p:spPr>
            <a:xfrm rot="5400000">
              <a:off x="5724526" y="304802"/>
              <a:ext cx="371473" cy="37147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79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07B53C6D-CBAD-4721-91D5-E9513F2562FC}"/>
                </a:ext>
              </a:extLst>
            </p:cNvPr>
            <p:cNvSpPr/>
            <p:nvPr userDrawn="1"/>
          </p:nvSpPr>
          <p:spPr>
            <a:xfrm>
              <a:off x="-4460487" y="304801"/>
              <a:ext cx="10194537" cy="3714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79" dirty="0"/>
            </a:p>
          </p:txBody>
        </p:sp>
      </p:grpSp>
      <p:sp>
        <p:nvSpPr>
          <p:cNvPr id="14" name="Заголовок 13">
            <a:extLst>
              <a:ext uri="{FF2B5EF4-FFF2-40B4-BE49-F238E27FC236}">
                <a16:creationId xmlns="" xmlns:a16="http://schemas.microsoft.com/office/drawing/2014/main" id="{9AE5E438-9BAC-45EF-B81D-A7CB1552B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84" y="765594"/>
            <a:ext cx="4662354" cy="570537"/>
          </a:xfrm>
          <a:prstGeom prst="rect">
            <a:avLst/>
          </a:prstGeom>
        </p:spPr>
        <p:txBody>
          <a:bodyPr lIns="0" tIns="0" rIns="0" bIns="0"/>
          <a:lstStyle>
            <a:lvl1pPr>
              <a:defRPr sz="2105" cap="all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EF6BEB80-88F8-4E39-AC6E-13611DD06B40}"/>
              </a:ext>
            </a:extLst>
          </p:cNvPr>
          <p:cNvSpPr txBox="1"/>
          <p:nvPr userDrawn="1"/>
        </p:nvSpPr>
        <p:spPr>
          <a:xfrm>
            <a:off x="9713167" y="7002480"/>
            <a:ext cx="514705" cy="21070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/>
            <a:fld id="{558729E4-FA56-47F0-9C3E-83850DEB14B5}" type="slidenum">
              <a:rPr lang="ru-RU" sz="800" smtClean="0">
                <a:solidFill>
                  <a:schemeClr val="tx1"/>
                </a:solidFill>
              </a:rPr>
              <a:t>‹#›</a:t>
            </a:fld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4" name="Рисунок 3">
            <a:extLst>
              <a:ext uri="{FF2B5EF4-FFF2-40B4-BE49-F238E27FC236}">
                <a16:creationId xmlns="" xmlns:a16="http://schemas.microsoft.com/office/drawing/2014/main" id="{42593C82-42CA-495C-86A7-DA3FF5E3C4E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2600" y="1529273"/>
            <a:ext cx="2880000" cy="850033"/>
          </a:xfrm>
          <a:prstGeom prst="snip2DiagRect">
            <a:avLst>
              <a:gd name="adj1" fmla="val 29638"/>
              <a:gd name="adj2" fmla="val 0"/>
            </a:avLst>
          </a:prstGeom>
          <a:pattFill prst="pct5">
            <a:fgClr>
              <a:schemeClr val="accent2">
                <a:lumMod val="40000"/>
                <a:lumOff val="60000"/>
              </a:schemeClr>
            </a:fgClr>
            <a:bgClr>
              <a:schemeClr val="accent2"/>
            </a:bgClr>
          </a:pattFill>
        </p:spPr>
        <p:txBody>
          <a:bodyPr tIns="216000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Перетяните сюда картинку</a:t>
            </a:r>
          </a:p>
        </p:txBody>
      </p:sp>
      <p:sp>
        <p:nvSpPr>
          <p:cNvPr id="19" name="Рисунок 3">
            <a:extLst>
              <a:ext uri="{FF2B5EF4-FFF2-40B4-BE49-F238E27FC236}">
                <a16:creationId xmlns="" xmlns:a16="http://schemas.microsoft.com/office/drawing/2014/main" id="{219A472C-F3CA-45BF-A94D-A09EF788DDC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68582" y="1529273"/>
            <a:ext cx="2880000" cy="850033"/>
          </a:xfrm>
          <a:prstGeom prst="snip2DiagRect">
            <a:avLst>
              <a:gd name="adj1" fmla="val 29638"/>
              <a:gd name="adj2" fmla="val 0"/>
            </a:avLst>
          </a:prstGeom>
          <a:pattFill prst="pct5">
            <a:fgClr>
              <a:schemeClr val="accent2">
                <a:lumMod val="40000"/>
                <a:lumOff val="60000"/>
              </a:schemeClr>
            </a:fgClr>
            <a:bgClr>
              <a:schemeClr val="accent2"/>
            </a:bgClr>
          </a:pattFill>
        </p:spPr>
        <p:txBody>
          <a:bodyPr tIns="216000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Перетяните сюда картинку</a:t>
            </a:r>
          </a:p>
        </p:txBody>
      </p:sp>
      <p:sp>
        <p:nvSpPr>
          <p:cNvPr id="20" name="Рисунок 3">
            <a:extLst>
              <a:ext uri="{FF2B5EF4-FFF2-40B4-BE49-F238E27FC236}">
                <a16:creationId xmlns="" xmlns:a16="http://schemas.microsoft.com/office/drawing/2014/main" id="{4A546D92-1DA9-46FF-9D52-57E277CC85A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249504" y="1529273"/>
            <a:ext cx="2880000" cy="850033"/>
          </a:xfrm>
          <a:prstGeom prst="snip2DiagRect">
            <a:avLst>
              <a:gd name="adj1" fmla="val 29638"/>
              <a:gd name="adj2" fmla="val 0"/>
            </a:avLst>
          </a:prstGeom>
          <a:pattFill prst="pct5">
            <a:fgClr>
              <a:schemeClr val="accent2">
                <a:lumMod val="40000"/>
                <a:lumOff val="60000"/>
              </a:schemeClr>
            </a:fgClr>
            <a:bgClr>
              <a:schemeClr val="accent2"/>
            </a:bgClr>
          </a:pattFill>
        </p:spPr>
        <p:txBody>
          <a:bodyPr tIns="216000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Перетяните сюда картинку</a:t>
            </a:r>
          </a:p>
        </p:txBody>
      </p:sp>
    </p:spTree>
    <p:extLst>
      <p:ext uri="{BB962C8B-B14F-4D97-AF65-F5344CB8AC3E}">
        <p14:creationId xmlns:p14="http://schemas.microsoft.com/office/powerpoint/2010/main" val="4199888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5324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6" r:id="rId2"/>
    <p:sldLayoutId id="2147483665" r:id="rId3"/>
    <p:sldLayoutId id="2147483668" r:id="rId4"/>
    <p:sldLayoutId id="2147483669" r:id="rId5"/>
    <p:sldLayoutId id="2147483670" r:id="rId6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pos="3368" userDrawn="1">
          <p15:clr>
            <a:srgbClr val="F26B43"/>
          </p15:clr>
        </p15:guide>
        <p15:guide id="2" orient="horz" pos="2381" userDrawn="1">
          <p15:clr>
            <a:srgbClr val="F26B43"/>
          </p15:clr>
        </p15:guide>
        <p15:guide id="3" pos="304" userDrawn="1">
          <p15:clr>
            <a:srgbClr val="F26B43"/>
          </p15:clr>
        </p15:guide>
        <p15:guide id="4" pos="6431" userDrawn="1">
          <p15:clr>
            <a:srgbClr val="F26B43"/>
          </p15:clr>
        </p15:guide>
        <p15:guide id="5" orient="horz" pos="4468" userDrawn="1">
          <p15:clr>
            <a:srgbClr val="F26B43"/>
          </p15:clr>
        </p15:guide>
        <p15:guide id="6" orient="horz" pos="29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Прямоугольник 65">
            <a:extLst>
              <a:ext uri="{FF2B5EF4-FFF2-40B4-BE49-F238E27FC236}">
                <a16:creationId xmlns="" xmlns:a16="http://schemas.microsoft.com/office/drawing/2014/main" id="{E8912635-D43A-42C3-A69F-ABDBF34C2DEB}"/>
              </a:ext>
            </a:extLst>
          </p:cNvPr>
          <p:cNvSpPr/>
          <p:nvPr/>
        </p:nvSpPr>
        <p:spPr>
          <a:xfrm>
            <a:off x="479318" y="2775277"/>
            <a:ext cx="4583440" cy="5464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TextBox 66">
            <a:extLst>
              <a:ext uri="{FF2B5EF4-FFF2-40B4-BE49-F238E27FC236}">
                <a16:creationId xmlns="" xmlns:a16="http://schemas.microsoft.com/office/drawing/2014/main" id="{1A6D54D1-2A16-46D1-93E5-84A1A405E5A9}"/>
              </a:ext>
            </a:extLst>
          </p:cNvPr>
          <p:cNvSpPr txBox="1"/>
          <p:nvPr/>
        </p:nvSpPr>
        <p:spPr>
          <a:xfrm>
            <a:off x="684592" y="2930672"/>
            <a:ext cx="3014227" cy="32388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800" b="1" dirty="0">
                <a:solidFill>
                  <a:schemeClr val="bg1"/>
                </a:solidFill>
              </a:rPr>
              <a:t>Потребность </a:t>
            </a:r>
            <a:br>
              <a:rPr lang="ru-RU" sz="800" b="1" dirty="0">
                <a:solidFill>
                  <a:schemeClr val="bg1"/>
                </a:solidFill>
              </a:rPr>
            </a:br>
            <a:r>
              <a:rPr lang="ru-RU" sz="800" b="1" dirty="0">
                <a:solidFill>
                  <a:schemeClr val="bg1"/>
                </a:solidFill>
              </a:rPr>
              <a:t>в финансировании: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C95CB35B-C571-43C4-893E-E213ADFA3B14}"/>
              </a:ext>
            </a:extLst>
          </p:cNvPr>
          <p:cNvSpPr/>
          <p:nvPr/>
        </p:nvSpPr>
        <p:spPr>
          <a:xfrm>
            <a:off x="479318" y="3935769"/>
            <a:ext cx="4583440" cy="12898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AE418C2B-57AE-490D-B2E9-AF6004759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18" y="678841"/>
            <a:ext cx="5831991" cy="737407"/>
          </a:xfrm>
        </p:spPr>
        <p:txBody>
          <a:bodyPr>
            <a:normAutofit/>
          </a:bodyPr>
          <a:lstStyle/>
          <a:p>
            <a:r>
              <a:rPr lang="ru-RU" dirty="0"/>
              <a:t>Строительство газовой центральной котельной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8B49096-BF74-47F3-AAB7-FA85C969CAC4}"/>
              </a:ext>
            </a:extLst>
          </p:cNvPr>
          <p:cNvSpPr txBox="1"/>
          <p:nvPr/>
        </p:nvSpPr>
        <p:spPr>
          <a:xfrm>
            <a:off x="479318" y="5670088"/>
            <a:ext cx="3014227" cy="32388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800" b="1" cap="all" dirty="0">
                <a:solidFill>
                  <a:schemeClr val="accent2"/>
                </a:solidFill>
              </a:rPr>
              <a:t>Возможная государственная поддержка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C26D33B6-E444-4AFF-89E2-9147A8380526}"/>
              </a:ext>
            </a:extLst>
          </p:cNvPr>
          <p:cNvSpPr txBox="1"/>
          <p:nvPr/>
        </p:nvSpPr>
        <p:spPr>
          <a:xfrm>
            <a:off x="5623771" y="5722284"/>
            <a:ext cx="1688840" cy="3238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ru-RU" sz="800" cap="all" dirty="0">
                <a:solidFill>
                  <a:schemeClr val="bg1"/>
                </a:solidFill>
              </a:rPr>
              <a:t>Сведения о земельном участке: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C789F269-C622-4784-96BF-2545E1C0C920}"/>
              </a:ext>
            </a:extLst>
          </p:cNvPr>
          <p:cNvSpPr txBox="1"/>
          <p:nvPr/>
        </p:nvSpPr>
        <p:spPr>
          <a:xfrm>
            <a:off x="516446" y="1688232"/>
            <a:ext cx="4378166" cy="12046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Aft>
                <a:spcPts val="400"/>
              </a:spcAft>
              <a:buClr>
                <a:schemeClr val="accent1"/>
              </a:buClr>
            </a:pPr>
            <a:r>
              <a:rPr lang="ru-RU" sz="800" b="1" dirty="0"/>
              <a:t>Проект предусматривает строительство новой центральной газовой котельной взамен устаревшей угольной котельной, эксплуатируемой в настоящее время. Действующая центральная котельная Тынды работает на каменном угле и мазуте, значительная часть оборудования устарела.</a:t>
            </a:r>
          </a:p>
          <a:p>
            <a:pPr>
              <a:spcAft>
                <a:spcPts val="400"/>
              </a:spcAft>
              <a:buClr>
                <a:schemeClr val="accent1"/>
              </a:buClr>
            </a:pPr>
            <a:r>
              <a:rPr lang="ru-RU" sz="800" b="1" dirty="0"/>
              <a:t>Разработана проектно-сметная документация. Параллельно ведется создание газотранспортной инфраструктуры: «Газпром» получил разрешение на строительство отвода от магистрального газопровода «Сила Сибири» к Тынде . Подвод газа к городу планируется к 2027 году</a:t>
            </a:r>
          </a:p>
          <a:p>
            <a:pPr>
              <a:spcAft>
                <a:spcPts val="400"/>
              </a:spcAft>
              <a:buClr>
                <a:schemeClr val="accent1"/>
              </a:buClr>
            </a:pPr>
            <a:r>
              <a:rPr lang="ru-RU" sz="800" b="1" dirty="0"/>
              <a:t/>
            </a:r>
            <a:br>
              <a:rPr lang="ru-RU" sz="800" b="1" dirty="0"/>
            </a:br>
            <a:endParaRPr lang="ru-RU" sz="800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7474CF97-C6CA-49BC-A2A4-492AD90CFDFB}"/>
              </a:ext>
            </a:extLst>
          </p:cNvPr>
          <p:cNvSpPr txBox="1"/>
          <p:nvPr/>
        </p:nvSpPr>
        <p:spPr>
          <a:xfrm>
            <a:off x="5938584" y="5125122"/>
            <a:ext cx="1012722" cy="32388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800" dirty="0">
                <a:solidFill>
                  <a:schemeClr val="bg1"/>
                </a:solidFill>
              </a:rPr>
              <a:t>Амурская область,</a:t>
            </a:r>
          </a:p>
          <a:p>
            <a:r>
              <a:rPr lang="ru-RU" sz="800" dirty="0">
                <a:solidFill>
                  <a:schemeClr val="bg1"/>
                </a:solidFill>
              </a:rPr>
              <a:t>г</a:t>
            </a:r>
            <a:r>
              <a:rPr lang="ru-RU" sz="800" dirty="0" smtClean="0">
                <a:solidFill>
                  <a:schemeClr val="bg1"/>
                </a:solidFill>
              </a:rPr>
              <a:t>. </a:t>
            </a:r>
            <a:r>
              <a:rPr lang="ru-RU" sz="800" dirty="0" smtClean="0">
                <a:solidFill>
                  <a:schemeClr val="bg1"/>
                </a:solidFill>
              </a:rPr>
              <a:t>Тында</a:t>
            </a:r>
            <a:endParaRPr lang="ru-RU" sz="800" dirty="0">
              <a:solidFill>
                <a:schemeClr val="bg1"/>
              </a:solidFill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150DFD47-52CC-4C91-A22E-FEC07902A8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23770" y="5125122"/>
            <a:ext cx="186983" cy="24931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D7DD5015-10F5-4AE3-A4AD-9DDE7C885E6D}"/>
              </a:ext>
            </a:extLst>
          </p:cNvPr>
          <p:cNvSpPr txBox="1"/>
          <p:nvPr/>
        </p:nvSpPr>
        <p:spPr>
          <a:xfrm>
            <a:off x="7842380" y="5722284"/>
            <a:ext cx="1688840" cy="3238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ru-RU" sz="800" cap="all" dirty="0">
                <a:solidFill>
                  <a:schemeClr val="bg1"/>
                </a:solidFill>
              </a:rPr>
              <a:t>Сведения</a:t>
            </a:r>
            <a:br>
              <a:rPr lang="ru-RU" sz="800" cap="all" dirty="0">
                <a:solidFill>
                  <a:schemeClr val="bg1"/>
                </a:solidFill>
              </a:rPr>
            </a:br>
            <a:r>
              <a:rPr lang="ru-RU" sz="800" cap="all" dirty="0">
                <a:solidFill>
                  <a:schemeClr val="bg1"/>
                </a:solidFill>
              </a:rPr>
              <a:t>об инфраструктуре: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621EB679-6A58-47DE-B5C0-E2F129A4F78B}"/>
              </a:ext>
            </a:extLst>
          </p:cNvPr>
          <p:cNvSpPr txBox="1"/>
          <p:nvPr/>
        </p:nvSpPr>
        <p:spPr>
          <a:xfrm>
            <a:off x="5623771" y="6034023"/>
            <a:ext cx="2003654" cy="8309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144000" indent="-144000"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"/>
            </a:pPr>
            <a:r>
              <a:rPr lang="ru-RU" sz="800" dirty="0" smtClean="0">
                <a:solidFill>
                  <a:schemeClr val="bg1"/>
                </a:solidFill>
              </a:rPr>
              <a:t>Га 1,63</a:t>
            </a:r>
            <a:endParaRPr lang="ru-RU" sz="800" dirty="0">
              <a:solidFill>
                <a:schemeClr val="bg1"/>
              </a:solidFill>
            </a:endParaRPr>
          </a:p>
          <a:p>
            <a:pPr marL="144000" indent="-144000"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"/>
            </a:pPr>
            <a:r>
              <a:rPr lang="ru-RU" sz="800" dirty="0">
                <a:solidFill>
                  <a:schemeClr val="bg1"/>
                </a:solidFill>
              </a:rPr>
              <a:t> </a:t>
            </a:r>
            <a:r>
              <a:rPr lang="ru-RU" sz="800" dirty="0" smtClean="0">
                <a:solidFill>
                  <a:schemeClr val="bg1"/>
                </a:solidFill>
              </a:rPr>
              <a:t>КН </a:t>
            </a:r>
            <a:r>
              <a:rPr lang="ru-RU" sz="800" dirty="0">
                <a:solidFill>
                  <a:schemeClr val="bg1"/>
                </a:solidFill>
              </a:rPr>
              <a:t>28:06:011702:471</a:t>
            </a:r>
          </a:p>
          <a:p>
            <a:pPr marL="144000" indent="-144000"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"/>
            </a:pPr>
            <a:r>
              <a:rPr lang="ru-RU" sz="800" dirty="0">
                <a:solidFill>
                  <a:schemeClr val="bg1"/>
                </a:solidFill>
              </a:rPr>
              <a:t>Категория </a:t>
            </a:r>
            <a:r>
              <a:rPr lang="ru-RU" sz="800" dirty="0" smtClean="0">
                <a:solidFill>
                  <a:schemeClr val="bg1"/>
                </a:solidFill>
              </a:rPr>
              <a:t>земель: </a:t>
            </a:r>
            <a:r>
              <a:rPr lang="ru-RU" sz="800" dirty="0">
                <a:solidFill>
                  <a:schemeClr val="bg1"/>
                </a:solidFill>
              </a:rPr>
              <a:t>Земли населенных пунктов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34497183-A8A8-4183-99C9-DEE7DE0591D6}"/>
              </a:ext>
            </a:extLst>
          </p:cNvPr>
          <p:cNvSpPr txBox="1"/>
          <p:nvPr/>
        </p:nvSpPr>
        <p:spPr>
          <a:xfrm>
            <a:off x="7842380" y="6034023"/>
            <a:ext cx="2616680" cy="152565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144000" indent="-144000"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"/>
            </a:pPr>
            <a:r>
              <a:rPr lang="ru-RU" sz="800" dirty="0" smtClean="0">
                <a:solidFill>
                  <a:schemeClr val="bg1"/>
                </a:solidFill>
              </a:rPr>
              <a:t>Требуется подключение </a:t>
            </a:r>
            <a:r>
              <a:rPr lang="ru-RU" sz="800" dirty="0">
                <a:solidFill>
                  <a:schemeClr val="bg1"/>
                </a:solidFill>
              </a:rPr>
              <a:t>к </a:t>
            </a:r>
            <a:r>
              <a:rPr lang="ru-RU" sz="800" dirty="0" smtClean="0">
                <a:solidFill>
                  <a:schemeClr val="bg1"/>
                </a:solidFill>
              </a:rPr>
              <a:t> межпоселковому газопроводу</a:t>
            </a:r>
            <a:endParaRPr lang="ru-RU" sz="800" dirty="0">
              <a:solidFill>
                <a:schemeClr val="bg1"/>
              </a:solidFill>
            </a:endParaRPr>
          </a:p>
          <a:p>
            <a:pPr marL="144000" indent="-144000"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"/>
            </a:pPr>
            <a:r>
              <a:rPr lang="ru-RU" sz="800" dirty="0">
                <a:solidFill>
                  <a:schemeClr val="bg1"/>
                </a:solidFill>
              </a:rPr>
              <a:t>Имеются сети энергоснабжения мощностью 218 </a:t>
            </a:r>
            <a:r>
              <a:rPr lang="ru-RU" sz="800" dirty="0" smtClean="0">
                <a:solidFill>
                  <a:schemeClr val="bg1"/>
                </a:solidFill>
              </a:rPr>
              <a:t>КВт, сети водоснабжения, водоотведение, подъездные </a:t>
            </a:r>
            <a:r>
              <a:rPr lang="ru-RU" sz="800" dirty="0">
                <a:solidFill>
                  <a:schemeClr val="bg1"/>
                </a:solidFill>
              </a:rPr>
              <a:t>пути, мобильная связь</a:t>
            </a:r>
          </a:p>
          <a:p>
            <a:pPr>
              <a:spcAft>
                <a:spcPts val="400"/>
              </a:spcAft>
              <a:buClr>
                <a:schemeClr val="accent1"/>
              </a:buClr>
            </a:pPr>
            <a:endParaRPr lang="ru-RU" sz="800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148DB0BF-6AFC-4F60-A85D-835EFE6757B8}"/>
              </a:ext>
            </a:extLst>
          </p:cNvPr>
          <p:cNvSpPr txBox="1"/>
          <p:nvPr/>
        </p:nvSpPr>
        <p:spPr>
          <a:xfrm>
            <a:off x="9204298" y="5125122"/>
            <a:ext cx="1012722" cy="59716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800" b="1" dirty="0">
                <a:solidFill>
                  <a:schemeClr val="bg1"/>
                </a:solidFill>
              </a:rPr>
              <a:t>Текущая стадия</a:t>
            </a:r>
            <a:br>
              <a:rPr lang="ru-RU" sz="800" b="1" dirty="0">
                <a:solidFill>
                  <a:schemeClr val="bg1"/>
                </a:solidFill>
              </a:rPr>
            </a:br>
            <a:r>
              <a:rPr lang="ru-RU" sz="800" b="1" dirty="0">
                <a:solidFill>
                  <a:schemeClr val="bg1"/>
                </a:solidFill>
              </a:rPr>
              <a:t>реализации</a:t>
            </a:r>
            <a:r>
              <a:rPr lang="ru-RU" sz="800" b="1" dirty="0" smtClean="0">
                <a:solidFill>
                  <a:schemeClr val="bg1"/>
                </a:solidFill>
              </a:rPr>
              <a:t>:</a:t>
            </a:r>
          </a:p>
          <a:p>
            <a:r>
              <a:rPr lang="ru-RU" sz="800" b="1" dirty="0" smtClean="0">
                <a:solidFill>
                  <a:schemeClr val="bg1"/>
                </a:solidFill>
              </a:rPr>
              <a:t>Разработана ПСД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F56D88B1-A98C-458C-8F9F-5354E04EAF86}"/>
              </a:ext>
            </a:extLst>
          </p:cNvPr>
          <p:cNvSpPr txBox="1"/>
          <p:nvPr/>
        </p:nvSpPr>
        <p:spPr>
          <a:xfrm>
            <a:off x="7674078" y="5125122"/>
            <a:ext cx="1012722" cy="32388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800" b="1" dirty="0">
                <a:solidFill>
                  <a:schemeClr val="bg1"/>
                </a:solidFill>
              </a:rPr>
              <a:t>Срок реализации:</a:t>
            </a:r>
          </a:p>
          <a:p>
            <a:r>
              <a:rPr lang="ru-RU" sz="800" smtClean="0">
                <a:solidFill>
                  <a:schemeClr val="bg1"/>
                </a:solidFill>
              </a:rPr>
              <a:t>2026-2027 гг.</a:t>
            </a:r>
            <a:endParaRPr lang="ru-RU" sz="800" dirty="0">
              <a:solidFill>
                <a:schemeClr val="bg1"/>
              </a:solidFill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="" xmlns:a16="http://schemas.microsoft.com/office/drawing/2014/main" id="{7E83C747-46DE-4435-B6B3-E6B73E7A5B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98264" y="5106888"/>
            <a:ext cx="255004" cy="26754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166772EE-F87E-4DEC-8B41-42B1F9BCFF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41343" y="5113063"/>
            <a:ext cx="264847" cy="273774"/>
          </a:xfrm>
          <a:prstGeom prst="rect">
            <a:avLst/>
          </a:prstGeom>
        </p:spPr>
      </p:pic>
      <p:graphicFrame>
        <p:nvGraphicFramePr>
          <p:cNvPr id="33" name="Таблица 32">
            <a:extLst>
              <a:ext uri="{FF2B5EF4-FFF2-40B4-BE49-F238E27FC236}">
                <a16:creationId xmlns="" xmlns:a16="http://schemas.microsoft.com/office/drawing/2014/main" id="{252DEBD4-B2C4-4574-9027-3238EE8CFB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6506"/>
              </p:ext>
            </p:extLst>
          </p:nvPr>
        </p:nvGraphicFramePr>
        <p:xfrm>
          <a:off x="479318" y="5810567"/>
          <a:ext cx="4829639" cy="1127760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18638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6580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32812">
                <a:tc>
                  <a:txBody>
                    <a:bodyPr/>
                    <a:lstStyle/>
                    <a:p>
                      <a:pPr marL="0" marR="0" lvl="0" indent="0" algn="l" defTabSz="685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В виде капитального гранта при  реализации концессионного соглашения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44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0106">
                <a:tc>
                  <a:txBody>
                    <a:bodyPr/>
                    <a:lstStyle/>
                    <a:p>
                      <a:pPr marL="0" marR="0" lvl="0" indent="0" algn="l" defTabSz="685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+mn-lt"/>
                        </a:rPr>
                        <a:t>* Ведется согласование параметров</a:t>
                      </a:r>
                      <a:r>
                        <a:rPr lang="ru-RU" sz="8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финансовой модели концессионного соглашения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44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marL="144000" marR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070725556"/>
                  </a:ext>
                </a:extLst>
              </a:tr>
              <a:tr h="202025">
                <a:tc>
                  <a:txBody>
                    <a:bodyPr/>
                    <a:lstStyle/>
                    <a:p>
                      <a:pPr marL="0" marR="0" lvl="0" indent="0" algn="l" defTabSz="685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44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44000" marR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947746496"/>
                  </a:ext>
                </a:extLst>
              </a:tr>
            </a:tbl>
          </a:graphicData>
        </a:graphic>
      </p:graphicFrame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16A998F4-E685-4C1A-A2D1-8AEFF35557B4}"/>
              </a:ext>
            </a:extLst>
          </p:cNvPr>
          <p:cNvSpPr/>
          <p:nvPr/>
        </p:nvSpPr>
        <p:spPr>
          <a:xfrm>
            <a:off x="479318" y="3388996"/>
            <a:ext cx="4583440" cy="5485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E8F1778B-75CD-41B4-8F95-F68BF15F187F}"/>
              </a:ext>
            </a:extLst>
          </p:cNvPr>
          <p:cNvSpPr txBox="1"/>
          <p:nvPr/>
        </p:nvSpPr>
        <p:spPr>
          <a:xfrm>
            <a:off x="684593" y="3555898"/>
            <a:ext cx="1498772" cy="32388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800" b="1" dirty="0">
                <a:solidFill>
                  <a:schemeClr val="bg1"/>
                </a:solidFill>
              </a:rPr>
              <a:t>Прогнозные </a:t>
            </a:r>
          </a:p>
          <a:p>
            <a:r>
              <a:rPr lang="ru-RU" sz="800" b="1" dirty="0">
                <a:solidFill>
                  <a:schemeClr val="bg1"/>
                </a:solidFill>
              </a:rPr>
              <a:t>финансовые показатели: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9B676A04-94B8-4EDD-A81C-8819775BDDE5}"/>
              </a:ext>
            </a:extLst>
          </p:cNvPr>
          <p:cNvSpPr txBox="1"/>
          <p:nvPr/>
        </p:nvSpPr>
        <p:spPr>
          <a:xfrm>
            <a:off x="3639255" y="3638052"/>
            <a:ext cx="1001986" cy="32388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0*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r>
              <a:rPr lang="en-US" sz="800" b="1" dirty="0">
                <a:solidFill>
                  <a:schemeClr val="bg1"/>
                </a:solidFill>
              </a:rPr>
              <a:t>%</a:t>
            </a:r>
            <a:endParaRPr lang="ru-RU" sz="800" b="1" dirty="0">
              <a:solidFill>
                <a:schemeClr val="bg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6FB809CC-9D0A-45C8-AD16-2C79B8E9B17C}"/>
              </a:ext>
            </a:extLst>
          </p:cNvPr>
          <p:cNvSpPr txBox="1"/>
          <p:nvPr/>
        </p:nvSpPr>
        <p:spPr>
          <a:xfrm>
            <a:off x="3639255" y="3471553"/>
            <a:ext cx="1498772" cy="1664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IRR</a:t>
            </a:r>
            <a:endParaRPr lang="ru-RU" sz="800" dirty="0">
              <a:solidFill>
                <a:schemeClr val="bg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1F157480-6D83-4C15-9E2F-3438E1B64905}"/>
              </a:ext>
            </a:extLst>
          </p:cNvPr>
          <p:cNvSpPr txBox="1"/>
          <p:nvPr/>
        </p:nvSpPr>
        <p:spPr>
          <a:xfrm>
            <a:off x="2275923" y="3638052"/>
            <a:ext cx="1001986" cy="32388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0*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r>
              <a:rPr lang="ru-RU" sz="800" b="1" dirty="0">
                <a:solidFill>
                  <a:schemeClr val="bg1"/>
                </a:solidFill>
              </a:rPr>
              <a:t>млн руб.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2B64658C-6934-4508-8F9D-2B89463AFB76}"/>
              </a:ext>
            </a:extLst>
          </p:cNvPr>
          <p:cNvSpPr txBox="1"/>
          <p:nvPr/>
        </p:nvSpPr>
        <p:spPr>
          <a:xfrm>
            <a:off x="2275923" y="3471553"/>
            <a:ext cx="890018" cy="1664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NPV</a:t>
            </a:r>
            <a:r>
              <a:rPr lang="ru-RU" sz="8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7D1EF0F5-AD77-4FC8-BCC8-4AED2F51D8DC}"/>
              </a:ext>
            </a:extLst>
          </p:cNvPr>
          <p:cNvSpPr txBox="1"/>
          <p:nvPr/>
        </p:nvSpPr>
        <p:spPr>
          <a:xfrm>
            <a:off x="3639255" y="4202042"/>
            <a:ext cx="1001986" cy="32388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1600" b="1" dirty="0" smtClean="0"/>
              <a:t>0* </a:t>
            </a:r>
            <a:r>
              <a:rPr lang="ru-RU" sz="800" b="1" dirty="0"/>
              <a:t>%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4C9D74A3-703F-4CB7-A7D4-0C06A216FB52}"/>
              </a:ext>
            </a:extLst>
          </p:cNvPr>
          <p:cNvSpPr txBox="1"/>
          <p:nvPr/>
        </p:nvSpPr>
        <p:spPr>
          <a:xfrm>
            <a:off x="3639255" y="4035543"/>
            <a:ext cx="1318575" cy="22411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800" dirty="0"/>
              <a:t>Ставка дисконтирования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3B9D6CB5-5C22-48C8-934F-A7E69696CC77}"/>
              </a:ext>
            </a:extLst>
          </p:cNvPr>
          <p:cNvSpPr txBox="1"/>
          <p:nvPr/>
        </p:nvSpPr>
        <p:spPr>
          <a:xfrm>
            <a:off x="722265" y="4789871"/>
            <a:ext cx="1001986" cy="32388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1600" b="1" dirty="0" smtClean="0"/>
              <a:t>0*</a:t>
            </a:r>
            <a:r>
              <a:rPr lang="en-US" sz="1200" b="1" dirty="0" smtClean="0"/>
              <a:t> </a:t>
            </a:r>
            <a:r>
              <a:rPr lang="ru-RU" sz="800" b="1" dirty="0"/>
              <a:t>млн руб.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="" xmlns:a16="http://schemas.microsoft.com/office/drawing/2014/main" id="{AB0EFC19-4F5C-491F-B4BF-D06774F0B8DC}"/>
              </a:ext>
            </a:extLst>
          </p:cNvPr>
          <p:cNvSpPr txBox="1"/>
          <p:nvPr/>
        </p:nvSpPr>
        <p:spPr>
          <a:xfrm>
            <a:off x="722265" y="4623372"/>
            <a:ext cx="890018" cy="1664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800" dirty="0"/>
              <a:t>EBITDA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CE695361-2D78-4F3C-B397-4C888F4D3E84}"/>
              </a:ext>
            </a:extLst>
          </p:cNvPr>
          <p:cNvSpPr txBox="1"/>
          <p:nvPr/>
        </p:nvSpPr>
        <p:spPr>
          <a:xfrm>
            <a:off x="2275923" y="4789871"/>
            <a:ext cx="1001986" cy="32388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1600" b="1" dirty="0" smtClean="0"/>
              <a:t>0*</a:t>
            </a:r>
            <a:r>
              <a:rPr lang="ru-RU" sz="800" b="1" dirty="0" smtClean="0"/>
              <a:t>%</a:t>
            </a:r>
            <a:endParaRPr lang="ru-RU" sz="800" b="1" dirty="0"/>
          </a:p>
        </p:txBody>
      </p:sp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A5D64AEA-2487-496F-821B-EEFD150AFFAD}"/>
              </a:ext>
            </a:extLst>
          </p:cNvPr>
          <p:cNvSpPr txBox="1"/>
          <p:nvPr/>
        </p:nvSpPr>
        <p:spPr>
          <a:xfrm>
            <a:off x="2275923" y="4623372"/>
            <a:ext cx="2364707" cy="23115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800" dirty="0"/>
              <a:t>Рентабельность по </a:t>
            </a:r>
            <a:r>
              <a:rPr lang="en-US" sz="800" dirty="0"/>
              <a:t>EBITDA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30C0D7A7-B478-4332-B31C-09A9BC779D1B}"/>
              </a:ext>
            </a:extLst>
          </p:cNvPr>
          <p:cNvSpPr txBox="1"/>
          <p:nvPr/>
        </p:nvSpPr>
        <p:spPr>
          <a:xfrm>
            <a:off x="722265" y="4202042"/>
            <a:ext cx="1001986" cy="32388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1600" b="1" dirty="0" smtClean="0"/>
              <a:t>0* </a:t>
            </a:r>
            <a:r>
              <a:rPr lang="ru-RU" sz="800" b="1" dirty="0"/>
              <a:t>лет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5A4FF6D1-21EE-44C2-BDD1-753A20712800}"/>
              </a:ext>
            </a:extLst>
          </p:cNvPr>
          <p:cNvSpPr txBox="1"/>
          <p:nvPr/>
        </p:nvSpPr>
        <p:spPr>
          <a:xfrm>
            <a:off x="722265" y="4035543"/>
            <a:ext cx="890018" cy="1664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800" dirty="0"/>
              <a:t>Срок окупаемости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D3B00B81-2312-4A5D-94AB-F4776689436A}"/>
              </a:ext>
            </a:extLst>
          </p:cNvPr>
          <p:cNvSpPr txBox="1"/>
          <p:nvPr/>
        </p:nvSpPr>
        <p:spPr>
          <a:xfrm>
            <a:off x="2275923" y="4202042"/>
            <a:ext cx="1001986" cy="32388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1600" b="1" dirty="0" smtClean="0"/>
              <a:t>18 </a:t>
            </a:r>
            <a:r>
              <a:rPr lang="ru-RU" sz="800" b="1" dirty="0"/>
              <a:t>мес.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463C595C-FA2A-4088-8C8E-E805391E698F}"/>
              </a:ext>
            </a:extLst>
          </p:cNvPr>
          <p:cNvSpPr txBox="1"/>
          <p:nvPr/>
        </p:nvSpPr>
        <p:spPr>
          <a:xfrm>
            <a:off x="2275923" y="4035543"/>
            <a:ext cx="890018" cy="1664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800" dirty="0"/>
              <a:t>Строительная фаза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8B9C09A0-AB88-48BB-935F-7CE90763DDD2}"/>
              </a:ext>
            </a:extLst>
          </p:cNvPr>
          <p:cNvSpPr txBox="1"/>
          <p:nvPr/>
        </p:nvSpPr>
        <p:spPr>
          <a:xfrm>
            <a:off x="2270045" y="2802842"/>
            <a:ext cx="1001986" cy="32388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4 677,4 </a:t>
            </a:r>
            <a:r>
              <a:rPr lang="ru-RU" sz="1200" b="1" dirty="0">
                <a:solidFill>
                  <a:schemeClr val="bg1"/>
                </a:solidFill>
              </a:rPr>
              <a:t>млн руб.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="" xmlns:a16="http://schemas.microsoft.com/office/drawing/2014/main" id="{2370F8CA-818C-445F-8BFF-54648F6144C5}"/>
              </a:ext>
            </a:extLst>
          </p:cNvPr>
          <p:cNvSpPr/>
          <p:nvPr/>
        </p:nvSpPr>
        <p:spPr>
          <a:xfrm>
            <a:off x="516446" y="5282020"/>
            <a:ext cx="4583440" cy="33066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TextBox 64">
            <a:extLst>
              <a:ext uri="{FF2B5EF4-FFF2-40B4-BE49-F238E27FC236}">
                <a16:creationId xmlns="" xmlns:a16="http://schemas.microsoft.com/office/drawing/2014/main" id="{8B0A0C18-67C6-471A-A3B9-50D5F03AF8B4}"/>
              </a:ext>
            </a:extLst>
          </p:cNvPr>
          <p:cNvSpPr txBox="1"/>
          <p:nvPr/>
        </p:nvSpPr>
        <p:spPr>
          <a:xfrm>
            <a:off x="684592" y="5400093"/>
            <a:ext cx="927691" cy="14937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800" b="1" dirty="0">
                <a:solidFill>
                  <a:schemeClr val="bg1"/>
                </a:solidFill>
              </a:rPr>
              <a:t>Рабочие места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="" xmlns:a16="http://schemas.microsoft.com/office/drawing/2014/main" id="{9E452253-8767-4E33-8A3B-19178D6E947B}"/>
              </a:ext>
            </a:extLst>
          </p:cNvPr>
          <p:cNvSpPr txBox="1"/>
          <p:nvPr/>
        </p:nvSpPr>
        <p:spPr>
          <a:xfrm>
            <a:off x="1877240" y="5393380"/>
            <a:ext cx="392806" cy="15608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800" dirty="0">
                <a:solidFill>
                  <a:schemeClr val="bg1"/>
                </a:solidFill>
              </a:rPr>
              <a:t>План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="" xmlns:a16="http://schemas.microsoft.com/office/drawing/2014/main" id="{C279FBF5-9462-40E1-AC4E-54C0497588C0}"/>
              </a:ext>
            </a:extLst>
          </p:cNvPr>
          <p:cNvSpPr txBox="1"/>
          <p:nvPr/>
        </p:nvSpPr>
        <p:spPr>
          <a:xfrm>
            <a:off x="2287998" y="5326575"/>
            <a:ext cx="543060" cy="32388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0</a:t>
            </a:r>
            <a:endParaRPr lang="ru-RU" sz="800" b="1" dirty="0">
              <a:solidFill>
                <a:schemeClr val="bg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4DEA9336-0B7E-4882-8BE9-864031FCB49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0235" y="394612"/>
            <a:ext cx="2274389" cy="873149"/>
          </a:xfrm>
          <a:prstGeom prst="rect">
            <a:avLst/>
          </a:prstGeom>
        </p:spPr>
      </p:pic>
      <p:pic>
        <p:nvPicPr>
          <p:cNvPr id="1026" name="Picture 2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" b="548"/>
          <a:stretch>
            <a:fillRect/>
          </a:stretch>
        </p:blipFill>
        <p:spPr bwMode="auto">
          <a:xfrm>
            <a:off x="5342302" y="1341119"/>
            <a:ext cx="5349509" cy="3538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04735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НААИР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2825"/>
      </a:accent1>
      <a:accent2>
        <a:srgbClr val="37495F"/>
      </a:accent2>
      <a:accent3>
        <a:srgbClr val="12263E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НААИР">
      <a:majorFont>
        <a:latin typeface="HelveticaNeueCyr-Bold"/>
        <a:ea typeface=""/>
        <a:cs typeface=""/>
      </a:majorFont>
      <a:minorFont>
        <a:latin typeface="HelveticaNeueCyr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577</TotalTime>
  <Words>195</Words>
  <Application>Microsoft Office PowerPoint</Application>
  <PresentationFormat>Произвольный</PresentationFormat>
  <Paragraphs>41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HelveticaNeueCyr-Bold</vt:lpstr>
      <vt:lpstr>HelveticaNeueCyr</vt:lpstr>
      <vt:lpstr>Wingdings 3</vt:lpstr>
      <vt:lpstr>Тема Office</vt:lpstr>
      <vt:lpstr>Строительство газовой центральной котельной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kryolite</dc:creator>
  <cp:lastModifiedBy>RePack by Diakov</cp:lastModifiedBy>
  <cp:revision>64</cp:revision>
  <dcterms:created xsi:type="dcterms:W3CDTF">2024-02-01T03:40:47Z</dcterms:created>
  <dcterms:modified xsi:type="dcterms:W3CDTF">2026-10-14T06:25:50Z</dcterms:modified>
</cp:coreProperties>
</file>