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9"/>
  </p:notesMasterIdLst>
  <p:sldIdLst>
    <p:sldId id="267" r:id="rId2"/>
    <p:sldId id="269" r:id="rId3"/>
    <p:sldId id="371" r:id="rId4"/>
    <p:sldId id="375" r:id="rId5"/>
    <p:sldId id="383" r:id="rId6"/>
    <p:sldId id="384" r:id="rId7"/>
    <p:sldId id="385" r:id="rId8"/>
    <p:sldId id="373" r:id="rId9"/>
    <p:sldId id="391" r:id="rId10"/>
    <p:sldId id="394" r:id="rId11"/>
    <p:sldId id="402" r:id="rId12"/>
    <p:sldId id="404" r:id="rId13"/>
    <p:sldId id="374" r:id="rId14"/>
    <p:sldId id="390" r:id="rId15"/>
    <p:sldId id="395" r:id="rId16"/>
    <p:sldId id="381" r:id="rId17"/>
    <p:sldId id="327" r:id="rId1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9"/>
            <p14:sldId id="371"/>
            <p14:sldId id="375"/>
            <p14:sldId id="383"/>
            <p14:sldId id="384"/>
            <p14:sldId id="385"/>
            <p14:sldId id="373"/>
            <p14:sldId id="391"/>
            <p14:sldId id="394"/>
            <p14:sldId id="402"/>
            <p14:sldId id="404"/>
            <p14:sldId id="374"/>
            <p14:sldId id="390"/>
            <p14:sldId id="395"/>
            <p14:sldId id="381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mp" initials="C" lastIdx="7" clrIdx="0">
    <p:extLst>
      <p:ext uri="{19B8F6BF-5375-455C-9EA6-DF929625EA0E}">
        <p15:presenceInfo xmlns:p15="http://schemas.microsoft.com/office/powerpoint/2012/main" userId="Com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6A0"/>
    <a:srgbClr val="D1D1D1"/>
    <a:srgbClr val="B1C1E4"/>
    <a:srgbClr val="B9B9B9"/>
    <a:srgbClr val="F1F1F1"/>
    <a:srgbClr val="A6A6A6"/>
    <a:srgbClr val="595959"/>
    <a:srgbClr val="FBFBFB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4"/>
    <p:restoredTop sz="93818" autoAdjust="0"/>
  </p:normalViewPr>
  <p:slideViewPr>
    <p:cSldViewPr snapToGrid="0">
      <p:cViewPr varScale="1">
        <p:scale>
          <a:sx n="104" d="100"/>
          <a:sy n="104" d="100"/>
        </p:scale>
        <p:origin x="1566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850039391194496"/>
          <c:y val="9.0156754660335875E-2"/>
          <c:w val="0.26130368841143758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36-F044-9683-AF306EA15244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36-F044-9683-AF306EA15244}"/>
              </c:ext>
            </c:extLst>
          </c:dPt>
          <c:dPt>
            <c:idx val="2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536-F044-9683-AF306EA15244}"/>
              </c:ext>
            </c:extLst>
          </c:dPt>
          <c:dPt>
            <c:idx val="3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536-F044-9683-AF306EA15244}"/>
              </c:ext>
            </c:extLst>
          </c:dPt>
          <c:dLbls>
            <c:dLbl>
              <c:idx val="3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36-F044-9683-AF306EA152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прочие</c:v>
                </c:pt>
                <c:pt idx="1">
                  <c:v>Торговля оптовая и розничная</c:v>
                </c:pt>
                <c:pt idx="2">
                  <c:v>обеспечение электрической энергией, газом и паром; конденсирование воздуха</c:v>
                </c:pt>
                <c:pt idx="3">
                  <c:v>Сельское хозяйство, охота, рыболовство и рыбоводство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0.22</c:v>
                </c:pt>
                <c:pt idx="1">
                  <c:v>0.189</c:v>
                </c:pt>
                <c:pt idx="2">
                  <c:v>3.9E-2</c:v>
                </c:pt>
                <c:pt idx="3">
                  <c:v>0.55200000000000005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36-F044-9683-AF306EA152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23453711"/>
        <c:axId val="1217394272"/>
      </c:barChart>
      <c:catAx>
        <c:axId val="9234537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217394272"/>
        <c:crosses val="autoZero"/>
        <c:auto val="1"/>
        <c:lblAlgn val="ctr"/>
        <c:lblOffset val="100"/>
        <c:noMultiLvlLbl val="0"/>
      </c:catAx>
      <c:valAx>
        <c:axId val="121739427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923453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"/>
          <c:y val="9.0156754660335875E-2"/>
          <c:w val="0.5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2E-2D4B-B55A-631E22352E35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2E-2D4B-B55A-631E22352E35}"/>
              </c:ext>
            </c:extLst>
          </c:dPt>
          <c:dPt>
            <c:idx val="2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D2E-2D4B-B55A-631E22352E35}"/>
              </c:ext>
            </c:extLst>
          </c:dPt>
          <c:dPt>
            <c:idx val="3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D2E-2D4B-B55A-631E22352E3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97989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D2E-2D4B-B55A-631E22352E3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98601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D2E-2D4B-B55A-631E22352E3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85767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D2E-2D4B-B55A-631E22352E3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66460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D2E-2D4B-B55A-631E22352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сельское, лесное хозяйство, охота </c:v>
                </c:pt>
                <c:pt idx="1">
                  <c:v>гос. управление и обеспечение военной безопасности; социальное обеспечение</c:v>
                </c:pt>
                <c:pt idx="2">
                  <c:v>обеспечение электрической энергией, газом и паром</c:v>
                </c:pt>
                <c:pt idx="3">
                  <c:v>Торговля оптовая и розничная; ремонт автотранспортных средств и мотоциклов</c:v>
                </c:pt>
              </c:strCache>
            </c:strRef>
          </c:cat>
          <c:val>
            <c:numRef>
              <c:f>Лист1!$B$2:$B$5</c:f>
              <c:numCache>
                <c:formatCode>#\ ##0\ [$₽-419]</c:formatCode>
                <c:ptCount val="4"/>
                <c:pt idx="0">
                  <c:v>96029</c:v>
                </c:pt>
                <c:pt idx="1">
                  <c:v>89291</c:v>
                </c:pt>
                <c:pt idx="2">
                  <c:v>73978</c:v>
                </c:pt>
                <c:pt idx="3">
                  <c:v>53589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2E-2D4B-B55A-631E22352E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3"/>
        <c:overlap val="-18"/>
        <c:axId val="923453711"/>
        <c:axId val="1217394272"/>
      </c:barChart>
      <c:catAx>
        <c:axId val="9234537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217394272"/>
        <c:crosses val="autoZero"/>
        <c:auto val="1"/>
        <c:lblAlgn val="ctr"/>
        <c:lblOffset val="100"/>
        <c:noMultiLvlLbl val="0"/>
      </c:catAx>
      <c:valAx>
        <c:axId val="1217394272"/>
        <c:scaling>
          <c:orientation val="minMax"/>
        </c:scaling>
        <c:delete val="1"/>
        <c:axPos val="b"/>
        <c:numFmt formatCode="#\ ##0\ [$₽-419]" sourceLinked="1"/>
        <c:majorTickMark val="none"/>
        <c:minorTickMark val="none"/>
        <c:tickLblPos val="nextTo"/>
        <c:crossAx val="923453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СРЕДНЕМЕСЯЧНАЯ ЗАРАБОТНАЯ ПЛАТА РАБОТНИКОВ ПО КРУПНЫМ И СРЕДНИМ ПРЕДПРИЯТИЯМ И ОРГАНИЗАЦИЯМ, РУБ</a:t>
            </a:r>
            <a:r>
              <a:rPr lang="ru-RU" sz="1100" dirty="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4.4336492516863814E-2"/>
          <c:y val="8.6952453439928065E-2"/>
        </c:manualLayout>
      </c:layout>
      <c:overlay val="0"/>
      <c:spPr>
        <a:noFill/>
        <a:ln w="12700" cap="flat" cmpd="sng" algn="ctr">
          <a:noFill/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9037545192071937E-2"/>
          <c:y val="0.41990788973698595"/>
          <c:w val="0.52772876474866692"/>
          <c:h val="0.500385694609746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45218443039334411"/>
                  <c:y val="2.173811335998201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000" b="1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61195,1</a:t>
                    </a:r>
                    <a:endParaRPr lang="en-US" sz="1000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133F-46FC-8052-33CEF44B6A7D}"/>
                </c:ext>
              </c:extLst>
            </c:dLbl>
            <c:dLbl>
              <c:idx val="1"/>
              <c:layout>
                <c:manualLayout>
                  <c:x val="0.43522181322605591"/>
                  <c:y val="7.2460377866605391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000" baseline="0" dirty="0"/>
                      <a:t>70692,2</a:t>
                    </a:r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dk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4-133F-46FC-8052-33CEF44B6A7D}"/>
                </c:ext>
              </c:extLst>
            </c:dLbl>
            <c:dLbl>
              <c:idx val="2"/>
              <c:layout>
                <c:manualLayout>
                  <c:x val="0.41201099647617051"/>
                  <c:y val="-6.6421245740490753E-1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000" b="1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78749</a:t>
                    </a:r>
                    <a:endParaRPr lang="en-US" sz="1000" baseline="0" dirty="0"/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dk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6-133F-46FC-8052-33CEF44B6A7D}"/>
                </c:ext>
              </c:extLst>
            </c:dLbl>
            <c:spPr>
              <a:noFill/>
              <a:ln w="1270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dk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61195.1</c:v>
                </c:pt>
                <c:pt idx="1">
                  <c:v>70692.2</c:v>
                </c:pt>
                <c:pt idx="2">
                  <c:v>78749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3F-46FC-8052-33CEF44B6A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133F-46FC-8052-33CEF44B6A7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133F-46FC-8052-33CEF44B6A7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61287776"/>
        <c:axId val="61286944"/>
      </c:barChart>
      <c:catAx>
        <c:axId val="61287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286944"/>
        <c:crosses val="autoZero"/>
        <c:auto val="1"/>
        <c:lblAlgn val="ctr"/>
        <c:lblOffset val="100"/>
        <c:noMultiLvlLbl val="0"/>
      </c:catAx>
      <c:valAx>
        <c:axId val="61286944"/>
        <c:scaling>
          <c:orientation val="minMax"/>
          <c:max val="8000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61287776"/>
        <c:crosses val="autoZero"/>
        <c:crossBetween val="between"/>
        <c:majorUnit val="8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1</cdr:x>
      <cdr:y>0.72736</cdr:y>
    </cdr:from>
    <cdr:to>
      <cdr:x>1</cdr:x>
      <cdr:y>1</cdr:y>
    </cdr:to>
    <cdr:cxnSp macro="">
      <cdr:nvCxnSpPr>
        <cdr:cNvPr id="2" name="Прямая соединительная линия 1">
          <a:extLst xmlns:a="http://schemas.openxmlformats.org/drawingml/2006/main">
            <a:ext uri="{FF2B5EF4-FFF2-40B4-BE49-F238E27FC236}">
              <a16:creationId xmlns:a16="http://schemas.microsoft.com/office/drawing/2014/main" id="{41C12DFB-5429-A539-17F1-5A011F98CD15}"/>
            </a:ext>
          </a:extLst>
        </cdr:cNvPr>
        <cdr:cNvCxnSpPr/>
      </cdr:nvCxnSpPr>
      <cdr:spPr>
        <a:xfrm xmlns:a="http://schemas.openxmlformats.org/drawingml/2006/main">
          <a:off x="9006346" y="1775781"/>
          <a:ext cx="0" cy="47785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756A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</cdr:y>
    </cdr:from>
    <cdr:to>
      <cdr:x>0.05099</cdr:x>
      <cdr:y>0.0974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234E936A-DD0F-44CC-AC53-B329677D4ED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310923" cy="170703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ID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ru-ID" smtClean="0"/>
              <a:t>07/09/2026</a:t>
            </a:fld>
            <a:endParaRPr lang="ru-ID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ID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ID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ID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3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289977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14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15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9846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5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7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8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9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170714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7DA93-4D9C-77CF-5054-BF0A682E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494490F-0AFD-4883-F4B8-600A1C528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635C33F-0DE6-2577-5E76-38F880651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64622D-47AF-7FD3-B699-47733745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10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265631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11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12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234623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09.07.2026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91598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09.07.2026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991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09.07.2026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59778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09.07.2026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8354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09.07.2026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9862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09.07.2026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18472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09.07.2026</a:t>
            </a:fld>
            <a:endParaRPr lang="ru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272417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09.07.2026</a:t>
            </a:fld>
            <a:endParaRPr lang="ru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1217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09.07.2026</a:t>
            </a:fld>
            <a:endParaRPr lang="ru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463251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09.07.2026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50617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09.07.2026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688937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09.07.2026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92151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0.jfif"/><Relationship Id="rId4" Type="http://schemas.openxmlformats.org/officeDocument/2006/relationships/image" Target="../media/image6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18" Type="http://schemas.openxmlformats.org/officeDocument/2006/relationships/image" Target="../media/image16.png"/><Relationship Id="rId3" Type="http://schemas.openxmlformats.org/officeDocument/2006/relationships/image" Target="../media/image73.svg"/><Relationship Id="rId7" Type="http://schemas.openxmlformats.org/officeDocument/2006/relationships/image" Target="../media/image25.svg"/><Relationship Id="rId12" Type="http://schemas.openxmlformats.org/officeDocument/2006/relationships/image" Target="../media/image78.png"/><Relationship Id="rId17" Type="http://schemas.microsoft.com/office/2007/relationships/hdphoto" Target="../media/hdphoto2.wdp"/><Relationship Id="rId2" Type="http://schemas.openxmlformats.org/officeDocument/2006/relationships/image" Target="../media/image72.pn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77.svg"/><Relationship Id="rId5" Type="http://schemas.openxmlformats.org/officeDocument/2006/relationships/image" Target="../media/image29.svg"/><Relationship Id="rId15" Type="http://schemas.openxmlformats.org/officeDocument/2006/relationships/image" Target="../media/image47.svg"/><Relationship Id="rId10" Type="http://schemas.openxmlformats.org/officeDocument/2006/relationships/image" Target="../media/image76.png"/><Relationship Id="rId19" Type="http://schemas.openxmlformats.org/officeDocument/2006/relationships/image" Target="../media/image17.svg"/><Relationship Id="rId4" Type="http://schemas.openxmlformats.org/officeDocument/2006/relationships/image" Target="../media/image18.png"/><Relationship Id="rId9" Type="http://schemas.openxmlformats.org/officeDocument/2006/relationships/image" Target="../media/image75.svg"/><Relationship Id="rId1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microsoft.com/office/2007/relationships/hdphoto" Target="../media/hdphoto3.wdp"/><Relationship Id="rId10" Type="http://schemas.openxmlformats.org/officeDocument/2006/relationships/image" Target="../media/image87.png"/><Relationship Id="rId4" Type="http://schemas.openxmlformats.org/officeDocument/2006/relationships/image" Target="../media/image82.png"/><Relationship Id="rId9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90.png"/><Relationship Id="rId7" Type="http://schemas.openxmlformats.org/officeDocument/2006/relationships/image" Target="../media/image24.png"/><Relationship Id="rId12" Type="http://schemas.openxmlformats.org/officeDocument/2006/relationships/image" Target="../media/image9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svg"/><Relationship Id="rId11" Type="http://schemas.openxmlformats.org/officeDocument/2006/relationships/image" Target="../media/image96.png"/><Relationship Id="rId5" Type="http://schemas.openxmlformats.org/officeDocument/2006/relationships/image" Target="../media/image92.png"/><Relationship Id="rId10" Type="http://schemas.openxmlformats.org/officeDocument/2006/relationships/image" Target="../media/image95.svg"/><Relationship Id="rId4" Type="http://schemas.openxmlformats.org/officeDocument/2006/relationships/image" Target="../media/image91.svg"/><Relationship Id="rId9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9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Relationship Id="rId14" Type="http://schemas.openxmlformats.org/officeDocument/2006/relationships/image" Target="../media/image2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chart" Target="../charts/chart2.xml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48.png"/><Relationship Id="rId18" Type="http://schemas.openxmlformats.org/officeDocument/2006/relationships/image" Target="../media/image5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Relationship Id="rId14" Type="http://schemas.openxmlformats.org/officeDocument/2006/relationships/image" Target="../media/image4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61.svg"/><Relationship Id="rId4" Type="http://schemas.openxmlformats.org/officeDocument/2006/relationships/image" Target="../media/image55.svg"/><Relationship Id="rId9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592569" y="133814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</a:t>
            </a:r>
            <a:endParaRPr kumimoji="0" lang="ru-ID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 АДМИНИСТРАЦИИ МИХАЙЛОВСКОГО МУНИЦИПАЛЬНОГО ОКРУГА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31722E-E874-1A99-07C5-CE6DC9B6B33C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КРУПНО РАЗМЕСТИТЬ ГЕРБ ВАШЕГО МУНИЦИПАЛИТЕТА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7ED1A0-48E0-A223-6067-DBC0A849975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2BA7C11-34EF-4B95-975D-67C97CF665B5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512647" y="1256554"/>
            <a:ext cx="2174247" cy="2807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86125FF-FB44-4DC5-B95A-7B6C4EBF1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9194" y="213736"/>
            <a:ext cx="647700" cy="647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4699E6-44F3-4ABA-9429-1BAAB7A0906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5812" y="1167967"/>
            <a:ext cx="6871024" cy="2896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BAF71-4089-4635-8D62-BB2C93B7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45A40C3D-5FE2-E053-3290-D28F2204372C}"/>
              </a:ext>
            </a:extLst>
          </p:cNvPr>
          <p:cNvSpPr/>
          <p:nvPr/>
        </p:nvSpPr>
        <p:spPr>
          <a:xfrm>
            <a:off x="6835241" y="1429319"/>
            <a:ext cx="2968121" cy="4878504"/>
          </a:xfrm>
          <a:prstGeom prst="roundRect">
            <a:avLst>
              <a:gd name="adj" fmla="val 703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8D9851CB-3B9D-FFA9-7B9B-F99179EA665A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id="{F2BF197B-A448-E079-7BC3-CC0BAF390F9F}"/>
              </a:ext>
            </a:extLst>
          </p:cNvPr>
          <p:cNvSpPr/>
          <p:nvPr/>
        </p:nvSpPr>
        <p:spPr>
          <a:xfrm>
            <a:off x="750637" y="1525350"/>
            <a:ext cx="2843999" cy="2167647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7F9C4-38A1-7877-08F5-FF97015D71C6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ЗНАКОВЫЕ СОБЫТИЯ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26243AEC-A602-C121-C4DA-F42F4844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2697CC25-E141-68D7-3AF7-2D6890050277}"/>
              </a:ext>
            </a:extLst>
          </p:cNvPr>
          <p:cNvSpPr txBox="1"/>
          <p:nvPr/>
        </p:nvSpPr>
        <p:spPr>
          <a:xfrm>
            <a:off x="2810114" y="2903468"/>
            <a:ext cx="694107" cy="64633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Фестиваль казачьей культуры «Казачьему роду нет переводу».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86DD7929-F616-C9CC-CA73-76240227E2F5}"/>
              </a:ext>
            </a:extLst>
          </p:cNvPr>
          <p:cNvSpPr txBox="1"/>
          <p:nvPr/>
        </p:nvSpPr>
        <p:spPr>
          <a:xfrm>
            <a:off x="7051059" y="4037820"/>
            <a:ext cx="239319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лет </a:t>
            </a: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Михайловскому району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2026 году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B7E3A4C9-2BF0-143F-A841-6178A0FDF96B}"/>
              </a:ext>
            </a:extLst>
          </p:cNvPr>
          <p:cNvSpPr txBox="1"/>
          <p:nvPr/>
        </p:nvSpPr>
        <p:spPr>
          <a:xfrm>
            <a:off x="7051058" y="4949908"/>
            <a:ext cx="2393192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Реконструкция парка с. Поярково </a:t>
            </a: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Комплексное благоустройство площади им. Ленина, с. Поярково, установка новых арт-объектов</a:t>
            </a: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масштабных праздничных мероприятий для жителей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A399365B-8394-2661-767B-A9A723347202}"/>
              </a:ext>
            </a:extLst>
          </p:cNvPr>
          <p:cNvSpPr/>
          <p:nvPr/>
        </p:nvSpPr>
        <p:spPr>
          <a:xfrm>
            <a:off x="3725362" y="1525350"/>
            <a:ext cx="2826000" cy="2146661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793D5F30-060A-B010-4F6B-9E7C5FE58BF0}"/>
              </a:ext>
            </a:extLst>
          </p:cNvPr>
          <p:cNvSpPr/>
          <p:nvPr/>
        </p:nvSpPr>
        <p:spPr>
          <a:xfrm>
            <a:off x="3725362" y="3919288"/>
            <a:ext cx="2826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9CC857-D470-2C25-1213-6644A90B3344}"/>
              </a:ext>
            </a:extLst>
          </p:cNvPr>
          <p:cNvSpPr txBox="1"/>
          <p:nvPr/>
        </p:nvSpPr>
        <p:spPr>
          <a:xfrm>
            <a:off x="5857255" y="2708931"/>
            <a:ext cx="694107" cy="96949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Выступление оркестра штаба Тихоокеанского флота в рамках </a:t>
            </a:r>
            <a:r>
              <a:rPr lang="en-US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военно-музыкального фестиваля «Виват, Амур!»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E66BC2-F2F8-59E6-5B96-45775CFB9196}"/>
              </a:ext>
            </a:extLst>
          </p:cNvPr>
          <p:cNvSpPr txBox="1"/>
          <p:nvPr/>
        </p:nvSpPr>
        <p:spPr>
          <a:xfrm>
            <a:off x="5869278" y="5527745"/>
            <a:ext cx="694107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 лет с. Поярково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47C672-4E28-C96F-D4F6-4966E6FCADA2}"/>
              </a:ext>
            </a:extLst>
          </p:cNvPr>
          <p:cNvSpPr txBox="1"/>
          <p:nvPr/>
        </p:nvSpPr>
        <p:spPr>
          <a:xfrm>
            <a:off x="7051059" y="4675948"/>
            <a:ext cx="23931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ПЛАНИРУЕТСЯ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C00114-96E8-8DCE-5F77-070CD6F3BE9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287C14-AB99-4107-8823-E7A77D6EE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64" y="1565106"/>
            <a:ext cx="1941144" cy="2113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0940039-6CA6-41D0-ABC6-C9333A161821}"/>
              </a:ext>
            </a:extLst>
          </p:cNvPr>
          <p:cNvPicPr/>
          <p:nvPr/>
        </p:nvPicPr>
        <p:blipFill rotWithShape="1">
          <a:blip r:embed="rId4" cstate="print"/>
          <a:srcRect l="17285" t="6180" r="4667" b="12066"/>
          <a:stretch/>
        </p:blipFill>
        <p:spPr bwMode="auto">
          <a:xfrm>
            <a:off x="3874529" y="1583871"/>
            <a:ext cx="1913950" cy="2035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70E18C0-5D96-4775-9AFF-74BAD16D8F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709"/>
          <a:stretch/>
        </p:blipFill>
        <p:spPr>
          <a:xfrm>
            <a:off x="3874529" y="3994149"/>
            <a:ext cx="1905436" cy="2065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FDC65CD-21EE-4244-860E-416A3350D1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6970" y="1497676"/>
            <a:ext cx="2724661" cy="2288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Скругленный прямоугольник 7">
            <a:extLst>
              <a:ext uri="{FF2B5EF4-FFF2-40B4-BE49-F238E27FC236}">
                <a16:creationId xmlns:a16="http://schemas.microsoft.com/office/drawing/2014/main" id="{1B9A5958-5B9E-43E7-8109-E61F008A8492}"/>
              </a:ext>
            </a:extLst>
          </p:cNvPr>
          <p:cNvSpPr/>
          <p:nvPr/>
        </p:nvSpPr>
        <p:spPr>
          <a:xfrm>
            <a:off x="750637" y="3752222"/>
            <a:ext cx="2843999" cy="2409783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747FD27-B80D-4D45-916F-062E5C683F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637" y="3824248"/>
            <a:ext cx="2020295" cy="22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0A8841C-D28C-4CF8-9ABD-B346279E0217}"/>
              </a:ext>
            </a:extLst>
          </p:cNvPr>
          <p:cNvSpPr txBox="1"/>
          <p:nvPr/>
        </p:nvSpPr>
        <p:spPr>
          <a:xfrm>
            <a:off x="2920099" y="5150719"/>
            <a:ext cx="600301" cy="75405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Открытый фестиваль казачьей культуры «Праздник Амура- 2023». </a:t>
            </a:r>
          </a:p>
        </p:txBody>
      </p:sp>
    </p:spTree>
    <p:extLst>
      <p:ext uri="{BB962C8B-B14F-4D97-AF65-F5344CB8AC3E}">
        <p14:creationId xmlns:p14="http://schemas.microsoft.com/office/powerpoint/2010/main" val="2182460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B0BF2B5B-D07E-4C64-A867-D2A033F8E587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8AB45174-ADCB-CCB8-91FD-0B8FE60A37FB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126339"/>
              </p:ext>
            </p:extLst>
          </p:nvPr>
        </p:nvGraphicFramePr>
        <p:xfrm>
          <a:off x="627015" y="1376762"/>
          <a:ext cx="9136390" cy="4925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804102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</a:t>
                      </a:r>
                    </a:p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МТС «Амур»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«Михайловское»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1026,0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«Михайловское ДУ»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по эксплуатации автомобильных дорог и автомагистралей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94,4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Поярковская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птицефабрика»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322,5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КФХ «Шадринское»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351,3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48240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КФХ «Прохладное»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54,5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45943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КФХ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Чесноковское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107,2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83076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КФХ «Ринг»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191,2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8575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СПК «Мир»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221,4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355084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«Михайловский универмаг»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Торговля розничная прочая в неспециализированных магазинах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8376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946581"/>
              </p:ext>
            </p:extLst>
          </p:nvPr>
        </p:nvGraphicFramePr>
        <p:xfrm>
          <a:off x="627015" y="1401546"/>
          <a:ext cx="9160580" cy="4087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1246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51246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9044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9044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8094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  <a:p>
                      <a:pPr algn="ctr"/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  <a:p>
                      <a:pPr algn="ctr"/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265966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КФХ «Никольское».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2024-2030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265966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«Крючков Е.С.».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2025-2029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760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491396"/>
                  </a:ext>
                </a:extLst>
              </a:tr>
              <a:tr h="265966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«Чернов С.С.».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2024-2028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09717"/>
                  </a:ext>
                </a:extLst>
              </a:tr>
              <a:tr h="265966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«Бычков Е.П.».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2022-2029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265966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«Тулина П.А.».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2025-2029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38348"/>
                  </a:ext>
                </a:extLst>
              </a:tr>
              <a:tr h="265966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Калмацуй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Н.Н.».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2023-2027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482824"/>
                  </a:ext>
                </a:extLst>
              </a:tr>
              <a:tr h="265966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Мишун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А.Е.».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2023-2027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686318"/>
                  </a:ext>
                </a:extLst>
              </a:tr>
              <a:tr h="444467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«Василенко А.В.».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2024-2028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39463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«Яковлев Н.М.».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2023-2027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793435"/>
                  </a:ext>
                </a:extLst>
              </a:tr>
              <a:tr h="405872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глава КФХ «Бабенко А.С.».</a:t>
                      </a:r>
                      <a:endParaRPr lang="ru-ID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</a:t>
                      </a: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2024-2028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513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184469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621668" y="4941668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площадках, точках подключения,          ресурсных мощностях, транспортной и инженерной инфраструктуре можно                          на сайте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https://mihadmin.amurobl.ru/pages/investoru/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9EE9BF0B-A955-72BD-BF57-41E9CFEF29D7}"/>
              </a:ext>
            </a:extLst>
          </p:cNvPr>
          <p:cNvSpPr/>
          <p:nvPr/>
        </p:nvSpPr>
        <p:spPr>
          <a:xfrm>
            <a:off x="621668" y="5676970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реестром муниципального имущества в округе можно                                 на сайте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https://mihadmin.amurobl.ru/pages/investoru/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7" name="Рисунок 176" descr="Протекающий кран со сплошной заливкой">
            <a:extLst>
              <a:ext uri="{FF2B5EF4-FFF2-40B4-BE49-F238E27FC236}">
                <a16:creationId xmlns:a16="http://schemas.microsoft.com/office/drawing/2014/main" id="{CA8B5039-688D-6BC4-F5B2-17D48DBC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419" y="3494684"/>
            <a:ext cx="360000" cy="360000"/>
          </a:xfrm>
          <a:prstGeom prst="rect">
            <a:avLst/>
          </a:prstGeom>
        </p:spPr>
      </p:pic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4906277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32136" y="1401547"/>
            <a:ext cx="5045169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B17874-7392-F85E-5379-718FAA06C17E}"/>
              </a:ext>
            </a:extLst>
          </p:cNvPr>
          <p:cNvSpPr txBox="1"/>
          <p:nvPr/>
        </p:nvSpPr>
        <p:spPr>
          <a:xfrm>
            <a:off x="6343567" y="5537887"/>
            <a:ext cx="126966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свободных инвестиционных площадок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0BCAE04-B8CB-BA7A-9570-46EBF00DFEB3}"/>
              </a:ext>
            </a:extLst>
          </p:cNvPr>
          <p:cNvSpPr txBox="1"/>
          <p:nvPr/>
        </p:nvSpPr>
        <p:spPr>
          <a:xfrm>
            <a:off x="8283830" y="5604629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электроснабжения</a:t>
            </a:r>
          </a:p>
        </p:txBody>
      </p:sp>
      <p:pic>
        <p:nvPicPr>
          <p:cNvPr id="104" name="Рисунок 103" descr="Маркер со сплошной заливкой">
            <a:extLst>
              <a:ext uri="{FF2B5EF4-FFF2-40B4-BE49-F238E27FC236}">
                <a16:creationId xmlns:a16="http://schemas.microsoft.com/office/drawing/2014/main" id="{AEB2BC66-8B47-1772-194B-9AFC1A3AF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35520" y="3968676"/>
            <a:ext cx="180000" cy="180000"/>
          </a:xfrm>
          <a:prstGeom prst="rect">
            <a:avLst/>
          </a:prstGeom>
        </p:spPr>
      </p:pic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3A9B2723-88E7-A952-51F4-C32FCFC650A2}"/>
              </a:ext>
            </a:extLst>
          </p:cNvPr>
          <p:cNvSpPr/>
          <p:nvPr/>
        </p:nvSpPr>
        <p:spPr>
          <a:xfrm>
            <a:off x="6024876" y="556849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ru-ID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25" name="Рисунок 24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27117" y="5586970"/>
            <a:ext cx="180000" cy="180000"/>
          </a:xfrm>
          <a:prstGeom prst="rect">
            <a:avLst/>
          </a:prstGeom>
        </p:spPr>
      </p:pic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id="{ED5127D8-F80B-2E74-96D7-6C60603119FC}"/>
              </a:ext>
            </a:extLst>
          </p:cNvPr>
          <p:cNvSpPr/>
          <p:nvPr/>
        </p:nvSpPr>
        <p:spPr>
          <a:xfrm>
            <a:off x="621668" y="2760771"/>
            <a:ext cx="5050516" cy="2075596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D28A327-E730-2B92-6BD0-2BE87DFA2691}"/>
              </a:ext>
            </a:extLst>
          </p:cNvPr>
          <p:cNvSpPr txBox="1"/>
          <p:nvPr/>
        </p:nvSpPr>
        <p:spPr>
          <a:xfrm>
            <a:off x="622937" y="3002834"/>
            <a:ext cx="5049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821550" y="1582759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ID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821550" y="2052325"/>
            <a:ext cx="16279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ПЛОЩАДКИ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232EBB5B-D463-93FE-88A2-B246377A86B1}"/>
              </a:ext>
            </a:extLst>
          </p:cNvPr>
          <p:cNvCxnSpPr>
            <a:cxnSpLocks/>
          </p:cNvCxnSpPr>
          <p:nvPr/>
        </p:nvCxnSpPr>
        <p:spPr>
          <a:xfrm>
            <a:off x="3270704" y="1600649"/>
            <a:ext cx="0" cy="8557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E28CB67B-99F6-62CC-86C1-A8ABE0B7D973}"/>
              </a:ext>
            </a:extLst>
          </p:cNvPr>
          <p:cNvSpPr txBox="1"/>
          <p:nvPr/>
        </p:nvSpPr>
        <p:spPr>
          <a:xfrm>
            <a:off x="3435013" y="1905397"/>
            <a:ext cx="15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05818B8-E10D-8BD3-4D88-DBED1EE7520E}"/>
              </a:ext>
            </a:extLst>
          </p:cNvPr>
          <p:cNvSpPr txBox="1"/>
          <p:nvPr/>
        </p:nvSpPr>
        <p:spPr>
          <a:xfrm>
            <a:off x="3590910" y="1949923"/>
            <a:ext cx="24339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Brownfield'a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8F919B7-90B8-C9E2-4B26-E6EE9FAC0F10}"/>
              </a:ext>
            </a:extLst>
          </p:cNvPr>
          <p:cNvSpPr txBox="1"/>
          <p:nvPr/>
        </p:nvSpPr>
        <p:spPr>
          <a:xfrm>
            <a:off x="1162217" y="3424021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20,08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 вода (м3)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0DEA080-6B2C-362A-231A-C9436F916D74}"/>
              </a:ext>
            </a:extLst>
          </p:cNvPr>
          <p:cNvSpPr txBox="1"/>
          <p:nvPr/>
        </p:nvSpPr>
        <p:spPr>
          <a:xfrm>
            <a:off x="1148777" y="4024677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164,43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Вывоз  ЖБО (м3)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C4EF67B-79D6-EF4B-9677-0966A8E74B66}"/>
              </a:ext>
            </a:extLst>
          </p:cNvPr>
          <p:cNvSpPr txBox="1"/>
          <p:nvPr/>
        </p:nvSpPr>
        <p:spPr>
          <a:xfrm>
            <a:off x="3553411" y="3461156"/>
            <a:ext cx="192227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12,0 руб.   220 Вт</a:t>
            </a:r>
          </a:p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11,294       380 Вт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электроэнергия (кВт ч.)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ED396BB-12B2-75E3-FB8C-029EA35F4927}"/>
              </a:ext>
            </a:extLst>
          </p:cNvPr>
          <p:cNvSpPr txBox="1"/>
          <p:nvPr/>
        </p:nvSpPr>
        <p:spPr>
          <a:xfrm>
            <a:off x="3462703" y="3996943"/>
            <a:ext cx="19736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6299,0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отопление (за  ед. энергии)</a:t>
            </a: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3270" y="5079738"/>
            <a:ext cx="360000" cy="360000"/>
          </a:xfrm>
          <a:prstGeom prst="rect">
            <a:avLst/>
          </a:prstGeom>
        </p:spPr>
      </p:pic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:a16="http://schemas.microsoft.com/office/drawing/2014/main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3270" y="5811969"/>
            <a:ext cx="360000" cy="360000"/>
          </a:xfrm>
          <a:prstGeom prst="rect">
            <a:avLst/>
          </a:prstGeom>
        </p:spPr>
      </p:pic>
      <p:pic>
        <p:nvPicPr>
          <p:cNvPr id="173" name="Рисунок 172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FEA428CD-D6DA-61F4-7EBB-968108BFDB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5013" y="3484222"/>
            <a:ext cx="360000" cy="360000"/>
          </a:xfrm>
          <a:prstGeom prst="rect">
            <a:avLst/>
          </a:prstGeom>
        </p:spPr>
      </p:pic>
      <p:pic>
        <p:nvPicPr>
          <p:cNvPr id="179" name="Рисунок 178" descr="Пожарный гидрант со сплошной заливкой">
            <a:extLst>
              <a:ext uri="{FF2B5EF4-FFF2-40B4-BE49-F238E27FC236}">
                <a16:creationId xmlns:a16="http://schemas.microsoft.com/office/drawing/2014/main" id="{26CFD593-1555-3116-29C0-D51F46C064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5064" y="4014291"/>
            <a:ext cx="360000" cy="360000"/>
          </a:xfrm>
          <a:prstGeom prst="rect">
            <a:avLst/>
          </a:prstGeom>
        </p:spPr>
      </p:pic>
      <p:pic>
        <p:nvPicPr>
          <p:cNvPr id="185" name="Рисунок 184" descr="Термометр со сплошной заливкой">
            <a:extLst>
              <a:ext uri="{FF2B5EF4-FFF2-40B4-BE49-F238E27FC236}">
                <a16:creationId xmlns:a16="http://schemas.microsoft.com/office/drawing/2014/main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90704" y="4003231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254060D-B900-496F-B36B-334ED7244BE7}"/>
              </a:ext>
            </a:extLst>
          </p:cNvPr>
          <p:cNvPicPr/>
          <p:nvPr/>
        </p:nvPicPr>
        <p:blipFill rotWithShape="1">
          <a:blip r:embed="rId16">
            <a:grayscl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9984" t="22521" r="10369" b="9350"/>
          <a:stretch/>
        </p:blipFill>
        <p:spPr bwMode="auto">
          <a:xfrm>
            <a:off x="5886173" y="1905397"/>
            <a:ext cx="3698697" cy="29289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Скругленный прямоугольник 82">
            <a:extLst>
              <a:ext uri="{FF2B5EF4-FFF2-40B4-BE49-F238E27FC236}">
                <a16:creationId xmlns:a16="http://schemas.microsoft.com/office/drawing/2014/main" id="{2C6EBB30-267E-459B-A164-AA367B9DB94E}"/>
              </a:ext>
            </a:extLst>
          </p:cNvPr>
          <p:cNvSpPr/>
          <p:nvPr/>
        </p:nvSpPr>
        <p:spPr>
          <a:xfrm>
            <a:off x="5926342" y="2163726"/>
            <a:ext cx="83444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Поярково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 descr="Маркер со сплошной заливкой">
            <a:extLst>
              <a:ext uri="{FF2B5EF4-FFF2-40B4-BE49-F238E27FC236}">
                <a16:creationId xmlns:a16="http://schemas.microsoft.com/office/drawing/2014/main" id="{270C7E6D-8E73-4F3E-8B54-ADB5C4008E3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997899" y="2231953"/>
            <a:ext cx="180000" cy="180000"/>
          </a:xfrm>
          <a:prstGeom prst="rect">
            <a:avLst/>
          </a:prstGeom>
        </p:spPr>
      </p:pic>
      <p:sp>
        <p:nvSpPr>
          <p:cNvPr id="39" name="Скругленный прямоугольник 102">
            <a:extLst>
              <a:ext uri="{FF2B5EF4-FFF2-40B4-BE49-F238E27FC236}">
                <a16:creationId xmlns:a16="http://schemas.microsoft.com/office/drawing/2014/main" id="{AA243420-B82A-45F1-97EA-25449125ADF2}"/>
              </a:ext>
            </a:extLst>
          </p:cNvPr>
          <p:cNvSpPr/>
          <p:nvPr/>
        </p:nvSpPr>
        <p:spPr>
          <a:xfrm>
            <a:off x="8667223" y="4183231"/>
            <a:ext cx="819678" cy="2738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Калинино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Рисунок 39" descr="Маркер со сплошной заливкой">
            <a:extLst>
              <a:ext uri="{FF2B5EF4-FFF2-40B4-BE49-F238E27FC236}">
                <a16:creationId xmlns:a16="http://schemas.microsoft.com/office/drawing/2014/main" id="{386CD4B0-B847-4EA1-9591-353A76C88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67223" y="4245497"/>
            <a:ext cx="180000" cy="180000"/>
          </a:xfrm>
          <a:prstGeom prst="rect">
            <a:avLst/>
          </a:prstGeom>
        </p:spPr>
      </p:pic>
      <p:sp>
        <p:nvSpPr>
          <p:cNvPr id="41" name="Овал 40">
            <a:extLst>
              <a:ext uri="{FF2B5EF4-FFF2-40B4-BE49-F238E27FC236}">
                <a16:creationId xmlns:a16="http://schemas.microsoft.com/office/drawing/2014/main" id="{63A3E28A-F53A-4895-8A2A-C09BD2BEA875}"/>
              </a:ext>
            </a:extLst>
          </p:cNvPr>
          <p:cNvSpPr/>
          <p:nvPr/>
        </p:nvSpPr>
        <p:spPr>
          <a:xfrm>
            <a:off x="6114876" y="2471022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D3C1D76-1C07-4D09-988F-914C9FB788FB}"/>
              </a:ext>
            </a:extLst>
          </p:cNvPr>
          <p:cNvSpPr/>
          <p:nvPr/>
        </p:nvSpPr>
        <p:spPr>
          <a:xfrm>
            <a:off x="8872169" y="446571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4" name="Рисунок 43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B5492F32-CB5B-4539-9864-3A5D156BF5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53567" y="2466721"/>
            <a:ext cx="180000" cy="180000"/>
          </a:xfrm>
          <a:prstGeom prst="rect">
            <a:avLst/>
          </a:prstGeom>
        </p:spPr>
      </p:pic>
      <p:pic>
        <p:nvPicPr>
          <p:cNvPr id="46" name="Рисунок 45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C4894C1F-5AE1-4C63-9618-C3EF8526D0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3928" y="4457075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59288B3-6129-0F6E-2F82-BEEB0DD1000F}"/>
              </a:ext>
            </a:extLst>
          </p:cNvPr>
          <p:cNvSpPr/>
          <p:nvPr/>
        </p:nvSpPr>
        <p:spPr>
          <a:xfrm>
            <a:off x="62701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id="{536BD308-6967-8AF5-7432-C3280FD3FCAB}"/>
              </a:ext>
            </a:extLst>
          </p:cNvPr>
          <p:cNvSpPr/>
          <p:nvPr/>
        </p:nvSpPr>
        <p:spPr>
          <a:xfrm>
            <a:off x="74550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74865467-DC3F-30ED-A2E2-AE772E0BB58C}"/>
              </a:ext>
            </a:extLst>
          </p:cNvPr>
          <p:cNvSpPr/>
          <p:nvPr/>
        </p:nvSpPr>
        <p:spPr>
          <a:xfrm>
            <a:off x="2730166" y="1421556"/>
            <a:ext cx="194066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6035FA24-3445-92D9-8779-8906CA8356A4}"/>
              </a:ext>
            </a:extLst>
          </p:cNvPr>
          <p:cNvSpPr/>
          <p:nvPr/>
        </p:nvSpPr>
        <p:spPr>
          <a:xfrm>
            <a:off x="5207306" y="1458257"/>
            <a:ext cx="1938347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кредитной поддержки</a:t>
            </a:r>
            <a:endParaRPr lang="ru-ID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A930814C-6C32-C14B-E8DE-92769C490880}"/>
              </a:ext>
            </a:extLst>
          </p:cNvPr>
          <p:cNvSpPr/>
          <p:nvPr/>
        </p:nvSpPr>
        <p:spPr>
          <a:xfrm>
            <a:off x="7622818" y="1433250"/>
            <a:ext cx="1892773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577823" y="3917781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7DBBEF72-E326-F688-F2DF-29A8A297810A}"/>
              </a:ext>
            </a:extLst>
          </p:cNvPr>
          <p:cNvSpPr/>
          <p:nvPr/>
        </p:nvSpPr>
        <p:spPr>
          <a:xfrm>
            <a:off x="2661951" y="3933507"/>
            <a:ext cx="194066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1F094A80-5BAE-32C7-EA15-5459001EDA76}"/>
              </a:ext>
            </a:extLst>
          </p:cNvPr>
          <p:cNvSpPr/>
          <p:nvPr/>
        </p:nvSpPr>
        <p:spPr>
          <a:xfrm>
            <a:off x="5236879" y="3904860"/>
            <a:ext cx="1898663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39F93CA-3AA3-0119-407F-5C489857FB7F}"/>
              </a:ext>
            </a:extLst>
          </p:cNvPr>
          <p:cNvSpPr/>
          <p:nvPr/>
        </p:nvSpPr>
        <p:spPr>
          <a:xfrm>
            <a:off x="7553322" y="3888503"/>
            <a:ext cx="196308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 развития Амурской области</a:t>
            </a:r>
            <a:endParaRPr lang="ru-ID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C0CC6E-70E5-5156-8AC0-98DA024669CB}"/>
              </a:ext>
            </a:extLst>
          </p:cNvPr>
          <p:cNvSpPr txBox="1"/>
          <p:nvPr/>
        </p:nvSpPr>
        <p:spPr>
          <a:xfrm>
            <a:off x="745509" y="2209962"/>
            <a:ext cx="145691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«Центр МОЙ БИЗНЕС 28»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906236" y="2733672"/>
            <a:ext cx="1142019" cy="26445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FDD239D5-900C-057A-54CE-1A882E44D0FF}"/>
              </a:ext>
            </a:extLst>
          </p:cNvPr>
          <p:cNvSpPr/>
          <p:nvPr/>
        </p:nvSpPr>
        <p:spPr>
          <a:xfrm>
            <a:off x="2897696" y="1522360"/>
            <a:ext cx="1643772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   кластерного </a:t>
            </a:r>
          </a:p>
          <a:p>
            <a:pPr algn="ctr"/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развития </a:t>
            </a:r>
          </a:p>
          <a:p>
            <a:pPr algn="ctr"/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Амурской области</a:t>
            </a:r>
            <a:endParaRPr lang="ru-ID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3857DB-2DA8-E6E3-4AD9-3428BA1DD7BC}"/>
              </a:ext>
            </a:extLst>
          </p:cNvPr>
          <p:cNvSpPr txBox="1"/>
          <p:nvPr/>
        </p:nvSpPr>
        <p:spPr>
          <a:xfrm>
            <a:off x="2897032" y="2212212"/>
            <a:ext cx="145691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кластерного развития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FEB17594-FA55-5D4B-A29C-3B4D61CD6D8D}"/>
              </a:ext>
            </a:extLst>
          </p:cNvPr>
          <p:cNvSpPr/>
          <p:nvPr/>
        </p:nvSpPr>
        <p:spPr>
          <a:xfrm>
            <a:off x="2911295" y="2733673"/>
            <a:ext cx="1025705" cy="26445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https://business.amurobl.ru/amurcluster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B81A249F-DCE3-08A0-4B87-C67630735136}"/>
              </a:ext>
            </a:extLst>
          </p:cNvPr>
          <p:cNvSpPr/>
          <p:nvPr/>
        </p:nvSpPr>
        <p:spPr>
          <a:xfrm>
            <a:off x="5562563" y="2806972"/>
            <a:ext cx="1199841" cy="26445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бизнескредит28.рф/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627D5FE-F318-9DC8-513C-A48C26710BE8}"/>
              </a:ext>
            </a:extLst>
          </p:cNvPr>
          <p:cNvSpPr txBox="1"/>
          <p:nvPr/>
        </p:nvSpPr>
        <p:spPr>
          <a:xfrm>
            <a:off x="8032452" y="2186999"/>
            <a:ext cx="1456918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Туристско- информационный центр</a:t>
            </a:r>
          </a:p>
          <a:p>
            <a:endParaRPr lang="ru-ID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3FEF74B3-ADEE-BCE6-D097-03A5BBB0295C}"/>
              </a:ext>
            </a:extLst>
          </p:cNvPr>
          <p:cNvSpPr/>
          <p:nvPr/>
        </p:nvSpPr>
        <p:spPr>
          <a:xfrm>
            <a:off x="7960321" y="2776280"/>
            <a:ext cx="1138093" cy="26445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бизнескредит28.рф/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93908C34-23FF-B6FD-A734-FA3A4DEFBF2C}"/>
              </a:ext>
            </a:extLst>
          </p:cNvPr>
          <p:cNvSpPr/>
          <p:nvPr/>
        </p:nvSpPr>
        <p:spPr>
          <a:xfrm>
            <a:off x="8183500" y="1526428"/>
            <a:ext cx="1280770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74550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729741" y="4604987"/>
            <a:ext cx="145691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АНО «АГЕНТСТВО АМУРСКОЙ ОБЛАСТИ ПО ПРИВЛЕЧЕНИЮ ИНВЕСТИЦИЙ» </a:t>
            </a:r>
            <a:endParaRPr lang="ru-ID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0C8E6F72-ACE9-B06A-C36F-14240F9C08ED}"/>
              </a:ext>
            </a:extLst>
          </p:cNvPr>
          <p:cNvSpPr/>
          <p:nvPr/>
        </p:nvSpPr>
        <p:spPr>
          <a:xfrm>
            <a:off x="858054" y="5274920"/>
            <a:ext cx="1231825" cy="19741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https://business.amurobl.ru/investamurobl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E95975D5-91C3-3E7B-853F-21C2CD5F1A04}"/>
              </a:ext>
            </a:extLst>
          </p:cNvPr>
          <p:cNvSpPr/>
          <p:nvPr/>
        </p:nvSpPr>
        <p:spPr>
          <a:xfrm>
            <a:off x="2849324" y="3972674"/>
            <a:ext cx="1573424" cy="507831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</a:t>
            </a:r>
            <a:r>
              <a:rPr lang="ru-RU" sz="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Содействия</a:t>
            </a:r>
          </a:p>
          <a:p>
            <a:pPr algn="ctr"/>
            <a:r>
              <a:rPr lang="ru-RU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кредитованию </a:t>
            </a:r>
          </a:p>
          <a:p>
            <a:pPr algn="ctr"/>
            <a:r>
              <a:rPr lang="ru-RU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СМСП Амурской области</a:t>
            </a:r>
            <a:endParaRPr lang="ru-ID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E8AC662-A2F8-BE41-67F7-2E05358356A9}"/>
              </a:ext>
            </a:extLst>
          </p:cNvPr>
          <p:cNvSpPr txBox="1"/>
          <p:nvPr/>
        </p:nvSpPr>
        <p:spPr>
          <a:xfrm>
            <a:off x="2870899" y="4579977"/>
            <a:ext cx="145691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Фонд содействия кредитованию СМСП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4799F6AF-2D83-0543-6070-AD3C85DAE524}"/>
              </a:ext>
            </a:extLst>
          </p:cNvPr>
          <p:cNvSpPr/>
          <p:nvPr/>
        </p:nvSpPr>
        <p:spPr>
          <a:xfrm>
            <a:off x="2977330" y="5270562"/>
            <a:ext cx="1217872" cy="18189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https://www.amurfondgarant.ru/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Скругленный прямоугольник 61">
            <a:extLst>
              <a:ext uri="{FF2B5EF4-FFF2-40B4-BE49-F238E27FC236}">
                <a16:creationId xmlns:a16="http://schemas.microsoft.com/office/drawing/2014/main" id="{33B0C178-5D40-A28A-2614-96914272F53B}"/>
              </a:ext>
            </a:extLst>
          </p:cNvPr>
          <p:cNvSpPr/>
          <p:nvPr/>
        </p:nvSpPr>
        <p:spPr>
          <a:xfrm>
            <a:off x="5349473" y="3930174"/>
            <a:ext cx="1593182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E765BB-949A-B404-9239-345EA25CC23C}"/>
              </a:ext>
            </a:extLst>
          </p:cNvPr>
          <p:cNvSpPr txBox="1"/>
          <p:nvPr/>
        </p:nvSpPr>
        <p:spPr>
          <a:xfrm>
            <a:off x="5413588" y="4604987"/>
            <a:ext cx="131206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поддержки экспорта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id="{B18BBBB6-B986-F405-356C-1830AD96E294}"/>
              </a:ext>
            </a:extLst>
          </p:cNvPr>
          <p:cNvSpPr/>
          <p:nvPr/>
        </p:nvSpPr>
        <p:spPr>
          <a:xfrm>
            <a:off x="5615677" y="5270562"/>
            <a:ext cx="1181440" cy="19741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https://amurexport.ru/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id="{6841A548-C249-DE1A-6B4E-2631A272228B}"/>
              </a:ext>
            </a:extLst>
          </p:cNvPr>
          <p:cNvSpPr/>
          <p:nvPr/>
        </p:nvSpPr>
        <p:spPr>
          <a:xfrm>
            <a:off x="7755518" y="3980960"/>
            <a:ext cx="1682794" cy="517960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 развития Амурской области</a:t>
            </a:r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48" y="1614226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E7F107-914B-B9BF-CAFF-6741C2D8E32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87F447-7DFA-4018-8B20-F11626B318B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5678" y="1558568"/>
            <a:ext cx="444436" cy="457971"/>
          </a:xfrm>
          <a:prstGeom prst="rect">
            <a:avLst/>
          </a:prstGeom>
          <a:noFill/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A3F889A-F708-4B19-8BD0-A0506657C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080" y="1539478"/>
            <a:ext cx="15525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уристско-информационный центр Амурской области">
            <a:extLst>
              <a:ext uri="{FF2B5EF4-FFF2-40B4-BE49-F238E27FC236}">
                <a16:creationId xmlns:a16="http://schemas.microsoft.com/office/drawing/2014/main" id="{5448125B-9A51-4D66-BB58-91E0EF8CB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898" y="1558568"/>
            <a:ext cx="1468953" cy="52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>
            <a:extLst>
              <a:ext uri="{FF2B5EF4-FFF2-40B4-BE49-F238E27FC236}">
                <a16:creationId xmlns:a16="http://schemas.microsoft.com/office/drawing/2014/main" id="{798B4110-8C5D-4019-8ECD-FCA04FDEB9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75642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B90B9877-E8CE-44D0-9793-400ABF1B892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349473" y="4107004"/>
            <a:ext cx="1248029" cy="30933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F552535-EF2F-4428-A807-EFD09B4654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79319" y="4079868"/>
            <a:ext cx="266700" cy="266700"/>
          </a:xfrm>
          <a:prstGeom prst="rect">
            <a:avLst/>
          </a:prstGeom>
        </p:spPr>
      </p:pic>
      <p:sp>
        <p:nvSpPr>
          <p:cNvPr id="69" name="Скругленный прямоугольник 63">
            <a:extLst>
              <a:ext uri="{FF2B5EF4-FFF2-40B4-BE49-F238E27FC236}">
                <a16:creationId xmlns:a16="http://schemas.microsoft.com/office/drawing/2014/main" id="{49EC58B9-682C-4A3A-895D-06AD2EC2A2DB}"/>
              </a:ext>
            </a:extLst>
          </p:cNvPr>
          <p:cNvSpPr/>
          <p:nvPr/>
        </p:nvSpPr>
        <p:spPr>
          <a:xfrm>
            <a:off x="7938647" y="5255045"/>
            <a:ext cx="1181440" cy="19741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https://fond.amurobl.ru/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Скругленный прямоугольник 32">
            <a:extLst>
              <a:ext uri="{FF2B5EF4-FFF2-40B4-BE49-F238E27FC236}">
                <a16:creationId xmlns:a16="http://schemas.microsoft.com/office/drawing/2014/main" id="{762A747E-F1E2-40D9-A99E-1ACC9416EB97}"/>
              </a:ext>
            </a:extLst>
          </p:cNvPr>
          <p:cNvSpPr/>
          <p:nvPr/>
        </p:nvSpPr>
        <p:spPr>
          <a:xfrm>
            <a:off x="627014" y="3989212"/>
            <a:ext cx="1643772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2DEB588-2694-4D4E-AF09-B7F0B96E8D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5308" y="39809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627016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ЭКОНОМИЧЕСКОГО РАЗВИТИЯ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627016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СТРОИТЕЛЬСТВА И АРХИТЕКТУРЫ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id="{D80EE500-1539-8A1A-8026-34CD35F7267C}"/>
              </a:ext>
            </a:extLst>
          </p:cNvPr>
          <p:cNvSpPr/>
          <p:nvPr/>
        </p:nvSpPr>
        <p:spPr>
          <a:xfrm>
            <a:off x="745508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627016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ЦИФРОВОГО РАЗВИТИЯ              И СВЯЗИ 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:a16="http://schemas.microsoft.com/office/drawing/2014/main" id="{0D21332B-0DB9-6B4D-9305-D43EC94237DF}"/>
              </a:ext>
            </a:extLst>
          </p:cNvPr>
          <p:cNvSpPr/>
          <p:nvPr/>
        </p:nvSpPr>
        <p:spPr>
          <a:xfrm>
            <a:off x="745508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113" name="Скругленный прямоугольник 112">
            <a:extLst>
              <a:ext uri="{FF2B5EF4-FFF2-40B4-BE49-F238E27FC236}">
                <a16:creationId xmlns:a16="http://schemas.microsoft.com/office/drawing/2014/main" id="{F6D9C1A6-36DF-B7C8-A1A4-E0DF0D6AF5F8}"/>
              </a:ext>
            </a:extLst>
          </p:cNvPr>
          <p:cNvSpPr/>
          <p:nvPr/>
        </p:nvSpPr>
        <p:spPr>
          <a:xfrm>
            <a:off x="745508" y="5588381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627016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ИМУЩЕСТВЕННЫХ ОТНОШЕНИЙ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Скругленный прямоугольник 117">
            <a:extLst>
              <a:ext uri="{FF2B5EF4-FFF2-40B4-BE49-F238E27FC236}">
                <a16:creationId xmlns:a16="http://schemas.microsoft.com/office/drawing/2014/main" id="{20228815-09FF-6E6C-556A-998EFA1255AA}"/>
              </a:ext>
            </a:extLst>
          </p:cNvPr>
          <p:cNvSpPr/>
          <p:nvPr/>
        </p:nvSpPr>
        <p:spPr>
          <a:xfrm>
            <a:off x="745508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:a16="http://schemas.microsoft.com/office/drawing/2014/main" id="{131C888D-6A77-FA57-7287-59E57BB12423}"/>
              </a:ext>
            </a:extLst>
          </p:cNvPr>
          <p:cNvSpPr/>
          <p:nvPr/>
        </p:nvSpPr>
        <p:spPr>
          <a:xfrm>
            <a:off x="5271922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ПРИРОДНЫХ РЕСУРСОВ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id="{DE59F9B4-87D8-8A85-32F4-840EE4EAE820}"/>
              </a:ext>
            </a:extLst>
          </p:cNvPr>
          <p:cNvSpPr/>
          <p:nvPr/>
        </p:nvSpPr>
        <p:spPr>
          <a:xfrm>
            <a:off x="5390414" y="1526428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E72EEE87-401A-6915-9E04-97934AFA7EA6}"/>
              </a:ext>
            </a:extLst>
          </p:cNvPr>
          <p:cNvSpPr/>
          <p:nvPr/>
        </p:nvSpPr>
        <p:spPr>
          <a:xfrm>
            <a:off x="5271922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ТРАНСПОРТА И ДОРОЖНОГО ХОЗЯЙСТВА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" name="Скругленный прямоугольник 128">
            <a:extLst>
              <a:ext uri="{FF2B5EF4-FFF2-40B4-BE49-F238E27FC236}">
                <a16:creationId xmlns:a16="http://schemas.microsoft.com/office/drawing/2014/main" id="{9A3C68C4-7183-577A-6A93-F3DD77FF4365}"/>
              </a:ext>
            </a:extLst>
          </p:cNvPr>
          <p:cNvSpPr/>
          <p:nvPr/>
        </p:nvSpPr>
        <p:spPr>
          <a:xfrm>
            <a:off x="5390414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id="{01175CC2-6729-59B8-4B7D-523141702B5F}"/>
              </a:ext>
            </a:extLst>
          </p:cNvPr>
          <p:cNvSpPr/>
          <p:nvPr/>
        </p:nvSpPr>
        <p:spPr>
          <a:xfrm>
            <a:off x="5271922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СЕЛЬСКОГО ХОЗЯЙСТВА             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id="{728C8CFA-7F80-B8EF-3F74-D2D33B092CD8}"/>
              </a:ext>
            </a:extLst>
          </p:cNvPr>
          <p:cNvSpPr/>
          <p:nvPr/>
        </p:nvSpPr>
        <p:spPr>
          <a:xfrm>
            <a:off x="5390414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id="{968A1C6F-EB64-8A6B-457E-1E5BFBB7DFDB}"/>
              </a:ext>
            </a:extLst>
          </p:cNvPr>
          <p:cNvSpPr/>
          <p:nvPr/>
        </p:nvSpPr>
        <p:spPr>
          <a:xfrm>
            <a:off x="5271922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ЖИЛИЩНО-КОММУНАЛЬНОГО ХОЗЯЙСТВА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:a16="http://schemas.microsoft.com/office/drawing/2014/main" id="{35F81B7E-2564-C304-2256-75A1D64497E2}"/>
              </a:ext>
            </a:extLst>
          </p:cNvPr>
          <p:cNvSpPr/>
          <p:nvPr/>
        </p:nvSpPr>
        <p:spPr>
          <a:xfrm>
            <a:off x="5390414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5F80E6-FB9B-4822-A96E-D76DBF07D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228" y="1565667"/>
            <a:ext cx="462134" cy="481214"/>
          </a:xfrm>
          <a:prstGeom prst="rect">
            <a:avLst/>
          </a:prstGeom>
        </p:spPr>
      </p:pic>
      <p:sp>
        <p:nvSpPr>
          <p:cNvPr id="42" name="Скругленный прямоугольник 128">
            <a:extLst>
              <a:ext uri="{FF2B5EF4-FFF2-40B4-BE49-F238E27FC236}">
                <a16:creationId xmlns:a16="http://schemas.microsoft.com/office/drawing/2014/main" id="{DC7119AD-7D7E-470C-BEF1-7751F202F3C7}"/>
              </a:ext>
            </a:extLst>
          </p:cNvPr>
          <p:cNvSpPr/>
          <p:nvPr/>
        </p:nvSpPr>
        <p:spPr>
          <a:xfrm>
            <a:off x="713029" y="1545856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88BCDF-762B-4723-B828-01671BE323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60" y="1587567"/>
            <a:ext cx="463336" cy="481626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28C66752-0673-41C6-9090-5408D7D79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53" y="2590339"/>
            <a:ext cx="462134" cy="481214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F795BFAB-1F7D-49C2-9EB5-0C83E3CDC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840" y="3601702"/>
            <a:ext cx="462134" cy="481214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6E258D7-54DB-4C24-843B-2B520176D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370" y="2598588"/>
            <a:ext cx="462134" cy="481214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5A9FC2B0-AA18-40CD-8DEE-F0B7A82C6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785" y="3577850"/>
            <a:ext cx="462134" cy="481214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96163468-1E60-4759-B96D-B24460879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53" y="4632077"/>
            <a:ext cx="462134" cy="481214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DCE8018B-D0B8-4D59-A316-97D0A51D4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125" y="4579798"/>
            <a:ext cx="462134" cy="48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1947E-13F9-C9BD-AE42-EE617AC7D38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77A01B19-E683-72F3-D3D4-F5448CED6AA8}"/>
              </a:ext>
            </a:extLst>
          </p:cNvPr>
          <p:cNvSpPr/>
          <p:nvPr/>
        </p:nvSpPr>
        <p:spPr>
          <a:xfrm>
            <a:off x="5289754" y="1429318"/>
            <a:ext cx="4497842" cy="1594139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0BA712A-5970-64F3-6AB3-A9390803029C}"/>
              </a:ext>
            </a:extLst>
          </p:cNvPr>
          <p:cNvSpPr txBox="1"/>
          <p:nvPr/>
        </p:nvSpPr>
        <p:spPr>
          <a:xfrm>
            <a:off x="5535562" y="166857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1045" y="2263735"/>
            <a:ext cx="180000" cy="180000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11045" y="2548327"/>
            <a:ext cx="180000" cy="180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2B320D37-28CA-43E4-D047-5092F341CFB8}"/>
              </a:ext>
            </a:extLst>
          </p:cNvPr>
          <p:cNvSpPr txBox="1"/>
          <p:nvPr/>
        </p:nvSpPr>
        <p:spPr>
          <a:xfrm>
            <a:off x="5534655" y="2284485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ИЗМАЙЛОВА МАРИНА НИКОЛАЕВНА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FA2E06-ACD5-D4CA-CA5A-18E45EE13D6C}"/>
              </a:ext>
            </a:extLst>
          </p:cNvPr>
          <p:cNvSpPr txBox="1"/>
          <p:nvPr/>
        </p:nvSpPr>
        <p:spPr>
          <a:xfrm>
            <a:off x="8156506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7(41637)41059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348A606-ACF8-6089-0C2B-37D064DE94AB}"/>
              </a:ext>
            </a:extLst>
          </p:cNvPr>
          <p:cNvSpPr txBox="1"/>
          <p:nvPr/>
        </p:nvSpPr>
        <p:spPr>
          <a:xfrm>
            <a:off x="8149293" y="2575065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Mihfin-zakupki@mail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id="{43CFB82D-B6E0-4602-D294-1E834D997346}"/>
              </a:ext>
            </a:extLst>
          </p:cNvPr>
          <p:cNvSpPr/>
          <p:nvPr/>
        </p:nvSpPr>
        <p:spPr>
          <a:xfrm>
            <a:off x="627016" y="1429319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4C27CBF-BE07-07F1-AC06-BD6A89B9C6B3}"/>
              </a:ext>
            </a:extLst>
          </p:cNvPr>
          <p:cNvSpPr txBox="1"/>
          <p:nvPr/>
        </p:nvSpPr>
        <p:spPr>
          <a:xfrm>
            <a:off x="872824" y="1668575"/>
            <a:ext cx="306161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ЭКОНОМИЧЕСКОГО РАЗВИТИЯ АМУРСКОЙ ОБЛАСТИ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id="{D0472071-2FCF-B872-4012-3103771D702C}"/>
              </a:ext>
            </a:extLst>
          </p:cNvPr>
          <p:cNvSpPr/>
          <p:nvPr/>
        </p:nvSpPr>
        <p:spPr>
          <a:xfrm>
            <a:off x="627016" y="4777822"/>
            <a:ext cx="4662738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:a16="http://schemas.microsoft.com/office/drawing/2014/main" id="{AA2070FC-B2AE-831D-D4F9-D130744CB387}"/>
              </a:ext>
            </a:extLst>
          </p:cNvPr>
          <p:cNvSpPr/>
          <p:nvPr/>
        </p:nvSpPr>
        <p:spPr>
          <a:xfrm>
            <a:off x="627016" y="3103571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2263735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2263735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2548327"/>
            <a:ext cx="180000" cy="1800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2F2B9486-26DF-374A-FFFA-6392A5B5FAA8}"/>
              </a:ext>
            </a:extLst>
          </p:cNvPr>
          <p:cNvSpPr txBox="1"/>
          <p:nvPr/>
        </p:nvSpPr>
        <p:spPr>
          <a:xfrm>
            <a:off x="1156814" y="2284485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г. Благовещенск, ул. Ленина, 135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E102E39-639E-3C66-DA5E-C210980FCAF4}"/>
              </a:ext>
            </a:extLst>
          </p:cNvPr>
          <p:cNvSpPr txBox="1"/>
          <p:nvPr/>
        </p:nvSpPr>
        <p:spPr>
          <a:xfrm>
            <a:off x="3493768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(4162)232-100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C4A894-8B64-3AFF-9699-BF3CB1DC5528}"/>
              </a:ext>
            </a:extLst>
          </p:cNvPr>
          <p:cNvSpPr txBox="1"/>
          <p:nvPr/>
        </p:nvSpPr>
        <p:spPr>
          <a:xfrm>
            <a:off x="3493768" y="2575065"/>
            <a:ext cx="128234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department@economy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amurobl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id="{D76D3B17-D1DC-4C2D-0858-016C18C26F0A}"/>
              </a:ext>
            </a:extLst>
          </p:cNvPr>
          <p:cNvSpPr/>
          <p:nvPr/>
        </p:nvSpPr>
        <p:spPr>
          <a:xfrm>
            <a:off x="5289754" y="3220424"/>
            <a:ext cx="4497842" cy="1530000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D6D9819-4A1F-9F5A-6D0B-B65AE8044B91}"/>
              </a:ext>
            </a:extLst>
          </p:cNvPr>
          <p:cNvSpPr txBox="1"/>
          <p:nvPr/>
        </p:nvSpPr>
        <p:spPr>
          <a:xfrm>
            <a:off x="5542818" y="3428999"/>
            <a:ext cx="336072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ЭКОНОМИКИ, АНАЛИЗА И ПРОГНОЗИРОВАНИЯ ФЭУ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Рисунок 103" descr="Телефонная трубка со сплошной заливкой">
            <a:extLst>
              <a:ext uri="{FF2B5EF4-FFF2-40B4-BE49-F238E27FC236}">
                <a16:creationId xmlns:a16="http://schemas.microsoft.com/office/drawing/2014/main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1045" y="3937987"/>
            <a:ext cx="180000" cy="18000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EB2D7B61-649A-1419-25DD-524D69E49D41}"/>
              </a:ext>
            </a:extLst>
          </p:cNvPr>
          <p:cNvSpPr txBox="1"/>
          <p:nvPr/>
        </p:nvSpPr>
        <p:spPr>
          <a:xfrm>
            <a:off x="8156506" y="3958737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+ 7(41637)41038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CE70322-5299-BAFB-9D25-A77A515063F3}"/>
              </a:ext>
            </a:extLst>
          </p:cNvPr>
          <p:cNvSpPr txBox="1"/>
          <p:nvPr/>
        </p:nvSpPr>
        <p:spPr>
          <a:xfrm>
            <a:off x="872258" y="3337359"/>
            <a:ext cx="40807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МИХАЙЛОВСКОГО МУНИЦИПАЛЬНОГО ОКРУГА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B2905DD-B764-4690-38FB-2431D9518D7C}"/>
              </a:ext>
            </a:extLst>
          </p:cNvPr>
          <p:cNvSpPr txBox="1"/>
          <p:nvPr/>
        </p:nvSpPr>
        <p:spPr>
          <a:xfrm>
            <a:off x="872258" y="5011610"/>
            <a:ext cx="43322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 «АГЕНТСТВО АМУРСКОЙ ОБЛАСТИ ПО ПРИВЛЕЧЕНИЮ ИНВЕСТИЦИЙ»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43498F8-1200-3A46-00DC-87A80C8555DD}"/>
              </a:ext>
            </a:extLst>
          </p:cNvPr>
          <p:cNvSpPr txBox="1"/>
          <p:nvPr/>
        </p:nvSpPr>
        <p:spPr>
          <a:xfrm>
            <a:off x="5542818" y="2580847"/>
            <a:ext cx="209572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округа – начальник финансово-экономического управления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2995F26-C3E4-A72C-CBC3-F8FE39CEAEA6}"/>
              </a:ext>
            </a:extLst>
          </p:cNvPr>
          <p:cNvSpPr txBox="1"/>
          <p:nvPr/>
        </p:nvSpPr>
        <p:spPr>
          <a:xfrm>
            <a:off x="5534655" y="3958737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Варанкина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Наталья Михайловна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767AB82-D77A-356C-0B07-87E9FCF120D0}"/>
              </a:ext>
            </a:extLst>
          </p:cNvPr>
          <p:cNvSpPr txBox="1"/>
          <p:nvPr/>
        </p:nvSpPr>
        <p:spPr>
          <a:xfrm>
            <a:off x="5534654" y="4255099"/>
            <a:ext cx="20957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 экономики, анализа и прогнозирования ФЭУ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:a16="http://schemas.microsoft.com/office/drawing/2014/main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3932519"/>
            <a:ext cx="180000" cy="180000"/>
          </a:xfrm>
          <a:prstGeom prst="rect">
            <a:avLst/>
          </a:prstGeom>
        </p:spPr>
      </p:pic>
      <p:pic>
        <p:nvPicPr>
          <p:cNvPr id="112" name="Рисунок 111" descr="Телефонная трубка со сплошной заливкой">
            <a:extLst>
              <a:ext uri="{FF2B5EF4-FFF2-40B4-BE49-F238E27FC236}">
                <a16:creationId xmlns:a16="http://schemas.microsoft.com/office/drawing/2014/main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3932519"/>
            <a:ext cx="180000" cy="180000"/>
          </a:xfrm>
          <a:prstGeom prst="rect">
            <a:avLst/>
          </a:prstGeom>
        </p:spPr>
      </p:pic>
      <p:pic>
        <p:nvPicPr>
          <p:cNvPr id="113" name="Рисунок 112" descr="Конверт со сплошной заливкой">
            <a:extLst>
              <a:ext uri="{FF2B5EF4-FFF2-40B4-BE49-F238E27FC236}">
                <a16:creationId xmlns:a16="http://schemas.microsoft.com/office/drawing/2014/main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4217111"/>
            <a:ext cx="180000" cy="18000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E506FE83-E43F-D5FE-C569-AAFD741095BB}"/>
              </a:ext>
            </a:extLst>
          </p:cNvPr>
          <p:cNvSpPr txBox="1"/>
          <p:nvPr/>
        </p:nvSpPr>
        <p:spPr>
          <a:xfrm>
            <a:off x="1156814" y="3953269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Михайловский район, с. Поярково, ул. Ленина, 87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0529039-4229-11E7-959A-27667A61D1C6}"/>
              </a:ext>
            </a:extLst>
          </p:cNvPr>
          <p:cNvSpPr txBox="1"/>
          <p:nvPr/>
        </p:nvSpPr>
        <p:spPr>
          <a:xfrm>
            <a:off x="3493768" y="395326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(41637)41923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id="{7AEB7BDC-832C-9A62-9941-04879F5EA9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5612238"/>
            <a:ext cx="180000" cy="180000"/>
          </a:xfrm>
          <a:prstGeom prst="rect">
            <a:avLst/>
          </a:prstGeom>
        </p:spPr>
      </p:pic>
      <p:pic>
        <p:nvPicPr>
          <p:cNvPr id="118" name="Рисунок 117" descr="Телефонная трубка со сплошной заливкой">
            <a:extLst>
              <a:ext uri="{FF2B5EF4-FFF2-40B4-BE49-F238E27FC236}">
                <a16:creationId xmlns:a16="http://schemas.microsoft.com/office/drawing/2014/main" id="{8FD9D260-D463-34A4-718B-C085B76BE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5612238"/>
            <a:ext cx="180000" cy="180000"/>
          </a:xfrm>
          <a:prstGeom prst="rect">
            <a:avLst/>
          </a:prstGeom>
        </p:spPr>
      </p:pic>
      <p:pic>
        <p:nvPicPr>
          <p:cNvPr id="119" name="Рисунок 118" descr="Конверт со сплошной заливкой">
            <a:extLst>
              <a:ext uri="{FF2B5EF4-FFF2-40B4-BE49-F238E27FC236}">
                <a16:creationId xmlns:a16="http://schemas.microsoft.com/office/drawing/2014/main" id="{1F5CAFCB-AE4F-4EB2-1316-9620E09C53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5896830"/>
            <a:ext cx="180000" cy="180000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9D1CF503-7447-E298-2516-E4BD72457399}"/>
              </a:ext>
            </a:extLst>
          </p:cNvPr>
          <p:cNvSpPr txBox="1"/>
          <p:nvPr/>
        </p:nvSpPr>
        <p:spPr>
          <a:xfrm>
            <a:off x="1156814" y="5632988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г. Благовещенск, ул. Амурская, 38.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E94770E-689F-2C9E-757E-15C8471B1841}"/>
              </a:ext>
            </a:extLst>
          </p:cNvPr>
          <p:cNvSpPr txBox="1"/>
          <p:nvPr/>
        </p:nvSpPr>
        <p:spPr>
          <a:xfrm>
            <a:off x="3493768" y="563298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(4162)772-609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5340265-A72B-D72A-4088-C5E5C7971A51}"/>
              </a:ext>
            </a:extLst>
          </p:cNvPr>
          <p:cNvSpPr txBox="1"/>
          <p:nvPr/>
        </p:nvSpPr>
        <p:spPr>
          <a:xfrm>
            <a:off x="3493768" y="5923568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amurobl@mail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Рисунок 122" descr="Конверт со сплошной заливкой">
            <a:extLst>
              <a:ext uri="{FF2B5EF4-FFF2-40B4-BE49-F238E27FC236}">
                <a16:creationId xmlns:a16="http://schemas.microsoft.com/office/drawing/2014/main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11045" y="4228361"/>
            <a:ext cx="180000" cy="1800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C2FB2C8-F32B-4ECA-BCA0-B1B7A4D57F2C}"/>
              </a:ext>
            </a:extLst>
          </p:cNvPr>
          <p:cNvSpPr txBox="1"/>
          <p:nvPr/>
        </p:nvSpPr>
        <p:spPr>
          <a:xfrm>
            <a:off x="3457221" y="4212604"/>
            <a:ext cx="128234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admin@mihadmin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0359991-C6A7-49DC-8F5E-A4CB2B792DB3}"/>
              </a:ext>
            </a:extLst>
          </p:cNvPr>
          <p:cNvSpPr txBox="1"/>
          <p:nvPr/>
        </p:nvSpPr>
        <p:spPr>
          <a:xfrm>
            <a:off x="8110853" y="4230268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Mihfin-zakupki@mail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9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409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27946F-179A-49B4-0BB0-96B2051D4AB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АДМИНИСТРАЦИИ МИХАЙЛОВСКОГО МУНИЦИПАЛЬНОГО ОКРУГА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5F0592A3-CCBC-26A7-8134-12102FCA435F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</a:t>
            </a:r>
            <a:endParaRPr kumimoji="0" lang="ru-ID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BF2EC44-B93A-6DD0-E7E6-F2814E9FD082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769BDC-84C5-87C2-9A8A-BFB56689C509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КРУПНО РАЗМЕСТИТЬ ГЕРБ ВАШЕГО МУНИЦИПАЛИТЕТА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1374B2-EE14-11BF-2352-85908E77CF2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79B8D2E-1327-451F-9D94-3F69952FFEA6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613351" y="1256553"/>
            <a:ext cx="2174247" cy="289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F2156E8-EAB2-497A-BAB9-807A3A49E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9155" y="158307"/>
            <a:ext cx="647700" cy="6876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0955845-7694-4EE9-9590-CE7CD441FC5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alphaModFix amt="8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917" y="1314450"/>
            <a:ext cx="6825983" cy="2713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8527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ID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02110037-3A58-CDB8-8B41-6D6ADB92766C}"/>
              </a:ext>
            </a:extLst>
          </p:cNvPr>
          <p:cNvSpPr/>
          <p:nvPr/>
        </p:nvSpPr>
        <p:spPr>
          <a:xfrm>
            <a:off x="2544860" y="3541703"/>
            <a:ext cx="2240551" cy="2322626"/>
          </a:xfrm>
          <a:prstGeom prst="roundRect">
            <a:avLst>
              <a:gd name="adj" fmla="val 1187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7AF33646-60BD-565C-82E8-1721DFF34B21}"/>
              </a:ext>
            </a:extLst>
          </p:cNvPr>
          <p:cNvSpPr/>
          <p:nvPr/>
        </p:nvSpPr>
        <p:spPr>
          <a:xfrm>
            <a:off x="627016" y="3541702"/>
            <a:ext cx="1777154" cy="2322626"/>
          </a:xfrm>
          <a:prstGeom prst="roundRect">
            <a:avLst>
              <a:gd name="adj" fmla="val 1488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id="{A7518F92-BC1F-8F09-057D-3379ABC330B5}"/>
              </a:ext>
            </a:extLst>
          </p:cNvPr>
          <p:cNvSpPr/>
          <p:nvPr/>
        </p:nvSpPr>
        <p:spPr>
          <a:xfrm>
            <a:off x="4960776" y="3541701"/>
            <a:ext cx="2406660" cy="2322626"/>
          </a:xfrm>
          <a:prstGeom prst="roundRect">
            <a:avLst>
              <a:gd name="adj" fmla="val 11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2F86149C-6AAD-8DFE-9767-9DE085BAF799}"/>
              </a:ext>
            </a:extLst>
          </p:cNvPr>
          <p:cNvSpPr/>
          <p:nvPr/>
        </p:nvSpPr>
        <p:spPr>
          <a:xfrm>
            <a:off x="7514312" y="3541701"/>
            <a:ext cx="2273284" cy="2282444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331F979-738B-01C4-AFA1-59731AB9D8AB}"/>
              </a:ext>
            </a:extLst>
          </p:cNvPr>
          <p:cNvSpPr txBox="1"/>
          <p:nvPr/>
        </p:nvSpPr>
        <p:spPr>
          <a:xfrm>
            <a:off x="853369" y="1966987"/>
            <a:ext cx="2083795" cy="11927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ДОМИНИРОВАНИЕ СЕЛЬСКОХОЗЯЙСТВЕННОГО ПРОИЗВОДСТВА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89,7% в общем объеме отгруженной продукции в 2022 г.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EE53E6-9FE9-C585-387D-DE93FBD4D4A8}"/>
              </a:ext>
            </a:extLst>
          </p:cNvPr>
          <p:cNvSpPr txBox="1"/>
          <p:nvPr/>
        </p:nvSpPr>
        <p:spPr>
          <a:xfrm>
            <a:off x="3762824" y="1974828"/>
            <a:ext cx="1695867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Речной, ж/д 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автомобильный транспорт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BE19CD4-5254-3EFD-22F9-39923BAB964A}"/>
              </a:ext>
            </a:extLst>
          </p:cNvPr>
          <p:cNvSpPr txBox="1"/>
          <p:nvPr/>
        </p:nvSpPr>
        <p:spPr>
          <a:xfrm>
            <a:off x="760834" y="4002281"/>
            <a:ext cx="1471041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НАЛИЧИЕ РЕСУРСНО-СЫРЬЕВОГО ПОТЕНЦИАЛА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полезных ископаемых: глины кирпичные, ПГС, песок строительный.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64C09F4-F102-F31C-7FF3-D3B5C78C77BF}"/>
              </a:ext>
            </a:extLst>
          </p:cNvPr>
          <p:cNvSpPr txBox="1"/>
          <p:nvPr/>
        </p:nvSpPr>
        <p:spPr>
          <a:xfrm>
            <a:off x="2579517" y="4002281"/>
            <a:ext cx="2056444" cy="1862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ГЕОГРАФИЧЕСКОЕ ПОЛОЖЕНИЕ</a:t>
            </a:r>
          </a:p>
          <a:p>
            <a:pPr algn="just"/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Район находится на границе с КНР.</a:t>
            </a:r>
          </a:p>
          <a:p>
            <a:pPr algn="just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Расположен в</a:t>
            </a:r>
            <a:r>
              <a:rPr lang="ru-RU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зоне с чистым воздухом, водой, живописной местностью.</a:t>
            </a:r>
            <a:endParaRPr lang="ru-RU" sz="11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DB3605F-5D1F-38C2-F7AE-FD1D0A54328C}"/>
              </a:ext>
            </a:extLst>
          </p:cNvPr>
          <p:cNvSpPr txBox="1"/>
          <p:nvPr/>
        </p:nvSpPr>
        <p:spPr>
          <a:xfrm>
            <a:off x="5082777" y="4131374"/>
            <a:ext cx="2154685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РАЗВИТЫЙ ПОТРЕБИТЕЛЬСКИЙ РЫНОК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Потребительский рынок представлен субъектами малого и среднего предпринимательства, реализующими товары и услуги для населения. </a:t>
            </a:r>
            <a:endParaRPr lang="ru-ID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6027053" y="1966987"/>
            <a:ext cx="2074078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АДМИНИСТРАТИВНОМУ ЦЕНТРУ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  км до областного центра</a:t>
            </a:r>
            <a:endParaRPr lang="ru-ID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85F3027-8E92-FCDF-0FB4-B90608BF66B3}"/>
              </a:ext>
            </a:extLst>
          </p:cNvPr>
          <p:cNvSpPr txBox="1"/>
          <p:nvPr/>
        </p:nvSpPr>
        <p:spPr>
          <a:xfrm>
            <a:off x="7861954" y="4131374"/>
            <a:ext cx="1600827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brownfield'a</a:t>
            </a:r>
            <a:endParaRPr lang="ru-ID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Линейчатая диаграмма со сплошной заливкой">
            <a:extLst>
              <a:ext uri="{FF2B5EF4-FFF2-40B4-BE49-F238E27FC236}">
                <a16:creationId xmlns:a16="http://schemas.microsoft.com/office/drawing/2014/main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78984" y="3695923"/>
            <a:ext cx="361736" cy="361736"/>
          </a:xfrm>
          <a:prstGeom prst="rect">
            <a:avLst/>
          </a:prstGeom>
        </p:spPr>
      </p:pic>
      <p:pic>
        <p:nvPicPr>
          <p:cNvPr id="9" name="Рисунок 8" descr="Ракета со сплошной заливкой">
            <a:extLst>
              <a:ext uri="{FF2B5EF4-FFF2-40B4-BE49-F238E27FC236}">
                <a16:creationId xmlns:a16="http://schemas.microsoft.com/office/drawing/2014/main" id="{79C47C02-F045-DB00-ED8E-FA048A96B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7364" y="3621142"/>
            <a:ext cx="342359" cy="342359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pic>
        <p:nvPicPr>
          <p:cNvPr id="36" name="Рисунок 35" descr="Сырье со сплошной заливкой">
            <a:extLst>
              <a:ext uri="{FF2B5EF4-FFF2-40B4-BE49-F238E27FC236}">
                <a16:creationId xmlns:a16="http://schemas.microsoft.com/office/drawing/2014/main" id="{2BE32070-6CF1-26DC-0E94-B0CDADEEF0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37218" y="3612322"/>
            <a:ext cx="360000" cy="360000"/>
          </a:xfrm>
          <a:prstGeom prst="rect">
            <a:avLst/>
          </a:prstGeom>
        </p:spPr>
      </p:pic>
      <p:pic>
        <p:nvPicPr>
          <p:cNvPr id="37" name="Рисунок 36" descr="Посевы со сплошной заливкой">
            <a:extLst>
              <a:ext uri="{FF2B5EF4-FFF2-40B4-BE49-F238E27FC236}">
                <a16:creationId xmlns:a16="http://schemas.microsoft.com/office/drawing/2014/main" id="{A92B0F57-528B-3006-0596-95222381CE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03361" y="1456330"/>
            <a:ext cx="360000" cy="360000"/>
          </a:xfrm>
          <a:prstGeom prst="rect">
            <a:avLst/>
          </a:prstGeom>
        </p:spPr>
      </p:pic>
      <p:pic>
        <p:nvPicPr>
          <p:cNvPr id="38" name="Рисунок 37" descr="Маркер со сплошной заливкой">
            <a:extLst>
              <a:ext uri="{FF2B5EF4-FFF2-40B4-BE49-F238E27FC236}">
                <a16:creationId xmlns:a16="http://schemas.microsoft.com/office/drawing/2014/main" id="{F986A720-DE69-D39D-F12E-8FA710FE73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108533" y="3555936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Рисунок 64" descr="Маркер со сплошной заливкой">
            <a:extLst>
              <a:ext uri="{FF2B5EF4-FFF2-40B4-BE49-F238E27FC236}">
                <a16:creationId xmlns:a16="http://schemas.microsoft.com/office/drawing/2014/main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5523" y="2533811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627016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ru-ID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627015" y="3920208"/>
            <a:ext cx="1602001" cy="1442202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F6BDAE62-B35F-8264-0753-7CA91B0189EC}"/>
              </a:ext>
            </a:extLst>
          </p:cNvPr>
          <p:cNvSpPr/>
          <p:nvPr/>
        </p:nvSpPr>
        <p:spPr>
          <a:xfrm>
            <a:off x="2326209" y="3920207"/>
            <a:ext cx="1602001" cy="1441663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EEEA246-FEC8-C8E1-F3BB-60B3DF0DB72E}"/>
              </a:ext>
            </a:extLst>
          </p:cNvPr>
          <p:cNvSpPr/>
          <p:nvPr/>
        </p:nvSpPr>
        <p:spPr>
          <a:xfrm>
            <a:off x="4025198" y="3920208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826896" y="1532623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C1A494-C31C-4490-24D4-612143D1D8DD}"/>
              </a:ext>
            </a:extLst>
          </p:cNvPr>
          <p:cNvSpPr txBox="1"/>
          <p:nvPr/>
        </p:nvSpPr>
        <p:spPr>
          <a:xfrm>
            <a:off x="1295036" y="1609567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826896" y="1864280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МО, 2024 г. </a:t>
            </a: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1101" y="1496129"/>
            <a:ext cx="360000" cy="360000"/>
          </a:xfrm>
          <a:prstGeom prst="rect">
            <a:avLst/>
          </a:prstGeom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AE7E09C-A74B-B0E9-CF94-B37DDF9C5558}"/>
              </a:ext>
            </a:extLst>
          </p:cNvPr>
          <p:cNvSpPr/>
          <p:nvPr/>
        </p:nvSpPr>
        <p:spPr>
          <a:xfrm>
            <a:off x="3183092" y="1401546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BEBE82-3ABE-EE06-2DC9-23A64698E759}"/>
              </a:ext>
            </a:extLst>
          </p:cNvPr>
          <p:cNvSpPr txBox="1"/>
          <p:nvPr/>
        </p:nvSpPr>
        <p:spPr>
          <a:xfrm>
            <a:off x="3358231" y="1532622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56ADA9-D124-7FB2-5ADB-A4BD1C324852}"/>
              </a:ext>
            </a:extLst>
          </p:cNvPr>
          <p:cNvSpPr txBox="1"/>
          <p:nvPr/>
        </p:nvSpPr>
        <p:spPr>
          <a:xfrm>
            <a:off x="3826371" y="160956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B9663A-7C88-1310-3046-2C62DC47060A}"/>
              </a:ext>
            </a:extLst>
          </p:cNvPr>
          <p:cNvSpPr txBox="1"/>
          <p:nvPr/>
        </p:nvSpPr>
        <p:spPr>
          <a:xfrm>
            <a:off x="3358232" y="1864279"/>
            <a:ext cx="146599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с. Поярково, 2024 г.</a:t>
            </a:r>
          </a:p>
        </p:txBody>
      </p:sp>
      <p:pic>
        <p:nvPicPr>
          <p:cNvPr id="39" name="Рисунок 38" descr="Пользователь со сплошной заливкой">
            <a:extLst>
              <a:ext uri="{FF2B5EF4-FFF2-40B4-BE49-F238E27FC236}">
                <a16:creationId xmlns:a16="http://schemas.microsoft.com/office/drawing/2014/main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5523" y="1480554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826896" y="2579592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3,04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1292130" y="265653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м2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826896" y="2911249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Михайловского района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3358231" y="2579591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5C67D58-65B0-BABF-EC03-A08117CDCF5F}"/>
              </a:ext>
            </a:extLst>
          </p:cNvPr>
          <p:cNvSpPr txBox="1"/>
          <p:nvPr/>
        </p:nvSpPr>
        <p:spPr>
          <a:xfrm>
            <a:off x="3686292" y="2656535"/>
            <a:ext cx="67781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ед.</a:t>
            </a:r>
          </a:p>
          <a:p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3358232" y="2911248"/>
            <a:ext cx="126140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пунктов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826896" y="4047525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826895" y="4555355"/>
            <a:ext cx="1091433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Крестовоздвиженка</a:t>
            </a:r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Поярково- Калинино;</a:t>
            </a:r>
          </a:p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Поярково – Завитинск;</a:t>
            </a:r>
          </a:p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 км. до а/д Благовещенск - </a:t>
            </a:r>
            <a:r>
              <a:rPr lang="ru-RU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Гомелевка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B9B726-9134-850B-9454-6CCB6865E8C2}"/>
              </a:ext>
            </a:extLst>
          </p:cNvPr>
          <p:cNvSpPr txBox="1"/>
          <p:nvPr/>
        </p:nvSpPr>
        <p:spPr>
          <a:xfrm>
            <a:off x="2526090" y="4047525"/>
            <a:ext cx="85741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водный транспорт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3014AC-346D-5F34-3694-105F0C9F5360}"/>
              </a:ext>
            </a:extLst>
          </p:cNvPr>
          <p:cNvSpPr txBox="1"/>
          <p:nvPr/>
        </p:nvSpPr>
        <p:spPr>
          <a:xfrm>
            <a:off x="2526089" y="4555355"/>
            <a:ext cx="1091433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Речной путь по р. Амур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4019849" y="3920208"/>
            <a:ext cx="1602001" cy="1457238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/>
          </a:p>
          <a:p>
            <a:pPr algn="ctr"/>
            <a:endParaRPr lang="ru-RU" sz="1100" dirty="0"/>
          </a:p>
          <a:p>
            <a:pPr algn="ctr"/>
            <a:endParaRPr lang="ru-RU" sz="1100" dirty="0"/>
          </a:p>
          <a:p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Поярково- Завитая </a:t>
            </a:r>
          </a:p>
          <a:p>
            <a:pPr algn="ctr"/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С выходом на Транссибирскую железнодорожную магистраль.</a:t>
            </a:r>
          </a:p>
          <a:p>
            <a:pPr algn="ctr"/>
            <a:endParaRPr lang="ru-ID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6E86D3-C60C-F8B4-9BCE-E384B0CF5CF1}"/>
              </a:ext>
            </a:extLst>
          </p:cNvPr>
          <p:cNvSpPr txBox="1"/>
          <p:nvPr/>
        </p:nvSpPr>
        <p:spPr>
          <a:xfrm>
            <a:off x="4229157" y="4047525"/>
            <a:ext cx="9856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pc="-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жд</a:t>
            </a:r>
            <a:endParaRPr lang="ru-RU" sz="1100" b="1" spc="-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C1B7FD-B2CC-4420-872F-AAE37A14367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rgbClr val="A5A5A5">
                <a:shade val="45000"/>
                <a:satMod val="135000"/>
              </a:srgbClr>
              <a:prstClr val="white"/>
            </a:duotone>
          </a:blip>
          <a:srcRect l="8071"/>
          <a:stretch/>
        </p:blipFill>
        <p:spPr>
          <a:xfrm>
            <a:off x="5825809" y="1287677"/>
            <a:ext cx="3669255" cy="31092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1" name="Скругленный прямоугольник 108">
            <a:extLst>
              <a:ext uri="{FF2B5EF4-FFF2-40B4-BE49-F238E27FC236}">
                <a16:creationId xmlns:a16="http://schemas.microsoft.com/office/drawing/2014/main" id="{504FD433-F95C-47D9-AA5F-9D7D594B38DC}"/>
              </a:ext>
            </a:extLst>
          </p:cNvPr>
          <p:cNvSpPr/>
          <p:nvPr/>
        </p:nvSpPr>
        <p:spPr>
          <a:xfrm>
            <a:off x="6447821" y="1709505"/>
            <a:ext cx="1220715" cy="2996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ID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Благовещенск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Круизное судно со сплошной заливкой">
            <a:extLst>
              <a:ext uri="{FF2B5EF4-FFF2-40B4-BE49-F238E27FC236}">
                <a16:creationId xmlns:a16="http://schemas.microsoft.com/office/drawing/2014/main" id="{BB0A8CEE-CAFF-45D2-AB40-22E878F599F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43486" y="1789221"/>
            <a:ext cx="180000" cy="180000"/>
          </a:xfrm>
          <a:prstGeom prst="rect">
            <a:avLst/>
          </a:prstGeom>
        </p:spPr>
      </p:pic>
      <p:pic>
        <p:nvPicPr>
          <p:cNvPr id="112" name="Рисунок 111" descr="Маркер со сплошной заливкой">
            <a:extLst>
              <a:ext uri="{FF2B5EF4-FFF2-40B4-BE49-F238E27FC236}">
                <a16:creationId xmlns:a16="http://schemas.microsoft.com/office/drawing/2014/main" id="{CD302ABB-CCC0-477D-B86D-0CB9E9B32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63486" y="1789221"/>
            <a:ext cx="180000" cy="180000"/>
          </a:xfrm>
          <a:prstGeom prst="rect">
            <a:avLst/>
          </a:prstGeom>
        </p:spPr>
      </p:pic>
      <p:sp>
        <p:nvSpPr>
          <p:cNvPr id="113" name="Скругленный прямоугольник 102">
            <a:extLst>
              <a:ext uri="{FF2B5EF4-FFF2-40B4-BE49-F238E27FC236}">
                <a16:creationId xmlns:a16="http://schemas.microsoft.com/office/drawing/2014/main" id="{8A396707-481C-4CCB-A4AD-68FC870ED44A}"/>
              </a:ext>
            </a:extLst>
          </p:cNvPr>
          <p:cNvSpPr/>
          <p:nvPr/>
        </p:nvSpPr>
        <p:spPr>
          <a:xfrm>
            <a:off x="7944898" y="3548492"/>
            <a:ext cx="958116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Поярково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4" name="Рисунок 113" descr="Маркер со сплошной заливкой">
            <a:extLst>
              <a:ext uri="{FF2B5EF4-FFF2-40B4-BE49-F238E27FC236}">
                <a16:creationId xmlns:a16="http://schemas.microsoft.com/office/drawing/2014/main" id="{85CC8997-B00F-44C6-B08C-48338AB17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969013" y="3548492"/>
            <a:ext cx="180000" cy="180000"/>
          </a:xfrm>
          <a:prstGeom prst="rect">
            <a:avLst/>
          </a:prstGeom>
        </p:spPr>
      </p:pic>
      <p:sp>
        <p:nvSpPr>
          <p:cNvPr id="116" name="Скругленный прямоугольник 104">
            <a:extLst>
              <a:ext uri="{FF2B5EF4-FFF2-40B4-BE49-F238E27FC236}">
                <a16:creationId xmlns:a16="http://schemas.microsoft.com/office/drawing/2014/main" id="{F993F601-3F7F-48B1-A328-9EBDA12BE975}"/>
              </a:ext>
            </a:extLst>
          </p:cNvPr>
          <p:cNvSpPr/>
          <p:nvPr/>
        </p:nvSpPr>
        <p:spPr>
          <a:xfrm>
            <a:off x="8903014" y="2124390"/>
            <a:ext cx="849076" cy="2696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ID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За</a:t>
            </a:r>
            <a:r>
              <a:rPr lang="ru-RU" sz="8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витинск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id="{EF901813-627E-42B6-9512-962892A155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03014" y="2191744"/>
            <a:ext cx="180000" cy="180000"/>
          </a:xfrm>
          <a:prstGeom prst="rect">
            <a:avLst/>
          </a:prstGeom>
        </p:spPr>
      </p:pic>
      <p:pic>
        <p:nvPicPr>
          <p:cNvPr id="118" name="Рисунок 117" descr="Поезд со сплошной заливкой">
            <a:extLst>
              <a:ext uri="{FF2B5EF4-FFF2-40B4-BE49-F238E27FC236}">
                <a16:creationId xmlns:a16="http://schemas.microsoft.com/office/drawing/2014/main" id="{9B539A40-10A9-4AC2-97B3-BABFDEB2B1D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05099" y="2184805"/>
            <a:ext cx="180000" cy="18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3EDE0E-A8E5-4599-B464-CF935F41B3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61958" y="4527262"/>
            <a:ext cx="2675143" cy="806515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F3338D61-52F3-4CD1-93E1-FB6282E89B5F}"/>
              </a:ext>
            </a:extLst>
          </p:cNvPr>
          <p:cNvSpPr txBox="1"/>
          <p:nvPr/>
        </p:nvSpPr>
        <p:spPr>
          <a:xfrm>
            <a:off x="5993980" y="4648827"/>
            <a:ext cx="978384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автомобильные дороги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89D3D6F-5A8F-4FF3-A80E-1F6DB669994A}"/>
              </a:ext>
            </a:extLst>
          </p:cNvPr>
          <p:cNvSpPr txBox="1"/>
          <p:nvPr/>
        </p:nvSpPr>
        <p:spPr>
          <a:xfrm>
            <a:off x="5960104" y="4878520"/>
            <a:ext cx="1046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твёрдым покрытием (</a:t>
            </a:r>
            <a:r>
              <a:rPr lang="en-US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%)</a:t>
            </a:r>
            <a:endParaRPr lang="ru-RU" sz="7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3E74E6A-413D-4DCA-A071-48B7557490C2}"/>
              </a:ext>
            </a:extLst>
          </p:cNvPr>
          <p:cNvSpPr txBox="1"/>
          <p:nvPr/>
        </p:nvSpPr>
        <p:spPr>
          <a:xfrm>
            <a:off x="6002144" y="5107721"/>
            <a:ext cx="1046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соответствует нормам (</a:t>
            </a:r>
            <a:r>
              <a:rPr lang="en-US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%)</a:t>
            </a:r>
            <a:endParaRPr lang="ru-RU" sz="7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3" name="Прямая соединительная линия 122">
            <a:extLst>
              <a:ext uri="{FF2B5EF4-FFF2-40B4-BE49-F238E27FC236}">
                <a16:creationId xmlns:a16="http://schemas.microsoft.com/office/drawing/2014/main" id="{1E399835-D193-455A-AB7D-82D678D5F9F1}"/>
              </a:ext>
            </a:extLst>
          </p:cNvPr>
          <p:cNvCxnSpPr>
            <a:cxnSpLocks/>
          </p:cNvCxnSpPr>
          <p:nvPr/>
        </p:nvCxnSpPr>
        <p:spPr>
          <a:xfrm>
            <a:off x="7271255" y="4843008"/>
            <a:ext cx="0" cy="372435"/>
          </a:xfrm>
          <a:prstGeom prst="line">
            <a:avLst/>
          </a:prstGeom>
          <a:ln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856FA39E-69B0-4052-AC61-CB83C6FE3AD3}"/>
              </a:ext>
            </a:extLst>
          </p:cNvPr>
          <p:cNvSpPr txBox="1"/>
          <p:nvPr/>
        </p:nvSpPr>
        <p:spPr>
          <a:xfrm rot="10800000" flipH="1" flipV="1">
            <a:off x="7336755" y="4859854"/>
            <a:ext cx="306029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74A2539-6076-4E7A-BBC2-846FCB405842}"/>
              </a:ext>
            </a:extLst>
          </p:cNvPr>
          <p:cNvSpPr txBox="1"/>
          <p:nvPr/>
        </p:nvSpPr>
        <p:spPr>
          <a:xfrm>
            <a:off x="7329080" y="5092007"/>
            <a:ext cx="20611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63%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3E637B7-AD24-475C-85BA-8EC1E09828C5}"/>
              </a:ext>
            </a:extLst>
          </p:cNvPr>
          <p:cNvSpPr txBox="1"/>
          <p:nvPr/>
        </p:nvSpPr>
        <p:spPr>
          <a:xfrm flipH="1">
            <a:off x="7731579" y="4865622"/>
            <a:ext cx="41743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463,8 км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BC9B7301-EB5D-49C4-8888-8C8879819B3E}"/>
              </a:ext>
            </a:extLst>
          </p:cNvPr>
          <p:cNvSpPr txBox="1"/>
          <p:nvPr/>
        </p:nvSpPr>
        <p:spPr>
          <a:xfrm rot="10800000" flipH="1" flipV="1">
            <a:off x="7731575" y="5092007"/>
            <a:ext cx="417432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173,1 км</a:t>
            </a: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СТРУКТУРА ОТГРУЖЕННОЙ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ПРОДУКЦИИ ПО ВИДАМ ЭКОНОМИЧЕСКОЙ ДЕЯТЕЛЬНОСТИ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2025 ГОДУ (%)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E0C2D50-D926-C00C-331C-C79D5FBD02A4}"/>
              </a:ext>
            </a:extLst>
          </p:cNvPr>
          <p:cNvSpPr/>
          <p:nvPr/>
        </p:nvSpPr>
        <p:spPr>
          <a:xfrm>
            <a:off x="6821196" y="2294500"/>
            <a:ext cx="2966400" cy="4012470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:a16="http://schemas.microsoft.com/office/drawing/2014/main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617941"/>
              </p:ext>
            </p:extLst>
          </p:nvPr>
        </p:nvGraphicFramePr>
        <p:xfrm>
          <a:off x="6817753" y="2287248"/>
          <a:ext cx="2966399" cy="401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61B276B5-A05C-4084-6B05-771C3FE2940E}"/>
              </a:ext>
            </a:extLst>
          </p:cNvPr>
          <p:cNvSpPr txBox="1"/>
          <p:nvPr/>
        </p:nvSpPr>
        <p:spPr>
          <a:xfrm>
            <a:off x="1294059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736354" y="6000498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C868A8CD-3BA5-845F-2948-B9125448DA88}"/>
              </a:ext>
            </a:extLst>
          </p:cNvPr>
          <p:cNvSpPr txBox="1"/>
          <p:nvPr/>
        </p:nvSpPr>
        <p:spPr>
          <a:xfrm>
            <a:off x="2123328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65A9FFCD-B422-6BAC-3756-D7F21C5FD4A9}"/>
              </a:ext>
            </a:extLst>
          </p:cNvPr>
          <p:cNvCxnSpPr>
            <a:cxnSpLocks/>
          </p:cNvCxnSpPr>
          <p:nvPr/>
        </p:nvCxnSpPr>
        <p:spPr>
          <a:xfrm>
            <a:off x="2565623" y="6000498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8BFA7629-1D6D-6368-F7B0-8E071839277B}"/>
              </a:ext>
            </a:extLst>
          </p:cNvPr>
          <p:cNvSpPr txBox="1"/>
          <p:nvPr/>
        </p:nvSpPr>
        <p:spPr>
          <a:xfrm>
            <a:off x="2952597" y="593894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2025 год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DDD486F-FFDC-3AC3-0983-1563F64C780C}"/>
              </a:ext>
            </a:extLst>
          </p:cNvPr>
          <p:cNvSpPr txBox="1"/>
          <p:nvPr/>
        </p:nvSpPr>
        <p:spPr>
          <a:xfrm>
            <a:off x="627015" y="1674882"/>
            <a:ext cx="368671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id="{7DACA747-66C6-0E65-B5FA-C504D9C6D2C4}"/>
              </a:ext>
            </a:extLst>
          </p:cNvPr>
          <p:cNvSpPr/>
          <p:nvPr/>
        </p:nvSpPr>
        <p:spPr>
          <a:xfrm>
            <a:off x="627015" y="2017308"/>
            <a:ext cx="549627" cy="28983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469,7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1F8EAFBB-518D-C75C-F633-1B12885366D0}"/>
              </a:ext>
            </a:extLst>
          </p:cNvPr>
          <p:cNvSpPr/>
          <p:nvPr/>
        </p:nvSpPr>
        <p:spPr>
          <a:xfrm flipH="1">
            <a:off x="1930095" y="1993501"/>
            <a:ext cx="580922" cy="32775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223,7</a:t>
            </a:r>
            <a:endParaRPr lang="ru-RU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id="{0B4880A1-91DC-D0F0-A77C-E94DED46A2DE}"/>
              </a:ext>
            </a:extLst>
          </p:cNvPr>
          <p:cNvSpPr/>
          <p:nvPr/>
        </p:nvSpPr>
        <p:spPr>
          <a:xfrm flipH="1">
            <a:off x="1294056" y="1993502"/>
            <a:ext cx="580920" cy="313642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390,9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51F7AF6-8F8A-5B37-A1C2-3650196617FB}"/>
              </a:ext>
            </a:extLst>
          </p:cNvPr>
          <p:cNvSpPr txBox="1"/>
          <p:nvPr/>
        </p:nvSpPr>
        <p:spPr>
          <a:xfrm>
            <a:off x="5156960" y="1688645"/>
            <a:ext cx="1672840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отгрузка продукции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id="{BD49888C-EE87-0AA1-DB51-FCB7AE18C6FB}"/>
              </a:ext>
            </a:extLst>
          </p:cNvPr>
          <p:cNvSpPr/>
          <p:nvPr/>
        </p:nvSpPr>
        <p:spPr>
          <a:xfrm>
            <a:off x="4894542" y="2017308"/>
            <a:ext cx="524836" cy="277191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23,5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id="{E891C477-CE41-440F-B223-9BD475BA4F74}"/>
              </a:ext>
            </a:extLst>
          </p:cNvPr>
          <p:cNvSpPr/>
          <p:nvPr/>
        </p:nvSpPr>
        <p:spPr>
          <a:xfrm>
            <a:off x="6164326" y="2017308"/>
            <a:ext cx="408315" cy="26994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1138,4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BA41BC5E-92C9-7CBA-1F88-F41F35900D8E}"/>
              </a:ext>
            </a:extLst>
          </p:cNvPr>
          <p:cNvSpPr/>
          <p:nvPr/>
        </p:nvSpPr>
        <p:spPr>
          <a:xfrm>
            <a:off x="5512515" y="2006504"/>
            <a:ext cx="546471" cy="280744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1266,2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EFB3336-310E-8D41-40DB-BCF7E0A8AF90}"/>
              </a:ext>
            </a:extLst>
          </p:cNvPr>
          <p:cNvSpPr txBox="1"/>
          <p:nvPr/>
        </p:nvSpPr>
        <p:spPr>
          <a:xfrm>
            <a:off x="684933" y="2688330"/>
            <a:ext cx="1759400" cy="373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фонд оплаты труда       по полному кругу организация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:a16="http://schemas.microsoft.com/office/drawing/2014/main" id="{A3F711DB-496E-5AE9-8DA3-52FB6C8C4FC4}"/>
              </a:ext>
            </a:extLst>
          </p:cNvPr>
          <p:cNvSpPr/>
          <p:nvPr/>
        </p:nvSpPr>
        <p:spPr>
          <a:xfrm>
            <a:off x="625156" y="3273620"/>
            <a:ext cx="551486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1134,9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Скругленный прямоугольник 137">
            <a:extLst>
              <a:ext uri="{FF2B5EF4-FFF2-40B4-BE49-F238E27FC236}">
                <a16:creationId xmlns:a16="http://schemas.microsoft.com/office/drawing/2014/main" id="{8F9B137A-9F0C-3053-26F4-F1A1A4D82D6D}"/>
              </a:ext>
            </a:extLst>
          </p:cNvPr>
          <p:cNvSpPr/>
          <p:nvPr/>
        </p:nvSpPr>
        <p:spPr>
          <a:xfrm>
            <a:off x="1930096" y="3269295"/>
            <a:ext cx="54706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1525,1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id="{5638DA25-0A83-5C61-BB97-CE89B7FE3C55}"/>
              </a:ext>
            </a:extLst>
          </p:cNvPr>
          <p:cNvSpPr/>
          <p:nvPr/>
        </p:nvSpPr>
        <p:spPr>
          <a:xfrm>
            <a:off x="1293308" y="3251083"/>
            <a:ext cx="547064" cy="285931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1431,9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B8B9FEF-8A61-E7B5-E26D-6064E35C71F8}"/>
              </a:ext>
            </a:extLst>
          </p:cNvPr>
          <p:cNvSpPr txBox="1"/>
          <p:nvPr/>
        </p:nvSpPr>
        <p:spPr>
          <a:xfrm>
            <a:off x="2889745" y="1681924"/>
            <a:ext cx="2125358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розничного товарооборота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id="{5BF57916-37D0-2A89-BEDE-6529985937EC}"/>
              </a:ext>
            </a:extLst>
          </p:cNvPr>
          <p:cNvSpPr/>
          <p:nvPr/>
        </p:nvSpPr>
        <p:spPr>
          <a:xfrm>
            <a:off x="2900109" y="2017309"/>
            <a:ext cx="514167" cy="292924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297,4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:a16="http://schemas.microsoft.com/office/drawing/2014/main" id="{804C102D-E058-03DA-846F-7B2632D8057C}"/>
              </a:ext>
            </a:extLst>
          </p:cNvPr>
          <p:cNvSpPr/>
          <p:nvPr/>
        </p:nvSpPr>
        <p:spPr>
          <a:xfrm>
            <a:off x="4173041" y="2006504"/>
            <a:ext cx="546472" cy="31472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466,8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:a16="http://schemas.microsoft.com/office/drawing/2014/main" id="{AF6DE8AE-5C46-A9ED-FE44-79540CCD291B}"/>
              </a:ext>
            </a:extLst>
          </p:cNvPr>
          <p:cNvSpPr/>
          <p:nvPr/>
        </p:nvSpPr>
        <p:spPr>
          <a:xfrm>
            <a:off x="3520422" y="2006504"/>
            <a:ext cx="546472" cy="292923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376,6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 flipH="1">
            <a:off x="761995" y="3914510"/>
            <a:ext cx="99654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размер пенсии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629579" y="4502424"/>
            <a:ext cx="547063" cy="273844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18946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id="{D8C75DED-E032-F06C-4A1B-C15F2E0A1892}"/>
              </a:ext>
            </a:extLst>
          </p:cNvPr>
          <p:cNvSpPr/>
          <p:nvPr/>
        </p:nvSpPr>
        <p:spPr>
          <a:xfrm flipH="1">
            <a:off x="1930095" y="4493040"/>
            <a:ext cx="547062" cy="27146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23026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id="{2947D3A7-F3F2-F042-E041-2359906A0400}"/>
              </a:ext>
            </a:extLst>
          </p:cNvPr>
          <p:cNvSpPr/>
          <p:nvPr/>
        </p:nvSpPr>
        <p:spPr>
          <a:xfrm flipH="1">
            <a:off x="1283614" y="4504807"/>
            <a:ext cx="547064" cy="271461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21400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D9E40EF-B3BB-3EB9-AF5B-3B81E652F392}"/>
              </a:ext>
            </a:extLst>
          </p:cNvPr>
          <p:cNvSpPr txBox="1"/>
          <p:nvPr/>
        </p:nvSpPr>
        <p:spPr>
          <a:xfrm>
            <a:off x="3520421" y="2687853"/>
            <a:ext cx="1582821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з/п,  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ID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id="{4676CABC-9A49-F2C2-A9BC-C53B134296DE}"/>
              </a:ext>
            </a:extLst>
          </p:cNvPr>
          <p:cNvSpPr/>
          <p:nvPr/>
        </p:nvSpPr>
        <p:spPr>
          <a:xfrm>
            <a:off x="3053864" y="3211374"/>
            <a:ext cx="547064" cy="285931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54608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:a16="http://schemas.microsoft.com/office/drawing/2014/main" id="{D3AFCDB7-7B2D-FB95-3CC4-26FA72959204}"/>
              </a:ext>
            </a:extLst>
          </p:cNvPr>
          <p:cNvSpPr/>
          <p:nvPr/>
        </p:nvSpPr>
        <p:spPr>
          <a:xfrm>
            <a:off x="4371921" y="3223491"/>
            <a:ext cx="537354" cy="29911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78749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id="{0DA18218-A189-5B34-A992-A1C2F6968601}"/>
              </a:ext>
            </a:extLst>
          </p:cNvPr>
          <p:cNvSpPr/>
          <p:nvPr/>
        </p:nvSpPr>
        <p:spPr>
          <a:xfrm>
            <a:off x="3686890" y="3234365"/>
            <a:ext cx="547063" cy="288239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70708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граждане*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4EAC095F-9D74-7D49-4901-E85F2AE217CA}"/>
              </a:ext>
            </a:extLst>
          </p:cNvPr>
          <p:cNvSpPr/>
          <p:nvPr/>
        </p:nvSpPr>
        <p:spPr>
          <a:xfrm>
            <a:off x="7835918" y="5486834"/>
            <a:ext cx="596881" cy="26649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45,8 тыс. чел.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9CA13AC4-7435-DEEE-4605-E265104DD5A0}"/>
              </a:ext>
            </a:extLst>
          </p:cNvPr>
          <p:cNvSpPr/>
          <p:nvPr/>
        </p:nvSpPr>
        <p:spPr>
          <a:xfrm>
            <a:off x="5316390" y="1747569"/>
            <a:ext cx="4491371" cy="829218"/>
          </a:xfrm>
          <a:prstGeom prst="roundRect">
            <a:avLst>
              <a:gd name="adj" fmla="val 3062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>
              <a:solidFill>
                <a:srgbClr val="4756A0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296225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759961" y="3879952"/>
            <a:ext cx="4225727" cy="2376000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627016" y="4210011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ОТРАСЛЯМ В 2025 ГОДУ</a:t>
            </a: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210025"/>
              </p:ext>
            </p:extLst>
          </p:nvPr>
        </p:nvGraphicFramePr>
        <p:xfrm>
          <a:off x="772998" y="4548565"/>
          <a:ext cx="3762700" cy="1707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202ED880-7F9C-7522-6A34-8939D1C06451}"/>
              </a:ext>
            </a:extLst>
          </p:cNvPr>
          <p:cNvSpPr txBox="1"/>
          <p:nvPr/>
        </p:nvSpPr>
        <p:spPr>
          <a:xfrm>
            <a:off x="5316390" y="3804062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 указан в процентах к предыдущему году</a:t>
            </a:r>
            <a:endParaRPr lang="ru-ID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498819" y="4346722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1,0%</a:t>
            </a:r>
            <a:endParaRPr lang="ru-ID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DE570A78-46A9-3F07-36FA-94EF1D510C3A}"/>
              </a:ext>
            </a:extLst>
          </p:cNvPr>
          <p:cNvSpPr/>
          <p:nvPr/>
        </p:nvSpPr>
        <p:spPr>
          <a:xfrm>
            <a:off x="5495580" y="5538704"/>
            <a:ext cx="609655" cy="25373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1,3%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825075" y="4345470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endParaRPr lang="ru-ID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352413" y="4496843"/>
            <a:ext cx="38364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1F7855C-3C0A-4AA7-EFF7-C1E794F9135E}"/>
              </a:ext>
            </a:extLst>
          </p:cNvPr>
          <p:cNvSpPr txBox="1"/>
          <p:nvPr/>
        </p:nvSpPr>
        <p:spPr>
          <a:xfrm>
            <a:off x="7623954" y="6329880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*Нетрудоустроенные граждане на 01.01.2025</a:t>
            </a:r>
            <a:endParaRPr lang="ru-ID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Амурской области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01.01.2026</a:t>
            </a:r>
            <a:endParaRPr lang="ru-ID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507925" y="5891942"/>
            <a:ext cx="16175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Амурской области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01.01.2026</a:t>
            </a:r>
            <a:endParaRPr lang="ru-ID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762DFB3C-4CC2-47EF-B457-1A2BBDA995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6448979"/>
              </p:ext>
            </p:extLst>
          </p:nvPr>
        </p:nvGraphicFramePr>
        <p:xfrm>
          <a:off x="489527" y="1384233"/>
          <a:ext cx="6277318" cy="2310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0B05D758-293B-4D29-AD67-6C70204C4289}"/>
              </a:ext>
            </a:extLst>
          </p:cNvPr>
          <p:cNvSpPr txBox="1"/>
          <p:nvPr/>
        </p:nvSpPr>
        <p:spPr>
          <a:xfrm>
            <a:off x="5606477" y="2040615"/>
            <a:ext cx="997519" cy="1870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Темп роста,%</a:t>
            </a:r>
          </a:p>
          <a:p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111,4</a:t>
            </a:r>
          </a:p>
          <a:p>
            <a:endParaRPr lang="ru-R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115,5</a:t>
            </a:r>
          </a:p>
          <a:p>
            <a:endParaRPr lang="ru-R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112,1</a:t>
            </a:r>
          </a:p>
          <a:p>
            <a:r>
              <a:rPr lang="ru-RU" dirty="0">
                <a:solidFill>
                  <a:srgbClr val="4756A0"/>
                </a:solidFill>
              </a:rPr>
              <a:t> </a:t>
            </a:r>
            <a:endParaRPr lang="ru-ID" dirty="0">
              <a:solidFill>
                <a:srgbClr val="4756A0"/>
              </a:solidFill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6B18479-57DE-4C2A-8FD4-BAC6BEE6E2AD}"/>
              </a:ext>
            </a:extLst>
          </p:cNvPr>
          <p:cNvCxnSpPr>
            <a:cxnSpLocks/>
          </p:cNvCxnSpPr>
          <p:nvPr/>
        </p:nvCxnSpPr>
        <p:spPr>
          <a:xfrm>
            <a:off x="5507925" y="2706255"/>
            <a:ext cx="0" cy="722745"/>
          </a:xfrm>
          <a:prstGeom prst="line">
            <a:avLst/>
          </a:prstGeom>
          <a:ln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27" name="Рисунок 126" descr="Золотые слитки со сплошной заливкой">
            <a:extLst>
              <a:ext uri="{FF2B5EF4-FFF2-40B4-BE49-F238E27FC236}">
                <a16:creationId xmlns:a16="http://schemas.microsoft.com/office/drawing/2014/main" id="{A7927950-A61A-0659-A375-9FF5BC9F8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0188" y="2787234"/>
            <a:ext cx="360000" cy="360000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:a16="http://schemas.microsoft.com/office/drawing/2014/main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0878" y="2748060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20999" y="4869229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Континентальный с муссонными чертами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69" y="2758783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-27,6℃, в июле + 20,7℃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Летом выпадает значительное количество осадков, зима малоснежная, осень сухая.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C30F9616-4CA9-8FB9-426A-440D5B09B098}"/>
              </a:ext>
            </a:extLst>
          </p:cNvPr>
          <p:cNvSpPr txBox="1"/>
          <p:nvPr/>
        </p:nvSpPr>
        <p:spPr>
          <a:xfrm>
            <a:off x="987013" y="5478191"/>
            <a:ext cx="1643568" cy="7232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 занимают 3,7% от площади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 района.</a:t>
            </a:r>
          </a:p>
          <a:p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лесозаготовки в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промышленных объемах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осуществляются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1B2EC90-8DAE-0957-5D26-BE6AB5E7E7C7}"/>
              </a:ext>
            </a:extLst>
          </p:cNvPr>
          <p:cNvSpPr txBox="1"/>
          <p:nvPr/>
        </p:nvSpPr>
        <p:spPr>
          <a:xfrm>
            <a:off x="1187392" y="5339692"/>
            <a:ext cx="129811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BFF0E25-DFAE-46E7-0CAB-F8151F107F4C}"/>
              </a:ext>
            </a:extLst>
          </p:cNvPr>
          <p:cNvSpPr txBox="1"/>
          <p:nvPr/>
        </p:nvSpPr>
        <p:spPr>
          <a:xfrm>
            <a:off x="3842261" y="5006859"/>
            <a:ext cx="101073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DE3B28B-9C2A-C4FD-BC1D-17B55EA166BC}"/>
              </a:ext>
            </a:extLst>
          </p:cNvPr>
          <p:cNvSpPr txBox="1"/>
          <p:nvPr/>
        </p:nvSpPr>
        <p:spPr>
          <a:xfrm>
            <a:off x="3320999" y="5568097"/>
            <a:ext cx="177590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дерново-слабоподзолистые песчаные и супесчаные почвы                           </a:t>
            </a:r>
            <a:r>
              <a:rPr lang="ru-RU" sz="6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подходят для лесопосадки и выращивания картофеля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значительно распространены  торфяно-болотные почвы </a:t>
            </a:r>
            <a:r>
              <a:rPr lang="ru-RU" sz="6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подходят для ведения  лесных хозяйств</a:t>
            </a:r>
            <a:endParaRPr lang="en-US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ED753C6-79DF-D592-0C83-B15E5284834C}"/>
              </a:ext>
            </a:extLst>
          </p:cNvPr>
          <p:cNvSpPr txBox="1"/>
          <p:nvPr/>
        </p:nvSpPr>
        <p:spPr>
          <a:xfrm>
            <a:off x="5495521" y="2428126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м3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ED43C5D-0262-F43E-BACE-84B5F5D53598}"/>
              </a:ext>
            </a:extLst>
          </p:cNvPr>
          <p:cNvSpPr txBox="1"/>
          <p:nvPr/>
        </p:nvSpPr>
        <p:spPr>
          <a:xfrm>
            <a:off x="5860469" y="2758783"/>
            <a:ext cx="1517675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запасов песчаного и песчано-гравийного материала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7350817-E0E1-F8FA-9710-5BB6612E517F}"/>
              </a:ext>
            </a:extLst>
          </p:cNvPr>
          <p:cNvSpPr txBox="1"/>
          <p:nvPr/>
        </p:nvSpPr>
        <p:spPr>
          <a:xfrm>
            <a:off x="7999932" y="2758783"/>
            <a:ext cx="1818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глины и торфа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303,8 тыс. га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258,7 тыс. га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2232438-0B4C-EE5D-F317-B1A618F94DAC}"/>
              </a:ext>
            </a:extLst>
          </p:cNvPr>
          <p:cNvSpPr txBox="1"/>
          <p:nvPr/>
        </p:nvSpPr>
        <p:spPr>
          <a:xfrm>
            <a:off x="5846493" y="5816180"/>
            <a:ext cx="17691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промышленности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тыс. га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2D72C5B-E6A0-1041-A71A-27D5324B5B6E}"/>
              </a:ext>
            </a:extLst>
          </p:cNvPr>
          <p:cNvSpPr txBox="1"/>
          <p:nvPr/>
        </p:nvSpPr>
        <p:spPr>
          <a:xfrm>
            <a:off x="5878006" y="3268554"/>
            <a:ext cx="1801389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Пески и ПГС используются в строительстве</a:t>
            </a:r>
            <a:endParaRPr lang="en-US" sz="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AF200D8A-4754-0B34-A609-EBD815F68BCD}"/>
              </a:ext>
            </a:extLst>
          </p:cNvPr>
          <p:cNvSpPr txBox="1"/>
          <p:nvPr/>
        </p:nvSpPr>
        <p:spPr>
          <a:xfrm>
            <a:off x="8017469" y="3114667"/>
            <a:ext cx="1801389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торф используются в качестве удобрения, топлива и сырья, глины пригодны для изготовления кирпича, и керамзита</a:t>
            </a:r>
            <a:endParaRPr lang="en-US" sz="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:a16="http://schemas.microsoft.com/office/drawing/2014/main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 МУНИЦИПАЛЬНОГО ОКРУГА</a:t>
            </a:r>
          </a:p>
        </p:txBody>
      </p:sp>
      <p:pic>
        <p:nvPicPr>
          <p:cNvPr id="41" name="Рисунок 40" descr="Лиственное дерево со сплошной заливкой">
            <a:extLst>
              <a:ext uri="{FF2B5EF4-FFF2-40B4-BE49-F238E27FC236}">
                <a16:creationId xmlns:a16="http://schemas.microsoft.com/office/drawing/2014/main" id="{6BFDED63-0F62-455A-6E92-6FF2D4A3321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5189" y="4938977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598612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ru-ID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798492" y="2528250"/>
            <a:ext cx="171306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учреждений культуры клубного типа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BC46FF49-74DA-9C59-D684-B1B12D37A8F7}"/>
              </a:ext>
            </a:extLst>
          </p:cNvPr>
          <p:cNvSpPr txBox="1"/>
          <p:nvPr/>
        </p:nvSpPr>
        <p:spPr>
          <a:xfrm>
            <a:off x="7798492" y="5518079"/>
            <a:ext cx="198910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 культуры и искусства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798492" y="4770621"/>
            <a:ext cx="1582478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школа искусств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7798492" y="4023164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798492" y="3275707"/>
            <a:ext cx="181656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lnSpc>
                <a:spcPts val="1220"/>
              </a:lnSpc>
            </a:pP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межпоселенческая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библиотека (10 сельских библиотек в составе).</a:t>
            </a:r>
          </a:p>
          <a:p>
            <a:pPr>
              <a:lnSpc>
                <a:spcPts val="1220"/>
              </a:lnSpc>
            </a:pP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627016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D2EF9882-A601-BBC0-32F7-F6A577FA01FE}"/>
              </a:ext>
            </a:extLst>
          </p:cNvPr>
          <p:cNvSpPr/>
          <p:nvPr/>
        </p:nvSpPr>
        <p:spPr>
          <a:xfrm>
            <a:off x="1312269" y="2481531"/>
            <a:ext cx="344540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77,6%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ID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356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19" name="Скругленный прямоугольник 118">
            <a:extLst>
              <a:ext uri="{FF2B5EF4-FFF2-40B4-BE49-F238E27FC236}">
                <a16:creationId xmlns:a16="http://schemas.microsoft.com/office/drawing/2014/main" id="{B28F9853-F344-F787-24EA-6A6754D48935}"/>
              </a:ext>
            </a:extLst>
          </p:cNvPr>
          <p:cNvSpPr/>
          <p:nvPr/>
        </p:nvSpPr>
        <p:spPr>
          <a:xfrm>
            <a:off x="2312415" y="2479387"/>
            <a:ext cx="346004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ru-ID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826896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826896" y="4368595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id="{1734FEF8-23A3-18B1-AE5F-338355686DB3}"/>
              </a:ext>
            </a:extLst>
          </p:cNvPr>
          <p:cNvSpPr/>
          <p:nvPr/>
        </p:nvSpPr>
        <p:spPr>
          <a:xfrm>
            <a:off x="1312269" y="3976445"/>
            <a:ext cx="344540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91,8%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ID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FF68BA2A-B11B-A3F3-C41C-C13ACA8D4225}"/>
              </a:ext>
            </a:extLst>
          </p:cNvPr>
          <p:cNvSpPr txBox="1"/>
          <p:nvPr/>
        </p:nvSpPr>
        <p:spPr>
          <a:xfrm>
            <a:off x="1828506" y="402102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1307 +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1" name="Скругленный прямоугольник 170">
            <a:extLst>
              <a:ext uri="{FF2B5EF4-FFF2-40B4-BE49-F238E27FC236}">
                <a16:creationId xmlns:a16="http://schemas.microsoft.com/office/drawing/2014/main" id="{7253A253-6584-15FE-13F6-83F5F9DBE68D}"/>
              </a:ext>
            </a:extLst>
          </p:cNvPr>
          <p:cNvSpPr/>
          <p:nvPr/>
        </p:nvSpPr>
        <p:spPr>
          <a:xfrm>
            <a:off x="2312415" y="3974301"/>
            <a:ext cx="346004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88,5%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ru-ID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C0830FF-A822-D57F-D63D-53A3866C0864}"/>
              </a:ext>
            </a:extLst>
          </p:cNvPr>
          <p:cNvSpPr txBox="1"/>
          <p:nvPr/>
        </p:nvSpPr>
        <p:spPr>
          <a:xfrm>
            <a:off x="826896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D8AC28B-1761-234B-F3DD-AC6E74CECC4C}"/>
              </a:ext>
            </a:extLst>
          </p:cNvPr>
          <p:cNvSpPr txBox="1"/>
          <p:nvPr/>
        </p:nvSpPr>
        <p:spPr>
          <a:xfrm>
            <a:off x="826896" y="3621138"/>
            <a:ext cx="95776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8D00896-22B3-FE36-7949-817B0AFC70FE}"/>
              </a:ext>
            </a:extLst>
          </p:cNvPr>
          <p:cNvSpPr txBox="1"/>
          <p:nvPr/>
        </p:nvSpPr>
        <p:spPr>
          <a:xfrm>
            <a:off x="1828506" y="327356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1164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316972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3154473" y="2528250"/>
            <a:ext cx="199611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id="{5151CFA0-40D0-3C38-D789-043E220BC223}"/>
              </a:ext>
            </a:extLst>
          </p:cNvPr>
          <p:cNvSpPr txBox="1"/>
          <p:nvPr/>
        </p:nvSpPr>
        <p:spPr>
          <a:xfrm>
            <a:off x="3154474" y="3174338"/>
            <a:ext cx="1284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фельдшерско-акушерских пунктов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154474" y="3974314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учреждений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3154474" y="4774290"/>
            <a:ext cx="151988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учреждения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BAF561A-0AFA-D244-BF22-A62DAC4ADF96}"/>
              </a:ext>
            </a:extLst>
          </p:cNvPr>
          <p:cNvSpPr txBox="1"/>
          <p:nvPr/>
        </p:nvSpPr>
        <p:spPr>
          <a:xfrm>
            <a:off x="2949025" y="5683973"/>
            <a:ext cx="2195998" cy="295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ПОКАЗАТЕЛИ ПО Амурской области ЦРБ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Скругленный прямоугольник 216">
            <a:extLst>
              <a:ext uri="{FF2B5EF4-FFF2-40B4-BE49-F238E27FC236}">
                <a16:creationId xmlns:a16="http://schemas.microsoft.com/office/drawing/2014/main" id="{7D5BE63D-4A00-2438-647C-920819914A37}"/>
              </a:ext>
            </a:extLst>
          </p:cNvPr>
          <p:cNvSpPr/>
          <p:nvPr/>
        </p:nvSpPr>
        <p:spPr>
          <a:xfrm>
            <a:off x="2949026" y="5556795"/>
            <a:ext cx="2196000" cy="756859"/>
          </a:xfrm>
          <a:prstGeom prst="roundRect">
            <a:avLst>
              <a:gd name="adj" fmla="val 27941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18" name="Скругленный прямоугольник 217">
            <a:extLst>
              <a:ext uri="{FF2B5EF4-FFF2-40B4-BE49-F238E27FC236}">
                <a16:creationId xmlns:a16="http://schemas.microsoft.com/office/drawing/2014/main" id="{D58E9A76-DCC8-015D-560E-BB2F3ADEFF67}"/>
              </a:ext>
            </a:extLst>
          </p:cNvPr>
          <p:cNvSpPr/>
          <p:nvPr/>
        </p:nvSpPr>
        <p:spPr>
          <a:xfrm>
            <a:off x="3056453" y="6014173"/>
            <a:ext cx="1764929" cy="21361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износ зданий от 50 до 70%%</a:t>
            </a:r>
            <a:endParaRPr lang="ru-ID" sz="600" b="1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ru-ID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8AAF981A-A158-7FA2-DCCE-482787BE82A1}"/>
              </a:ext>
            </a:extLst>
          </p:cNvPr>
          <p:cNvSpPr txBox="1"/>
          <p:nvPr/>
        </p:nvSpPr>
        <p:spPr>
          <a:xfrm>
            <a:off x="5476483" y="2532858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открытых сооружений</a:t>
            </a: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47648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5476481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стадион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76480" y="4762587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юношеская спортивная школа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520B3D92-6F17-A05B-FBFB-F0B0317F5D40}"/>
              </a:ext>
            </a:extLst>
          </p:cNvPr>
          <p:cNvSpPr txBox="1"/>
          <p:nvPr/>
        </p:nvSpPr>
        <p:spPr>
          <a:xfrm>
            <a:off x="627015" y="6348324"/>
            <a:ext cx="427751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балансового износа зданий</a:t>
            </a:r>
          </a:p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заполняемость учреждений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Скругленный прямоугольник 191">
            <a:extLst>
              <a:ext uri="{FF2B5EF4-FFF2-40B4-BE49-F238E27FC236}">
                <a16:creationId xmlns:a16="http://schemas.microsoft.com/office/drawing/2014/main" id="{08E356B1-B150-5CBC-DA11-99103B9B0653}"/>
              </a:ext>
            </a:extLst>
          </p:cNvPr>
          <p:cNvSpPr/>
          <p:nvPr/>
        </p:nvSpPr>
        <p:spPr>
          <a:xfrm>
            <a:off x="2653393" y="4438159"/>
            <a:ext cx="3906288" cy="1113556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Охота и рыбалка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id="{8D370FB6-20C6-B96E-C580-63F3005FCF57}"/>
              </a:ext>
            </a:extLst>
          </p:cNvPr>
          <p:cNvSpPr/>
          <p:nvPr/>
        </p:nvSpPr>
        <p:spPr>
          <a:xfrm>
            <a:off x="2408464" y="2658845"/>
            <a:ext cx="4669972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Сопка «Шапка»                                         Активный отдых на реке   </a:t>
            </a:r>
            <a:r>
              <a:rPr lang="ru-RU" sz="800" b="1" dirty="0"/>
              <a:t>»</a:t>
            </a:r>
            <a:endParaRPr lang="ru-ID" sz="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562062" y="550177"/>
            <a:ext cx="92255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ТУРИСТИЧЕСКИЙ ПОТЕНЦИАЛ МИХАЙЛОВСКОГО МУНИЦИПАЛЬНОГО ОКРУГА       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F216BB7-89CC-47F3-9F62-CD69AAB2D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560" y="1310268"/>
            <a:ext cx="1867801" cy="1343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7BCCAD-5FF8-4A89-BF11-DE76952BB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486" y="2853187"/>
            <a:ext cx="1757464" cy="1486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CC0A6A-EF68-4B56-900D-1B4E5F13A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9379" y="2868417"/>
            <a:ext cx="1825086" cy="1376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E4034B4-C64A-4E7F-BD5E-7A8F049B9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742" y="4578014"/>
            <a:ext cx="1766208" cy="1304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A121FD-6329-4936-BEFB-0E9F10488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486" y="1240184"/>
            <a:ext cx="1757464" cy="1413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Скругленный прямоугольник 191">
            <a:extLst>
              <a:ext uri="{FF2B5EF4-FFF2-40B4-BE49-F238E27FC236}">
                <a16:creationId xmlns:a16="http://schemas.microsoft.com/office/drawing/2014/main" id="{65F1F702-05B2-4EE4-B3E6-BB6B5173E0EF}"/>
              </a:ext>
            </a:extLst>
          </p:cNvPr>
          <p:cNvSpPr/>
          <p:nvPr/>
        </p:nvSpPr>
        <p:spPr>
          <a:xfrm>
            <a:off x="2318656" y="1204677"/>
            <a:ext cx="4604657" cy="1113556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800" b="1" dirty="0">
              <a:solidFill>
                <a:srgbClr val="4756A0"/>
              </a:solidFill>
            </a:endParaRPr>
          </a:p>
          <a:p>
            <a:endParaRPr lang="ru-RU" sz="800" b="1" dirty="0">
              <a:solidFill>
                <a:srgbClr val="4756A0"/>
              </a:solidFill>
            </a:endParaRPr>
          </a:p>
          <a:p>
            <a:endParaRPr lang="ru-RU" sz="800" b="1" dirty="0">
              <a:solidFill>
                <a:srgbClr val="4756A0"/>
              </a:solidFill>
            </a:endParaRPr>
          </a:p>
          <a:p>
            <a:endParaRPr lang="ru-RU" sz="800" b="1" dirty="0">
              <a:solidFill>
                <a:srgbClr val="4756A0"/>
              </a:solidFill>
            </a:endParaRPr>
          </a:p>
          <a:p>
            <a:r>
              <a:rPr lang="ru-RU" sz="800" b="1" dirty="0">
                <a:solidFill>
                  <a:srgbClr val="4756A0"/>
                </a:solidFill>
              </a:rPr>
              <a:t> </a:t>
            </a:r>
          </a:p>
          <a:p>
            <a:endParaRPr lang="ru-RU" sz="800" b="1" dirty="0">
              <a:solidFill>
                <a:srgbClr val="4756A0"/>
              </a:solidFill>
            </a:endParaRPr>
          </a:p>
          <a:p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Поярковский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районный 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краеведческий музей  </a:t>
            </a:r>
            <a:r>
              <a:rPr lang="ru-RU" sz="800" b="1" dirty="0">
                <a:solidFill>
                  <a:srgbClr val="4756A0"/>
                </a:solidFill>
              </a:rPr>
              <a:t>                                                                            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 лотосов</a:t>
            </a:r>
          </a:p>
          <a:p>
            <a:pPr algn="ctr"/>
            <a:endParaRPr lang="ru-ID" b="1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8B8C86E-9A15-48EE-99EA-23298ACCE5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9379" y="4438159"/>
            <a:ext cx="1844329" cy="1376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684165" y="2261138"/>
            <a:ext cx="6761663" cy="4020102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ru-ID" sz="2400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ТУРИСТИЧЕСКИЕ МАРШРУТЫ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E6210EF-3CE9-687B-D58A-316299AB2051}"/>
              </a:ext>
            </a:extLst>
          </p:cNvPr>
          <p:cNvSpPr/>
          <p:nvPr/>
        </p:nvSpPr>
        <p:spPr>
          <a:xfrm>
            <a:off x="627016" y="1401546"/>
            <a:ext cx="6818813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ОРГАНИЗОВАНЫ ТУРИСТИЧЕСКИЕ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АВТОБУСНЫЕ и ПЕШЕХОДНЫЕ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МАРШРУТЫ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2E6E61-8778-3D82-B66B-86675CBE24C0}"/>
              </a:ext>
            </a:extLst>
          </p:cNvPr>
          <p:cNvSpPr txBox="1"/>
          <p:nvPr/>
        </p:nvSpPr>
        <p:spPr>
          <a:xfrm>
            <a:off x="1148817" y="2542205"/>
            <a:ext cx="327622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Автобусный маршрут №1    «Памятники села Поярково».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1473CE6-90F5-AEE0-DE2C-741B3FB20BBD}"/>
              </a:ext>
            </a:extLst>
          </p:cNvPr>
          <p:cNvSpPr/>
          <p:nvPr/>
        </p:nvSpPr>
        <p:spPr>
          <a:xfrm>
            <a:off x="852980" y="256407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099476-09E3-2F37-3B67-A28244658081}"/>
              </a:ext>
            </a:extLst>
          </p:cNvPr>
          <p:cNvSpPr txBox="1"/>
          <p:nvPr/>
        </p:nvSpPr>
        <p:spPr>
          <a:xfrm>
            <a:off x="1148817" y="3293841"/>
            <a:ext cx="330400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Автобусный маршрут №2 «Памятники и памятные места села Пояркова, посвященные защитникам Отечества».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A4F9D21E-69D1-7F1B-E002-38AFEE7A6866}"/>
              </a:ext>
            </a:extLst>
          </p:cNvPr>
          <p:cNvSpPr/>
          <p:nvPr/>
        </p:nvSpPr>
        <p:spPr>
          <a:xfrm>
            <a:off x="852980" y="311384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2F9F45-0791-A0D0-EB8F-4D140334C4EC}"/>
              </a:ext>
            </a:extLst>
          </p:cNvPr>
          <p:cNvSpPr txBox="1"/>
          <p:nvPr/>
        </p:nvSpPr>
        <p:spPr>
          <a:xfrm>
            <a:off x="1148817" y="4053648"/>
            <a:ext cx="325337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Автобусный маршрут №3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«Мемориальные доски Пояркова, посвященные выдающимся людям Михайловского муниципального округа Амурской области».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35D67197-D7DC-D223-02D1-1000B2C57B69}"/>
              </a:ext>
            </a:extLst>
          </p:cNvPr>
          <p:cNvSpPr/>
          <p:nvPr/>
        </p:nvSpPr>
        <p:spPr>
          <a:xfrm>
            <a:off x="824217" y="4302202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ID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A5F051-E20D-AD88-EE11-D3FFBACF9B5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МИХАЙЛОВСКОГО МУНИЦИПАЛЬНОГО ОКРУГА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C0787D0A-5EA9-4536-B073-D6E8F8FE0A8C}"/>
              </a:ext>
            </a:extLst>
          </p:cNvPr>
          <p:cNvSpPr/>
          <p:nvPr/>
        </p:nvSpPr>
        <p:spPr>
          <a:xfrm>
            <a:off x="824217" y="498528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2A48FF-D666-44D7-B88F-7DA7F17A3ABB}"/>
              </a:ext>
            </a:extLst>
          </p:cNvPr>
          <p:cNvSpPr txBox="1"/>
          <p:nvPr/>
        </p:nvSpPr>
        <p:spPr>
          <a:xfrm>
            <a:off x="1130112" y="4967499"/>
            <a:ext cx="325337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Пешеходный маршрут №1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«История и культура Приамурья» (для граждан КНР).</a:t>
            </a:r>
          </a:p>
        </p:txBody>
      </p:sp>
    </p:spTree>
    <p:extLst>
      <p:ext uri="{BB962C8B-B14F-4D97-AF65-F5344CB8AC3E}">
        <p14:creationId xmlns:p14="http://schemas.microsoft.com/office/powerpoint/2010/main" val="2069418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29746</TotalTime>
  <Words>1653</Words>
  <Application>Microsoft Office PowerPoint</Application>
  <PresentationFormat>Лист A4 (210x297 мм)</PresentationFormat>
  <Paragraphs>515</Paragraphs>
  <Slides>17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Comp</cp:lastModifiedBy>
  <cp:revision>390</cp:revision>
  <cp:lastPrinted>2026-07-09T06:26:13Z</cp:lastPrinted>
  <dcterms:created xsi:type="dcterms:W3CDTF">2023-11-22T14:19:10Z</dcterms:created>
  <dcterms:modified xsi:type="dcterms:W3CDTF">2026-07-09T07:16:54Z</dcterms:modified>
</cp:coreProperties>
</file>