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67" r:id="rId2"/>
    <p:sldId id="268" r:id="rId3"/>
    <p:sldId id="269" r:id="rId4"/>
    <p:sldId id="371" r:id="rId5"/>
    <p:sldId id="375" r:id="rId6"/>
    <p:sldId id="383" r:id="rId7"/>
    <p:sldId id="384" r:id="rId8"/>
    <p:sldId id="385" r:id="rId9"/>
    <p:sldId id="373" r:id="rId10"/>
    <p:sldId id="394" r:id="rId11"/>
    <p:sldId id="412" r:id="rId12"/>
    <p:sldId id="402" r:id="rId13"/>
    <p:sldId id="404" r:id="rId14"/>
    <p:sldId id="416" r:id="rId15"/>
    <p:sldId id="374" r:id="rId16"/>
    <p:sldId id="415" r:id="rId17"/>
    <p:sldId id="390" r:id="rId18"/>
    <p:sldId id="395" r:id="rId19"/>
    <p:sldId id="381" r:id="rId20"/>
    <p:sldId id="327" r:id="rId2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9D813F9-F28E-0C44-A346-DEC14CF922E5}">
          <p14:sldIdLst>
            <p14:sldId id="267"/>
            <p14:sldId id="268"/>
            <p14:sldId id="269"/>
            <p14:sldId id="371"/>
            <p14:sldId id="375"/>
            <p14:sldId id="383"/>
            <p14:sldId id="384"/>
            <p14:sldId id="385"/>
            <p14:sldId id="373"/>
            <p14:sldId id="394"/>
            <p14:sldId id="412"/>
            <p14:sldId id="402"/>
            <p14:sldId id="404"/>
            <p14:sldId id="416"/>
            <p14:sldId id="374"/>
            <p14:sldId id="415"/>
            <p14:sldId id="390"/>
            <p14:sldId id="395"/>
            <p14:sldId id="381"/>
            <p14:sldId id="3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3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56A0"/>
    <a:srgbClr val="FCFCFC"/>
    <a:srgbClr val="F1F1F1"/>
    <a:srgbClr val="D1D1D1"/>
    <a:srgbClr val="E5EEF9"/>
    <a:srgbClr val="B1C1E4"/>
    <a:srgbClr val="B9B9B9"/>
    <a:srgbClr val="A6A6A6"/>
    <a:srgbClr val="595959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54"/>
    <p:restoredTop sz="94719"/>
  </p:normalViewPr>
  <p:slideViewPr>
    <p:cSldViewPr snapToGrid="0">
      <p:cViewPr varScale="1">
        <p:scale>
          <a:sx n="114" d="100"/>
          <a:sy n="114" d="100"/>
        </p:scale>
        <p:origin x="1242" y="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6850039391194496"/>
          <c:y val="9.0156754660335875E-2"/>
          <c:w val="0.26130368841143758"/>
          <c:h val="0.82922794890491158"/>
        </c:manualLayout>
      </c:layout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2907528"/>
        <c:axId val="122908312"/>
      </c:barChart>
      <c:catAx>
        <c:axId val="1229075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2908312"/>
        <c:crosses val="autoZero"/>
        <c:auto val="1"/>
        <c:lblAlgn val="ctr"/>
        <c:lblOffset val="100"/>
        <c:noMultiLvlLbl val="0"/>
      </c:catAx>
      <c:valAx>
        <c:axId val="122908312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22907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"/>
          <c:y val="9.0156754660335875E-2"/>
          <c:w val="0.5"/>
          <c:h val="0.82922794890491158"/>
        </c:manualLayout>
      </c:layout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3"/>
        <c:overlap val="-18"/>
        <c:axId val="122911448"/>
        <c:axId val="122909096"/>
      </c:barChart>
      <c:catAx>
        <c:axId val="1229114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2909096"/>
        <c:crosses val="autoZero"/>
        <c:auto val="1"/>
        <c:lblAlgn val="ctr"/>
        <c:lblOffset val="100"/>
        <c:noMultiLvlLbl val="0"/>
      </c:catAx>
      <c:valAx>
        <c:axId val="122909096"/>
        <c:scaling>
          <c:orientation val="minMax"/>
        </c:scaling>
        <c:delete val="1"/>
        <c:axPos val="b"/>
        <c:numFmt formatCode="#,##0\ [$₽-419]" sourceLinked="1"/>
        <c:majorTickMark val="none"/>
        <c:minorTickMark val="none"/>
        <c:tickLblPos val="nextTo"/>
        <c:crossAx val="122911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0.10292</cdr:x>
      <cdr:y>0.14438</cdr:y>
    </cdr:from>
    <cdr:to>
      <cdr:x>0.52959</cdr:x>
      <cdr:y>0.18266</cdr:y>
    </cdr:to>
    <cdr:sp macro="" textlink="">
      <cdr:nvSpPr>
        <cdr:cNvPr id="2" name="TextBox 135">
          <a:extLst xmlns:a="http://schemas.openxmlformats.org/drawingml/2006/main">
            <a:ext uri="{FF2B5EF4-FFF2-40B4-BE49-F238E27FC236}">
              <a16:creationId xmlns:a16="http://schemas.microsoft.com/office/drawing/2014/main" id="{2EFB3336-310E-8D41-40DB-BCF7E0A8AF90}"/>
            </a:ext>
          </a:extLst>
        </cdr:cNvPr>
        <cdr:cNvSpPr txBox="1"/>
      </cdr:nvSpPr>
      <cdr:spPr>
        <a:xfrm xmlns:a="http://schemas.openxmlformats.org/drawingml/2006/main">
          <a:off x="305292" y="580371"/>
          <a:ext cx="1265671" cy="1538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сельское хозяйство</a:t>
          </a:r>
        </a:p>
      </cdr:txBody>
    </cdr:sp>
  </cdr:relSizeAnchor>
  <cdr:relSizeAnchor xmlns:cdr="http://schemas.openxmlformats.org/drawingml/2006/chartDrawing">
    <cdr:from>
      <cdr:x>0.55984</cdr:x>
      <cdr:y>0.13712</cdr:y>
    </cdr:from>
    <cdr:to>
      <cdr:x>0.82824</cdr:x>
      <cdr:y>0.19142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1660710" y="551178"/>
          <a:ext cx="796166" cy="21828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0.83599</cdr:x>
      <cdr:y>0.12236</cdr:y>
    </cdr:from>
    <cdr:to>
      <cdr:x>0.94168</cdr:x>
      <cdr:y>0.18362</cdr:y>
    </cdr:to>
    <cdr:sp macro="" textlink="">
      <cdr:nvSpPr>
        <cdr:cNvPr id="7" name="TextBox 126">
          <a:extLst xmlns:a="http://schemas.openxmlformats.org/drawingml/2006/main">
            <a:ext uri="{FF2B5EF4-FFF2-40B4-BE49-F238E27FC236}">
              <a16:creationId xmlns:a16="http://schemas.microsoft.com/office/drawing/2014/main" id="{C155AAA7-6F11-C116-F937-E98916006BF3}"/>
            </a:ext>
          </a:extLst>
        </cdr:cNvPr>
        <cdr:cNvSpPr txBox="1"/>
      </cdr:nvSpPr>
      <cdr:spPr>
        <a:xfrm xmlns:a="http://schemas.openxmlformats.org/drawingml/2006/main">
          <a:off x="2479885" y="491862"/>
          <a:ext cx="313508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56,3</a:t>
          </a:r>
          <a:r>
            <a: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cdr:txBody>
    </cdr:sp>
  </cdr:relSizeAnchor>
  <cdr:relSizeAnchor xmlns:cdr="http://schemas.openxmlformats.org/drawingml/2006/chartDrawing">
    <cdr:from>
      <cdr:x>0.10781</cdr:x>
      <cdr:y>0.244</cdr:y>
    </cdr:from>
    <cdr:to>
      <cdr:x>0.53448</cdr:x>
      <cdr:y>0.28228</cdr:y>
    </cdr:to>
    <cdr:sp macro="" textlink="">
      <cdr:nvSpPr>
        <cdr:cNvPr id="8" name="TextBox 135">
          <a:extLst xmlns:a="http://schemas.openxmlformats.org/drawingml/2006/main">
            <a:ext uri="{FF2B5EF4-FFF2-40B4-BE49-F238E27FC236}">
              <a16:creationId xmlns:a16="http://schemas.microsoft.com/office/drawing/2014/main" id="{2EFB3336-310E-8D41-40DB-BCF7E0A8AF90}"/>
            </a:ext>
          </a:extLst>
        </cdr:cNvPr>
        <cdr:cNvSpPr txBox="1"/>
      </cdr:nvSpPr>
      <cdr:spPr>
        <a:xfrm xmlns:a="http://schemas.openxmlformats.org/drawingml/2006/main">
          <a:off x="319799" y="980801"/>
          <a:ext cx="1265671" cy="1538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торговля и услуги</a:t>
          </a:r>
        </a:p>
      </cdr:txBody>
    </cdr:sp>
  </cdr:relSizeAnchor>
  <cdr:relSizeAnchor xmlns:cdr="http://schemas.openxmlformats.org/drawingml/2006/chartDrawing">
    <cdr:from>
      <cdr:x>0.55984</cdr:x>
      <cdr:y>0.23017</cdr:y>
    </cdr:from>
    <cdr:to>
      <cdr:x>0.70493</cdr:x>
      <cdr:y>0.28447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1660710" y="925200"/>
          <a:ext cx="430406" cy="21828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0.72766</cdr:x>
      <cdr:y>0.22669</cdr:y>
    </cdr:from>
    <cdr:to>
      <cdr:x>0.83334</cdr:x>
      <cdr:y>0.28794</cdr:y>
    </cdr:to>
    <cdr:sp macro="" textlink="">
      <cdr:nvSpPr>
        <cdr:cNvPr id="10" name="TextBox 126">
          <a:extLst xmlns:a="http://schemas.openxmlformats.org/drawingml/2006/main">
            <a:ext uri="{FF2B5EF4-FFF2-40B4-BE49-F238E27FC236}">
              <a16:creationId xmlns:a16="http://schemas.microsoft.com/office/drawing/2014/main" id="{C155AAA7-6F11-C116-F937-E98916006BF3}"/>
            </a:ext>
          </a:extLst>
        </cdr:cNvPr>
        <cdr:cNvSpPr txBox="1"/>
      </cdr:nvSpPr>
      <cdr:spPr>
        <a:xfrm xmlns:a="http://schemas.openxmlformats.org/drawingml/2006/main">
          <a:off x="2158523" y="911231"/>
          <a:ext cx="313508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14,7</a:t>
          </a:r>
          <a:r>
            <a: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cdr:txBody>
    </cdr:sp>
  </cdr:relSizeAnchor>
  <cdr:relSizeAnchor xmlns:cdr="http://schemas.openxmlformats.org/drawingml/2006/chartDrawing">
    <cdr:from>
      <cdr:x>0.11133</cdr:x>
      <cdr:y>0.33312</cdr:y>
    </cdr:from>
    <cdr:to>
      <cdr:x>0.538</cdr:x>
      <cdr:y>0.3714</cdr:y>
    </cdr:to>
    <cdr:sp macro="" textlink="">
      <cdr:nvSpPr>
        <cdr:cNvPr id="11" name="TextBox 135">
          <a:extLst xmlns:a="http://schemas.openxmlformats.org/drawingml/2006/main">
            <a:ext uri="{FF2B5EF4-FFF2-40B4-BE49-F238E27FC236}">
              <a16:creationId xmlns:a16="http://schemas.microsoft.com/office/drawing/2014/main" id="{2EFB3336-310E-8D41-40DB-BCF7E0A8AF90}"/>
            </a:ext>
          </a:extLst>
        </cdr:cNvPr>
        <cdr:cNvSpPr txBox="1"/>
      </cdr:nvSpPr>
      <cdr:spPr>
        <a:xfrm xmlns:a="http://schemas.openxmlformats.org/drawingml/2006/main">
          <a:off x="330264" y="1339048"/>
          <a:ext cx="1265671" cy="1538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транспорт и связь</a:t>
          </a:r>
        </a:p>
      </cdr:txBody>
    </cdr:sp>
  </cdr:relSizeAnchor>
  <cdr:relSizeAnchor xmlns:cdr="http://schemas.openxmlformats.org/drawingml/2006/chartDrawing">
    <cdr:from>
      <cdr:x>0.68153</cdr:x>
      <cdr:y>0.31821</cdr:y>
    </cdr:from>
    <cdr:to>
      <cdr:x>0.78722</cdr:x>
      <cdr:y>0.37946</cdr:y>
    </cdr:to>
    <cdr:sp macro="" textlink="">
      <cdr:nvSpPr>
        <cdr:cNvPr id="12" name="TextBox 126">
          <a:extLst xmlns:a="http://schemas.openxmlformats.org/drawingml/2006/main">
            <a:ext uri="{FF2B5EF4-FFF2-40B4-BE49-F238E27FC236}">
              <a16:creationId xmlns:a16="http://schemas.microsoft.com/office/drawing/2014/main" id="{C155AAA7-6F11-C116-F937-E98916006BF3}"/>
            </a:ext>
          </a:extLst>
        </cdr:cNvPr>
        <cdr:cNvSpPr txBox="1"/>
      </cdr:nvSpPr>
      <cdr:spPr>
        <a:xfrm xmlns:a="http://schemas.openxmlformats.org/drawingml/2006/main">
          <a:off x="2021698" y="1279112"/>
          <a:ext cx="313508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11,5</a:t>
          </a:r>
          <a:r>
            <a: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cdr:txBody>
    </cdr:sp>
  </cdr:relSizeAnchor>
  <cdr:relSizeAnchor xmlns:cdr="http://schemas.openxmlformats.org/drawingml/2006/chartDrawing">
    <cdr:from>
      <cdr:x>0.12368</cdr:x>
      <cdr:y>0.42434</cdr:y>
    </cdr:from>
    <cdr:to>
      <cdr:x>0.55035</cdr:x>
      <cdr:y>0.5009</cdr:y>
    </cdr:to>
    <cdr:sp macro="" textlink="">
      <cdr:nvSpPr>
        <cdr:cNvPr id="13" name="TextBox 135">
          <a:extLst xmlns:a="http://schemas.openxmlformats.org/drawingml/2006/main">
            <a:ext uri="{FF2B5EF4-FFF2-40B4-BE49-F238E27FC236}">
              <a16:creationId xmlns:a16="http://schemas.microsoft.com/office/drawing/2014/main" id="{2EFB3336-310E-8D41-40DB-BCF7E0A8AF90}"/>
            </a:ext>
          </a:extLst>
        </cdr:cNvPr>
        <cdr:cNvSpPr txBox="1"/>
      </cdr:nvSpPr>
      <cdr:spPr>
        <a:xfrm xmlns:a="http://schemas.openxmlformats.org/drawingml/2006/main">
          <a:off x="366885" y="1705710"/>
          <a:ext cx="1265671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обрабатывающее производство</a:t>
          </a:r>
        </a:p>
      </cdr:txBody>
    </cdr:sp>
  </cdr:relSizeAnchor>
  <cdr:relSizeAnchor xmlns:cdr="http://schemas.openxmlformats.org/drawingml/2006/chartDrawing">
    <cdr:from>
      <cdr:x>0.55984</cdr:x>
      <cdr:y>0.42884</cdr:y>
    </cdr:from>
    <cdr:to>
      <cdr:x>0.65796</cdr:x>
      <cdr:y>0.48314</cdr:y>
    </cdr:to>
    <cdr:sp macro="" textlink="">
      <cdr:nvSpPr>
        <cdr:cNvPr id="14" name="Прямоугольник 13"/>
        <cdr:cNvSpPr/>
      </cdr:nvSpPr>
      <cdr:spPr>
        <a:xfrm xmlns:a="http://schemas.openxmlformats.org/drawingml/2006/main">
          <a:off x="1660710" y="1723823"/>
          <a:ext cx="291068" cy="21828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0.67481</cdr:x>
      <cdr:y>0.42189</cdr:y>
    </cdr:from>
    <cdr:to>
      <cdr:x>0.7805</cdr:x>
      <cdr:y>0.48314</cdr:y>
    </cdr:to>
    <cdr:sp macro="" textlink="">
      <cdr:nvSpPr>
        <cdr:cNvPr id="15" name="TextBox 126">
          <a:extLst xmlns:a="http://schemas.openxmlformats.org/drawingml/2006/main">
            <a:ext uri="{FF2B5EF4-FFF2-40B4-BE49-F238E27FC236}">
              <a16:creationId xmlns:a16="http://schemas.microsoft.com/office/drawing/2014/main" id="{C155AAA7-6F11-C116-F937-E98916006BF3}"/>
            </a:ext>
          </a:extLst>
        </cdr:cNvPr>
        <cdr:cNvSpPr txBox="1"/>
      </cdr:nvSpPr>
      <cdr:spPr>
        <a:xfrm xmlns:a="http://schemas.openxmlformats.org/drawingml/2006/main">
          <a:off x="2001769" y="1695885"/>
          <a:ext cx="313508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7,4</a:t>
          </a:r>
          <a:r>
            <a: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cdr:txBody>
    </cdr:sp>
  </cdr:relSizeAnchor>
  <cdr:relSizeAnchor xmlns:cdr="http://schemas.openxmlformats.org/drawingml/2006/chartDrawing">
    <cdr:from>
      <cdr:x>0.12631</cdr:x>
      <cdr:y>0.52266</cdr:y>
    </cdr:from>
    <cdr:to>
      <cdr:x>0.55298</cdr:x>
      <cdr:y>0.59923</cdr:y>
    </cdr:to>
    <cdr:sp macro="" textlink="">
      <cdr:nvSpPr>
        <cdr:cNvPr id="16" name="TextBox 135">
          <a:extLst xmlns:a="http://schemas.openxmlformats.org/drawingml/2006/main">
            <a:ext uri="{FF2B5EF4-FFF2-40B4-BE49-F238E27FC236}">
              <a16:creationId xmlns:a16="http://schemas.microsoft.com/office/drawing/2014/main" id="{2EFB3336-310E-8D41-40DB-BCF7E0A8AF90}"/>
            </a:ext>
          </a:extLst>
        </cdr:cNvPr>
        <cdr:cNvSpPr txBox="1"/>
      </cdr:nvSpPr>
      <cdr:spPr>
        <a:xfrm xmlns:a="http://schemas.openxmlformats.org/drawingml/2006/main">
          <a:off x="374676" y="2100944"/>
          <a:ext cx="1265671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производство тепловой энергии</a:t>
          </a:r>
        </a:p>
      </cdr:txBody>
    </cdr:sp>
  </cdr:relSizeAnchor>
  <cdr:relSizeAnchor xmlns:cdr="http://schemas.openxmlformats.org/drawingml/2006/chartDrawing">
    <cdr:from>
      <cdr:x>0.55984</cdr:x>
      <cdr:y>0.5329</cdr:y>
    </cdr:from>
    <cdr:to>
      <cdr:x>0.63154</cdr:x>
      <cdr:y>0.5872</cdr:y>
    </cdr:to>
    <cdr:sp macro="" textlink="">
      <cdr:nvSpPr>
        <cdr:cNvPr id="18" name="Прямоугольник 17"/>
        <cdr:cNvSpPr/>
      </cdr:nvSpPr>
      <cdr:spPr>
        <a:xfrm xmlns:a="http://schemas.openxmlformats.org/drawingml/2006/main">
          <a:off x="1660710" y="2142105"/>
          <a:ext cx="212690" cy="21828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0.63844</cdr:x>
      <cdr:y>0.52595</cdr:y>
    </cdr:from>
    <cdr:to>
      <cdr:x>0.74413</cdr:x>
      <cdr:y>0.5872</cdr:y>
    </cdr:to>
    <cdr:sp macro="" textlink="">
      <cdr:nvSpPr>
        <cdr:cNvPr id="19" name="TextBox 126">
          <a:extLst xmlns:a="http://schemas.openxmlformats.org/drawingml/2006/main">
            <a:ext uri="{FF2B5EF4-FFF2-40B4-BE49-F238E27FC236}">
              <a16:creationId xmlns:a16="http://schemas.microsoft.com/office/drawing/2014/main" id="{C155AAA7-6F11-C116-F937-E98916006BF3}"/>
            </a:ext>
          </a:extLst>
        </cdr:cNvPr>
        <cdr:cNvSpPr txBox="1"/>
      </cdr:nvSpPr>
      <cdr:spPr>
        <a:xfrm xmlns:a="http://schemas.openxmlformats.org/drawingml/2006/main">
          <a:off x="1893878" y="2114167"/>
          <a:ext cx="313508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5,4</a:t>
          </a:r>
          <a:r>
            <a: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cdr:txBody>
    </cdr:sp>
  </cdr:relSizeAnchor>
  <cdr:relSizeAnchor xmlns:cdr="http://schemas.openxmlformats.org/drawingml/2006/chartDrawing">
    <cdr:from>
      <cdr:x>0.13317</cdr:x>
      <cdr:y>0.6313</cdr:y>
    </cdr:from>
    <cdr:to>
      <cdr:x>0.55984</cdr:x>
      <cdr:y>0.70786</cdr:y>
    </cdr:to>
    <cdr:sp macro="" textlink="">
      <cdr:nvSpPr>
        <cdr:cNvPr id="20" name="TextBox 135">
          <a:extLst xmlns:a="http://schemas.openxmlformats.org/drawingml/2006/main">
            <a:ext uri="{FF2B5EF4-FFF2-40B4-BE49-F238E27FC236}">
              <a16:creationId xmlns:a16="http://schemas.microsoft.com/office/drawing/2014/main" id="{2EFB3336-310E-8D41-40DB-BCF7E0A8AF90}"/>
            </a:ext>
          </a:extLst>
        </cdr:cNvPr>
        <cdr:cNvSpPr txBox="1"/>
      </cdr:nvSpPr>
      <cdr:spPr>
        <a:xfrm xmlns:a="http://schemas.openxmlformats.org/drawingml/2006/main">
          <a:off x="395038" y="2537633"/>
          <a:ext cx="1265671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добыча полезных ископаемых</a:t>
          </a:r>
        </a:p>
      </cdr:txBody>
    </cdr:sp>
  </cdr:relSizeAnchor>
  <cdr:relSizeAnchor xmlns:cdr="http://schemas.openxmlformats.org/drawingml/2006/chartDrawing">
    <cdr:from>
      <cdr:x>0.62567</cdr:x>
      <cdr:y>0.62632</cdr:y>
    </cdr:from>
    <cdr:to>
      <cdr:x>0.73136</cdr:x>
      <cdr:y>0.68758</cdr:y>
    </cdr:to>
    <cdr:sp macro="" textlink="">
      <cdr:nvSpPr>
        <cdr:cNvPr id="22" name="TextBox 126">
          <a:extLst xmlns:a="http://schemas.openxmlformats.org/drawingml/2006/main">
            <a:ext uri="{FF2B5EF4-FFF2-40B4-BE49-F238E27FC236}">
              <a16:creationId xmlns:a16="http://schemas.microsoft.com/office/drawing/2014/main" id="{C155AAA7-6F11-C116-F937-E98916006BF3}"/>
            </a:ext>
          </a:extLst>
        </cdr:cNvPr>
        <cdr:cNvSpPr txBox="1"/>
      </cdr:nvSpPr>
      <cdr:spPr>
        <a:xfrm xmlns:a="http://schemas.openxmlformats.org/drawingml/2006/main">
          <a:off x="1855984" y="2517642"/>
          <a:ext cx="313508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2,4</a:t>
          </a:r>
          <a:r>
            <a: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cdr:txBody>
    </cdr:sp>
  </cdr:relSizeAnchor>
  <cdr:relSizeAnchor xmlns:cdr="http://schemas.openxmlformats.org/drawingml/2006/chartDrawing">
    <cdr:from>
      <cdr:x>0.13317</cdr:x>
      <cdr:y>0.73908</cdr:y>
    </cdr:from>
    <cdr:to>
      <cdr:x>0.55984</cdr:x>
      <cdr:y>0.77736</cdr:y>
    </cdr:to>
    <cdr:sp macro="" textlink="">
      <cdr:nvSpPr>
        <cdr:cNvPr id="23" name="TextBox 135">
          <a:extLst xmlns:a="http://schemas.openxmlformats.org/drawingml/2006/main">
            <a:ext uri="{FF2B5EF4-FFF2-40B4-BE49-F238E27FC236}">
              <a16:creationId xmlns:a16="http://schemas.microsoft.com/office/drawing/2014/main" id="{2EFB3336-310E-8D41-40DB-BCF7E0A8AF90}"/>
            </a:ext>
          </a:extLst>
        </cdr:cNvPr>
        <cdr:cNvSpPr txBox="1"/>
      </cdr:nvSpPr>
      <cdr:spPr>
        <a:xfrm xmlns:a="http://schemas.openxmlformats.org/drawingml/2006/main">
          <a:off x="395039" y="2970902"/>
          <a:ext cx="1265671" cy="1538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строительство</a:t>
          </a:r>
        </a:p>
      </cdr:txBody>
    </cdr:sp>
  </cdr:relSizeAnchor>
  <cdr:relSizeAnchor xmlns:cdr="http://schemas.openxmlformats.org/drawingml/2006/chartDrawing">
    <cdr:from>
      <cdr:x>0.60667</cdr:x>
      <cdr:y>0.72078</cdr:y>
    </cdr:from>
    <cdr:to>
      <cdr:x>0.71236</cdr:x>
      <cdr:y>0.78203</cdr:y>
    </cdr:to>
    <cdr:sp macro="" textlink="">
      <cdr:nvSpPr>
        <cdr:cNvPr id="25" name="TextBox 126">
          <a:extLst xmlns:a="http://schemas.openxmlformats.org/drawingml/2006/main">
            <a:ext uri="{FF2B5EF4-FFF2-40B4-BE49-F238E27FC236}">
              <a16:creationId xmlns:a16="http://schemas.microsoft.com/office/drawing/2014/main" id="{C155AAA7-6F11-C116-F937-E98916006BF3}"/>
            </a:ext>
          </a:extLst>
        </cdr:cNvPr>
        <cdr:cNvSpPr txBox="1"/>
      </cdr:nvSpPr>
      <cdr:spPr>
        <a:xfrm xmlns:a="http://schemas.openxmlformats.org/drawingml/2006/main">
          <a:off x="1799629" y="2897332"/>
          <a:ext cx="313508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2,3</a:t>
          </a:r>
          <a:r>
            <a: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cdr:txBody>
    </cdr:sp>
  </cdr:relSizeAnchor>
  <cdr:relSizeAnchor xmlns:cdr="http://schemas.openxmlformats.org/drawingml/2006/chartDrawing">
    <cdr:from>
      <cdr:x>0.55984</cdr:x>
      <cdr:y>0.73241</cdr:y>
    </cdr:from>
    <cdr:to>
      <cdr:x>0.60102</cdr:x>
      <cdr:y>0.78672</cdr:y>
    </cdr:to>
    <cdr:sp macro="" textlink="">
      <cdr:nvSpPr>
        <cdr:cNvPr id="26" name="Прямоугольник 25"/>
        <cdr:cNvSpPr/>
      </cdr:nvSpPr>
      <cdr:spPr>
        <a:xfrm xmlns:a="http://schemas.openxmlformats.org/drawingml/2006/main">
          <a:off x="1660710" y="2944094"/>
          <a:ext cx="122144" cy="21828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0.02033</cdr:x>
      <cdr:y>0.04322</cdr:y>
    </cdr:from>
    <cdr:to>
      <cdr:x>0.45427</cdr:x>
      <cdr:y>0.12057</cdr:y>
    </cdr:to>
    <cdr:sp macro="" textlink="">
      <cdr:nvSpPr>
        <cdr:cNvPr id="2" name="TextBox 135">
          <a:extLst xmlns:a="http://schemas.openxmlformats.org/drawingml/2006/main">
            <a:ext uri="{FF2B5EF4-FFF2-40B4-BE49-F238E27FC236}">
              <a16:creationId xmlns:a16="http://schemas.microsoft.com/office/drawing/2014/main" id="{2EFB3336-310E-8D41-40DB-BCF7E0A8AF90}"/>
            </a:ext>
          </a:extLst>
        </cdr:cNvPr>
        <cdr:cNvSpPr txBox="1"/>
      </cdr:nvSpPr>
      <cdr:spPr>
        <a:xfrm xmlns:a="http://schemas.openxmlformats.org/drawingml/2006/main">
          <a:off x="83015" y="171019"/>
          <a:ext cx="1771911" cy="30602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сельское, лесное хозяйство, охота</a:t>
          </a:r>
        </a:p>
      </cdr:txBody>
    </cdr:sp>
  </cdr:relSizeAnchor>
  <cdr:relSizeAnchor xmlns:cdr="http://schemas.openxmlformats.org/drawingml/2006/chartDrawing">
    <cdr:from>
      <cdr:x>0.01422</cdr:x>
      <cdr:y>0.17745</cdr:y>
    </cdr:from>
    <cdr:to>
      <cdr:x>0.45435</cdr:x>
      <cdr:y>0.25524</cdr:y>
    </cdr:to>
    <cdr:sp macro="" textlink="">
      <cdr:nvSpPr>
        <cdr:cNvPr id="3" name="TextBox 135">
          <a:extLst xmlns:a="http://schemas.openxmlformats.org/drawingml/2006/main">
            <a:ext uri="{FF2B5EF4-FFF2-40B4-BE49-F238E27FC236}">
              <a16:creationId xmlns:a16="http://schemas.microsoft.com/office/drawing/2014/main" id="{2EFB3336-310E-8D41-40DB-BCF7E0A8AF90}"/>
            </a:ext>
          </a:extLst>
        </cdr:cNvPr>
        <cdr:cNvSpPr txBox="1"/>
      </cdr:nvSpPr>
      <cdr:spPr>
        <a:xfrm xmlns:a="http://schemas.openxmlformats.org/drawingml/2006/main">
          <a:off x="58893" y="702082"/>
          <a:ext cx="1822838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культура, спорт, организация досуга и развлечений</a:t>
          </a:r>
        </a:p>
      </cdr:txBody>
    </cdr:sp>
  </cdr:relSizeAnchor>
  <cdr:relSizeAnchor xmlns:cdr="http://schemas.openxmlformats.org/drawingml/2006/chartDrawing">
    <cdr:from>
      <cdr:x>0.02566</cdr:x>
      <cdr:y>0.30288</cdr:y>
    </cdr:from>
    <cdr:to>
      <cdr:x>0.45871</cdr:x>
      <cdr:y>0.38067</cdr:y>
    </cdr:to>
    <cdr:sp macro="" textlink="">
      <cdr:nvSpPr>
        <cdr:cNvPr id="4" name="TextBox 135">
          <a:extLst xmlns:a="http://schemas.openxmlformats.org/drawingml/2006/main">
            <a:ext uri="{FF2B5EF4-FFF2-40B4-BE49-F238E27FC236}">
              <a16:creationId xmlns:a16="http://schemas.microsoft.com/office/drawing/2014/main" id="{2EFB3336-310E-8D41-40DB-BCF7E0A8AF90}"/>
            </a:ext>
          </a:extLst>
        </cdr:cNvPr>
        <cdr:cNvSpPr txBox="1"/>
      </cdr:nvSpPr>
      <cdr:spPr>
        <a:xfrm xmlns:a="http://schemas.openxmlformats.org/drawingml/2006/main">
          <a:off x="106266" y="1198355"/>
          <a:ext cx="1793524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транспортировка</a:t>
          </a:r>
        </a:p>
        <a:p xmlns:a="http://schemas.openxmlformats.org/drawingml/2006/main">
          <a:r>
            <a:rPr lang="ru-RU" sz="10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и хранение</a:t>
          </a:r>
        </a:p>
      </cdr:txBody>
    </cdr:sp>
  </cdr:relSizeAnchor>
  <cdr:relSizeAnchor xmlns:cdr="http://schemas.openxmlformats.org/drawingml/2006/chartDrawing">
    <cdr:from>
      <cdr:x>0.0185</cdr:x>
      <cdr:y>0.43342</cdr:y>
    </cdr:from>
    <cdr:to>
      <cdr:x>0.41863</cdr:x>
      <cdr:y>0.47209</cdr:y>
    </cdr:to>
    <cdr:sp macro="" textlink="">
      <cdr:nvSpPr>
        <cdr:cNvPr id="6" name="TextBox 135">
          <a:extLst xmlns:a="http://schemas.openxmlformats.org/drawingml/2006/main">
            <a:ext uri="{FF2B5EF4-FFF2-40B4-BE49-F238E27FC236}">
              <a16:creationId xmlns:a16="http://schemas.microsoft.com/office/drawing/2014/main" id="{2EFB3336-310E-8D41-40DB-BCF7E0A8AF90}"/>
            </a:ext>
          </a:extLst>
        </cdr:cNvPr>
        <cdr:cNvSpPr txBox="1"/>
      </cdr:nvSpPr>
      <cdr:spPr>
        <a:xfrm xmlns:a="http://schemas.openxmlformats.org/drawingml/2006/main">
          <a:off x="76621" y="1714814"/>
          <a:ext cx="1657159" cy="1530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строительство</a:t>
          </a:r>
        </a:p>
      </cdr:txBody>
    </cdr:sp>
  </cdr:relSizeAnchor>
  <cdr:relSizeAnchor xmlns:cdr="http://schemas.openxmlformats.org/drawingml/2006/chartDrawing">
    <cdr:from>
      <cdr:x>0.01512</cdr:x>
      <cdr:y>0.525</cdr:y>
    </cdr:from>
    <cdr:to>
      <cdr:x>0.41525</cdr:x>
      <cdr:y>0.60234</cdr:y>
    </cdr:to>
    <cdr:sp macro="" textlink="">
      <cdr:nvSpPr>
        <cdr:cNvPr id="7" name="TextBox 135">
          <a:extLst xmlns:a="http://schemas.openxmlformats.org/drawingml/2006/main">
            <a:ext uri="{FF2B5EF4-FFF2-40B4-BE49-F238E27FC236}">
              <a16:creationId xmlns:a16="http://schemas.microsoft.com/office/drawing/2014/main" id="{2EFB3336-310E-8D41-40DB-BCF7E0A8AF90}"/>
            </a:ext>
          </a:extLst>
        </cdr:cNvPr>
        <cdr:cNvSpPr txBox="1"/>
      </cdr:nvSpPr>
      <cdr:spPr>
        <a:xfrm xmlns:a="http://schemas.openxmlformats.org/drawingml/2006/main">
          <a:off x="62639" y="2077153"/>
          <a:ext cx="1657158" cy="3060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торговля оптовая и розничная</a:t>
          </a:r>
        </a:p>
      </cdr:txBody>
    </cdr:sp>
  </cdr:relSizeAnchor>
  <cdr:relSizeAnchor xmlns:cdr="http://schemas.openxmlformats.org/drawingml/2006/chartDrawing">
    <cdr:from>
      <cdr:x>0.0087</cdr:x>
      <cdr:y>0.6474</cdr:y>
    </cdr:from>
    <cdr:to>
      <cdr:x>0.48122</cdr:x>
      <cdr:y>0.76408</cdr:y>
    </cdr:to>
    <cdr:sp macro="" textlink="">
      <cdr:nvSpPr>
        <cdr:cNvPr id="8" name="TextBox 135">
          <a:extLst xmlns:a="http://schemas.openxmlformats.org/drawingml/2006/main">
            <a:ext uri="{FF2B5EF4-FFF2-40B4-BE49-F238E27FC236}">
              <a16:creationId xmlns:a16="http://schemas.microsoft.com/office/drawing/2014/main" id="{2EFB3336-310E-8D41-40DB-BCF7E0A8AF90}"/>
            </a:ext>
          </a:extLst>
        </cdr:cNvPr>
        <cdr:cNvSpPr txBox="1"/>
      </cdr:nvSpPr>
      <cdr:spPr>
        <a:xfrm xmlns:a="http://schemas.openxmlformats.org/drawingml/2006/main">
          <a:off x="36036" y="2561434"/>
          <a:ext cx="1956963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гос. управление и обеспечение военной безопасности; соц. обеспечение</a:t>
          </a:r>
        </a:p>
      </cdr:txBody>
    </cdr:sp>
  </cdr:relSizeAnchor>
  <cdr:relSizeAnchor xmlns:cdr="http://schemas.openxmlformats.org/drawingml/2006/chartDrawing">
    <cdr:from>
      <cdr:x>0.02399</cdr:x>
      <cdr:y>0.81735</cdr:y>
    </cdr:from>
    <cdr:to>
      <cdr:x>0.42411</cdr:x>
      <cdr:y>0.85602</cdr:y>
    </cdr:to>
    <cdr:sp macro="" textlink="">
      <cdr:nvSpPr>
        <cdr:cNvPr id="9" name="TextBox 135">
          <a:extLst xmlns:a="http://schemas.openxmlformats.org/drawingml/2006/main">
            <a:ext uri="{FF2B5EF4-FFF2-40B4-BE49-F238E27FC236}">
              <a16:creationId xmlns:a16="http://schemas.microsoft.com/office/drawing/2014/main" id="{2EFB3336-310E-8D41-40DB-BCF7E0A8AF90}"/>
            </a:ext>
          </a:extLst>
        </cdr:cNvPr>
        <cdr:cNvSpPr txBox="1"/>
      </cdr:nvSpPr>
      <cdr:spPr>
        <a:xfrm xmlns:a="http://schemas.openxmlformats.org/drawingml/2006/main">
          <a:off x="99340" y="3233838"/>
          <a:ext cx="1657158" cy="15301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образование</a:t>
          </a:r>
        </a:p>
      </cdr:txBody>
    </cdr:sp>
  </cdr:relSizeAnchor>
  <cdr:relSizeAnchor xmlns:cdr="http://schemas.openxmlformats.org/drawingml/2006/chartDrawing">
    <cdr:from>
      <cdr:x>0.01813</cdr:x>
      <cdr:y>0.89526</cdr:y>
    </cdr:from>
    <cdr:to>
      <cdr:x>0.48122</cdr:x>
      <cdr:y>0.97305</cdr:y>
    </cdr:to>
    <cdr:sp macro="" textlink="">
      <cdr:nvSpPr>
        <cdr:cNvPr id="10" name="TextBox 135">
          <a:extLst xmlns:a="http://schemas.openxmlformats.org/drawingml/2006/main">
            <a:ext uri="{FF2B5EF4-FFF2-40B4-BE49-F238E27FC236}">
              <a16:creationId xmlns:a16="http://schemas.microsoft.com/office/drawing/2014/main" id="{2EFB3336-310E-8D41-40DB-BCF7E0A8AF90}"/>
            </a:ext>
          </a:extLst>
        </cdr:cNvPr>
        <cdr:cNvSpPr txBox="1"/>
      </cdr:nvSpPr>
      <cdr:spPr>
        <a:xfrm xmlns:a="http://schemas.openxmlformats.org/drawingml/2006/main">
          <a:off x="75102" y="3542114"/>
          <a:ext cx="1917897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здравоохранение и социальные услуги</a:t>
          </a:r>
        </a:p>
      </cdr:txBody>
    </cdr:sp>
  </cdr:relSizeAnchor>
  <cdr:relSizeAnchor xmlns:cdr="http://schemas.openxmlformats.org/drawingml/2006/chartDrawing">
    <cdr:from>
      <cdr:x>1</cdr:x>
      <cdr:y>0.52885</cdr:y>
    </cdr:from>
    <cdr:to>
      <cdr:x>1</cdr:x>
      <cdr:y>0.90747</cdr:y>
    </cdr:to>
    <cdr:cxnSp macro="">
      <cdr:nvCxnSpPr>
        <cdr:cNvPr id="11" name="Прямая соединительная линия 10">
          <a:extLst xmlns:a="http://schemas.openxmlformats.org/drawingml/2006/main">
            <a:ext uri="{FF2B5EF4-FFF2-40B4-BE49-F238E27FC236}">
              <a16:creationId xmlns:a16="http://schemas.microsoft.com/office/drawing/2014/main" id="{9172FE0D-553A-FE0F-3A47-C64F9D09AA29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8134012" y="2092395"/>
          <a:ext cx="0" cy="1498009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4756A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1</cdr:x>
      <cdr:y>0.52885</cdr:y>
    </cdr:from>
    <cdr:to>
      <cdr:x>1</cdr:x>
      <cdr:y>0.90747</cdr:y>
    </cdr:to>
    <cdr:cxnSp macro="">
      <cdr:nvCxnSpPr>
        <cdr:cNvPr id="12" name="Прямая соединительная линия 11">
          <a:extLst xmlns:a="http://schemas.openxmlformats.org/drawingml/2006/main">
            <a:ext uri="{FF2B5EF4-FFF2-40B4-BE49-F238E27FC236}">
              <a16:creationId xmlns:a16="http://schemas.microsoft.com/office/drawing/2014/main" id="{9172FE0D-553A-FE0F-3A47-C64F9D09AA29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8134012" y="2092395"/>
          <a:ext cx="0" cy="1498009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4756A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0.532</cdr:x>
      <cdr:y>0.03312</cdr:y>
    </cdr:from>
    <cdr:to>
      <cdr:x>0.532</cdr:x>
      <cdr:y>1</cdr:y>
    </cdr:to>
    <cdr:cxnSp macro="">
      <cdr:nvCxnSpPr>
        <cdr:cNvPr id="13" name="Прямая соединительная линия 12">
          <a:extLst xmlns:a="http://schemas.openxmlformats.org/drawingml/2006/main">
            <a:ext uri="{FF2B5EF4-FFF2-40B4-BE49-F238E27FC236}">
              <a16:creationId xmlns:a16="http://schemas.microsoft.com/office/drawing/2014/main" id="{9172FE0D-553A-FE0F-3A47-C64F9D09AA29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2203340" y="131057"/>
          <a:ext cx="0" cy="3825451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4756A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0.532</cdr:x>
      <cdr:y>0.04749</cdr:y>
    </cdr:from>
    <cdr:to>
      <cdr:x>0.72125</cdr:x>
      <cdr:y>0.10266</cdr:y>
    </cdr:to>
    <cdr:sp macro="" textlink="">
      <cdr:nvSpPr>
        <cdr:cNvPr id="24" name="Прямоугольник 23"/>
        <cdr:cNvSpPr/>
      </cdr:nvSpPr>
      <cdr:spPr>
        <a:xfrm xmlns:a="http://schemas.openxmlformats.org/drawingml/2006/main">
          <a:off x="2203339" y="187909"/>
          <a:ext cx="783773" cy="21827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0.532</cdr:x>
      <cdr:y>0.18431</cdr:y>
    </cdr:from>
    <cdr:to>
      <cdr:x>0.75018</cdr:x>
      <cdr:y>0.24265</cdr:y>
    </cdr:to>
    <cdr:sp macro="" textlink="">
      <cdr:nvSpPr>
        <cdr:cNvPr id="25" name="Прямоугольник 24"/>
        <cdr:cNvSpPr/>
      </cdr:nvSpPr>
      <cdr:spPr>
        <a:xfrm xmlns:a="http://schemas.openxmlformats.org/drawingml/2006/main">
          <a:off x="2203325" y="729237"/>
          <a:ext cx="903593" cy="23082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0.532</cdr:x>
      <cdr:y>0.30808</cdr:y>
    </cdr:from>
    <cdr:to>
      <cdr:x>0.84531</cdr:x>
      <cdr:y>0.38067</cdr:y>
    </cdr:to>
    <cdr:sp macro="" textlink="">
      <cdr:nvSpPr>
        <cdr:cNvPr id="26" name="Прямоугольник 25"/>
        <cdr:cNvSpPr/>
      </cdr:nvSpPr>
      <cdr:spPr>
        <a:xfrm xmlns:a="http://schemas.openxmlformats.org/drawingml/2006/main">
          <a:off x="2203325" y="1218938"/>
          <a:ext cx="1297601" cy="28719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0.532</cdr:x>
      <cdr:y>0.43349</cdr:y>
    </cdr:from>
    <cdr:to>
      <cdr:x>0.79695</cdr:x>
      <cdr:y>0.49845</cdr:y>
    </cdr:to>
    <cdr:sp macro="" textlink="">
      <cdr:nvSpPr>
        <cdr:cNvPr id="28" name="Прямоугольник 27"/>
        <cdr:cNvSpPr/>
      </cdr:nvSpPr>
      <cdr:spPr>
        <a:xfrm xmlns:a="http://schemas.openxmlformats.org/drawingml/2006/main">
          <a:off x="2203325" y="1715123"/>
          <a:ext cx="1097314" cy="25698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0.53392</cdr:x>
      <cdr:y>0.54228</cdr:y>
    </cdr:from>
    <cdr:to>
      <cdr:x>0.77802</cdr:x>
      <cdr:y>0.59745</cdr:y>
    </cdr:to>
    <cdr:sp macro="" textlink="">
      <cdr:nvSpPr>
        <cdr:cNvPr id="29" name="Прямоугольник 28"/>
        <cdr:cNvSpPr/>
      </cdr:nvSpPr>
      <cdr:spPr>
        <a:xfrm xmlns:a="http://schemas.openxmlformats.org/drawingml/2006/main">
          <a:off x="2211264" y="2145529"/>
          <a:ext cx="1010979" cy="21827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0.532</cdr:x>
      <cdr:y>0.67024</cdr:y>
    </cdr:from>
    <cdr:to>
      <cdr:x>0.65817</cdr:x>
      <cdr:y>0.72541</cdr:y>
    </cdr:to>
    <cdr:sp macro="" textlink="">
      <cdr:nvSpPr>
        <cdr:cNvPr id="30" name="Прямоугольник 29"/>
        <cdr:cNvSpPr/>
      </cdr:nvSpPr>
      <cdr:spPr>
        <a:xfrm xmlns:a="http://schemas.openxmlformats.org/drawingml/2006/main">
          <a:off x="2203341" y="2651826"/>
          <a:ext cx="522514" cy="21827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0.53411</cdr:x>
      <cdr:y>0.798</cdr:y>
    </cdr:from>
    <cdr:to>
      <cdr:x>0.71433</cdr:x>
      <cdr:y>0.85317</cdr:y>
    </cdr:to>
    <cdr:sp macro="" textlink="">
      <cdr:nvSpPr>
        <cdr:cNvPr id="31" name="Прямоугольник 30"/>
        <cdr:cNvSpPr/>
      </cdr:nvSpPr>
      <cdr:spPr>
        <a:xfrm xmlns:a="http://schemas.openxmlformats.org/drawingml/2006/main">
          <a:off x="2212049" y="3157302"/>
          <a:ext cx="746425" cy="21827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0.53411</cdr:x>
      <cdr:y>0.91398</cdr:y>
    </cdr:from>
    <cdr:to>
      <cdr:x>0.69181</cdr:x>
      <cdr:y>0.96914</cdr:y>
    </cdr:to>
    <cdr:sp macro="" textlink="">
      <cdr:nvSpPr>
        <cdr:cNvPr id="32" name="Прямоугольник 31"/>
        <cdr:cNvSpPr/>
      </cdr:nvSpPr>
      <cdr:spPr>
        <a:xfrm xmlns:a="http://schemas.openxmlformats.org/drawingml/2006/main">
          <a:off x="2212049" y="3616158"/>
          <a:ext cx="653143" cy="21827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0.74103</cdr:x>
      <cdr:y>0.03416</cdr:y>
    </cdr:from>
    <cdr:to>
      <cdr:x>0.89556</cdr:x>
      <cdr:y>0.0964</cdr:y>
    </cdr:to>
    <cdr:sp macro="" textlink="">
      <cdr:nvSpPr>
        <cdr:cNvPr id="37" name="TextBox 126">
          <a:extLst xmlns:a="http://schemas.openxmlformats.org/drawingml/2006/main">
            <a:ext uri="{FF2B5EF4-FFF2-40B4-BE49-F238E27FC236}">
              <a16:creationId xmlns:a16="http://schemas.microsoft.com/office/drawing/2014/main" id="{C155AAA7-6F11-C116-F937-E98916006BF3}"/>
            </a:ext>
          </a:extLst>
        </cdr:cNvPr>
        <cdr:cNvSpPr txBox="1"/>
      </cdr:nvSpPr>
      <cdr:spPr>
        <a:xfrm xmlns:a="http://schemas.openxmlformats.org/drawingml/2006/main">
          <a:off x="3069042" y="135171"/>
          <a:ext cx="640008" cy="24624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87 392,5</a:t>
          </a:r>
          <a:r>
            <a: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cdr:txBody>
    </cdr:sp>
  </cdr:relSizeAnchor>
  <cdr:relSizeAnchor xmlns:cdr="http://schemas.openxmlformats.org/drawingml/2006/chartDrawing">
    <cdr:from>
      <cdr:x>0.75446</cdr:x>
      <cdr:y>0.17983</cdr:y>
    </cdr:from>
    <cdr:to>
      <cdr:x>0.93023</cdr:x>
      <cdr:y>0.24206</cdr:y>
    </cdr:to>
    <cdr:sp macro="" textlink="">
      <cdr:nvSpPr>
        <cdr:cNvPr id="38" name="TextBox 126">
          <a:extLst xmlns:a="http://schemas.openxmlformats.org/drawingml/2006/main">
            <a:ext uri="{FF2B5EF4-FFF2-40B4-BE49-F238E27FC236}">
              <a16:creationId xmlns:a16="http://schemas.microsoft.com/office/drawing/2014/main" id="{C155AAA7-6F11-C116-F937-E98916006BF3}"/>
            </a:ext>
          </a:extLst>
        </cdr:cNvPr>
        <cdr:cNvSpPr txBox="1"/>
      </cdr:nvSpPr>
      <cdr:spPr>
        <a:xfrm xmlns:a="http://schemas.openxmlformats.org/drawingml/2006/main">
          <a:off x="3124673" y="711483"/>
          <a:ext cx="727968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76 131,2</a:t>
          </a:r>
          <a:r>
            <a: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cdr:txBody>
    </cdr:sp>
  </cdr:relSizeAnchor>
  <cdr:relSizeAnchor xmlns:cdr="http://schemas.openxmlformats.org/drawingml/2006/chartDrawing">
    <cdr:from>
      <cdr:x>0.85092</cdr:x>
      <cdr:y>0.30808</cdr:y>
    </cdr:from>
    <cdr:to>
      <cdr:x>1</cdr:x>
      <cdr:y>0.37032</cdr:y>
    </cdr:to>
    <cdr:sp macro="" textlink="">
      <cdr:nvSpPr>
        <cdr:cNvPr id="39" name="TextBox 126">
          <a:extLst xmlns:a="http://schemas.openxmlformats.org/drawingml/2006/main">
            <a:ext uri="{FF2B5EF4-FFF2-40B4-BE49-F238E27FC236}">
              <a16:creationId xmlns:a16="http://schemas.microsoft.com/office/drawing/2014/main" id="{C155AAA7-6F11-C116-F937-E98916006BF3}"/>
            </a:ext>
          </a:extLst>
        </cdr:cNvPr>
        <cdr:cNvSpPr txBox="1"/>
      </cdr:nvSpPr>
      <cdr:spPr>
        <a:xfrm xmlns:a="http://schemas.openxmlformats.org/drawingml/2006/main">
          <a:off x="3524169" y="1218938"/>
          <a:ext cx="617419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102 725,6</a:t>
          </a:r>
          <a:r>
            <a: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cdr:txBody>
    </cdr:sp>
  </cdr:relSizeAnchor>
  <cdr:relSizeAnchor xmlns:cdr="http://schemas.openxmlformats.org/drawingml/2006/chartDrawing">
    <cdr:from>
      <cdr:x>0.80376</cdr:x>
      <cdr:y>0.43349</cdr:y>
    </cdr:from>
    <cdr:to>
      <cdr:x>0.99831</cdr:x>
      <cdr:y>0.49573</cdr:y>
    </cdr:to>
    <cdr:sp macro="" textlink="">
      <cdr:nvSpPr>
        <cdr:cNvPr id="41" name="TextBox 126">
          <a:extLst xmlns:a="http://schemas.openxmlformats.org/drawingml/2006/main">
            <a:ext uri="{FF2B5EF4-FFF2-40B4-BE49-F238E27FC236}">
              <a16:creationId xmlns:a16="http://schemas.microsoft.com/office/drawing/2014/main" id="{C155AAA7-6F11-C116-F937-E98916006BF3}"/>
            </a:ext>
          </a:extLst>
        </cdr:cNvPr>
        <cdr:cNvSpPr txBox="1"/>
      </cdr:nvSpPr>
      <cdr:spPr>
        <a:xfrm xmlns:a="http://schemas.openxmlformats.org/drawingml/2006/main">
          <a:off x="3328859" y="1715123"/>
          <a:ext cx="805729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94 843,1</a:t>
          </a:r>
          <a:r>
            <a: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cdr:txBody>
    </cdr:sp>
  </cdr:relSizeAnchor>
  <cdr:relSizeAnchor xmlns:cdr="http://schemas.openxmlformats.org/drawingml/2006/chartDrawing">
    <cdr:from>
      <cdr:x>0.78365</cdr:x>
      <cdr:y>0.53255</cdr:y>
    </cdr:from>
    <cdr:to>
      <cdr:x>0.96914</cdr:x>
      <cdr:y>0.59479</cdr:y>
    </cdr:to>
    <cdr:sp macro="" textlink="">
      <cdr:nvSpPr>
        <cdr:cNvPr id="42" name="TextBox 126">
          <a:extLst xmlns:a="http://schemas.openxmlformats.org/drawingml/2006/main">
            <a:ext uri="{FF2B5EF4-FFF2-40B4-BE49-F238E27FC236}">
              <a16:creationId xmlns:a16="http://schemas.microsoft.com/office/drawing/2014/main" id="{C155AAA7-6F11-C116-F937-E98916006BF3}"/>
            </a:ext>
          </a:extLst>
        </cdr:cNvPr>
        <cdr:cNvSpPr txBox="1"/>
      </cdr:nvSpPr>
      <cdr:spPr>
        <a:xfrm xmlns:a="http://schemas.openxmlformats.org/drawingml/2006/main">
          <a:off x="3245566" y="2107043"/>
          <a:ext cx="768230" cy="24624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89 752,0</a:t>
          </a:r>
          <a:r>
            <a: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cdr:txBody>
    </cdr:sp>
  </cdr:relSizeAnchor>
  <cdr:relSizeAnchor xmlns:cdr="http://schemas.openxmlformats.org/drawingml/2006/chartDrawing">
    <cdr:from>
      <cdr:x>0.67323</cdr:x>
      <cdr:y>0.65458</cdr:y>
    </cdr:from>
    <cdr:to>
      <cdr:x>0.83512</cdr:x>
      <cdr:y>0.71681</cdr:y>
    </cdr:to>
    <cdr:sp macro="" textlink="">
      <cdr:nvSpPr>
        <cdr:cNvPr id="43" name="TextBox 126">
          <a:extLst xmlns:a="http://schemas.openxmlformats.org/drawingml/2006/main">
            <a:ext uri="{FF2B5EF4-FFF2-40B4-BE49-F238E27FC236}">
              <a16:creationId xmlns:a16="http://schemas.microsoft.com/office/drawing/2014/main" id="{C155AAA7-6F11-C116-F937-E98916006BF3}"/>
            </a:ext>
          </a:extLst>
        </cdr:cNvPr>
        <cdr:cNvSpPr txBox="1"/>
      </cdr:nvSpPr>
      <cdr:spPr>
        <a:xfrm xmlns:a="http://schemas.openxmlformats.org/drawingml/2006/main">
          <a:off x="2788255" y="2589833"/>
          <a:ext cx="670460" cy="24624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56 412,6</a:t>
          </a:r>
          <a:r>
            <a: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cdr:txBody>
    </cdr:sp>
  </cdr:relSizeAnchor>
  <cdr:relSizeAnchor xmlns:cdr="http://schemas.openxmlformats.org/drawingml/2006/chartDrawing">
    <cdr:from>
      <cdr:x>0.7312</cdr:x>
      <cdr:y>0.78475</cdr:y>
    </cdr:from>
    <cdr:to>
      <cdr:x>0.9054</cdr:x>
      <cdr:y>0.84699</cdr:y>
    </cdr:to>
    <cdr:sp macro="" textlink="">
      <cdr:nvSpPr>
        <cdr:cNvPr id="44" name="TextBox 126">
          <a:extLst xmlns:a="http://schemas.openxmlformats.org/drawingml/2006/main">
            <a:ext uri="{FF2B5EF4-FFF2-40B4-BE49-F238E27FC236}">
              <a16:creationId xmlns:a16="http://schemas.microsoft.com/office/drawing/2014/main" id="{C155AAA7-6F11-C116-F937-E98916006BF3}"/>
            </a:ext>
          </a:extLst>
        </cdr:cNvPr>
        <cdr:cNvSpPr txBox="1"/>
      </cdr:nvSpPr>
      <cdr:spPr>
        <a:xfrm xmlns:a="http://schemas.openxmlformats.org/drawingml/2006/main">
          <a:off x="3028310" y="3104876"/>
          <a:ext cx="721472" cy="24624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72 609,2</a:t>
          </a:r>
          <a:r>
            <a: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cdr:txBody>
    </cdr:sp>
  </cdr:relSizeAnchor>
  <cdr:relSizeAnchor xmlns:cdr="http://schemas.openxmlformats.org/drawingml/2006/chartDrawing">
    <cdr:from>
      <cdr:x>0.71102</cdr:x>
      <cdr:y>0.90627</cdr:y>
    </cdr:from>
    <cdr:to>
      <cdr:x>0.87511</cdr:x>
      <cdr:y>0.96851</cdr:y>
    </cdr:to>
    <cdr:sp macro="" textlink="">
      <cdr:nvSpPr>
        <cdr:cNvPr id="45" name="TextBox 126">
          <a:extLst xmlns:a="http://schemas.openxmlformats.org/drawingml/2006/main">
            <a:ext uri="{FF2B5EF4-FFF2-40B4-BE49-F238E27FC236}">
              <a16:creationId xmlns:a16="http://schemas.microsoft.com/office/drawing/2014/main" id="{C155AAA7-6F11-C116-F937-E98916006BF3}"/>
            </a:ext>
          </a:extLst>
        </cdr:cNvPr>
        <cdr:cNvSpPr txBox="1"/>
      </cdr:nvSpPr>
      <cdr:spPr>
        <a:xfrm xmlns:a="http://schemas.openxmlformats.org/drawingml/2006/main">
          <a:off x="2944761" y="3585657"/>
          <a:ext cx="679566" cy="24624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70 969,1</a:t>
          </a:r>
          <a:r>
            <a: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B37D7-8989-964D-A8C1-BF06A633812A}" type="datetimeFigureOut">
              <a:rPr lang="x-none" smtClean="0"/>
              <a:t>04.08.2025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20CD8-132A-1A42-9C3F-9E9662FD4B9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1069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53996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31559-EADC-79EB-7F8B-04D573827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9AC4695-8094-06C7-FE0F-93C5DEBC1D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05C56B6-71B7-84DB-5AF2-66510E68B5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DA50FF-5113-9FAF-68FB-99BD561CEB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34623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31559-EADC-79EB-7F8B-04D573827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9AC4695-8094-06C7-FE0F-93C5DEBC1D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05C56B6-71B7-84DB-5AF2-66510E68B5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DA50FF-5113-9FAF-68FB-99BD561CEB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47867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16327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7F9D7-69DD-4EB2-972F-98B824971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B7D7F1A-BE5B-66EE-342D-3538B66086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4178875-FF37-EE86-DAD7-380DFAB7B5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63DEEC-3F28-764A-E6C2-61F16D030F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535772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8463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74235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18345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53786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8284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96060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7DA93-4D9C-77CF-5054-BF0A682EC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494490F-0AFD-4883-F4B8-600A1C5284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635C33F-0DE6-2577-5E76-38F880651C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64622D-47AF-7FD3-B699-477337452E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65631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87960-28E4-7815-99D9-313CF635A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DA2913B-9A35-EB12-F0F4-6B10F339C4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9A7AF89-1190-B616-3F7D-22A7024935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1CCF27-DA1B-E069-F741-60B8BE1108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44384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BCC1B-C639-1BB8-956F-A6C62B6E8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F1485FD-BE14-D346-9FB3-2D5150BEAB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5966B83-3494-8F01-AF2D-1BEBA2A723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F3A82F7-7F86-790C-AC05-42214FC789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10114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8016-56EC-0A43-ADB2-8D6B320CC239}" type="datetime1">
              <a:rPr lang="ru-RU" smtClean="0"/>
              <a:t>04.08.2025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62644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25D4-5D07-C84F-8F5B-C0FCE56BAA04}" type="datetime1">
              <a:rPr lang="ru-RU" smtClean="0"/>
              <a:t>04.08.2025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09393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5FE6-9F58-E04A-AF5D-E0D3CED08D0B}" type="datetime1">
              <a:rPr lang="ru-RU" smtClean="0"/>
              <a:t>04.08.2025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5568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3C6A-949B-8546-BF85-B80F61ADB7C8}" type="datetime1">
              <a:rPr lang="ru-RU" smtClean="0"/>
              <a:t>04.08.2025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99226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1187-46BE-9D44-A2D2-7AB336D6874D}" type="datetime1">
              <a:rPr lang="ru-RU" smtClean="0"/>
              <a:t>04.08.2025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4368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D714-477C-8E4F-80B2-8100E37C6C45}" type="datetime1">
              <a:rPr lang="ru-RU" smtClean="0"/>
              <a:t>04.08.2025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4144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9CC66-20DE-6A40-94F2-95386CD16213}" type="datetime1">
              <a:rPr lang="ru-RU" smtClean="0"/>
              <a:t>04.08.2025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1079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C66C4-FF1D-DE42-949B-EFC34EECAF9A}" type="datetime1">
              <a:rPr lang="ru-RU" smtClean="0"/>
              <a:t>04.08.2025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20264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0058-7471-E142-87EA-3597FEA11B8A}" type="datetime1">
              <a:rPr lang="ru-RU" smtClean="0"/>
              <a:t>04.08.2025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67107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BD9B-40A4-764D-8305-4622582737AA}" type="datetime1">
              <a:rPr lang="ru-RU" smtClean="0"/>
              <a:t>04.08.2025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07033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164F-07BA-6243-AF5E-D22E108E4987}" type="datetime1">
              <a:rPr lang="ru-RU" smtClean="0"/>
              <a:t>04.08.2025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32521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9ACFB-CE6A-F744-9AEA-E08B5B8BAE3D}" type="datetime1">
              <a:rPr lang="ru-RU" smtClean="0"/>
              <a:t>04.08.2025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9922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svg"/><Relationship Id="rId13" Type="http://schemas.openxmlformats.org/officeDocument/2006/relationships/image" Target="../media/image95.png"/><Relationship Id="rId3" Type="http://schemas.openxmlformats.org/officeDocument/2006/relationships/image" Target="../media/image89.png"/><Relationship Id="rId7" Type="http://schemas.openxmlformats.org/officeDocument/2006/relationships/image" Target="../media/image91.png"/><Relationship Id="rId12" Type="http://schemas.openxmlformats.org/officeDocument/2006/relationships/image" Target="../media/image41.sv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svg"/><Relationship Id="rId11" Type="http://schemas.openxmlformats.org/officeDocument/2006/relationships/image" Target="../media/image40.png"/><Relationship Id="rId5" Type="http://schemas.openxmlformats.org/officeDocument/2006/relationships/image" Target="../media/image58.png"/><Relationship Id="rId15" Type="http://schemas.openxmlformats.org/officeDocument/2006/relationships/image" Target="../media/image42.png"/><Relationship Id="rId10" Type="http://schemas.openxmlformats.org/officeDocument/2006/relationships/image" Target="../media/image94.svg"/><Relationship Id="rId4" Type="http://schemas.openxmlformats.org/officeDocument/2006/relationships/image" Target="../media/image90.svg"/><Relationship Id="rId9" Type="http://schemas.openxmlformats.org/officeDocument/2006/relationships/image" Target="../media/image93.png"/><Relationship Id="rId14" Type="http://schemas.openxmlformats.org/officeDocument/2006/relationships/image" Target="../media/image96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image" Target="../media/image97.png"/><Relationship Id="rId3" Type="http://schemas.openxmlformats.org/officeDocument/2006/relationships/image" Target="../media/image93.png"/><Relationship Id="rId7" Type="http://schemas.openxmlformats.org/officeDocument/2006/relationships/image" Target="../media/image40.png"/><Relationship Id="rId12" Type="http://schemas.openxmlformats.org/officeDocument/2006/relationships/image" Target="../media/image96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svg"/><Relationship Id="rId11" Type="http://schemas.openxmlformats.org/officeDocument/2006/relationships/image" Target="../media/image95.png"/><Relationship Id="rId5" Type="http://schemas.openxmlformats.org/officeDocument/2006/relationships/image" Target="../media/image58.png"/><Relationship Id="rId10" Type="http://schemas.openxmlformats.org/officeDocument/2006/relationships/image" Target="../media/image63.svg"/><Relationship Id="rId4" Type="http://schemas.openxmlformats.org/officeDocument/2006/relationships/image" Target="../media/image94.svg"/><Relationship Id="rId9" Type="http://schemas.openxmlformats.org/officeDocument/2006/relationships/image" Target="../media/image62.png"/><Relationship Id="rId14" Type="http://schemas.openxmlformats.org/officeDocument/2006/relationships/image" Target="../media/image98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hyperlink" Target="https://business.amurobl.ru/amurfondgarant" TargetMode="External"/><Relationship Id="rId3" Type="http://schemas.openxmlformats.org/officeDocument/2006/relationships/image" Target="../media/image100.svg"/><Relationship Id="rId7" Type="http://schemas.openxmlformats.org/officeDocument/2006/relationships/hyperlink" Target="https://blgraion.amurobl.ru/pages/inv/mery-podderzhki-investorov/" TargetMode="External"/><Relationship Id="rId12" Type="http://schemas.openxmlformats.org/officeDocument/2006/relationships/image" Target="../media/image106.svg"/><Relationship Id="rId2" Type="http://schemas.openxmlformats.org/officeDocument/2006/relationships/image" Target="../media/image99.png"/><Relationship Id="rId16" Type="http://schemas.openxmlformats.org/officeDocument/2006/relationships/image" Target="../media/image108.sv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lgraion.amurobl.ru/pages/inv/soprovozhdenie-investitsionnykh-proektov-po-printsipu-odnogo-okna/" TargetMode="External"/><Relationship Id="rId11" Type="http://schemas.openxmlformats.org/officeDocument/2006/relationships/image" Target="../media/image105.png"/><Relationship Id="rId5" Type="http://schemas.openxmlformats.org/officeDocument/2006/relationships/image" Target="../media/image102.svg"/><Relationship Id="rId15" Type="http://schemas.openxmlformats.org/officeDocument/2006/relationships/image" Target="../media/image107.png"/><Relationship Id="rId10" Type="http://schemas.openxmlformats.org/officeDocument/2006/relationships/hyperlink" Target="https://blgraion.amurobl.ru/pages/deyatelnostblg/upravlenie-imushchestvennykh-i-zemelnykh-otnosheniy9780/normotivno-pravovye-akty465346346/" TargetMode="External"/><Relationship Id="rId4" Type="http://schemas.openxmlformats.org/officeDocument/2006/relationships/image" Target="../media/image101.png"/><Relationship Id="rId9" Type="http://schemas.openxmlformats.org/officeDocument/2006/relationships/image" Target="../media/image104.svg"/><Relationship Id="rId14" Type="http://schemas.openxmlformats.org/officeDocument/2006/relationships/hyperlink" Target="https://&#1073;&#1080;&#1079;&#1085;&#1077;&#1089;&#1082;&#1088;&#1077;&#1076;&#1080;&#1090;28.&#1088;&#1092;/programs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10" Type="http://schemas.openxmlformats.org/officeDocument/2006/relationships/image" Target="../media/image116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17.png"/><Relationship Id="rId7" Type="http://schemas.openxmlformats.org/officeDocument/2006/relationships/image" Target="../media/image27.png"/><Relationship Id="rId12" Type="http://schemas.openxmlformats.org/officeDocument/2006/relationships/image" Target="../media/image124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0.svg"/><Relationship Id="rId11" Type="http://schemas.openxmlformats.org/officeDocument/2006/relationships/image" Target="../media/image123.png"/><Relationship Id="rId5" Type="http://schemas.openxmlformats.org/officeDocument/2006/relationships/image" Target="../media/image119.png"/><Relationship Id="rId10" Type="http://schemas.openxmlformats.org/officeDocument/2006/relationships/image" Target="../media/image122.svg"/><Relationship Id="rId4" Type="http://schemas.openxmlformats.org/officeDocument/2006/relationships/image" Target="../media/image118.svg"/><Relationship Id="rId9" Type="http://schemas.openxmlformats.org/officeDocument/2006/relationships/image" Target="../media/image1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image" Target="../media/image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image" Target="../media/image4.jpg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11" Type="http://schemas.openxmlformats.org/officeDocument/2006/relationships/image" Target="../media/image13.sv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sv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9.png"/><Relationship Id="rId20" Type="http://schemas.openxmlformats.org/officeDocument/2006/relationships/image" Target="../media/image3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11" Type="http://schemas.openxmlformats.org/officeDocument/2006/relationships/image" Target="../media/image24.svg"/><Relationship Id="rId5" Type="http://schemas.openxmlformats.org/officeDocument/2006/relationships/image" Target="../media/image18.png"/><Relationship Id="rId15" Type="http://schemas.openxmlformats.org/officeDocument/2006/relationships/image" Target="../media/image28.sv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svg"/><Relationship Id="rId9" Type="http://schemas.openxmlformats.org/officeDocument/2006/relationships/image" Target="../media/image22.svg"/><Relationship Id="rId14" Type="http://schemas.openxmlformats.org/officeDocument/2006/relationships/image" Target="../media/image27.png"/><Relationship Id="rId22" Type="http://schemas.openxmlformats.org/officeDocument/2006/relationships/image" Target="../media/image35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3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13" Type="http://schemas.openxmlformats.org/officeDocument/2006/relationships/image" Target="../media/image50.png"/><Relationship Id="rId18" Type="http://schemas.openxmlformats.org/officeDocument/2006/relationships/image" Target="../media/image55.svg"/><Relationship Id="rId26" Type="http://schemas.openxmlformats.org/officeDocument/2006/relationships/image" Target="../media/image63.svg"/><Relationship Id="rId3" Type="http://schemas.openxmlformats.org/officeDocument/2006/relationships/image" Target="../media/image40.png"/><Relationship Id="rId21" Type="http://schemas.openxmlformats.org/officeDocument/2006/relationships/image" Target="../media/image58.png"/><Relationship Id="rId7" Type="http://schemas.openxmlformats.org/officeDocument/2006/relationships/image" Target="../media/image44.png"/><Relationship Id="rId12" Type="http://schemas.openxmlformats.org/officeDocument/2006/relationships/image" Target="../media/image49.svg"/><Relationship Id="rId17" Type="http://schemas.openxmlformats.org/officeDocument/2006/relationships/image" Target="../media/image54.png"/><Relationship Id="rId25" Type="http://schemas.openxmlformats.org/officeDocument/2006/relationships/image" Target="../media/image6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3.svg"/><Relationship Id="rId20" Type="http://schemas.openxmlformats.org/officeDocument/2006/relationships/image" Target="../media/image57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svg"/><Relationship Id="rId11" Type="http://schemas.openxmlformats.org/officeDocument/2006/relationships/image" Target="../media/image48.png"/><Relationship Id="rId24" Type="http://schemas.openxmlformats.org/officeDocument/2006/relationships/image" Target="../media/image61.sv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23" Type="http://schemas.openxmlformats.org/officeDocument/2006/relationships/image" Target="../media/image60.png"/><Relationship Id="rId10" Type="http://schemas.openxmlformats.org/officeDocument/2006/relationships/image" Target="../media/image47.svg"/><Relationship Id="rId19" Type="http://schemas.openxmlformats.org/officeDocument/2006/relationships/image" Target="../media/image56.png"/><Relationship Id="rId4" Type="http://schemas.openxmlformats.org/officeDocument/2006/relationships/image" Target="../media/image41.svg"/><Relationship Id="rId9" Type="http://schemas.openxmlformats.org/officeDocument/2006/relationships/image" Target="../media/image46.png"/><Relationship Id="rId14" Type="http://schemas.openxmlformats.org/officeDocument/2006/relationships/image" Target="../media/image51.svg"/><Relationship Id="rId22" Type="http://schemas.openxmlformats.org/officeDocument/2006/relationships/image" Target="../media/image5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sv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svg"/><Relationship Id="rId5" Type="http://schemas.openxmlformats.org/officeDocument/2006/relationships/image" Target="../media/image66.png"/><Relationship Id="rId10" Type="http://schemas.openxmlformats.org/officeDocument/2006/relationships/image" Target="../media/image71.svg"/><Relationship Id="rId4" Type="http://schemas.openxmlformats.org/officeDocument/2006/relationships/image" Target="../media/image65.svg"/><Relationship Id="rId9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F35A2E48-CBA7-81AD-1A95-7B102E7F945B}"/>
              </a:ext>
            </a:extLst>
          </p:cNvPr>
          <p:cNvSpPr/>
          <p:nvPr/>
        </p:nvSpPr>
        <p:spPr>
          <a:xfrm>
            <a:off x="7613351" y="158307"/>
            <a:ext cx="2153465" cy="727622"/>
          </a:xfrm>
          <a:prstGeom prst="roundRect">
            <a:avLst>
              <a:gd name="adj" fmla="val 27462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АМУРСКАЯ ОБЛАСТЬ</a:t>
            </a:r>
            <a:endParaRPr kumimoji="0" lang="x-none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F5C67211-303C-B1E1-A395-221ED7DB4133}"/>
              </a:ext>
            </a:extLst>
          </p:cNvPr>
          <p:cNvSpPr/>
          <p:nvPr/>
        </p:nvSpPr>
        <p:spPr>
          <a:xfrm>
            <a:off x="9039194" y="158307"/>
            <a:ext cx="727622" cy="727622"/>
          </a:xfrm>
          <a:prstGeom prst="roundRect">
            <a:avLst>
              <a:gd name="adj" fmla="val 28568"/>
            </a:avLst>
          </a:prstGeom>
          <a:solidFill>
            <a:srgbClr val="FEFEFE"/>
          </a:solidFill>
          <a:ln>
            <a:noFill/>
          </a:ln>
          <a:effectLst>
            <a:outerShdw blurRad="106087" sx="89633" sy="89633" algn="ctr" rotWithShape="0">
              <a:prstClr val="black">
                <a:alpha val="9229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4880597"/>
            <a:ext cx="731788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БЛАГОВЕЩЕНСКОГО МУНИЦИПАЛЬНОГО ОКРУГА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48A14C-7E6E-E9C5-E8DE-FFE2EB5D9135}"/>
              </a:ext>
            </a:extLst>
          </p:cNvPr>
          <p:cNvSpPr txBox="1"/>
          <p:nvPr/>
        </p:nvSpPr>
        <p:spPr>
          <a:xfrm>
            <a:off x="644434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@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МАТЕРИАЛ ПОДГОТОВЛЕН АДМИНИСТРАЦИЕЙ БЛАГОВЕЩЕНСКОГО МУНИЦИПАЛЬНОГО ОКРУГА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31722E-E874-1A99-07C5-CE6DC9B6B33C}"/>
              </a:ext>
            </a:extLst>
          </p:cNvPr>
          <p:cNvSpPr txBox="1"/>
          <p:nvPr/>
        </p:nvSpPr>
        <p:spPr>
          <a:xfrm>
            <a:off x="7856283" y="3510169"/>
            <a:ext cx="167480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РАМКЕ СЛЕДУЕТ КРУПНО РАЗМЕСТИТЬ ГЕРБ ВАШЕГО МУНИЦИПАЛИТЕТА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D"/>
              </a:clrFrom>
              <a:clrTo>
                <a:srgbClr val="FEFEFD">
                  <a:alpha val="0"/>
                </a:srgbClr>
              </a:clrTo>
            </a:clrChange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56283" y="1256553"/>
            <a:ext cx="1783017" cy="289638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3290" y="212403"/>
            <a:ext cx="619430" cy="6194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7016" y="1256553"/>
            <a:ext cx="6986335" cy="289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831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BAF71-4089-4635-8D62-BB2C93B79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Скругленный прямоугольник 134">
            <a:extLst>
              <a:ext uri="{FF2B5EF4-FFF2-40B4-BE49-F238E27FC236}">
                <a16:creationId xmlns:a16="http://schemas.microsoft.com/office/drawing/2014/main" id="{45A40C3D-5FE2-E053-3290-D28F2204372C}"/>
              </a:ext>
            </a:extLst>
          </p:cNvPr>
          <p:cNvSpPr/>
          <p:nvPr/>
        </p:nvSpPr>
        <p:spPr>
          <a:xfrm>
            <a:off x="6835241" y="1429319"/>
            <a:ext cx="2968121" cy="4878504"/>
          </a:xfrm>
          <a:prstGeom prst="roundRect">
            <a:avLst>
              <a:gd name="adj" fmla="val 703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32" name="Скругленный прямоугольник 131">
            <a:extLst>
              <a:ext uri="{FF2B5EF4-FFF2-40B4-BE49-F238E27FC236}">
                <a16:creationId xmlns:a16="http://schemas.microsoft.com/office/drawing/2014/main" id="{8D9851CB-3B9D-FFA9-7B9B-F99179EA665A}"/>
              </a:ext>
            </a:extLst>
          </p:cNvPr>
          <p:cNvSpPr/>
          <p:nvPr/>
        </p:nvSpPr>
        <p:spPr>
          <a:xfrm>
            <a:off x="627016" y="1401546"/>
            <a:ext cx="6056289" cy="4906277"/>
          </a:xfrm>
          <a:prstGeom prst="roundRect">
            <a:avLst>
              <a:gd name="adj" fmla="val 502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7" name="Скругленный прямоугольник 196">
            <a:extLst>
              <a:ext uri="{FF2B5EF4-FFF2-40B4-BE49-F238E27FC236}">
                <a16:creationId xmlns:a16="http://schemas.microsoft.com/office/drawing/2014/main" id="{F2BF197B-A448-E079-7BC3-CC0BAF390F9F}"/>
              </a:ext>
            </a:extLst>
          </p:cNvPr>
          <p:cNvSpPr/>
          <p:nvPr/>
        </p:nvSpPr>
        <p:spPr>
          <a:xfrm>
            <a:off x="750637" y="1525350"/>
            <a:ext cx="2843999" cy="2260800"/>
          </a:xfrm>
          <a:prstGeom prst="roundRect">
            <a:avLst>
              <a:gd name="adj" fmla="val 829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17F9C4-38A1-7877-08F5-FF97015D71C6}"/>
              </a:ext>
            </a:extLst>
          </p:cNvPr>
          <p:cNvSpPr txBox="1"/>
          <p:nvPr/>
        </p:nvSpPr>
        <p:spPr>
          <a:xfrm>
            <a:off x="627016" y="550177"/>
            <a:ext cx="916057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</a:p>
          <a:p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ЗНАКОВЫЕ СОБЫТИЯ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2165614C-6371-5053-2690-9B9E16044DB3}"/>
              </a:ext>
            </a:extLst>
          </p:cNvPr>
          <p:cNvSpPr/>
          <p:nvPr/>
        </p:nvSpPr>
        <p:spPr>
          <a:xfrm>
            <a:off x="627017" y="163628"/>
            <a:ext cx="66511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id="{26243AEC-A602-C121-C4DA-F42F48447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15650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07757ABF-CE18-4EF4-9BF0-AE7C8D81B176}"/>
              </a:ext>
            </a:extLst>
          </p:cNvPr>
          <p:cNvSpPr/>
          <p:nvPr/>
        </p:nvSpPr>
        <p:spPr>
          <a:xfrm>
            <a:off x="756560" y="3919288"/>
            <a:ext cx="2844000" cy="2260800"/>
          </a:xfrm>
          <a:prstGeom prst="roundRect">
            <a:avLst>
              <a:gd name="adj" fmla="val 829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A399365B-8394-2661-767B-A9A723347202}"/>
              </a:ext>
            </a:extLst>
          </p:cNvPr>
          <p:cNvSpPr/>
          <p:nvPr/>
        </p:nvSpPr>
        <p:spPr>
          <a:xfrm>
            <a:off x="3725362" y="1525350"/>
            <a:ext cx="2826000" cy="2260800"/>
          </a:xfrm>
          <a:prstGeom prst="roundRect">
            <a:avLst>
              <a:gd name="adj" fmla="val 829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793D5F30-060A-B010-4F6B-9E7C5FE58BF0}"/>
              </a:ext>
            </a:extLst>
          </p:cNvPr>
          <p:cNvSpPr/>
          <p:nvPr/>
        </p:nvSpPr>
        <p:spPr>
          <a:xfrm>
            <a:off x="3725362" y="3919288"/>
            <a:ext cx="2826000" cy="2260800"/>
          </a:xfrm>
          <a:prstGeom prst="roundRect">
            <a:avLst>
              <a:gd name="adj" fmla="val 829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F06D10A-91DC-D26F-7FCC-5E23D5A2F0C9}"/>
              </a:ext>
            </a:extLst>
          </p:cNvPr>
          <p:cNvSpPr txBox="1"/>
          <p:nvPr/>
        </p:nvSpPr>
        <p:spPr>
          <a:xfrm>
            <a:off x="632590" y="6365207"/>
            <a:ext cx="363832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6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Юбилейные даты 2025 года</a:t>
            </a:r>
            <a:endParaRPr lang="x-none" sz="6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C00114-96E8-8DCE-5F77-070CD6F3BE93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БЛАГОВЕЩЕНСКИЙ МУНИЦИПАЛЬНЫЙ ОКРУГ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697CC25-E141-68D7-3AF7-2D6890050277}"/>
              </a:ext>
            </a:extLst>
          </p:cNvPr>
          <p:cNvSpPr txBox="1"/>
          <p:nvPr/>
        </p:nvSpPr>
        <p:spPr>
          <a:xfrm>
            <a:off x="3920792" y="3496738"/>
            <a:ext cx="2630569" cy="2462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КАЗАЧЬЯ СЕЛЬСКОХОЗЯЙСТВЕННАЯ ЯРМАРКА</a:t>
            </a:r>
          </a:p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 </a:t>
            </a:r>
            <a:r>
              <a:rPr lang="ru-RU" sz="8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Грибское</a:t>
            </a:r>
            <a:endParaRPr lang="ru-RU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792" y="1621578"/>
            <a:ext cx="2404927" cy="18177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697CC25-E141-68D7-3AF7-2D6890050277}"/>
              </a:ext>
            </a:extLst>
          </p:cNvPr>
          <p:cNvSpPr txBox="1"/>
          <p:nvPr/>
        </p:nvSpPr>
        <p:spPr>
          <a:xfrm>
            <a:off x="959573" y="5766606"/>
            <a:ext cx="2520849" cy="2462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СНЕЖНАЯ НОВОГОДНЯЯ ОТКРЫТКА</a:t>
            </a:r>
          </a:p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реке Хомутина с. </a:t>
            </a:r>
            <a:r>
              <a:rPr lang="ru-RU" sz="8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Марково</a:t>
            </a:r>
            <a:endParaRPr lang="ru-RU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232" y="4068436"/>
            <a:ext cx="2455817" cy="163007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697CC25-E141-68D7-3AF7-2D6890050277}"/>
              </a:ext>
            </a:extLst>
          </p:cNvPr>
          <p:cNvSpPr txBox="1"/>
          <p:nvPr/>
        </p:nvSpPr>
        <p:spPr>
          <a:xfrm>
            <a:off x="6981097" y="3674481"/>
            <a:ext cx="1618683" cy="33855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ФЕСТИВАЛЬ ТЫКВЫ</a:t>
            </a:r>
          </a:p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 Сергеевка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395" y="1621578"/>
            <a:ext cx="2643324" cy="181613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2697CC25-E141-68D7-3AF7-2D6890050277}"/>
              </a:ext>
            </a:extLst>
          </p:cNvPr>
          <p:cNvSpPr txBox="1"/>
          <p:nvPr/>
        </p:nvSpPr>
        <p:spPr>
          <a:xfrm>
            <a:off x="859350" y="3464316"/>
            <a:ext cx="1166948" cy="2462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 ЛЕТ</a:t>
            </a:r>
          </a:p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 Кантон-Коммуна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1097" y="1689462"/>
            <a:ext cx="2694125" cy="180727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5375" y="4162756"/>
            <a:ext cx="2659847" cy="185007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697CC25-E141-68D7-3AF7-2D6890050277}"/>
              </a:ext>
            </a:extLst>
          </p:cNvPr>
          <p:cNvSpPr txBox="1"/>
          <p:nvPr/>
        </p:nvSpPr>
        <p:spPr>
          <a:xfrm>
            <a:off x="3854213" y="5766606"/>
            <a:ext cx="1166948" cy="2462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165 ЛЕТ</a:t>
            </a:r>
          </a:p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 </a:t>
            </a:r>
            <a:r>
              <a:rPr lang="ru-RU" sz="8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Игнатьево</a:t>
            </a:r>
            <a:endParaRPr lang="ru-RU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46798C4-56DA-43C0-9BA9-006D4064DD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3979" y="4068436"/>
            <a:ext cx="2422439" cy="163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460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B2805F-75D5-A713-EF45-F8CD68453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8B906F29-101C-C5CB-6AC6-8F8AF706CB1F}"/>
              </a:ext>
            </a:extLst>
          </p:cNvPr>
          <p:cNvSpPr/>
          <p:nvPr/>
        </p:nvSpPr>
        <p:spPr>
          <a:xfrm>
            <a:off x="5297771" y="2269714"/>
            <a:ext cx="4497839" cy="1483045"/>
          </a:xfrm>
          <a:prstGeom prst="roundRect">
            <a:avLst>
              <a:gd name="adj" fmla="val 13233"/>
            </a:avLst>
          </a:prstGeom>
          <a:noFill/>
          <a:ln>
            <a:solidFill>
              <a:srgbClr val="B1C1E4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75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промышленных и перерабатывающих предприятий</a:t>
            </a:r>
            <a:endParaRPr kumimoji="0" lang="ru-RU" sz="75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3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75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Нехватка квалифицированных кадров, отток кадров в крупные города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3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75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Высокий уровень социально-экономической</a:t>
            </a:r>
            <a:r>
              <a:rPr kumimoji="0" lang="ru-RU" sz="75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дифференциации, отражающий неравномерное пространственное развитие</a:t>
            </a:r>
            <a:endParaRPr kumimoji="0" lang="ru-RU" sz="75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3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75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Высокий уровень износа</a:t>
            </a:r>
            <a:r>
              <a:rPr kumimoji="0" lang="ru-RU" sz="75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жилищного фонда, коммунальной и инженерной инфраструктуры</a:t>
            </a:r>
            <a:endParaRPr kumimoji="0" lang="ru-RU" sz="75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3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75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Сложности с созданием и развитием бизнеса из-за высокой конкуренции с градообразующими предприятиями областного центра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1B2E6712-04E7-5838-3ABC-08400429D4F0}"/>
              </a:ext>
            </a:extLst>
          </p:cNvPr>
          <p:cNvSpPr/>
          <p:nvPr/>
        </p:nvSpPr>
        <p:spPr>
          <a:xfrm>
            <a:off x="5283794" y="4824775"/>
            <a:ext cx="4497839" cy="1483045"/>
          </a:xfrm>
          <a:prstGeom prst="roundRect">
            <a:avLst>
              <a:gd name="adj" fmla="val 14095"/>
            </a:avLst>
          </a:prstGeom>
          <a:noFill/>
          <a:ln>
            <a:solidFill>
              <a:srgbClr val="B1C1E4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75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численности квалифицированных специалистов</a:t>
            </a:r>
            <a:r>
              <a:rPr kumimoji="0" lang="ru-RU" sz="75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3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75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Медленные темпы развития отдаленных и труднодоступных населенных пунктов округа</a:t>
            </a:r>
            <a:endParaRPr lang="ru-RU" sz="750" b="1" noProof="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00" b="1" i="0" u="none" strike="noStrike" kern="1200" cap="none" spc="0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75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Дефицит кадров в сельской местности, отток молодежи и квалифицированных кадров, увеличение доли работников пенсионного возраста</a:t>
            </a:r>
            <a:endParaRPr kumimoji="0" lang="ru-RU" sz="75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3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75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Конкуренция с </a:t>
            </a:r>
            <a:r>
              <a:rPr kumimoji="0" lang="ru-RU" sz="75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туристически</a:t>
            </a:r>
            <a:r>
              <a:rPr lang="ru-RU" sz="75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75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развитыми соседними </a:t>
            </a:r>
            <a:r>
              <a:rPr lang="ru-RU" sz="75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муниципальными образованиями</a:t>
            </a:r>
            <a:endParaRPr kumimoji="0" lang="ru-RU" sz="75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3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75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Снижение</a:t>
            </a:r>
            <a:r>
              <a:rPr kumimoji="0" lang="ru-RU" sz="75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качества и доступности социальных услуг населению</a:t>
            </a:r>
            <a:endParaRPr kumimoji="0" lang="ru-RU" sz="75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id="{7D1038DB-1613-C231-C343-A226DDF5FF09}"/>
              </a:ext>
            </a:extLst>
          </p:cNvPr>
          <p:cNvSpPr/>
          <p:nvPr/>
        </p:nvSpPr>
        <p:spPr>
          <a:xfrm>
            <a:off x="640991" y="2269714"/>
            <a:ext cx="4497839" cy="1483045"/>
          </a:xfrm>
          <a:prstGeom prst="roundRect">
            <a:avLst>
              <a:gd name="adj" fmla="val 13233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rtlCol="0" anchor="t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750" b="1" noProof="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Выгодное географическое положение, непосредственная близость к областному центру</a:t>
            </a:r>
            <a:endParaRPr kumimoji="0" lang="ru-RU" sz="75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3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75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Разнообразная минерально-сырьевая база</a:t>
            </a:r>
            <a:endParaRPr kumimoji="0" lang="ru-RU" sz="75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3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75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Выгодное расположение для производства с/х продукции, благоприятные климатические условия, богатые плодородные земли</a:t>
            </a:r>
            <a:endParaRPr kumimoji="0" lang="ru-RU" sz="75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3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75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Благоприятный</a:t>
            </a:r>
            <a:r>
              <a:rPr kumimoji="0" lang="ru-RU" sz="750" b="1" i="0" u="none" strike="noStrike" kern="1200" cap="none" spc="0" normalizeH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инвестиционный климат для ведения бизнеса</a:t>
            </a:r>
            <a:endParaRPr kumimoji="0" lang="ru-RU" sz="75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3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75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Наличие </a:t>
            </a:r>
            <a:r>
              <a:rPr lang="ru-RU" sz="75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пограничного мостового перехода Благовещенск (РФ) – </a:t>
            </a:r>
            <a:r>
              <a:rPr lang="ru-RU" sz="75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Хэйхэ</a:t>
            </a:r>
            <a:r>
              <a:rPr lang="ru-RU" sz="75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(КНР) через р. Амур в районе села </a:t>
            </a:r>
            <a:r>
              <a:rPr lang="ru-RU" sz="75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Каникурган</a:t>
            </a:r>
            <a:endParaRPr kumimoji="0" lang="ru-RU" sz="75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id="{BFD28A81-7B18-213D-5E25-38EC540BDA4B}"/>
              </a:ext>
            </a:extLst>
          </p:cNvPr>
          <p:cNvSpPr/>
          <p:nvPr/>
        </p:nvSpPr>
        <p:spPr>
          <a:xfrm>
            <a:off x="640991" y="1376761"/>
            <a:ext cx="4497839" cy="775596"/>
          </a:xfrm>
          <a:prstGeom prst="roundRect">
            <a:avLst>
              <a:gd name="adj" fmla="val 27681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СИЛЬНЫЕ СТОРОНЫ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E253D24C-3929-C7B3-C8F5-A55CEFEAB1F7}"/>
              </a:ext>
            </a:extLst>
          </p:cNvPr>
          <p:cNvSpPr/>
          <p:nvPr/>
        </p:nvSpPr>
        <p:spPr>
          <a:xfrm>
            <a:off x="627014" y="4824775"/>
            <a:ext cx="4497839" cy="1483045"/>
          </a:xfrm>
          <a:prstGeom prst="roundRect">
            <a:avLst>
              <a:gd name="adj" fmla="val 140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rtlCol="0" anchor="t"/>
          <a:lstStyle/>
          <a:p>
            <a:pPr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75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Увеличение</a:t>
            </a:r>
            <a:r>
              <a:rPr kumimoji="0" lang="ru-RU" sz="750" b="1" i="0" u="none" strike="noStrike" kern="1200" cap="none" spc="0" normalizeH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производства с/х продукции во всех категориях хозяйств</a:t>
            </a:r>
            <a:endParaRPr kumimoji="0" lang="ru-RU" sz="75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3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75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Вовлечение разведанных месторождений в добычу и переработку минерально-сырьевых ресурсов, повышение эффективности действующих месторождений</a:t>
            </a:r>
            <a:endParaRPr kumimoji="0" lang="ru-RU" sz="75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3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750" b="1" noProof="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kumimoji="0" lang="ru-RU" sz="75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новых туристических троп/маршрутов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3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75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логистических и торговых </a:t>
            </a:r>
            <a:r>
              <a:rPr lang="ru-RU" sz="75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хабов</a:t>
            </a:r>
            <a:r>
              <a:rPr lang="ru-RU" sz="75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путем формирования специализированной инфраструктуры для выхода на рынки центральных регионов России, АТР и КНР, включая развитие транспортно-логистических и внешнеторговых услуг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75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 инвестиционной привлекательности округа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9ABD883A-EFC6-35DE-D240-B59B4990D7D5}"/>
              </a:ext>
            </a:extLst>
          </p:cNvPr>
          <p:cNvSpPr/>
          <p:nvPr/>
        </p:nvSpPr>
        <p:spPr>
          <a:xfrm>
            <a:off x="627014" y="3931822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ВОЗМОЖНОСТИ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45C9FC-DD43-A155-ACAF-AB9620BABF4C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SWOT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-АНАЛИЗ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БЛАГОВЕЩЕНСКОГО МУНИЦИПАЛЬНОГО ОКРУГА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59D9B901-9C5B-A37B-A45E-7E45DF01F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id="{9FA4BBD4-A68D-68CA-ABCF-BBAC74050F6C}"/>
              </a:ext>
            </a:extLst>
          </p:cNvPr>
          <p:cNvSpPr/>
          <p:nvPr/>
        </p:nvSpPr>
        <p:spPr>
          <a:xfrm>
            <a:off x="5300092" y="1376761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B1C1E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СЛАБЫЕ СТОРОНЫ</a:t>
            </a:r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id="{AB96B5E7-93F1-3530-AA5E-7F1998083348}"/>
              </a:ext>
            </a:extLst>
          </p:cNvPr>
          <p:cNvSpPr/>
          <p:nvPr/>
        </p:nvSpPr>
        <p:spPr>
          <a:xfrm>
            <a:off x="5286115" y="3931822"/>
            <a:ext cx="4497839" cy="775596"/>
          </a:xfrm>
          <a:prstGeom prst="roundRect">
            <a:avLst>
              <a:gd name="adj" fmla="val 25208"/>
            </a:avLst>
          </a:prstGeom>
          <a:solidFill>
            <a:srgbClr val="B1C1E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УГРОЗЫ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045BB5EA-11D6-9F3E-841B-D54D8484EF24}"/>
              </a:ext>
            </a:extLst>
          </p:cNvPr>
          <p:cNvSpPr/>
          <p:nvPr/>
        </p:nvSpPr>
        <p:spPr>
          <a:xfrm>
            <a:off x="627018" y="163628"/>
            <a:ext cx="976230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SWOT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-анализ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19C6E1-7562-2FED-8B2B-7B5DFCFCC998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БЛАГОВЕЩЕНСКОГО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1559706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9A0D2-0039-5241-13CE-AA046594A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B0BF2B5B-D07E-4C64-A867-D2A033F8E587}"/>
              </a:ext>
            </a:extLst>
          </p:cNvPr>
          <p:cNvSpPr/>
          <p:nvPr/>
        </p:nvSpPr>
        <p:spPr>
          <a:xfrm>
            <a:off x="627015" y="1956987"/>
            <a:ext cx="9136387" cy="4344980"/>
          </a:xfrm>
          <a:prstGeom prst="roundRect">
            <a:avLst>
              <a:gd name="adj" fmla="val 662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5" name="Скругленный прямоугольник 84">
            <a:extLst>
              <a:ext uri="{FF2B5EF4-FFF2-40B4-BE49-F238E27FC236}">
                <a16:creationId xmlns:a16="http://schemas.microsoft.com/office/drawing/2014/main" id="{8AB45174-ADCB-CCB8-91FD-0B8FE60A37FB}"/>
              </a:ext>
            </a:extLst>
          </p:cNvPr>
          <p:cNvSpPr/>
          <p:nvPr/>
        </p:nvSpPr>
        <p:spPr>
          <a:xfrm>
            <a:off x="627016" y="1401546"/>
            <a:ext cx="9136399" cy="1152811"/>
          </a:xfrm>
          <a:prstGeom prst="roundRect">
            <a:avLst>
              <a:gd name="adj" fmla="val 2222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EBCFC9-2094-4D30-5E88-AD2AAC9910B5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ОСНОВНЫЕ ОРГАНИЗАЦИИ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47F25DC1-0EF0-8FCE-EC12-BF13D24215FF}"/>
              </a:ext>
            </a:extLst>
          </p:cNvPr>
          <p:cNvSpPr/>
          <p:nvPr/>
        </p:nvSpPr>
        <p:spPr>
          <a:xfrm>
            <a:off x="627017" y="163628"/>
            <a:ext cx="147610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организации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BE161D04-B6AE-6DB3-3015-74CAE5E93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5F0312A7-08F5-BB4E-B2B0-C7A184546B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551801"/>
              </p:ext>
            </p:extLst>
          </p:nvPr>
        </p:nvGraphicFramePr>
        <p:xfrm>
          <a:off x="627015" y="1376762"/>
          <a:ext cx="9136390" cy="4953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9122">
                  <a:extLst>
                    <a:ext uri="{9D8B030D-6E8A-4147-A177-3AD203B41FA5}">
                      <a16:colId xmlns:a16="http://schemas.microsoft.com/office/drawing/2014/main" val="3163916451"/>
                    </a:ext>
                  </a:extLst>
                </a:gridCol>
                <a:gridCol w="4747268">
                  <a:extLst>
                    <a:ext uri="{9D8B030D-6E8A-4147-A177-3AD203B41FA5}">
                      <a16:colId xmlns:a16="http://schemas.microsoft.com/office/drawing/2014/main" val="2399887350"/>
                    </a:ext>
                  </a:extLst>
                </a:gridCol>
              </a:tblGrid>
              <a:tr h="704295"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КОМПАНИИ 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СФЕРА ДЕЯТЕЛЬНОСТИ</a:t>
                      </a:r>
                    </a:p>
                  </a:txBody>
                  <a:tcPr marL="0" marR="0" marT="216000" marB="216000" anchor="ctr">
                    <a:lnR w="12700" cmpd="sng">
                      <a:noFill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0895412"/>
                  </a:ext>
                </a:extLst>
              </a:tr>
              <a:tr h="706597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       ООО «ТЕПЛИЧНЫЙ» 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Круглогодичное выращивание свежих овощей, салатов и зелени в теплицах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187201"/>
                  </a:ext>
                </a:extLst>
              </a:tr>
              <a:tr h="714135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      ЗАО «АГРОФИРМА АНК»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Животноводство, выращивание зерновых и масличных культур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R w="12700" cmpd="sng">
                      <a:noFill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48693"/>
                  </a:ext>
                </a:extLst>
              </a:tr>
              <a:tr h="672615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      ООО «ГРАВЕЛОН»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Добыча строительного камня,</a:t>
                      </a:r>
                      <a:r>
                        <a:rPr lang="ru-RU" sz="900" b="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</a:t>
                      </a:r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роизводство</a:t>
                      </a:r>
                      <a:r>
                        <a:rPr lang="ru-RU" sz="900" b="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щебня и бетона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R w="12700" cmpd="sng">
                      <a:noFill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482407"/>
                  </a:ext>
                </a:extLst>
              </a:tr>
              <a:tr h="755654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      ООО «ТАМОЖЕННО-ЛОГИСТИЧЕСКИЙ</a:t>
                      </a:r>
                    </a:p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      ТЕРМИНАЛ «КАНИКУРГАН»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Таможенные услуги для импортного и экспортного грузопотоков,</a:t>
                      </a:r>
                      <a:r>
                        <a:rPr lang="ru-RU" sz="900" b="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складское хранение грузов</a:t>
                      </a:r>
                      <a:endParaRPr lang="ru-RU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R w="12700" cmpd="sng">
                      <a:noFill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183076"/>
                  </a:ext>
                </a:extLst>
              </a:tr>
              <a:tr h="678262">
                <a:tc>
                  <a:txBody>
                    <a:bodyPr/>
                    <a:lstStyle/>
                    <a:p>
                      <a:r>
                        <a:rPr lang="ru-RU" dirty="0"/>
                        <a:t>                                 </a:t>
                      </a:r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</a:t>
                      </a:r>
                      <a:r>
                        <a:rPr lang="ru-RU" sz="9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«РУССКОЕ ПОЛЕ»</a:t>
                      </a:r>
                      <a:endParaRPr lang="ru-RU" b="1" dirty="0"/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Продажа и обслуживание сельскохозяйственной техники, спецтехники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R w="12700" cmpd="sng">
                      <a:noFill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19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ООО «БЛАГОВЕЩЕНСКИЙ БУТОЩЕБЕНОЧНЫЙ ЗАВОД»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lnB w="12700" cmpd="sng"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Добыча, производство и реализация гранодиоритового щебня различных фракций, производство асфальтобетонных смесей 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35508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F127894-A823-802A-D158-07CFF374686A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БЛАГОВЕЩЕНСКОГО МУНИЦИПАЛЬНОГО ОКРУГА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536BD308-6967-8AF5-7432-C3280FD3FCAB}"/>
              </a:ext>
            </a:extLst>
          </p:cNvPr>
          <p:cNvSpPr/>
          <p:nvPr/>
        </p:nvSpPr>
        <p:spPr>
          <a:xfrm>
            <a:off x="800886" y="2180484"/>
            <a:ext cx="1568514" cy="490746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786" y="2247887"/>
            <a:ext cx="1362400" cy="405822"/>
          </a:xfrm>
          <a:prstGeom prst="rect">
            <a:avLst/>
          </a:prstGeom>
        </p:spPr>
      </p:pic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536BD308-6967-8AF5-7432-C3280FD3FCAB}"/>
              </a:ext>
            </a:extLst>
          </p:cNvPr>
          <p:cNvSpPr/>
          <p:nvPr/>
        </p:nvSpPr>
        <p:spPr>
          <a:xfrm>
            <a:off x="800886" y="2904320"/>
            <a:ext cx="1568514" cy="497894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728" y="3007343"/>
            <a:ext cx="1444959" cy="318156"/>
          </a:xfrm>
          <a:prstGeom prst="rect">
            <a:avLst/>
          </a:prstGeom>
        </p:spPr>
      </p:pic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536BD308-6967-8AF5-7432-C3280FD3FCAB}"/>
              </a:ext>
            </a:extLst>
          </p:cNvPr>
          <p:cNvSpPr/>
          <p:nvPr/>
        </p:nvSpPr>
        <p:spPr>
          <a:xfrm>
            <a:off x="800886" y="3576243"/>
            <a:ext cx="1568513" cy="596981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2338" y="3611216"/>
            <a:ext cx="500492" cy="527034"/>
          </a:xfrm>
          <a:prstGeom prst="rect">
            <a:avLst/>
          </a:prstGeom>
          <a:solidFill>
            <a:srgbClr val="FCFCFC"/>
          </a:solidFill>
        </p:spPr>
      </p:pic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536BD308-6967-8AF5-7432-C3280FD3FCAB}"/>
              </a:ext>
            </a:extLst>
          </p:cNvPr>
          <p:cNvSpPr/>
          <p:nvPr/>
        </p:nvSpPr>
        <p:spPr>
          <a:xfrm>
            <a:off x="800887" y="4285812"/>
            <a:ext cx="1568512" cy="559202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856" y="4403167"/>
            <a:ext cx="1385330" cy="324492"/>
          </a:xfrm>
          <a:prstGeom prst="rect">
            <a:avLst/>
          </a:prstGeom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536BD308-6967-8AF5-7432-C3280FD3FCAB}"/>
              </a:ext>
            </a:extLst>
          </p:cNvPr>
          <p:cNvSpPr/>
          <p:nvPr/>
        </p:nvSpPr>
        <p:spPr>
          <a:xfrm>
            <a:off x="789265" y="4995979"/>
            <a:ext cx="1551422" cy="559202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886" y="5104311"/>
            <a:ext cx="1465300" cy="34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56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1F72B-78FB-C0E5-AB47-4F01C1333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83604F0B-1B63-9830-5465-9207F27CD48C}"/>
              </a:ext>
            </a:extLst>
          </p:cNvPr>
          <p:cNvSpPr/>
          <p:nvPr/>
        </p:nvSpPr>
        <p:spPr>
          <a:xfrm>
            <a:off x="627015" y="1956987"/>
            <a:ext cx="9136387" cy="4344980"/>
          </a:xfrm>
          <a:prstGeom prst="roundRect">
            <a:avLst>
              <a:gd name="adj" fmla="val 662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5" name="Скругленный прямоугольник 84">
            <a:extLst>
              <a:ext uri="{FF2B5EF4-FFF2-40B4-BE49-F238E27FC236}">
                <a16:creationId xmlns:a16="http://schemas.microsoft.com/office/drawing/2014/main" id="{4733D63F-9C91-7172-A732-28E6372E6603}"/>
              </a:ext>
            </a:extLst>
          </p:cNvPr>
          <p:cNvSpPr/>
          <p:nvPr/>
        </p:nvSpPr>
        <p:spPr>
          <a:xfrm>
            <a:off x="627016" y="1401546"/>
            <a:ext cx="9136399" cy="1152811"/>
          </a:xfrm>
          <a:prstGeom prst="roundRect">
            <a:avLst>
              <a:gd name="adj" fmla="val 2222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9F1C0A-0B2A-DA06-9CBA-B877B267DC3C}"/>
              </a:ext>
            </a:extLst>
          </p:cNvPr>
          <p:cNvSpPr txBox="1"/>
          <p:nvPr/>
        </p:nvSpPr>
        <p:spPr>
          <a:xfrm>
            <a:off x="627015" y="622952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РЕАЛИЗУЕМЫЕ ИНВЕСТИЦИОННЫЕ ПРОЕКТЫ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71DB78E3-261E-0A63-C832-846882E4B22E}"/>
              </a:ext>
            </a:extLst>
          </p:cNvPr>
          <p:cNvSpPr/>
          <p:nvPr/>
        </p:nvSpPr>
        <p:spPr>
          <a:xfrm>
            <a:off x="627017" y="163628"/>
            <a:ext cx="2334844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реализуемые инвестиционные проекты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B7163517-862E-F95A-CFC5-24B3C29DF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33D0F098-1E6E-711D-3B14-A0204797BE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512197"/>
              </p:ext>
            </p:extLst>
          </p:nvPr>
        </p:nvGraphicFramePr>
        <p:xfrm>
          <a:off x="627015" y="1376762"/>
          <a:ext cx="9136390" cy="4925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2925">
                  <a:extLst>
                    <a:ext uri="{9D8B030D-6E8A-4147-A177-3AD203B41FA5}">
                      <a16:colId xmlns:a16="http://schemas.microsoft.com/office/drawing/2014/main" val="3163916451"/>
                    </a:ext>
                  </a:extLst>
                </a:gridCol>
                <a:gridCol w="3142925">
                  <a:extLst>
                    <a:ext uri="{9D8B030D-6E8A-4147-A177-3AD203B41FA5}">
                      <a16:colId xmlns:a16="http://schemas.microsoft.com/office/drawing/2014/main" val="2399887350"/>
                    </a:ext>
                  </a:extLst>
                </a:gridCol>
                <a:gridCol w="1425270">
                  <a:extLst>
                    <a:ext uri="{9D8B030D-6E8A-4147-A177-3AD203B41FA5}">
                      <a16:colId xmlns:a16="http://schemas.microsoft.com/office/drawing/2014/main" val="223652072"/>
                    </a:ext>
                  </a:extLst>
                </a:gridCol>
                <a:gridCol w="1425270">
                  <a:extLst>
                    <a:ext uri="{9D8B030D-6E8A-4147-A177-3AD203B41FA5}">
                      <a16:colId xmlns:a16="http://schemas.microsoft.com/office/drawing/2014/main" val="4168060387"/>
                    </a:ext>
                  </a:extLst>
                </a:gridCol>
              </a:tblGrid>
              <a:tr h="725063"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ИНВЕСТОРА 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СФЕРА </a:t>
                      </a: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РЕАЛИЗАЦИИ</a:t>
                      </a:r>
                      <a:r>
                        <a:rPr lang="ru-RU" sz="900" b="1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ПРОЕКТА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ИНВЕСТИЦИИ </a:t>
                      </a:r>
                    </a:p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руб.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 </a:t>
                      </a:r>
                    </a:p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РЕАЛИЗАЦИИ</a:t>
                      </a:r>
                    </a:p>
                  </a:txBody>
                  <a:tcPr marL="0" marR="0" marT="216000" marB="21600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0895412"/>
                  </a:ext>
                </a:extLst>
              </a:tr>
              <a:tr h="579704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«ПРОМПАРК РОВНОЕ» 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таможенного склада «ПРОМПАРК РОВНОЕ» на ТОР «Амурская»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900" b="1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593,2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-202</a:t>
                      </a: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187201"/>
                  </a:ext>
                </a:extLst>
              </a:tr>
              <a:tr h="599683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«Монолит-Строй Амур» 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и эксплуатация промышленно-логистического комплекса на ТОР «Амурская»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900" b="1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095,8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4-2026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925131"/>
                  </a:ext>
                </a:extLst>
              </a:tr>
              <a:tr h="615997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«РС Бетон» 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завода по</a:t>
                      </a:r>
                      <a:r>
                        <a:rPr lang="ru-RU" sz="900" b="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производству товарного бетона в Амурской области с. Ровное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276,2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-202</a:t>
                      </a: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48693"/>
                  </a:ext>
                </a:extLst>
              </a:tr>
              <a:tr h="566331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«Восход» 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</a:t>
                      </a:r>
                      <a:r>
                        <a:rPr lang="ru-RU" sz="900" b="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завода по переработке сои на территории ТОР «Амурская»</a:t>
                      </a:r>
                      <a:endParaRPr lang="ru-RU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256,1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-202</a:t>
                      </a: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0485187"/>
                  </a:ext>
                </a:extLst>
              </a:tr>
              <a:tr h="559330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«Евразия Актив»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Логистический терминал для обработки и хранения контейнеров, генеральных</a:t>
                      </a:r>
                      <a:r>
                        <a:rPr lang="ru-RU" sz="900" b="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грузов, техники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163,5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</a:t>
                      </a: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7956864"/>
                  </a:ext>
                </a:extLst>
              </a:tr>
              <a:tr h="612569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«Амур»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склада хранения сельскохозяйственной продукции на территории ТОР «Амурская»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31,0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2023-2025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6527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</a:t>
                      </a:r>
                      <a:r>
                        <a:rPr lang="ru-RU" sz="900" b="1" i="0" spc="-1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Асгард</a:t>
                      </a:r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склада хранения металлоконструкций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156,7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2020-2028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1043374"/>
                  </a:ext>
                </a:extLst>
              </a:tr>
            </a:tbl>
          </a:graphicData>
        </a:graphic>
      </p:graphicFrame>
      <p:pic>
        <p:nvPicPr>
          <p:cNvPr id="14" name="Рисунок 13" descr="Стоп со сплошной заливкой">
            <a:extLst>
              <a:ext uri="{FF2B5EF4-FFF2-40B4-BE49-F238E27FC236}">
                <a16:creationId xmlns:a16="http://schemas.microsoft.com/office/drawing/2014/main" id="{C85B705E-0FB2-82CA-57E6-F5C4CF1BCB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3754" y="2800203"/>
            <a:ext cx="360000" cy="36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EAC1D7-97FF-AE29-136F-32347288D2C7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БЛАГОВЕЩЕНСКОГО МУНИЦИПАЛЬНОГО ОКРУГА</a:t>
            </a:r>
          </a:p>
        </p:txBody>
      </p:sp>
      <p:pic>
        <p:nvPicPr>
          <p:cNvPr id="15" name="Рисунок 14" descr="Сырье со сплошной заливкой">
            <a:extLst>
              <a:ext uri="{FF2B5EF4-FFF2-40B4-BE49-F238E27FC236}">
                <a16:creationId xmlns:a16="http://schemas.microsoft.com/office/drawing/2014/main" id="{156B5DDE-15E7-BE62-82CF-37F78AB253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3754" y="3417563"/>
            <a:ext cx="360000" cy="360000"/>
          </a:xfrm>
          <a:prstGeom prst="rect">
            <a:avLst/>
          </a:prstGeom>
        </p:spPr>
      </p:pic>
      <p:pic>
        <p:nvPicPr>
          <p:cNvPr id="16" name="Рисунок 15" descr="Растение со сплошной заливкой">
            <a:extLst>
              <a:ext uri="{FF2B5EF4-FFF2-40B4-BE49-F238E27FC236}">
                <a16:creationId xmlns:a16="http://schemas.microsoft.com/office/drawing/2014/main" id="{84553BA6-E074-5A2C-DB8E-D5644F483C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2774" y="4008238"/>
            <a:ext cx="360000" cy="360000"/>
          </a:xfrm>
          <a:prstGeom prst="rect">
            <a:avLst/>
          </a:prstGeom>
        </p:spPr>
      </p:pic>
      <p:pic>
        <p:nvPicPr>
          <p:cNvPr id="17" name="Рисунок 16" descr="Современная архитектура со сплошной заливкой">
            <a:extLst>
              <a:ext uri="{FF2B5EF4-FFF2-40B4-BE49-F238E27FC236}">
                <a16:creationId xmlns:a16="http://schemas.microsoft.com/office/drawing/2014/main" id="{C4A770C5-53FF-A532-CBD1-61E0D574E2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2774" y="4547151"/>
            <a:ext cx="360000" cy="360000"/>
          </a:xfrm>
          <a:prstGeom prst="rect">
            <a:avLst/>
          </a:prstGeom>
        </p:spPr>
      </p:pic>
      <p:pic>
        <p:nvPicPr>
          <p:cNvPr id="18" name="Рисунок 17" descr="Посевы со сплошной заливкой">
            <a:extLst>
              <a:ext uri="{FF2B5EF4-FFF2-40B4-BE49-F238E27FC236}">
                <a16:creationId xmlns:a16="http://schemas.microsoft.com/office/drawing/2014/main" id="{E526B50D-B468-6E65-1E05-09F88416ED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82774" y="5127948"/>
            <a:ext cx="360000" cy="360000"/>
          </a:xfrm>
          <a:prstGeom prst="rect">
            <a:avLst/>
          </a:prstGeom>
        </p:spPr>
      </p:pic>
      <p:pic>
        <p:nvPicPr>
          <p:cNvPr id="21" name="Рисунок 20" descr="Запасы со сплошной заливкой">
            <a:extLst>
              <a:ext uri="{FF2B5EF4-FFF2-40B4-BE49-F238E27FC236}">
                <a16:creationId xmlns:a16="http://schemas.microsoft.com/office/drawing/2014/main" id="{2B4961B2-90AA-B13D-5554-ED9B3D5A0E6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83754" y="2194358"/>
            <a:ext cx="360000" cy="360000"/>
          </a:xfrm>
          <a:prstGeom prst="rect">
            <a:avLst/>
          </a:prstGeom>
        </p:spPr>
      </p:pic>
      <p:pic>
        <p:nvPicPr>
          <p:cNvPr id="20" name="Рисунок 19" descr="Золотые слитки со сплошной заливкой">
            <a:extLst>
              <a:ext uri="{FF2B5EF4-FFF2-40B4-BE49-F238E27FC236}">
                <a16:creationId xmlns:a16="http://schemas.microsoft.com/office/drawing/2014/main" id="{78F7C42D-13A9-476B-BBCE-A16D49A459A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82774" y="5765792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469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1F72B-78FB-C0E5-AB47-4F01C1333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83604F0B-1B63-9830-5465-9207F27CD48C}"/>
              </a:ext>
            </a:extLst>
          </p:cNvPr>
          <p:cNvSpPr/>
          <p:nvPr/>
        </p:nvSpPr>
        <p:spPr>
          <a:xfrm>
            <a:off x="627015" y="1956987"/>
            <a:ext cx="9136387" cy="4344980"/>
          </a:xfrm>
          <a:prstGeom prst="roundRect">
            <a:avLst>
              <a:gd name="adj" fmla="val 662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5" name="Скругленный прямоугольник 84">
            <a:extLst>
              <a:ext uri="{FF2B5EF4-FFF2-40B4-BE49-F238E27FC236}">
                <a16:creationId xmlns:a16="http://schemas.microsoft.com/office/drawing/2014/main" id="{4733D63F-9C91-7172-A732-28E6372E6603}"/>
              </a:ext>
            </a:extLst>
          </p:cNvPr>
          <p:cNvSpPr/>
          <p:nvPr/>
        </p:nvSpPr>
        <p:spPr>
          <a:xfrm>
            <a:off x="627016" y="1401546"/>
            <a:ext cx="9136399" cy="1152811"/>
          </a:xfrm>
          <a:prstGeom prst="roundRect">
            <a:avLst>
              <a:gd name="adj" fmla="val 2222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9F1C0A-0B2A-DA06-9CBA-B877B267DC3C}"/>
              </a:ext>
            </a:extLst>
          </p:cNvPr>
          <p:cNvSpPr txBox="1"/>
          <p:nvPr/>
        </p:nvSpPr>
        <p:spPr>
          <a:xfrm>
            <a:off x="627015" y="622952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РЕАЛИЗУЕМЫЕ ИНВЕСТИЦИОННЫЕ ПРОЕКТЫ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71DB78E3-261E-0A63-C832-846882E4B22E}"/>
              </a:ext>
            </a:extLst>
          </p:cNvPr>
          <p:cNvSpPr/>
          <p:nvPr/>
        </p:nvSpPr>
        <p:spPr>
          <a:xfrm>
            <a:off x="627017" y="163628"/>
            <a:ext cx="2334844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реализуемые инвестиционные проекты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B7163517-862E-F95A-CFC5-24B3C29DF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33D0F098-1E6E-711D-3B14-A0204797BE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436603"/>
              </p:ext>
            </p:extLst>
          </p:nvPr>
        </p:nvGraphicFramePr>
        <p:xfrm>
          <a:off x="627015" y="1376759"/>
          <a:ext cx="9136390" cy="4914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2925">
                  <a:extLst>
                    <a:ext uri="{9D8B030D-6E8A-4147-A177-3AD203B41FA5}">
                      <a16:colId xmlns:a16="http://schemas.microsoft.com/office/drawing/2014/main" val="3163916451"/>
                    </a:ext>
                  </a:extLst>
                </a:gridCol>
                <a:gridCol w="3142925">
                  <a:extLst>
                    <a:ext uri="{9D8B030D-6E8A-4147-A177-3AD203B41FA5}">
                      <a16:colId xmlns:a16="http://schemas.microsoft.com/office/drawing/2014/main" val="2399887350"/>
                    </a:ext>
                  </a:extLst>
                </a:gridCol>
                <a:gridCol w="1425270">
                  <a:extLst>
                    <a:ext uri="{9D8B030D-6E8A-4147-A177-3AD203B41FA5}">
                      <a16:colId xmlns:a16="http://schemas.microsoft.com/office/drawing/2014/main" val="223652072"/>
                    </a:ext>
                  </a:extLst>
                </a:gridCol>
                <a:gridCol w="1425270">
                  <a:extLst>
                    <a:ext uri="{9D8B030D-6E8A-4147-A177-3AD203B41FA5}">
                      <a16:colId xmlns:a16="http://schemas.microsoft.com/office/drawing/2014/main" val="4168060387"/>
                    </a:ext>
                  </a:extLst>
                </a:gridCol>
              </a:tblGrid>
              <a:tr h="757216"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ИНВЕСТОРА 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СФЕРА </a:t>
                      </a: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РЕАЛИЗАЦИИ</a:t>
                      </a:r>
                      <a:r>
                        <a:rPr lang="ru-RU" sz="900" b="1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ПРОЕКТА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ИНВЕСТИЦИИ </a:t>
                      </a:r>
                    </a:p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руб.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 </a:t>
                      </a:r>
                    </a:p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РЕАЛИЗАЦИИ</a:t>
                      </a:r>
                    </a:p>
                  </a:txBody>
                  <a:tcPr marL="0" marR="0" marT="216000" marB="21600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0895412"/>
                  </a:ext>
                </a:extLst>
              </a:tr>
              <a:tr h="600597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</a:t>
                      </a:r>
                      <a:r>
                        <a:rPr lang="ru-RU" sz="900" b="1" i="0" spc="-1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СтройПром</a:t>
                      </a:r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 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предприятия по производству изделий из цемента на ТОР «Амурская»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900" b="1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5,87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-202</a:t>
                      </a: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187201"/>
                  </a:ext>
                </a:extLst>
              </a:tr>
              <a:tr h="586215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</a:t>
                      </a:r>
                      <a:r>
                        <a:rPr lang="ru-RU" sz="900" b="1" i="0" spc="-1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ЧжунЧэн</a:t>
                      </a:r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 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комплекса по переработке и хранению зерна в с. Ровное Амурской области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900" b="1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094,4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4-2026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925131"/>
                  </a:ext>
                </a:extLst>
              </a:tr>
              <a:tr h="616538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«ВБ Благовещенск» 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распределительного центра на территории Благовещенского муниципального округа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6 372,0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</a:t>
                      </a: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48693"/>
                  </a:ext>
                </a:extLst>
              </a:tr>
              <a:tr h="616597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«Сливки </a:t>
                      </a:r>
                      <a:r>
                        <a:rPr lang="ru-RU" sz="900" b="1" i="0" spc="-1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Дресс</a:t>
                      </a:r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 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Организация производственно-складского комплекса на территории Амурской области</a:t>
                      </a:r>
                    </a:p>
                  </a:txBody>
                  <a:tcPr marL="18000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957,7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-202</a:t>
                      </a: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0485187"/>
                  </a:ext>
                </a:extLst>
              </a:tr>
              <a:tr h="645313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«КОХ «Ровненский»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комплекса для хранения овощей на территории ТОР «Амурская»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332,6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</a:t>
                      </a: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7956864"/>
                  </a:ext>
                </a:extLst>
              </a:tr>
              <a:tr h="556165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«Логист»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склада временного хранения и организация придорожного сервиса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149,6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2020-2028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6343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«ПК «Агромир»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предприятия по складированию, хранению и перегрузке продукции растениеводства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72,6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2022-2025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624815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FEAC1D7-97FF-AE29-136F-32347288D2C7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БЛАГОВЕЩЕНСКОГО МУНИЦИПАЛЬНОГО ОКРУГА</a:t>
            </a:r>
          </a:p>
        </p:txBody>
      </p:sp>
      <p:pic>
        <p:nvPicPr>
          <p:cNvPr id="17" name="Рисунок 16" descr="Современная архитектура со сплошной заливкой">
            <a:extLst>
              <a:ext uri="{FF2B5EF4-FFF2-40B4-BE49-F238E27FC236}">
                <a16:creationId xmlns:a16="http://schemas.microsoft.com/office/drawing/2014/main" id="{C4A770C5-53FF-A532-CBD1-61E0D574E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2425" y="4667368"/>
            <a:ext cx="360000" cy="360000"/>
          </a:xfrm>
          <a:prstGeom prst="rect">
            <a:avLst/>
          </a:prstGeom>
        </p:spPr>
      </p:pic>
      <p:pic>
        <p:nvPicPr>
          <p:cNvPr id="20" name="Рисунок 19" descr="Сырье со сплошной заливкой">
            <a:extLst>
              <a:ext uri="{FF2B5EF4-FFF2-40B4-BE49-F238E27FC236}">
                <a16:creationId xmlns:a16="http://schemas.microsoft.com/office/drawing/2014/main" id="{07CEF3B2-72E1-4876-8441-555D1165CA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2425" y="2247889"/>
            <a:ext cx="360000" cy="360000"/>
          </a:xfrm>
          <a:prstGeom prst="rect">
            <a:avLst/>
          </a:prstGeom>
        </p:spPr>
      </p:pic>
      <p:pic>
        <p:nvPicPr>
          <p:cNvPr id="22" name="Рисунок 21" descr="Посевы со сплошной заливкой">
            <a:extLst>
              <a:ext uri="{FF2B5EF4-FFF2-40B4-BE49-F238E27FC236}">
                <a16:creationId xmlns:a16="http://schemas.microsoft.com/office/drawing/2014/main" id="{7C139656-180C-4677-AAFF-10F459599A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5996" y="2859651"/>
            <a:ext cx="360000" cy="360000"/>
          </a:xfrm>
          <a:prstGeom prst="rect">
            <a:avLst/>
          </a:prstGeom>
        </p:spPr>
      </p:pic>
      <p:pic>
        <p:nvPicPr>
          <p:cNvPr id="23" name="Рисунок 22" descr="Склад со сплошной заливкой">
            <a:extLst>
              <a:ext uri="{FF2B5EF4-FFF2-40B4-BE49-F238E27FC236}">
                <a16:creationId xmlns:a16="http://schemas.microsoft.com/office/drawing/2014/main" id="{27C07EE5-AF56-4AEA-B7F3-EAF0E15AE1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2425" y="3403590"/>
            <a:ext cx="360000" cy="360000"/>
          </a:xfrm>
          <a:prstGeom prst="rect">
            <a:avLst/>
          </a:prstGeom>
        </p:spPr>
      </p:pic>
      <p:pic>
        <p:nvPicPr>
          <p:cNvPr id="24" name="Рисунок 23" descr="Запасы со сплошной заливкой">
            <a:extLst>
              <a:ext uri="{FF2B5EF4-FFF2-40B4-BE49-F238E27FC236}">
                <a16:creationId xmlns:a16="http://schemas.microsoft.com/office/drawing/2014/main" id="{4C00B31A-77CA-4441-800E-212B26D61B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87243" y="4054312"/>
            <a:ext cx="360000" cy="360000"/>
          </a:xfrm>
          <a:prstGeom prst="rect">
            <a:avLst/>
          </a:prstGeom>
        </p:spPr>
      </p:pic>
      <p:pic>
        <p:nvPicPr>
          <p:cNvPr id="25" name="Рисунок 24" descr="Склад со сплошной заливкой">
            <a:extLst>
              <a:ext uri="{FF2B5EF4-FFF2-40B4-BE49-F238E27FC236}">
                <a16:creationId xmlns:a16="http://schemas.microsoft.com/office/drawing/2014/main" id="{E2D6FDE5-78A1-4B97-8017-C7BE9773B7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5996" y="5276454"/>
            <a:ext cx="360000" cy="360000"/>
          </a:xfrm>
          <a:prstGeom prst="rect">
            <a:avLst/>
          </a:prstGeom>
        </p:spPr>
      </p:pic>
      <p:pic>
        <p:nvPicPr>
          <p:cNvPr id="15" name="Рисунок 14" descr="Растущее семечко со сплошной заливкой">
            <a:extLst>
              <a:ext uri="{FF2B5EF4-FFF2-40B4-BE49-F238E27FC236}">
                <a16:creationId xmlns:a16="http://schemas.microsoft.com/office/drawing/2014/main" id="{7ADA4447-F00E-4FFC-9B9D-EE923732400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62076" y="5778509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461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592778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ТЕРРИТОРИЯ ОПЕРЕЖАЮЩЕГО РАЗВИТИЯ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6" y="163628"/>
            <a:ext cx="161979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экономическая зона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9B83FABD-A56B-D9B1-C69E-50C46E0F43F7}"/>
              </a:ext>
            </a:extLst>
          </p:cNvPr>
          <p:cNvSpPr/>
          <p:nvPr/>
        </p:nvSpPr>
        <p:spPr>
          <a:xfrm>
            <a:off x="627016" y="1469968"/>
            <a:ext cx="6775270" cy="947522"/>
          </a:xfrm>
          <a:prstGeom prst="roundRect">
            <a:avLst>
              <a:gd name="adj" fmla="val 22570"/>
            </a:avLst>
          </a:prstGeom>
          <a:solidFill>
            <a:srgbClr val="4756A0"/>
          </a:solidFill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E6D9E1F9-3174-97AD-989C-6D9ADCBE2F71}"/>
              </a:ext>
            </a:extLst>
          </p:cNvPr>
          <p:cNvSpPr txBox="1"/>
          <p:nvPr/>
        </p:nvSpPr>
        <p:spPr>
          <a:xfrm>
            <a:off x="821550" y="1582759"/>
            <a:ext cx="228222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 «АМУРСКАЯ»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58C2C973-5563-55D5-F202-5DA06EA91736}"/>
              </a:ext>
            </a:extLst>
          </p:cNvPr>
          <p:cNvSpPr txBox="1"/>
          <p:nvPr/>
        </p:nvSpPr>
        <p:spPr>
          <a:xfrm>
            <a:off x="845642" y="1846277"/>
            <a:ext cx="3221261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создана на территориях 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муниципальных образований Амурской области, включая Благовещенский муниципальный округ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6A49500-EAEA-5490-FDFA-7F357F14D08C}"/>
              </a:ext>
            </a:extLst>
          </p:cNvPr>
          <p:cNvSpPr txBox="1"/>
          <p:nvPr/>
        </p:nvSpPr>
        <p:spPr>
          <a:xfrm>
            <a:off x="4681055" y="1759097"/>
            <a:ext cx="225967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резидентов зарегистрировано на территории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 «АМУРСКАЯ»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573855-2890-5E85-14C0-7DA28851F63A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БЛАГОВЕЩЕНСКОГО МУНИЦИПАЛЬНОГО ОКРУГА</a:t>
            </a:r>
          </a:p>
        </p:txBody>
      </p:sp>
      <p:sp>
        <p:nvSpPr>
          <p:cNvPr id="68" name="Скругленный прямоугольник 67">
            <a:extLst>
              <a:ext uri="{FF2B5EF4-FFF2-40B4-BE49-F238E27FC236}">
                <a16:creationId xmlns:a16="http://schemas.microsoft.com/office/drawing/2014/main" id="{2489CA34-5BEB-8A6F-06C5-F5487AAD713D}"/>
              </a:ext>
            </a:extLst>
          </p:cNvPr>
          <p:cNvSpPr/>
          <p:nvPr/>
        </p:nvSpPr>
        <p:spPr>
          <a:xfrm>
            <a:off x="627016" y="2679111"/>
            <a:ext cx="8696503" cy="3522799"/>
          </a:xfrm>
          <a:prstGeom prst="roundRect">
            <a:avLst>
              <a:gd name="adj" fmla="val 1004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/>
          <a:lstStyle/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x-none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345577" y="1582759"/>
            <a:ext cx="0" cy="638003"/>
          </a:xfrm>
          <a:prstGeom prst="line">
            <a:avLst/>
          </a:prstGeom>
          <a:ln>
            <a:solidFill>
              <a:srgbClr val="FCFC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Скругленный прямоугольник 76">
            <a:extLst>
              <a:ext uri="{FF2B5EF4-FFF2-40B4-BE49-F238E27FC236}">
                <a16:creationId xmlns:a16="http://schemas.microsoft.com/office/drawing/2014/main" id="{9B83FABD-A56B-D9B1-C69E-50C46E0F43F7}"/>
              </a:ext>
            </a:extLst>
          </p:cNvPr>
          <p:cNvSpPr/>
          <p:nvPr/>
        </p:nvSpPr>
        <p:spPr>
          <a:xfrm>
            <a:off x="1146180" y="3511696"/>
            <a:ext cx="3168581" cy="1164333"/>
          </a:xfrm>
          <a:prstGeom prst="roundRect">
            <a:avLst>
              <a:gd name="adj" fmla="val 22570"/>
            </a:avLst>
          </a:prstGeom>
          <a:solidFill>
            <a:srgbClr val="4756A0"/>
          </a:solidFill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8" name="Скругленный прямоугольник 77">
            <a:extLst>
              <a:ext uri="{FF2B5EF4-FFF2-40B4-BE49-F238E27FC236}">
                <a16:creationId xmlns:a16="http://schemas.microsoft.com/office/drawing/2014/main" id="{9B83FABD-A56B-D9B1-C69E-50C46E0F43F7}"/>
              </a:ext>
            </a:extLst>
          </p:cNvPr>
          <p:cNvSpPr/>
          <p:nvPr/>
        </p:nvSpPr>
        <p:spPr>
          <a:xfrm>
            <a:off x="5622719" y="3507411"/>
            <a:ext cx="3168581" cy="1172902"/>
          </a:xfrm>
          <a:prstGeom prst="roundRect">
            <a:avLst>
              <a:gd name="adj" fmla="val 22570"/>
            </a:avLst>
          </a:prstGeom>
          <a:solidFill>
            <a:srgbClr val="4756A0"/>
          </a:solidFill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0" name="Скругленный прямоугольник 79">
            <a:extLst>
              <a:ext uri="{FF2B5EF4-FFF2-40B4-BE49-F238E27FC236}">
                <a16:creationId xmlns:a16="http://schemas.microsoft.com/office/drawing/2014/main" id="{9B83FABD-A56B-D9B1-C69E-50C46E0F43F7}"/>
              </a:ext>
            </a:extLst>
          </p:cNvPr>
          <p:cNvSpPr/>
          <p:nvPr/>
        </p:nvSpPr>
        <p:spPr>
          <a:xfrm>
            <a:off x="1176996" y="4953060"/>
            <a:ext cx="3168581" cy="1108545"/>
          </a:xfrm>
          <a:prstGeom prst="roundRect">
            <a:avLst>
              <a:gd name="adj" fmla="val 22570"/>
            </a:avLst>
          </a:prstGeom>
          <a:solidFill>
            <a:srgbClr val="4756A0"/>
          </a:solidFill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5" name="Скругленный прямоугольник 84">
            <a:extLst>
              <a:ext uri="{FF2B5EF4-FFF2-40B4-BE49-F238E27FC236}">
                <a16:creationId xmlns:a16="http://schemas.microsoft.com/office/drawing/2014/main" id="{9B83FABD-A56B-D9B1-C69E-50C46E0F43F7}"/>
              </a:ext>
            </a:extLst>
          </p:cNvPr>
          <p:cNvSpPr/>
          <p:nvPr/>
        </p:nvSpPr>
        <p:spPr>
          <a:xfrm>
            <a:off x="5622718" y="4953060"/>
            <a:ext cx="3168581" cy="1108546"/>
          </a:xfrm>
          <a:prstGeom prst="roundRect">
            <a:avLst>
              <a:gd name="adj" fmla="val 22570"/>
            </a:avLst>
          </a:prstGeom>
          <a:solidFill>
            <a:srgbClr val="4756A0"/>
          </a:solidFill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6D9E1F9-3174-97AD-989C-6D9ADCBE2F71}"/>
              </a:ext>
            </a:extLst>
          </p:cNvPr>
          <p:cNvSpPr txBox="1"/>
          <p:nvPr/>
        </p:nvSpPr>
        <p:spPr>
          <a:xfrm>
            <a:off x="1493144" y="3790180"/>
            <a:ext cx="2282225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 НА ПРИБЫЛЬ</a:t>
            </a:r>
          </a:p>
          <a:p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0 % - первые 5 лет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13 % - последующие 5 лет</a:t>
            </a:r>
          </a:p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(10 % региональный, 3 % федеральный)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6D9E1F9-3174-97AD-989C-6D9ADCBE2F71}"/>
              </a:ext>
            </a:extLst>
          </p:cNvPr>
          <p:cNvSpPr txBox="1"/>
          <p:nvPr/>
        </p:nvSpPr>
        <p:spPr>
          <a:xfrm>
            <a:off x="6031827" y="3781073"/>
            <a:ext cx="2282225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 НА ИМУЩЕСТВО</a:t>
            </a:r>
          </a:p>
          <a:p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0 % - первые 5 лет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1,1 % - последующие 5 лет</a:t>
            </a:r>
          </a:p>
          <a:p>
            <a:endParaRPr lang="ru-RU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6D9E1F9-3174-97AD-989C-6D9ADCBE2F71}"/>
              </a:ext>
            </a:extLst>
          </p:cNvPr>
          <p:cNvSpPr txBox="1"/>
          <p:nvPr/>
        </p:nvSpPr>
        <p:spPr>
          <a:xfrm>
            <a:off x="1493144" y="5265431"/>
            <a:ext cx="2282225" cy="6309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 НА ЗЕМЛЮ</a:t>
            </a:r>
          </a:p>
          <a:p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0 % - первые 3 года</a:t>
            </a:r>
          </a:p>
          <a:p>
            <a:endParaRPr lang="ru-RU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6D9E1F9-3174-97AD-989C-6D9ADCBE2F71}"/>
              </a:ext>
            </a:extLst>
          </p:cNvPr>
          <p:cNvSpPr txBox="1"/>
          <p:nvPr/>
        </p:nvSpPr>
        <p:spPr>
          <a:xfrm>
            <a:off x="6031827" y="5265431"/>
            <a:ext cx="2282225" cy="6309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СТРАХОВЫЕ ВЗНОСЫ</a:t>
            </a:r>
          </a:p>
          <a:p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7,6 % - на 10 лет</a:t>
            </a:r>
          </a:p>
          <a:p>
            <a:endParaRPr lang="ru-RU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Скругленный прямоугольник 89">
            <a:extLst>
              <a:ext uri="{FF2B5EF4-FFF2-40B4-BE49-F238E27FC236}">
                <a16:creationId xmlns:a16="http://schemas.microsoft.com/office/drawing/2014/main" id="{E1265C1A-14DC-3BDC-9FFD-A3FD825A9C3C}"/>
              </a:ext>
            </a:extLst>
          </p:cNvPr>
          <p:cNvSpPr/>
          <p:nvPr/>
        </p:nvSpPr>
        <p:spPr>
          <a:xfrm>
            <a:off x="1176996" y="2880029"/>
            <a:ext cx="4497842" cy="389272"/>
          </a:xfrm>
          <a:prstGeom prst="roundRect">
            <a:avLst>
              <a:gd name="adj" fmla="val 262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МЕРЫ ПОДДЕРЖКИ ТОР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203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345621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господдержки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592778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МЕРЫ ГОСУДАРСТВЕННОЙ ПОДДЕРЖКИ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9B83FABD-A56B-D9B1-C69E-50C46E0F43F7}"/>
              </a:ext>
            </a:extLst>
          </p:cNvPr>
          <p:cNvSpPr/>
          <p:nvPr/>
        </p:nvSpPr>
        <p:spPr>
          <a:xfrm>
            <a:off x="2001103" y="1565870"/>
            <a:ext cx="2952914" cy="1026205"/>
          </a:xfrm>
          <a:prstGeom prst="roundRect">
            <a:avLst>
              <a:gd name="adj" fmla="val 22570"/>
            </a:avLst>
          </a:prstGeom>
          <a:solidFill>
            <a:srgbClr val="4756A0"/>
          </a:solidFill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D9E1F9-3174-97AD-989C-6D9ADCBE2F71}"/>
              </a:ext>
            </a:extLst>
          </p:cNvPr>
          <p:cNvSpPr txBox="1"/>
          <p:nvPr/>
        </p:nvSpPr>
        <p:spPr>
          <a:xfrm>
            <a:off x="2248083" y="1909695"/>
            <a:ext cx="228222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ОРГАНИЗАЦИОННЫЕ МЕРЫ ПОДДЕРЖКИ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Контрольный список со сплошной заливкой">
            <a:extLst>
              <a:ext uri="{FF2B5EF4-FFF2-40B4-BE49-F238E27FC236}">
                <a16:creationId xmlns:a16="http://schemas.microsoft.com/office/drawing/2014/main" id="{0345E205-5257-B711-31AF-BD67518D8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9374" y="1744191"/>
            <a:ext cx="360000" cy="360000"/>
          </a:xfrm>
          <a:prstGeom prst="rect">
            <a:avLst/>
          </a:prstGeom>
        </p:spPr>
      </p:pic>
      <p:sp>
        <p:nvSpPr>
          <p:cNvPr id="10" name="Блок-схема: узел 9"/>
          <p:cNvSpPr/>
          <p:nvPr/>
        </p:nvSpPr>
        <p:spPr>
          <a:xfrm>
            <a:off x="792532" y="2740204"/>
            <a:ext cx="979628" cy="918021"/>
          </a:xfrm>
          <a:prstGeom prst="flowChartConnector">
            <a:avLst/>
          </a:prstGeom>
          <a:solidFill>
            <a:srgbClr val="4756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Контрольный список со сплошной заливкой">
            <a:extLst>
              <a:ext uri="{FF2B5EF4-FFF2-40B4-BE49-F238E27FC236}">
                <a16:creationId xmlns:a16="http://schemas.microsoft.com/office/drawing/2014/main" id="{73950A8E-A102-39FE-70E0-A7D7CFCF24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0762" y="1778622"/>
            <a:ext cx="360000" cy="360000"/>
          </a:xfrm>
          <a:prstGeom prst="rect">
            <a:avLst/>
          </a:prstGeom>
        </p:spPr>
      </p:pic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9B83FABD-A56B-D9B1-C69E-50C46E0F43F7}"/>
              </a:ext>
            </a:extLst>
          </p:cNvPr>
          <p:cNvSpPr/>
          <p:nvPr/>
        </p:nvSpPr>
        <p:spPr>
          <a:xfrm>
            <a:off x="5246418" y="1580004"/>
            <a:ext cx="4426468" cy="1009774"/>
          </a:xfrm>
          <a:prstGeom prst="roundRect">
            <a:avLst>
              <a:gd name="adj" fmla="val 2257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D9E1F9-3174-97AD-989C-6D9ADCBE2F71}"/>
              </a:ext>
            </a:extLst>
          </p:cNvPr>
          <p:cNvSpPr txBox="1"/>
          <p:nvPr/>
        </p:nvSpPr>
        <p:spPr>
          <a:xfrm>
            <a:off x="5507733" y="1740671"/>
            <a:ext cx="363147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Сопровождение инвестиционных проектов по принципу «одного окна»</a:t>
            </a:r>
          </a:p>
          <a:p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https://blgraion.amurobl.ru/pages/inv/soprovozhdenie-investitsionnykh-proektov-po-printsipu-odnogo-okna/</a:t>
            </a:r>
            <a:endParaRPr lang="x-none" sz="1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9B83FABD-A56B-D9B1-C69E-50C46E0F43F7}"/>
              </a:ext>
            </a:extLst>
          </p:cNvPr>
          <p:cNvSpPr/>
          <p:nvPr/>
        </p:nvSpPr>
        <p:spPr>
          <a:xfrm>
            <a:off x="2001103" y="2740204"/>
            <a:ext cx="2952914" cy="977480"/>
          </a:xfrm>
          <a:prstGeom prst="roundRect">
            <a:avLst>
              <a:gd name="adj" fmla="val 22570"/>
            </a:avLst>
          </a:prstGeom>
          <a:solidFill>
            <a:srgbClr val="4756A0"/>
          </a:solidFill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9B83FABD-A56B-D9B1-C69E-50C46E0F43F7}"/>
              </a:ext>
            </a:extLst>
          </p:cNvPr>
          <p:cNvSpPr/>
          <p:nvPr/>
        </p:nvSpPr>
        <p:spPr>
          <a:xfrm>
            <a:off x="5232271" y="2808055"/>
            <a:ext cx="4440615" cy="909629"/>
          </a:xfrm>
          <a:prstGeom prst="roundRect">
            <a:avLst>
              <a:gd name="adj" fmla="val 2257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D9E1F9-3174-97AD-989C-6D9ADCBE2F71}"/>
              </a:ext>
            </a:extLst>
          </p:cNvPr>
          <p:cNvSpPr txBox="1"/>
          <p:nvPr/>
        </p:nvSpPr>
        <p:spPr>
          <a:xfrm>
            <a:off x="2293207" y="3059667"/>
            <a:ext cx="228222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ФИНАНСОВЫЕ МЕРЫ ПОДДЕРЖКИ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D9E1F9-3174-97AD-989C-6D9ADCBE2F71}"/>
              </a:ext>
            </a:extLst>
          </p:cNvPr>
          <p:cNvSpPr txBox="1"/>
          <p:nvPr/>
        </p:nvSpPr>
        <p:spPr>
          <a:xfrm>
            <a:off x="5507733" y="3005811"/>
            <a:ext cx="363147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субсидий</a:t>
            </a:r>
          </a:p>
          <a:p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https://blgraion.amurobl.ru/pages/inv/mery-podderzhki-investorov/</a:t>
            </a:r>
            <a:endParaRPr lang="ru-RU" sz="1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Блок-схема: узел 18"/>
          <p:cNvSpPr/>
          <p:nvPr/>
        </p:nvSpPr>
        <p:spPr>
          <a:xfrm>
            <a:off x="807792" y="1580004"/>
            <a:ext cx="964367" cy="930709"/>
          </a:xfrm>
          <a:prstGeom prst="flowChartConnector">
            <a:avLst/>
          </a:prstGeom>
          <a:solidFill>
            <a:srgbClr val="4756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Контрольный список со сплошной заливкой">
            <a:extLst>
              <a:ext uri="{FF2B5EF4-FFF2-40B4-BE49-F238E27FC236}">
                <a16:creationId xmlns:a16="http://schemas.microsoft.com/office/drawing/2014/main" id="{73950A8E-A102-39FE-70E0-A7D7CFCF24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3846" y="1858470"/>
            <a:ext cx="360000" cy="360000"/>
          </a:xfrm>
          <a:prstGeom prst="rect">
            <a:avLst/>
          </a:prstGeom>
        </p:spPr>
      </p:pic>
      <p:pic>
        <p:nvPicPr>
          <p:cNvPr id="21" name="Рисунок 20" descr="Монеты со сплошной заливкой">
            <a:extLst>
              <a:ext uri="{FF2B5EF4-FFF2-40B4-BE49-F238E27FC236}">
                <a16:creationId xmlns:a16="http://schemas.microsoft.com/office/drawing/2014/main" id="{05904491-5823-98A0-ECC3-7E659D0517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18034" y="3030775"/>
            <a:ext cx="360000" cy="360000"/>
          </a:xfrm>
          <a:prstGeom prst="rect">
            <a:avLst/>
          </a:prstGeom>
        </p:spPr>
      </p:pic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id="{9B83FABD-A56B-D9B1-C69E-50C46E0F43F7}"/>
              </a:ext>
            </a:extLst>
          </p:cNvPr>
          <p:cNvSpPr/>
          <p:nvPr/>
        </p:nvSpPr>
        <p:spPr>
          <a:xfrm>
            <a:off x="2001103" y="3906057"/>
            <a:ext cx="2952915" cy="978830"/>
          </a:xfrm>
          <a:prstGeom prst="roundRect">
            <a:avLst>
              <a:gd name="adj" fmla="val 22570"/>
            </a:avLst>
          </a:prstGeom>
          <a:solidFill>
            <a:srgbClr val="4756A0"/>
          </a:solidFill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6D9E1F9-3174-97AD-989C-6D9ADCBE2F71}"/>
              </a:ext>
            </a:extLst>
          </p:cNvPr>
          <p:cNvSpPr txBox="1"/>
          <p:nvPr/>
        </p:nvSpPr>
        <p:spPr>
          <a:xfrm>
            <a:off x="2293501" y="4278047"/>
            <a:ext cx="228222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ЛЬГОТЫ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:a16="http://schemas.microsoft.com/office/drawing/2014/main" id="{9B83FABD-A56B-D9B1-C69E-50C46E0F43F7}"/>
              </a:ext>
            </a:extLst>
          </p:cNvPr>
          <p:cNvSpPr/>
          <p:nvPr/>
        </p:nvSpPr>
        <p:spPr>
          <a:xfrm>
            <a:off x="5246417" y="3935961"/>
            <a:ext cx="4426470" cy="948925"/>
          </a:xfrm>
          <a:prstGeom prst="roundRect">
            <a:avLst>
              <a:gd name="adj" fmla="val 2257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6D9E1F9-3174-97AD-989C-6D9ADCBE2F71}"/>
              </a:ext>
            </a:extLst>
          </p:cNvPr>
          <p:cNvSpPr txBox="1"/>
          <p:nvPr/>
        </p:nvSpPr>
        <p:spPr>
          <a:xfrm>
            <a:off x="5479272" y="4014219"/>
            <a:ext cx="3631473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Льготы по земельному налогу100 % в течение трех налоговых периодов – для резидентов ТОР</a:t>
            </a:r>
          </a:p>
          <a:p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https://blgraion.amurobl.ru/pages/deyatelnostblg/upravlenie-imushchestvennykh-i-zemelnykh-otnosheniy9780/normotivno-pravovye-akty465346346/</a:t>
            </a:r>
            <a:endParaRPr lang="ru-RU" sz="1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Блок-схема: узел 37"/>
          <p:cNvSpPr/>
          <p:nvPr/>
        </p:nvSpPr>
        <p:spPr>
          <a:xfrm>
            <a:off x="807792" y="3910836"/>
            <a:ext cx="984069" cy="931663"/>
          </a:xfrm>
          <a:prstGeom prst="flowChartConnector">
            <a:avLst/>
          </a:prstGeom>
          <a:solidFill>
            <a:srgbClr val="4756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 descr="Диаграмма с тенденцией спада со сплошной заливкой">
            <a:extLst>
              <a:ext uri="{FF2B5EF4-FFF2-40B4-BE49-F238E27FC236}">
                <a16:creationId xmlns:a16="http://schemas.microsoft.com/office/drawing/2014/main" id="{E154D324-2FAB-91F3-8C42-070B39E7C6B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25658" y="4185107"/>
            <a:ext cx="360000" cy="360000"/>
          </a:xfrm>
          <a:prstGeom prst="rect">
            <a:avLst/>
          </a:prstGeom>
        </p:spPr>
      </p:pic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id="{9B83FABD-A56B-D9B1-C69E-50C46E0F43F7}"/>
              </a:ext>
            </a:extLst>
          </p:cNvPr>
          <p:cNvSpPr/>
          <p:nvPr/>
        </p:nvSpPr>
        <p:spPr>
          <a:xfrm>
            <a:off x="2020240" y="5071991"/>
            <a:ext cx="2933589" cy="1006592"/>
          </a:xfrm>
          <a:prstGeom prst="roundRect">
            <a:avLst>
              <a:gd name="adj" fmla="val 22570"/>
            </a:avLst>
          </a:prstGeom>
          <a:solidFill>
            <a:srgbClr val="4756A0"/>
          </a:solidFill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6D9E1F9-3174-97AD-989C-6D9ADCBE2F71}"/>
              </a:ext>
            </a:extLst>
          </p:cNvPr>
          <p:cNvSpPr txBox="1"/>
          <p:nvPr/>
        </p:nvSpPr>
        <p:spPr>
          <a:xfrm>
            <a:off x="2293207" y="5386971"/>
            <a:ext cx="228222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ГОСУДАРСТВЕННЫЕ ГАРАНТИИ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Скругленный прямоугольник 41">
            <a:extLst>
              <a:ext uri="{FF2B5EF4-FFF2-40B4-BE49-F238E27FC236}">
                <a16:creationId xmlns:a16="http://schemas.microsoft.com/office/drawing/2014/main" id="{9B83FABD-A56B-D9B1-C69E-50C46E0F43F7}"/>
              </a:ext>
            </a:extLst>
          </p:cNvPr>
          <p:cNvSpPr/>
          <p:nvPr/>
        </p:nvSpPr>
        <p:spPr>
          <a:xfrm>
            <a:off x="5232271" y="5055193"/>
            <a:ext cx="4469078" cy="1023390"/>
          </a:xfrm>
          <a:prstGeom prst="roundRect">
            <a:avLst>
              <a:gd name="adj" fmla="val 2257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6D9E1F9-3174-97AD-989C-6D9ADCBE2F71}"/>
              </a:ext>
            </a:extLst>
          </p:cNvPr>
          <p:cNvSpPr txBox="1"/>
          <p:nvPr/>
        </p:nvSpPr>
        <p:spPr>
          <a:xfrm>
            <a:off x="5488735" y="5090794"/>
            <a:ext cx="4184151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Предоставление в аренду на льготных условиях земельных участков, зданий, находящихся в собственности области;</a:t>
            </a:r>
          </a:p>
          <a:p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Предоставление поручительств по обязательствам (кредитные договоры, займы) </a:t>
            </a:r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https://business.amurobl.ru/amurfondgarant</a:t>
            </a:r>
            <a:endParaRPr lang="ru-RU" sz="1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Микрозаймы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предпринимателей </a:t>
            </a:r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https://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бизнескредит28.рф/</a:t>
            </a:r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programs/</a:t>
            </a:r>
            <a:endParaRPr lang="ru-RU" sz="1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 descr="Ипотека со сплошной заливкой">
            <a:extLst>
              <a:ext uri="{FF2B5EF4-FFF2-40B4-BE49-F238E27FC236}">
                <a16:creationId xmlns:a16="http://schemas.microsoft.com/office/drawing/2014/main" id="{4A20289D-F4F9-7680-0301-A3CC80AE0B8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954019" y="5878933"/>
            <a:ext cx="360000" cy="360000"/>
          </a:xfrm>
          <a:prstGeom prst="rect">
            <a:avLst/>
          </a:prstGeom>
        </p:spPr>
      </p:pic>
      <p:sp>
        <p:nvSpPr>
          <p:cNvPr id="30" name="Блок-схема: узел 29"/>
          <p:cNvSpPr/>
          <p:nvPr/>
        </p:nvSpPr>
        <p:spPr>
          <a:xfrm>
            <a:off x="783770" y="5071990"/>
            <a:ext cx="988389" cy="935715"/>
          </a:xfrm>
          <a:prstGeom prst="flowChartConnector">
            <a:avLst/>
          </a:prstGeom>
          <a:solidFill>
            <a:srgbClr val="4756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 descr="Ипотека со сплошной заливкой">
            <a:extLst>
              <a:ext uri="{FF2B5EF4-FFF2-40B4-BE49-F238E27FC236}">
                <a16:creationId xmlns:a16="http://schemas.microsoft.com/office/drawing/2014/main" id="{4A20289D-F4F9-7680-0301-A3CC80AE0B8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97964" y="5343051"/>
            <a:ext cx="360000" cy="3600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A573855-2890-5E85-14C0-7DA28851F63A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БЛАГОВЕЩЕНСКОГО МУНИЦИПАЛЬНОГО ОКРУГА</a:t>
            </a:r>
          </a:p>
        </p:txBody>
      </p:sp>
      <p:sp>
        <p:nvSpPr>
          <p:cNvPr id="33" name="Номер слайда 50">
            <a:extLst>
              <a:ext uri="{FF2B5EF4-FFF2-40B4-BE49-F238E27FC236}">
                <a16:creationId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813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ИНФРАСТРУКТУРА ПОДДЕРЖКИ БИЗНЕСА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345621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господдержки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959288B3-6129-0F6E-2F82-BEEB0DD1000F}"/>
              </a:ext>
            </a:extLst>
          </p:cNvPr>
          <p:cNvSpPr/>
          <p:nvPr/>
        </p:nvSpPr>
        <p:spPr>
          <a:xfrm>
            <a:off x="627013" y="1401545"/>
            <a:ext cx="2032215" cy="2021326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44" name="Скругленный прямоугольник 43">
            <a:extLst>
              <a:ext uri="{FF2B5EF4-FFF2-40B4-BE49-F238E27FC236}">
                <a16:creationId xmlns:a16="http://schemas.microsoft.com/office/drawing/2014/main" id="{536BD308-6967-8AF5-7432-C3280FD3FCAB}"/>
              </a:ext>
            </a:extLst>
          </p:cNvPr>
          <p:cNvSpPr/>
          <p:nvPr/>
        </p:nvSpPr>
        <p:spPr>
          <a:xfrm>
            <a:off x="818316" y="1535507"/>
            <a:ext cx="1654373" cy="729700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737CB4FA-74E4-CF19-B214-F7A2247C9D35}"/>
              </a:ext>
            </a:extLst>
          </p:cNvPr>
          <p:cNvSpPr/>
          <p:nvPr/>
        </p:nvSpPr>
        <p:spPr>
          <a:xfrm>
            <a:off x="612033" y="3871658"/>
            <a:ext cx="2015987" cy="2006627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C0CC6E-70E5-5156-8AC0-98DA024669CB}"/>
              </a:ext>
            </a:extLst>
          </p:cNvPr>
          <p:cNvSpPr txBox="1"/>
          <p:nvPr/>
        </p:nvSpPr>
        <p:spPr>
          <a:xfrm>
            <a:off x="824346" y="2420206"/>
            <a:ext cx="145691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МОЙ БИЗНЕС 28</a:t>
            </a:r>
            <a:endParaRPr lang="x-none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id="{3DA13379-7070-0B20-1B13-073470D0CFB7}"/>
              </a:ext>
            </a:extLst>
          </p:cNvPr>
          <p:cNvSpPr/>
          <p:nvPr/>
        </p:nvSpPr>
        <p:spPr>
          <a:xfrm>
            <a:off x="798292" y="2975687"/>
            <a:ext cx="1689655" cy="30711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https://business.amurobl.ru/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Скругленный прямоугольник 50">
            <a:extLst>
              <a:ext uri="{FF2B5EF4-FFF2-40B4-BE49-F238E27FC236}">
                <a16:creationId xmlns:a16="http://schemas.microsoft.com/office/drawing/2014/main" id="{9FD35FDE-44D5-69AA-B56A-DAAC1C428CDD}"/>
              </a:ext>
            </a:extLst>
          </p:cNvPr>
          <p:cNvSpPr/>
          <p:nvPr/>
        </p:nvSpPr>
        <p:spPr>
          <a:xfrm>
            <a:off x="792838" y="3993281"/>
            <a:ext cx="1654373" cy="711443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8" name="Скругленный прямоугольник 57">
            <a:extLst>
              <a:ext uri="{FF2B5EF4-FFF2-40B4-BE49-F238E27FC236}">
                <a16:creationId xmlns:a16="http://schemas.microsoft.com/office/drawing/2014/main" id="{E95975D5-91C3-3E7B-853F-21C2CD5F1A04}"/>
              </a:ext>
            </a:extLst>
          </p:cNvPr>
          <p:cNvSpPr/>
          <p:nvPr/>
        </p:nvSpPr>
        <p:spPr>
          <a:xfrm>
            <a:off x="2792302" y="4084608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73" name="Picture 2" descr="логотип Мой бизнес | С 1 января 2023 года Администрация Чарышского района  Алтайского края преобразована в Администрацию муниципального округа  Чарышский район Алтайского края.">
            <a:extLst>
              <a:ext uri="{FF2B5EF4-FFF2-40B4-BE49-F238E27FC236}">
                <a16:creationId xmlns:a16="http://schemas.microsoft.com/office/drawing/2014/main" id="{CB9E44DB-1C66-11F1-4DA7-8FAD32372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23" y="1621351"/>
            <a:ext cx="1217016" cy="55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E7F107-914B-B9BF-CAFF-6741C2D8E326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БЛАГОВЕЩЕНСКОГО МУНИЦИПАЛЬНОГО ОКРУГА</a:t>
            </a:r>
          </a:p>
        </p:txBody>
      </p:sp>
      <p:sp>
        <p:nvSpPr>
          <p:cNvPr id="69" name="Скругленный прямоугольник 68">
            <a:extLst>
              <a:ext uri="{FF2B5EF4-FFF2-40B4-BE49-F238E27FC236}">
                <a16:creationId xmlns:a16="http://schemas.microsoft.com/office/drawing/2014/main" id="{3DA13379-7070-0B20-1B13-073470D0CFB7}"/>
              </a:ext>
            </a:extLst>
          </p:cNvPr>
          <p:cNvSpPr/>
          <p:nvPr/>
        </p:nvSpPr>
        <p:spPr>
          <a:xfrm>
            <a:off x="775199" y="5452950"/>
            <a:ext cx="1689655" cy="30711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https://invest.amurobl.ru/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AC0CC6E-70E5-5156-8AC0-98DA024669CB}"/>
              </a:ext>
            </a:extLst>
          </p:cNvPr>
          <p:cNvSpPr txBox="1"/>
          <p:nvPr/>
        </p:nvSpPr>
        <p:spPr>
          <a:xfrm>
            <a:off x="803127" y="4823409"/>
            <a:ext cx="1653607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АГЕНТСТВО ПО ПРИВЛЕЧЕНИЮ ИНВЕСТИЦИЙ</a:t>
            </a:r>
            <a:endParaRPr lang="x-none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8623" y="4015785"/>
            <a:ext cx="783728" cy="635140"/>
          </a:xfrm>
          <a:prstGeom prst="rect">
            <a:avLst/>
          </a:prstGeom>
        </p:spPr>
      </p:pic>
      <p:sp>
        <p:nvSpPr>
          <p:cNvPr id="78" name="Скругленный прямоугольник 77">
            <a:extLst>
              <a:ext uri="{FF2B5EF4-FFF2-40B4-BE49-F238E27FC236}">
                <a16:creationId xmlns:a16="http://schemas.microsoft.com/office/drawing/2014/main" id="{737CB4FA-74E4-CF19-B214-F7A2247C9D35}"/>
              </a:ext>
            </a:extLst>
          </p:cNvPr>
          <p:cNvSpPr/>
          <p:nvPr/>
        </p:nvSpPr>
        <p:spPr>
          <a:xfrm>
            <a:off x="7546916" y="3853771"/>
            <a:ext cx="2015987" cy="2024514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79" name="Скругленный прямоугольник 78">
            <a:extLst>
              <a:ext uri="{FF2B5EF4-FFF2-40B4-BE49-F238E27FC236}">
                <a16:creationId xmlns:a16="http://schemas.microsoft.com/office/drawing/2014/main" id="{737CB4FA-74E4-CF19-B214-F7A2247C9D35}"/>
              </a:ext>
            </a:extLst>
          </p:cNvPr>
          <p:cNvSpPr/>
          <p:nvPr/>
        </p:nvSpPr>
        <p:spPr>
          <a:xfrm>
            <a:off x="2905760" y="3871659"/>
            <a:ext cx="2069689" cy="2006626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80" name="Скругленный прямоугольник 79">
            <a:extLst>
              <a:ext uri="{FF2B5EF4-FFF2-40B4-BE49-F238E27FC236}">
                <a16:creationId xmlns:a16="http://schemas.microsoft.com/office/drawing/2014/main" id="{737CB4FA-74E4-CF19-B214-F7A2247C9D35}"/>
              </a:ext>
            </a:extLst>
          </p:cNvPr>
          <p:cNvSpPr/>
          <p:nvPr/>
        </p:nvSpPr>
        <p:spPr>
          <a:xfrm>
            <a:off x="5270827" y="3845505"/>
            <a:ext cx="2015987" cy="2006626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83" name="Скругленный прямоугольник 82">
            <a:extLst>
              <a:ext uri="{FF2B5EF4-FFF2-40B4-BE49-F238E27FC236}">
                <a16:creationId xmlns:a16="http://schemas.microsoft.com/office/drawing/2014/main" id="{536BD308-6967-8AF5-7432-C3280FD3FCAB}"/>
              </a:ext>
            </a:extLst>
          </p:cNvPr>
          <p:cNvSpPr/>
          <p:nvPr/>
        </p:nvSpPr>
        <p:spPr>
          <a:xfrm>
            <a:off x="3113416" y="3989031"/>
            <a:ext cx="1654373" cy="729700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3413" y="4110523"/>
            <a:ext cx="1554377" cy="519502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DAC0CC6E-70E5-5156-8AC0-98DA024669CB}"/>
              </a:ext>
            </a:extLst>
          </p:cNvPr>
          <p:cNvSpPr txBox="1"/>
          <p:nvPr/>
        </p:nvSpPr>
        <p:spPr>
          <a:xfrm>
            <a:off x="3115936" y="4843105"/>
            <a:ext cx="165360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ФОНД СОДЕЙСТВИЯ КРЕДИТОВАНИЮ СМСП</a:t>
            </a:r>
            <a:endParaRPr lang="x-none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Скругленный прямоугольник 85">
            <a:extLst>
              <a:ext uri="{FF2B5EF4-FFF2-40B4-BE49-F238E27FC236}">
                <a16:creationId xmlns:a16="http://schemas.microsoft.com/office/drawing/2014/main" id="{3DA13379-7070-0B20-1B13-073470D0CFB7}"/>
              </a:ext>
            </a:extLst>
          </p:cNvPr>
          <p:cNvSpPr/>
          <p:nvPr/>
        </p:nvSpPr>
        <p:spPr>
          <a:xfrm>
            <a:off x="3122628" y="5452950"/>
            <a:ext cx="1689655" cy="30711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https://business.amurobl.ru/amurfondgarant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Скругленный прямоугольник 86">
            <a:extLst>
              <a:ext uri="{FF2B5EF4-FFF2-40B4-BE49-F238E27FC236}">
                <a16:creationId xmlns:a16="http://schemas.microsoft.com/office/drawing/2014/main" id="{737CB4FA-74E4-CF19-B214-F7A2247C9D35}"/>
              </a:ext>
            </a:extLst>
          </p:cNvPr>
          <p:cNvSpPr/>
          <p:nvPr/>
        </p:nvSpPr>
        <p:spPr>
          <a:xfrm>
            <a:off x="2905760" y="1401545"/>
            <a:ext cx="2015987" cy="2016115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88" name="Скругленный прямоугольник 87">
            <a:extLst>
              <a:ext uri="{FF2B5EF4-FFF2-40B4-BE49-F238E27FC236}">
                <a16:creationId xmlns:a16="http://schemas.microsoft.com/office/drawing/2014/main" id="{737CB4FA-74E4-CF19-B214-F7A2247C9D35}"/>
              </a:ext>
            </a:extLst>
          </p:cNvPr>
          <p:cNvSpPr/>
          <p:nvPr/>
        </p:nvSpPr>
        <p:spPr>
          <a:xfrm>
            <a:off x="5253189" y="1401545"/>
            <a:ext cx="2015987" cy="2021974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89" name="Скругленный прямоугольник 88">
            <a:extLst>
              <a:ext uri="{FF2B5EF4-FFF2-40B4-BE49-F238E27FC236}">
                <a16:creationId xmlns:a16="http://schemas.microsoft.com/office/drawing/2014/main" id="{737CB4FA-74E4-CF19-B214-F7A2247C9D35}"/>
              </a:ext>
            </a:extLst>
          </p:cNvPr>
          <p:cNvSpPr/>
          <p:nvPr/>
        </p:nvSpPr>
        <p:spPr>
          <a:xfrm>
            <a:off x="7600618" y="1401545"/>
            <a:ext cx="2015987" cy="2006626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90" name="Скругленный прямоугольник 89">
            <a:extLst>
              <a:ext uri="{FF2B5EF4-FFF2-40B4-BE49-F238E27FC236}">
                <a16:creationId xmlns:a16="http://schemas.microsoft.com/office/drawing/2014/main" id="{536BD308-6967-8AF5-7432-C3280FD3FCAB}"/>
              </a:ext>
            </a:extLst>
          </p:cNvPr>
          <p:cNvSpPr/>
          <p:nvPr/>
        </p:nvSpPr>
        <p:spPr>
          <a:xfrm>
            <a:off x="3086566" y="1533323"/>
            <a:ext cx="1654373" cy="729700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3413" y="1621351"/>
            <a:ext cx="1470648" cy="577755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DAC0CC6E-70E5-5156-8AC0-98DA024669CB}"/>
              </a:ext>
            </a:extLst>
          </p:cNvPr>
          <p:cNvSpPr txBox="1"/>
          <p:nvPr/>
        </p:nvSpPr>
        <p:spPr>
          <a:xfrm>
            <a:off x="3092222" y="2406336"/>
            <a:ext cx="1653607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ЦЕНТР КРЕДИТНОЙ ПОДДЕРЖКИ ПРЕДПРИНИМАТЕЛЬСТВА</a:t>
            </a:r>
            <a:endParaRPr lang="x-none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Скругленный прямоугольник 91">
            <a:extLst>
              <a:ext uri="{FF2B5EF4-FFF2-40B4-BE49-F238E27FC236}">
                <a16:creationId xmlns:a16="http://schemas.microsoft.com/office/drawing/2014/main" id="{3DA13379-7070-0B20-1B13-073470D0CFB7}"/>
              </a:ext>
            </a:extLst>
          </p:cNvPr>
          <p:cNvSpPr/>
          <p:nvPr/>
        </p:nvSpPr>
        <p:spPr>
          <a:xfrm>
            <a:off x="3068924" y="2978445"/>
            <a:ext cx="1689655" cy="30711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бизнескредит28.рф/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Скругленный прямоугольник 92">
            <a:extLst>
              <a:ext uri="{FF2B5EF4-FFF2-40B4-BE49-F238E27FC236}">
                <a16:creationId xmlns:a16="http://schemas.microsoft.com/office/drawing/2014/main" id="{536BD308-6967-8AF5-7432-C3280FD3FCAB}"/>
              </a:ext>
            </a:extLst>
          </p:cNvPr>
          <p:cNvSpPr/>
          <p:nvPr/>
        </p:nvSpPr>
        <p:spPr>
          <a:xfrm>
            <a:off x="5433995" y="1533323"/>
            <a:ext cx="1654373" cy="729700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6731" y="1694457"/>
            <a:ext cx="1468899" cy="390005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DAC0CC6E-70E5-5156-8AC0-98DA024669CB}"/>
              </a:ext>
            </a:extLst>
          </p:cNvPr>
          <p:cNvSpPr txBox="1"/>
          <p:nvPr/>
        </p:nvSpPr>
        <p:spPr>
          <a:xfrm>
            <a:off x="5433995" y="2411850"/>
            <a:ext cx="1653607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ЦЕНТР КЛАСТЕРНОГО РАЗВИТИЯ АМУРСКОЙ ОБЛАСТИ</a:t>
            </a:r>
            <a:endParaRPr lang="x-none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Скругленный прямоугольник 94">
            <a:extLst>
              <a:ext uri="{FF2B5EF4-FFF2-40B4-BE49-F238E27FC236}">
                <a16:creationId xmlns:a16="http://schemas.microsoft.com/office/drawing/2014/main" id="{3DA13379-7070-0B20-1B13-073470D0CFB7}"/>
              </a:ext>
            </a:extLst>
          </p:cNvPr>
          <p:cNvSpPr/>
          <p:nvPr/>
        </p:nvSpPr>
        <p:spPr>
          <a:xfrm>
            <a:off x="5433995" y="2975687"/>
            <a:ext cx="1689655" cy="30711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https://business.amurobl.ru/amurcluster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Скругленный прямоугольник 95">
            <a:extLst>
              <a:ext uri="{FF2B5EF4-FFF2-40B4-BE49-F238E27FC236}">
                <a16:creationId xmlns:a16="http://schemas.microsoft.com/office/drawing/2014/main" id="{536BD308-6967-8AF5-7432-C3280FD3FCAB}"/>
              </a:ext>
            </a:extLst>
          </p:cNvPr>
          <p:cNvSpPr/>
          <p:nvPr/>
        </p:nvSpPr>
        <p:spPr>
          <a:xfrm>
            <a:off x="7781424" y="1533323"/>
            <a:ext cx="1654373" cy="729700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38011" y="1577337"/>
            <a:ext cx="1175657" cy="641672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DAC0CC6E-70E5-5156-8AC0-98DA024669CB}"/>
              </a:ext>
            </a:extLst>
          </p:cNvPr>
          <p:cNvSpPr txBox="1"/>
          <p:nvPr/>
        </p:nvSpPr>
        <p:spPr>
          <a:xfrm>
            <a:off x="7799035" y="2420098"/>
            <a:ext cx="1653607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ЦЕНТР ПОДДЕРЖКИ ЭКСПОРТА АМУРСКОЙ ОБЛАСТИ</a:t>
            </a:r>
            <a:endParaRPr lang="x-none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Скругленный прямоугольник 97">
            <a:extLst>
              <a:ext uri="{FF2B5EF4-FFF2-40B4-BE49-F238E27FC236}">
                <a16:creationId xmlns:a16="http://schemas.microsoft.com/office/drawing/2014/main" id="{3DA13379-7070-0B20-1B13-073470D0CFB7}"/>
              </a:ext>
            </a:extLst>
          </p:cNvPr>
          <p:cNvSpPr/>
          <p:nvPr/>
        </p:nvSpPr>
        <p:spPr>
          <a:xfrm>
            <a:off x="7799035" y="2978445"/>
            <a:ext cx="1689655" cy="30711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https://amurexport.ru/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Скругленный прямоугольник 98">
            <a:extLst>
              <a:ext uri="{FF2B5EF4-FFF2-40B4-BE49-F238E27FC236}">
                <a16:creationId xmlns:a16="http://schemas.microsoft.com/office/drawing/2014/main" id="{536BD308-6967-8AF5-7432-C3280FD3FCAB}"/>
              </a:ext>
            </a:extLst>
          </p:cNvPr>
          <p:cNvSpPr/>
          <p:nvPr/>
        </p:nvSpPr>
        <p:spPr>
          <a:xfrm>
            <a:off x="5433995" y="3968505"/>
            <a:ext cx="1654373" cy="729700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DAC0CC6E-70E5-5156-8AC0-98DA024669CB}"/>
              </a:ext>
            </a:extLst>
          </p:cNvPr>
          <p:cNvSpPr txBox="1"/>
          <p:nvPr/>
        </p:nvSpPr>
        <p:spPr>
          <a:xfrm>
            <a:off x="5433995" y="4840709"/>
            <a:ext cx="165360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ФОНД РАЗВИТИЯ АМУРСКОЙ ОБЛАСТИ</a:t>
            </a:r>
            <a:endParaRPr lang="x-none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0372" y="4037931"/>
            <a:ext cx="1320875" cy="586773"/>
          </a:xfrm>
          <a:prstGeom prst="rect">
            <a:avLst/>
          </a:prstGeom>
        </p:spPr>
      </p:pic>
      <p:sp>
        <p:nvSpPr>
          <p:cNvPr id="101" name="Скругленный прямоугольник 100">
            <a:extLst>
              <a:ext uri="{FF2B5EF4-FFF2-40B4-BE49-F238E27FC236}">
                <a16:creationId xmlns:a16="http://schemas.microsoft.com/office/drawing/2014/main" id="{3DA13379-7070-0B20-1B13-073470D0CFB7}"/>
              </a:ext>
            </a:extLst>
          </p:cNvPr>
          <p:cNvSpPr/>
          <p:nvPr/>
        </p:nvSpPr>
        <p:spPr>
          <a:xfrm>
            <a:off x="5415970" y="5446765"/>
            <a:ext cx="1689655" cy="30711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https://fond.amurobl.ru/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Скругленный прямоугольник 101">
            <a:extLst>
              <a:ext uri="{FF2B5EF4-FFF2-40B4-BE49-F238E27FC236}">
                <a16:creationId xmlns:a16="http://schemas.microsoft.com/office/drawing/2014/main" id="{536BD308-6967-8AF5-7432-C3280FD3FCAB}"/>
              </a:ext>
            </a:extLst>
          </p:cNvPr>
          <p:cNvSpPr/>
          <p:nvPr/>
        </p:nvSpPr>
        <p:spPr>
          <a:xfrm>
            <a:off x="7727722" y="3973559"/>
            <a:ext cx="1654373" cy="729700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DAC0CC6E-70E5-5156-8AC0-98DA024669CB}"/>
              </a:ext>
            </a:extLst>
          </p:cNvPr>
          <p:cNvSpPr txBox="1"/>
          <p:nvPr/>
        </p:nvSpPr>
        <p:spPr>
          <a:xfrm>
            <a:off x="7748116" y="4862459"/>
            <a:ext cx="165360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ТУРИСТСКО-ИНФОРМАЦИОННЫЙ ЦЕНТР</a:t>
            </a:r>
            <a:endParaRPr lang="x-none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99035" y="4072824"/>
            <a:ext cx="1458126" cy="551880"/>
          </a:xfrm>
          <a:prstGeom prst="rect">
            <a:avLst/>
          </a:prstGeom>
        </p:spPr>
      </p:pic>
      <p:sp>
        <p:nvSpPr>
          <p:cNvPr id="104" name="Скругленный прямоугольник 103">
            <a:extLst>
              <a:ext uri="{FF2B5EF4-FFF2-40B4-BE49-F238E27FC236}">
                <a16:creationId xmlns:a16="http://schemas.microsoft.com/office/drawing/2014/main" id="{3DA13379-7070-0B20-1B13-073470D0CFB7}"/>
              </a:ext>
            </a:extLst>
          </p:cNvPr>
          <p:cNvSpPr/>
          <p:nvPr/>
        </p:nvSpPr>
        <p:spPr>
          <a:xfrm>
            <a:off x="7692440" y="5459965"/>
            <a:ext cx="1689655" cy="30711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https://visitamur.ru/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505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BF9AB-A0AB-E438-5E37-598319588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33D8E7-695C-4B68-93BF-55B165B65A6A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МИНИСТЕРСТВА, ОКАЗЫВАЮЩИЕ ПОДДЕРЖКУ ПРЕДПРИНИМАТЕЛЯМ И ИНВЕСТОРАМ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1023177A-CC1F-844A-E590-360AFD16E876}"/>
              </a:ext>
            </a:extLst>
          </p:cNvPr>
          <p:cNvSpPr/>
          <p:nvPr/>
        </p:nvSpPr>
        <p:spPr>
          <a:xfrm>
            <a:off x="627017" y="163628"/>
            <a:ext cx="1345621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господдержки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3BF8DC81-CD65-F7C5-5380-B95AFF24C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237A7826-76C6-ACDC-108C-46817594633E}"/>
              </a:ext>
            </a:extLst>
          </p:cNvPr>
          <p:cNvSpPr/>
          <p:nvPr/>
        </p:nvSpPr>
        <p:spPr>
          <a:xfrm>
            <a:off x="627016" y="1401546"/>
            <a:ext cx="4497842" cy="949376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</a:t>
            </a:r>
            <a:r>
              <a:rPr lang="ru-RU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ЭКОНОМИЧЕСКОГО РАЗВИТИЯ И ВНЕШНИХ СВЯЗЕЙ АМУРСКОЙ ОБЛАСТИ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Скругленный прямоугольник 102">
            <a:extLst>
              <a:ext uri="{FF2B5EF4-FFF2-40B4-BE49-F238E27FC236}">
                <a16:creationId xmlns:a16="http://schemas.microsoft.com/office/drawing/2014/main" id="{2BB5EBE9-65B5-B62A-9463-A385D023A95B}"/>
              </a:ext>
            </a:extLst>
          </p:cNvPr>
          <p:cNvSpPr/>
          <p:nvPr/>
        </p:nvSpPr>
        <p:spPr>
          <a:xfrm>
            <a:off x="627016" y="2566963"/>
            <a:ext cx="4497842" cy="1033106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СТРОИТЕЛЬСТВА </a:t>
            </a:r>
            <a:r>
              <a:rPr lang="ru-RU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АРХИТЕКТУРЫ АМУРСКОЙ ОБЛАСТИ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Скругленный прямоугольник 106">
            <a:extLst>
              <a:ext uri="{FF2B5EF4-FFF2-40B4-BE49-F238E27FC236}">
                <a16:creationId xmlns:a16="http://schemas.microsoft.com/office/drawing/2014/main" id="{364E6F95-0A19-B1FC-0BBB-262E96196828}"/>
              </a:ext>
            </a:extLst>
          </p:cNvPr>
          <p:cNvSpPr/>
          <p:nvPr/>
        </p:nvSpPr>
        <p:spPr>
          <a:xfrm>
            <a:off x="627016" y="4973457"/>
            <a:ext cx="4497842" cy="952580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ЦИФРОВОГО РАЗВИТИЯ              И СВЯЗИ</a:t>
            </a:r>
            <a:r>
              <a:rPr kumimoji="0" lang="ru-RU" sz="1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АМУРСКОЙ ОБЛАСТИ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Скругленный прямоугольник 115">
            <a:extLst>
              <a:ext uri="{FF2B5EF4-FFF2-40B4-BE49-F238E27FC236}">
                <a16:creationId xmlns:a16="http://schemas.microsoft.com/office/drawing/2014/main" id="{C710E187-EF2B-9551-02E2-2EE963AA66F3}"/>
              </a:ext>
            </a:extLst>
          </p:cNvPr>
          <p:cNvSpPr/>
          <p:nvPr/>
        </p:nvSpPr>
        <p:spPr>
          <a:xfrm>
            <a:off x="627016" y="3816110"/>
            <a:ext cx="4497842" cy="941306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</a:t>
            </a:r>
            <a:r>
              <a:rPr lang="ru-RU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СЕЛЬСКОГО ХОЗЯЙСТВА АМУРСКОЙ ОБЛАСТИ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Скругленный прямоугольник 120">
            <a:extLst>
              <a:ext uri="{FF2B5EF4-FFF2-40B4-BE49-F238E27FC236}">
                <a16:creationId xmlns:a16="http://schemas.microsoft.com/office/drawing/2014/main" id="{131C888D-6A77-FA57-7287-59E57BB12423}"/>
              </a:ext>
            </a:extLst>
          </p:cNvPr>
          <p:cNvSpPr/>
          <p:nvPr/>
        </p:nvSpPr>
        <p:spPr>
          <a:xfrm>
            <a:off x="5271922" y="1401546"/>
            <a:ext cx="4497842" cy="96319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</a:t>
            </a:r>
            <a:r>
              <a:rPr lang="ru-RU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ЖИЛИЩНО-КОММУНАЛЬНОГО ХОЗЯЙСТВА АМУРСКОЙ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ОБЛАСТИ 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1" name="Скругленный прямоугольник 130">
            <a:extLst>
              <a:ext uri="{FF2B5EF4-FFF2-40B4-BE49-F238E27FC236}">
                <a16:creationId xmlns:a16="http://schemas.microsoft.com/office/drawing/2014/main" id="{01175CC2-6729-59B8-4B7D-523141702B5F}"/>
              </a:ext>
            </a:extLst>
          </p:cNvPr>
          <p:cNvSpPr/>
          <p:nvPr/>
        </p:nvSpPr>
        <p:spPr>
          <a:xfrm>
            <a:off x="5289754" y="4973457"/>
            <a:ext cx="4497842" cy="952580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</a:t>
            </a:r>
            <a:r>
              <a:rPr lang="ru-RU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ТРАНСПОРТА И ДОРОЖНОГО ХОЗЯЙСТВА АМУРСКОЙ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ОБЛАСТИ 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4" name="Скругленный прямоугольник 133">
            <a:extLst>
              <a:ext uri="{FF2B5EF4-FFF2-40B4-BE49-F238E27FC236}">
                <a16:creationId xmlns:a16="http://schemas.microsoft.com/office/drawing/2014/main" id="{728C8CFA-7F80-B8EF-3F74-D2D33B092CD8}"/>
              </a:ext>
            </a:extLst>
          </p:cNvPr>
          <p:cNvSpPr/>
          <p:nvPr/>
        </p:nvSpPr>
        <p:spPr>
          <a:xfrm>
            <a:off x="719505" y="2843987"/>
            <a:ext cx="638801" cy="601341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40" name="Скругленный прямоугольник 139">
            <a:extLst>
              <a:ext uri="{FF2B5EF4-FFF2-40B4-BE49-F238E27FC236}">
                <a16:creationId xmlns:a16="http://schemas.microsoft.com/office/drawing/2014/main" id="{968A1C6F-EB64-8A6B-457E-1E5BFBB7DFDB}"/>
              </a:ext>
            </a:extLst>
          </p:cNvPr>
          <p:cNvSpPr/>
          <p:nvPr/>
        </p:nvSpPr>
        <p:spPr>
          <a:xfrm>
            <a:off x="5289754" y="3816110"/>
            <a:ext cx="4497842" cy="941306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</a:t>
            </a:r>
            <a:r>
              <a:rPr lang="ru-RU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ПРИРОДНЫХ РЕСУРСОВ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АМУРСКОЙ ОБЛАСТИ 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E4FD26-1B60-AB26-D7B0-75A18B288E43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БЛАГОВЕЩЕНСКОГО МУНИЦИПАЛЬНОГО ОКРУГА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267" y="2953135"/>
            <a:ext cx="397275" cy="397274"/>
          </a:xfrm>
          <a:prstGeom prst="rect">
            <a:avLst/>
          </a:prstGeom>
        </p:spPr>
      </p:pic>
      <p:sp>
        <p:nvSpPr>
          <p:cNvPr id="48" name="Скругленный прямоугольник 47">
            <a:extLst>
              <a:ext uri="{FF2B5EF4-FFF2-40B4-BE49-F238E27FC236}">
                <a16:creationId xmlns:a16="http://schemas.microsoft.com/office/drawing/2014/main" id="{968A1C6F-EB64-8A6B-457E-1E5BFBB7DFDB}"/>
              </a:ext>
            </a:extLst>
          </p:cNvPr>
          <p:cNvSpPr/>
          <p:nvPr/>
        </p:nvSpPr>
        <p:spPr>
          <a:xfrm>
            <a:off x="5271922" y="2566963"/>
            <a:ext cx="4497842" cy="1033106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ИМУЩЕСТВЕННЫХ                   ОТНОШЕНИЙ АМУРСКОЙ ОБЛАСТИ 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Скругленный прямоугольник 49">
            <a:extLst>
              <a:ext uri="{FF2B5EF4-FFF2-40B4-BE49-F238E27FC236}">
                <a16:creationId xmlns:a16="http://schemas.microsoft.com/office/drawing/2014/main" id="{728C8CFA-7F80-B8EF-3F74-D2D33B092CD8}"/>
              </a:ext>
            </a:extLst>
          </p:cNvPr>
          <p:cNvSpPr/>
          <p:nvPr/>
        </p:nvSpPr>
        <p:spPr>
          <a:xfrm>
            <a:off x="5390414" y="3976174"/>
            <a:ext cx="638801" cy="601341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1" name="Скругленный прямоугольник 50">
            <a:extLst>
              <a:ext uri="{FF2B5EF4-FFF2-40B4-BE49-F238E27FC236}">
                <a16:creationId xmlns:a16="http://schemas.microsoft.com/office/drawing/2014/main" id="{728C8CFA-7F80-B8EF-3F74-D2D33B092CD8}"/>
              </a:ext>
            </a:extLst>
          </p:cNvPr>
          <p:cNvSpPr/>
          <p:nvPr/>
        </p:nvSpPr>
        <p:spPr>
          <a:xfrm>
            <a:off x="5396238" y="2788432"/>
            <a:ext cx="638801" cy="601341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2" name="Скругленный прямоугольник 51">
            <a:extLst>
              <a:ext uri="{FF2B5EF4-FFF2-40B4-BE49-F238E27FC236}">
                <a16:creationId xmlns:a16="http://schemas.microsoft.com/office/drawing/2014/main" id="{728C8CFA-7F80-B8EF-3F74-D2D33B092CD8}"/>
              </a:ext>
            </a:extLst>
          </p:cNvPr>
          <p:cNvSpPr/>
          <p:nvPr/>
        </p:nvSpPr>
        <p:spPr>
          <a:xfrm>
            <a:off x="5390414" y="1575239"/>
            <a:ext cx="638801" cy="601341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3" name="Скругленный прямоугольник 52">
            <a:extLst>
              <a:ext uri="{FF2B5EF4-FFF2-40B4-BE49-F238E27FC236}">
                <a16:creationId xmlns:a16="http://schemas.microsoft.com/office/drawing/2014/main" id="{728C8CFA-7F80-B8EF-3F74-D2D33B092CD8}"/>
              </a:ext>
            </a:extLst>
          </p:cNvPr>
          <p:cNvSpPr/>
          <p:nvPr/>
        </p:nvSpPr>
        <p:spPr>
          <a:xfrm>
            <a:off x="719505" y="5137441"/>
            <a:ext cx="638801" cy="601341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4" name="Скругленный прямоугольник 53">
            <a:extLst>
              <a:ext uri="{FF2B5EF4-FFF2-40B4-BE49-F238E27FC236}">
                <a16:creationId xmlns:a16="http://schemas.microsoft.com/office/drawing/2014/main" id="{728C8CFA-7F80-B8EF-3F74-D2D33B092CD8}"/>
              </a:ext>
            </a:extLst>
          </p:cNvPr>
          <p:cNvSpPr/>
          <p:nvPr/>
        </p:nvSpPr>
        <p:spPr>
          <a:xfrm>
            <a:off x="719505" y="3976293"/>
            <a:ext cx="638801" cy="601341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5" name="Скругленный прямоугольник 54">
            <a:extLst>
              <a:ext uri="{FF2B5EF4-FFF2-40B4-BE49-F238E27FC236}">
                <a16:creationId xmlns:a16="http://schemas.microsoft.com/office/drawing/2014/main" id="{728C8CFA-7F80-B8EF-3F74-D2D33B092CD8}"/>
              </a:ext>
            </a:extLst>
          </p:cNvPr>
          <p:cNvSpPr/>
          <p:nvPr/>
        </p:nvSpPr>
        <p:spPr>
          <a:xfrm>
            <a:off x="5390414" y="5135622"/>
            <a:ext cx="638801" cy="601341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6" name="Скругленный прямоугольник 55">
            <a:extLst>
              <a:ext uri="{FF2B5EF4-FFF2-40B4-BE49-F238E27FC236}">
                <a16:creationId xmlns:a16="http://schemas.microsoft.com/office/drawing/2014/main" id="{728C8CFA-7F80-B8EF-3F74-D2D33B092CD8}"/>
              </a:ext>
            </a:extLst>
          </p:cNvPr>
          <p:cNvSpPr/>
          <p:nvPr/>
        </p:nvSpPr>
        <p:spPr>
          <a:xfrm>
            <a:off x="719505" y="1565865"/>
            <a:ext cx="638801" cy="601341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926" y="1650873"/>
            <a:ext cx="397275" cy="397274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60" y="4071614"/>
            <a:ext cx="397275" cy="397274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925" y="5238573"/>
            <a:ext cx="397275" cy="397274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176" y="1692564"/>
            <a:ext cx="397275" cy="39727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176" y="2897676"/>
            <a:ext cx="397275" cy="397274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175" y="4097396"/>
            <a:ext cx="397275" cy="397274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1891" y="5258739"/>
            <a:ext cx="397275" cy="39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22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757166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31947E-13F9-C9BD-AE42-EE617AC7D38A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БЛАГОВЕЩЕНСКОГО МУНИЦИПАЛЬНОГО ОКРУГА</a:t>
            </a:r>
          </a:p>
        </p:txBody>
      </p:sp>
      <p:sp>
        <p:nvSpPr>
          <p:cNvPr id="85" name="Скругленный прямоугольник 84">
            <a:extLst>
              <a:ext uri="{FF2B5EF4-FFF2-40B4-BE49-F238E27FC236}">
                <a16:creationId xmlns:a16="http://schemas.microsoft.com/office/drawing/2014/main" id="{77A01B19-E683-72F3-D3D4-F5448CED6AA8}"/>
              </a:ext>
            </a:extLst>
          </p:cNvPr>
          <p:cNvSpPr/>
          <p:nvPr/>
        </p:nvSpPr>
        <p:spPr>
          <a:xfrm>
            <a:off x="5289754" y="1429319"/>
            <a:ext cx="4497842" cy="1530000"/>
          </a:xfrm>
          <a:prstGeom prst="roundRect">
            <a:avLst>
              <a:gd name="adj" fmla="val 153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0BA712A-5970-64F3-6AB3-A9390803029C}"/>
              </a:ext>
            </a:extLst>
          </p:cNvPr>
          <p:cNvSpPr txBox="1"/>
          <p:nvPr/>
        </p:nvSpPr>
        <p:spPr>
          <a:xfrm>
            <a:off x="5535562" y="1668575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ИНВЕСТИЦИОННЫЙ УПОЛНОМОЧЕННЫЙ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7" name="Рисунок 86" descr="Телефонная трубка со сплошной заливкой">
            <a:extLst>
              <a:ext uri="{FF2B5EF4-FFF2-40B4-BE49-F238E27FC236}">
                <a16:creationId xmlns:a16="http://schemas.microsoft.com/office/drawing/2014/main" id="{C6DE0C96-208C-0F2F-280E-020EBEAD1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69819" y="2349853"/>
            <a:ext cx="180000" cy="180000"/>
          </a:xfrm>
          <a:prstGeom prst="rect">
            <a:avLst/>
          </a:prstGeom>
        </p:spPr>
      </p:pic>
      <p:pic>
        <p:nvPicPr>
          <p:cNvPr id="88" name="Рисунок 87" descr="Конверт со сплошной заливкой">
            <a:extLst>
              <a:ext uri="{FF2B5EF4-FFF2-40B4-BE49-F238E27FC236}">
                <a16:creationId xmlns:a16="http://schemas.microsoft.com/office/drawing/2014/main" id="{A5669DE7-103B-5E92-E2C8-863AF13D1F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77280" y="2581335"/>
            <a:ext cx="180000" cy="180000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2B320D37-28CA-43E4-D047-5092F341CFB8}"/>
              </a:ext>
            </a:extLst>
          </p:cNvPr>
          <p:cNvSpPr txBox="1"/>
          <p:nvPr/>
        </p:nvSpPr>
        <p:spPr>
          <a:xfrm>
            <a:off x="5502537" y="2102417"/>
            <a:ext cx="230850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РУЛЕВА НАТАЛЬЯ АЛЕКСАНДРОВНА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5FA2E06-ACD5-D4CA-CA5A-18E45EE13D6C}"/>
              </a:ext>
            </a:extLst>
          </p:cNvPr>
          <p:cNvSpPr txBox="1"/>
          <p:nvPr/>
        </p:nvSpPr>
        <p:spPr>
          <a:xfrm>
            <a:off x="8102581" y="2379416"/>
            <a:ext cx="12145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(4162) 771-030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348A606-ACF8-6089-0C2B-37D064DE94AB}"/>
              </a:ext>
            </a:extLst>
          </p:cNvPr>
          <p:cNvSpPr txBox="1"/>
          <p:nvPr/>
        </p:nvSpPr>
        <p:spPr>
          <a:xfrm>
            <a:off x="8102581" y="2583656"/>
            <a:ext cx="158537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</a:t>
            </a:r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US" sz="9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</a:t>
            </a:r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9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blagraion</a:t>
            </a:r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9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Скругленный прямоугольник 91">
            <a:extLst>
              <a:ext uri="{FF2B5EF4-FFF2-40B4-BE49-F238E27FC236}">
                <a16:creationId xmlns:a16="http://schemas.microsoft.com/office/drawing/2014/main" id="{43CFB82D-B6E0-4602-D294-1E834D997346}"/>
              </a:ext>
            </a:extLst>
          </p:cNvPr>
          <p:cNvSpPr/>
          <p:nvPr/>
        </p:nvSpPr>
        <p:spPr>
          <a:xfrm>
            <a:off x="627016" y="1429319"/>
            <a:ext cx="4497842" cy="1530000"/>
          </a:xfrm>
          <a:prstGeom prst="roundRect">
            <a:avLst>
              <a:gd name="adj" fmla="val 1739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4C27CBF-BE07-07F1-AC06-BD6A89B9C6B3}"/>
              </a:ext>
            </a:extLst>
          </p:cNvPr>
          <p:cNvSpPr txBox="1"/>
          <p:nvPr/>
        </p:nvSpPr>
        <p:spPr>
          <a:xfrm>
            <a:off x="872824" y="1668575"/>
            <a:ext cx="368175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ЭКОНОМИЧЕСКОГО РАЗВИТИЯ И ВНЕШНИХ СВЯЗЕЙ АМУРСКОЙ ОБЛАСТИ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Скругленный прямоугольник 93">
            <a:extLst>
              <a:ext uri="{FF2B5EF4-FFF2-40B4-BE49-F238E27FC236}">
                <a16:creationId xmlns:a16="http://schemas.microsoft.com/office/drawing/2014/main" id="{D0472071-2FCF-B872-4012-3103771D702C}"/>
              </a:ext>
            </a:extLst>
          </p:cNvPr>
          <p:cNvSpPr/>
          <p:nvPr/>
        </p:nvSpPr>
        <p:spPr>
          <a:xfrm>
            <a:off x="627016" y="4777822"/>
            <a:ext cx="4497842" cy="1530000"/>
          </a:xfrm>
          <a:prstGeom prst="roundRect">
            <a:avLst>
              <a:gd name="adj" fmla="val 1739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5" name="Скругленный прямоугольник 94">
            <a:extLst>
              <a:ext uri="{FF2B5EF4-FFF2-40B4-BE49-F238E27FC236}">
                <a16:creationId xmlns:a16="http://schemas.microsoft.com/office/drawing/2014/main" id="{AA2070FC-B2AE-831D-D4F9-D130744CB387}"/>
              </a:ext>
            </a:extLst>
          </p:cNvPr>
          <p:cNvSpPr/>
          <p:nvPr/>
        </p:nvSpPr>
        <p:spPr>
          <a:xfrm>
            <a:off x="627016" y="3103571"/>
            <a:ext cx="4497842" cy="1530000"/>
          </a:xfrm>
          <a:prstGeom prst="roundRect">
            <a:avLst>
              <a:gd name="adj" fmla="val 1739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6" name="Рисунок 95" descr="Маркер со сплошной заливкой">
            <a:extLst>
              <a:ext uri="{FF2B5EF4-FFF2-40B4-BE49-F238E27FC236}">
                <a16:creationId xmlns:a16="http://schemas.microsoft.com/office/drawing/2014/main" id="{AA3C7A9D-0CD2-B002-37C0-492EAB8069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2258" y="2246385"/>
            <a:ext cx="180000" cy="180000"/>
          </a:xfrm>
          <a:prstGeom prst="rect">
            <a:avLst/>
          </a:prstGeom>
        </p:spPr>
      </p:pic>
      <p:pic>
        <p:nvPicPr>
          <p:cNvPr id="97" name="Рисунок 96" descr="Телефонная трубка со сплошной заливкой">
            <a:extLst>
              <a:ext uri="{FF2B5EF4-FFF2-40B4-BE49-F238E27FC236}">
                <a16:creationId xmlns:a16="http://schemas.microsoft.com/office/drawing/2014/main" id="{5FD3091E-30D1-1898-AF91-772644E197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28208" y="2202280"/>
            <a:ext cx="180000" cy="180000"/>
          </a:xfrm>
          <a:prstGeom prst="rect">
            <a:avLst/>
          </a:prstGeom>
        </p:spPr>
      </p:pic>
      <p:pic>
        <p:nvPicPr>
          <p:cNvPr id="98" name="Рисунок 97" descr="Конверт со сплошной заливкой">
            <a:extLst>
              <a:ext uri="{FF2B5EF4-FFF2-40B4-BE49-F238E27FC236}">
                <a16:creationId xmlns:a16="http://schemas.microsoft.com/office/drawing/2014/main" id="{4731CE34-B72C-34A9-AE0D-CFCA7D786F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020039" y="2560076"/>
            <a:ext cx="180000" cy="180000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2F2B9486-26DF-374A-FFFA-6392A5B5FAA8}"/>
              </a:ext>
            </a:extLst>
          </p:cNvPr>
          <p:cNvSpPr txBox="1"/>
          <p:nvPr/>
        </p:nvSpPr>
        <p:spPr>
          <a:xfrm>
            <a:off x="1052825" y="2263735"/>
            <a:ext cx="1568456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Амурская область, г. Благовещенск, ул. Ленина, д. 135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5E102E39-639E-3C66-DA5E-C210980FCAF4}"/>
              </a:ext>
            </a:extLst>
          </p:cNvPr>
          <p:cNvSpPr txBox="1"/>
          <p:nvPr/>
        </p:nvSpPr>
        <p:spPr>
          <a:xfrm>
            <a:off x="3328307" y="2240917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+ 7 (4162) 232-100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3C4A894-8B64-3AFF-9699-BF3CB1DC5528}"/>
              </a:ext>
            </a:extLst>
          </p:cNvPr>
          <p:cNvSpPr txBox="1"/>
          <p:nvPr/>
        </p:nvSpPr>
        <p:spPr>
          <a:xfrm>
            <a:off x="3259340" y="2557672"/>
            <a:ext cx="175496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department@economy.amurobl.ru</a:t>
            </a:r>
            <a:endParaRPr lang="x-none" sz="900" b="1" dirty="0">
              <a:solidFill>
                <a:srgbClr val="F1F1F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Скругленный прямоугольник 101">
            <a:extLst>
              <a:ext uri="{FF2B5EF4-FFF2-40B4-BE49-F238E27FC236}">
                <a16:creationId xmlns:a16="http://schemas.microsoft.com/office/drawing/2014/main" id="{D76D3B17-D1DC-4C2D-0858-016C18C26F0A}"/>
              </a:ext>
            </a:extLst>
          </p:cNvPr>
          <p:cNvSpPr/>
          <p:nvPr/>
        </p:nvSpPr>
        <p:spPr>
          <a:xfrm>
            <a:off x="5289754" y="3103571"/>
            <a:ext cx="4497842" cy="1530000"/>
          </a:xfrm>
          <a:prstGeom prst="roundRect">
            <a:avLst>
              <a:gd name="adj" fmla="val 17263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DD6D9819-4A1F-9F5A-6D0B-B65AE8044B91}"/>
              </a:ext>
            </a:extLst>
          </p:cNvPr>
          <p:cNvSpPr txBox="1"/>
          <p:nvPr/>
        </p:nvSpPr>
        <p:spPr>
          <a:xfrm>
            <a:off x="5535562" y="3342827"/>
            <a:ext cx="378154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 ЭКОНОМИКИ АДМИНИСТРАЦИИ БЛАГОВЕЩЕНСКОГО МУНИЦИПАЛЬНОГО ОКРУГА 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" name="Рисунок 103" descr="Телефонная трубка со сплошной заливкой">
            <a:extLst>
              <a:ext uri="{FF2B5EF4-FFF2-40B4-BE49-F238E27FC236}">
                <a16:creationId xmlns:a16="http://schemas.microsoft.com/office/drawing/2014/main" id="{6E463AA3-4DC9-E904-A89C-90569C2A2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95277" y="4034606"/>
            <a:ext cx="180000" cy="180000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EB2D7B61-649A-1419-25DD-524D69E49D41}"/>
              </a:ext>
            </a:extLst>
          </p:cNvPr>
          <p:cNvSpPr txBox="1"/>
          <p:nvPr/>
        </p:nvSpPr>
        <p:spPr>
          <a:xfrm>
            <a:off x="8107864" y="4043269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+ 7 (4162) 772-510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7CE70322-5299-BAFB-9D25-A77A515063F3}"/>
              </a:ext>
            </a:extLst>
          </p:cNvPr>
          <p:cNvSpPr txBox="1"/>
          <p:nvPr/>
        </p:nvSpPr>
        <p:spPr>
          <a:xfrm>
            <a:off x="872258" y="3337359"/>
            <a:ext cx="363407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АДМИНИСТРАЦИЯ БЛАГОВЕЩЕНСКОГО МУНИЦИПАЛЬНОГО ОКРУГА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8B2905DD-B764-4690-38FB-2431D9518D7C}"/>
              </a:ext>
            </a:extLst>
          </p:cNvPr>
          <p:cNvSpPr txBox="1"/>
          <p:nvPr/>
        </p:nvSpPr>
        <p:spPr>
          <a:xfrm>
            <a:off x="872258" y="5011610"/>
            <a:ext cx="363407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АНО «АГЕНТСТВО АМУРСКОЙ ОБЛАСТИ ПО ПРИВЛЕЧЕНИЮ ИНВЕСТИЦИЙ» 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443498F8-1200-3A46-00DC-87A80C8555DD}"/>
              </a:ext>
            </a:extLst>
          </p:cNvPr>
          <p:cNvSpPr txBox="1"/>
          <p:nvPr/>
        </p:nvSpPr>
        <p:spPr>
          <a:xfrm>
            <a:off x="5526923" y="2379416"/>
            <a:ext cx="209572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главы администрации Благовещенского муниципального округа – начальник Финансового управления</a:t>
            </a:r>
            <a:endParaRPr lang="x-none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E2995F26-C3E4-A72C-CBC3-F8FE39CEAEA6}"/>
              </a:ext>
            </a:extLst>
          </p:cNvPr>
          <p:cNvSpPr txBox="1"/>
          <p:nvPr/>
        </p:nvSpPr>
        <p:spPr>
          <a:xfrm>
            <a:off x="5514217" y="3898990"/>
            <a:ext cx="209572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ГУЛЯНОВ СЕРГЕЙ НИКОЛАЕВИЧ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0767AB82-D77A-356C-0B07-87E9FCF120D0}"/>
              </a:ext>
            </a:extLst>
          </p:cNvPr>
          <p:cNvSpPr txBox="1"/>
          <p:nvPr/>
        </p:nvSpPr>
        <p:spPr>
          <a:xfrm>
            <a:off x="5534654" y="4255099"/>
            <a:ext cx="20957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отдела</a:t>
            </a:r>
            <a:endParaRPr lang="x-none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1" name="Рисунок 110" descr="Маркер со сплошной заливкой">
            <a:extLst>
              <a:ext uri="{FF2B5EF4-FFF2-40B4-BE49-F238E27FC236}">
                <a16:creationId xmlns:a16="http://schemas.microsoft.com/office/drawing/2014/main" id="{92658D91-4F1A-1013-617D-AC88E6FD41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2824" y="3932519"/>
            <a:ext cx="180000" cy="180000"/>
          </a:xfrm>
          <a:prstGeom prst="rect">
            <a:avLst/>
          </a:prstGeom>
        </p:spPr>
      </p:pic>
      <p:pic>
        <p:nvPicPr>
          <p:cNvPr id="112" name="Рисунок 111" descr="Телефонная трубка со сплошной заливкой">
            <a:extLst>
              <a:ext uri="{FF2B5EF4-FFF2-40B4-BE49-F238E27FC236}">
                <a16:creationId xmlns:a16="http://schemas.microsoft.com/office/drawing/2014/main" id="{5944BED6-27AA-8456-5FE5-59D0D2C718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20039" y="3917672"/>
            <a:ext cx="180000" cy="180000"/>
          </a:xfrm>
          <a:prstGeom prst="rect">
            <a:avLst/>
          </a:prstGeom>
        </p:spPr>
      </p:pic>
      <p:pic>
        <p:nvPicPr>
          <p:cNvPr id="113" name="Рисунок 112" descr="Конверт со сплошной заливкой">
            <a:extLst>
              <a:ext uri="{FF2B5EF4-FFF2-40B4-BE49-F238E27FC236}">
                <a16:creationId xmlns:a16="http://schemas.microsoft.com/office/drawing/2014/main" id="{E947C747-D55E-C59C-CF17-86D66C0DC7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020039" y="4204418"/>
            <a:ext cx="180000" cy="180000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id="{E506FE83-E43F-D5FE-C569-AAFD741095BB}"/>
              </a:ext>
            </a:extLst>
          </p:cNvPr>
          <p:cNvSpPr txBox="1"/>
          <p:nvPr/>
        </p:nvSpPr>
        <p:spPr>
          <a:xfrm>
            <a:off x="1091663" y="3927419"/>
            <a:ext cx="1721206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Амурская область, г. Благовещенск, ул. </a:t>
            </a:r>
            <a:r>
              <a:rPr lang="ru-RU" sz="9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Зейская</a:t>
            </a:r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 198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50529039-4229-11E7-959A-27667A61D1C6}"/>
              </a:ext>
            </a:extLst>
          </p:cNvPr>
          <p:cNvSpPr txBox="1"/>
          <p:nvPr/>
        </p:nvSpPr>
        <p:spPr>
          <a:xfrm>
            <a:off x="3297091" y="3953269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+ 7 (4162) 221-690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79D6FDC-FDEE-BD4F-4A25-B7646B86629F}"/>
              </a:ext>
            </a:extLst>
          </p:cNvPr>
          <p:cNvSpPr txBox="1"/>
          <p:nvPr/>
        </p:nvSpPr>
        <p:spPr>
          <a:xfrm>
            <a:off x="3328307" y="4209734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mail@blagraion.ru</a:t>
            </a:r>
            <a:endParaRPr lang="x-none" sz="900" b="1" dirty="0">
              <a:solidFill>
                <a:srgbClr val="F1F1F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7" name="Рисунок 116" descr="Маркер со сплошной заливкой">
            <a:extLst>
              <a:ext uri="{FF2B5EF4-FFF2-40B4-BE49-F238E27FC236}">
                <a16:creationId xmlns:a16="http://schemas.microsoft.com/office/drawing/2014/main" id="{7AEB7BDC-832C-9A62-9941-04879F5EA9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2824" y="5612238"/>
            <a:ext cx="180000" cy="180000"/>
          </a:xfrm>
          <a:prstGeom prst="rect">
            <a:avLst/>
          </a:prstGeom>
        </p:spPr>
      </p:pic>
      <p:pic>
        <p:nvPicPr>
          <p:cNvPr id="118" name="Рисунок 117" descr="Телефонная трубка со сплошной заливкой">
            <a:extLst>
              <a:ext uri="{FF2B5EF4-FFF2-40B4-BE49-F238E27FC236}">
                <a16:creationId xmlns:a16="http://schemas.microsoft.com/office/drawing/2014/main" id="{8FD9D260-D463-34A4-718B-C085B76BE1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20039" y="5583952"/>
            <a:ext cx="180000" cy="180000"/>
          </a:xfrm>
          <a:prstGeom prst="rect">
            <a:avLst/>
          </a:prstGeom>
        </p:spPr>
      </p:pic>
      <p:pic>
        <p:nvPicPr>
          <p:cNvPr id="119" name="Рисунок 118" descr="Конверт со сплошной заливкой">
            <a:extLst>
              <a:ext uri="{FF2B5EF4-FFF2-40B4-BE49-F238E27FC236}">
                <a16:creationId xmlns:a16="http://schemas.microsoft.com/office/drawing/2014/main" id="{1F5CAFCB-AE4F-4EB2-1316-9620E09C53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010049" y="5899182"/>
            <a:ext cx="180000" cy="180000"/>
          </a:xfrm>
          <a:prstGeom prst="rect">
            <a:avLst/>
          </a:prstGeom>
        </p:spPr>
      </p:pic>
      <p:sp>
        <p:nvSpPr>
          <p:cNvPr id="120" name="TextBox 119">
            <a:extLst>
              <a:ext uri="{FF2B5EF4-FFF2-40B4-BE49-F238E27FC236}">
                <a16:creationId xmlns:a16="http://schemas.microsoft.com/office/drawing/2014/main" id="{9D1CF503-7447-E298-2516-E4BD72457399}"/>
              </a:ext>
            </a:extLst>
          </p:cNvPr>
          <p:cNvSpPr txBox="1"/>
          <p:nvPr/>
        </p:nvSpPr>
        <p:spPr>
          <a:xfrm>
            <a:off x="1156814" y="5632988"/>
            <a:ext cx="181083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Амурская область, г. Благовещенск, ул. Амурская,</a:t>
            </a:r>
          </a:p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 38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7E94770E-689F-2C9E-757E-15C8471B1841}"/>
              </a:ext>
            </a:extLst>
          </p:cNvPr>
          <p:cNvSpPr txBox="1"/>
          <p:nvPr/>
        </p:nvSpPr>
        <p:spPr>
          <a:xfrm>
            <a:off x="3297091" y="5640818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+ 7 (4162) 772-609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B5340265-A72B-D72A-4088-C5E5C7971A51}"/>
              </a:ext>
            </a:extLst>
          </p:cNvPr>
          <p:cNvSpPr txBox="1"/>
          <p:nvPr/>
        </p:nvSpPr>
        <p:spPr>
          <a:xfrm>
            <a:off x="3297090" y="5923568"/>
            <a:ext cx="133586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invest.amurobl@mail.ru</a:t>
            </a:r>
            <a:endParaRPr lang="x-none" sz="900" b="1" dirty="0">
              <a:solidFill>
                <a:srgbClr val="F1F1F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3" name="Рисунок 122" descr="Конверт со сплошной заливкой">
            <a:extLst>
              <a:ext uri="{FF2B5EF4-FFF2-40B4-BE49-F238E27FC236}">
                <a16:creationId xmlns:a16="http://schemas.microsoft.com/office/drawing/2014/main" id="{CC37DAF8-D2ED-1E08-BC5E-D17357E7DA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95277" y="4252917"/>
            <a:ext cx="180000" cy="180000"/>
          </a:xfrm>
          <a:prstGeom prst="rect">
            <a:avLst/>
          </a:prstGeom>
        </p:spPr>
      </p:pic>
      <p:sp>
        <p:nvSpPr>
          <p:cNvPr id="125" name="TextBox 124">
            <a:extLst>
              <a:ext uri="{FF2B5EF4-FFF2-40B4-BE49-F238E27FC236}">
                <a16:creationId xmlns:a16="http://schemas.microsoft.com/office/drawing/2014/main" id="{08B959E2-D59B-C8AE-5076-93CE546FF814}"/>
              </a:ext>
            </a:extLst>
          </p:cNvPr>
          <p:cNvSpPr txBox="1"/>
          <p:nvPr/>
        </p:nvSpPr>
        <p:spPr>
          <a:xfrm>
            <a:off x="8102581" y="4245919"/>
            <a:ext cx="158537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gulyanov@blagraion.ru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409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rId2" action="ppaction://hlinksldjump"/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2403566" y="1293284"/>
            <a:ext cx="1882391" cy="337558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характеристика</a:t>
            </a:r>
            <a:r>
              <a:rPr lang="x-none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x-none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>
            <a:hlinkClick r:id="rId3" action="ppaction://hlinksldjump"/>
            <a:extLst>
              <a:ext uri="{FF2B5EF4-FFF2-40B4-BE49-F238E27FC236}">
                <a16:creationId xmlns:a16="http://schemas.microsoft.com/office/drawing/2014/main" id="{D51024F0-9D24-278C-D9DB-39D994889EE0}"/>
              </a:ext>
            </a:extLst>
          </p:cNvPr>
          <p:cNvSpPr/>
          <p:nvPr/>
        </p:nvSpPr>
        <p:spPr>
          <a:xfrm>
            <a:off x="626295" y="1297882"/>
            <a:ext cx="1625464" cy="337558"/>
          </a:xfrm>
          <a:prstGeom prst="roundRect">
            <a:avLst>
              <a:gd name="adj" fmla="val 50000"/>
            </a:avLst>
          </a:prstGeom>
          <a:noFill/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  <a:r>
              <a:rPr lang="x-none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x-none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>
            <a:hlinkClick r:id="rId4" action="ppaction://hlinksldjump"/>
            <a:extLst>
              <a:ext uri="{FF2B5EF4-FFF2-40B4-BE49-F238E27FC236}">
                <a16:creationId xmlns:a16="http://schemas.microsoft.com/office/drawing/2014/main" id="{423D2437-C0F6-9708-77C8-032917A40141}"/>
              </a:ext>
            </a:extLst>
          </p:cNvPr>
          <p:cNvSpPr/>
          <p:nvPr/>
        </p:nvSpPr>
        <p:spPr>
          <a:xfrm>
            <a:off x="4437764" y="1293284"/>
            <a:ext cx="2976263" cy="3367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социально-экономические показатели 05</a:t>
            </a:r>
          </a:p>
        </p:txBody>
      </p:sp>
      <p:sp>
        <p:nvSpPr>
          <p:cNvPr id="6" name="Скругленный прямоугольник 5">
            <a:hlinkClick r:id="rId5" action="ppaction://hlinksldjump"/>
            <a:extLst>
              <a:ext uri="{FF2B5EF4-FFF2-40B4-BE49-F238E27FC236}">
                <a16:creationId xmlns:a16="http://schemas.microsoft.com/office/drawing/2014/main" id="{21175DD6-94A0-75A6-331B-67372335298F}"/>
              </a:ext>
            </a:extLst>
          </p:cNvPr>
          <p:cNvSpPr/>
          <p:nvPr/>
        </p:nvSpPr>
        <p:spPr>
          <a:xfrm>
            <a:off x="7538682" y="1293284"/>
            <a:ext cx="2174038" cy="3367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занятость и доходы населения 06</a:t>
            </a:r>
          </a:p>
        </p:txBody>
      </p:sp>
      <p:sp>
        <p:nvSpPr>
          <p:cNvPr id="8" name="Скругленный прямоугольник 7">
            <a:hlinkClick r:id="rId6" action="ppaction://hlinksldjump"/>
            <a:extLst>
              <a:ext uri="{FF2B5EF4-FFF2-40B4-BE49-F238E27FC236}">
                <a16:creationId xmlns:a16="http://schemas.microsoft.com/office/drawing/2014/main" id="{20389F1A-D8FC-11F4-6D65-354585768368}"/>
              </a:ext>
            </a:extLst>
          </p:cNvPr>
          <p:cNvSpPr/>
          <p:nvPr/>
        </p:nvSpPr>
        <p:spPr>
          <a:xfrm>
            <a:off x="626293" y="1800898"/>
            <a:ext cx="2430372" cy="346756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ресурсная база 07</a:t>
            </a:r>
          </a:p>
        </p:txBody>
      </p:sp>
      <p:sp>
        <p:nvSpPr>
          <p:cNvPr id="9" name="Скругленный прямоугольник 8">
            <a:hlinkClick r:id="rId7" action="ppaction://hlinksldjump"/>
            <a:extLst>
              <a:ext uri="{FF2B5EF4-FFF2-40B4-BE49-F238E27FC236}">
                <a16:creationId xmlns:a16="http://schemas.microsoft.com/office/drawing/2014/main" id="{0F9D25A8-FC83-176F-1592-722175E65FB5}"/>
              </a:ext>
            </a:extLst>
          </p:cNvPr>
          <p:cNvSpPr/>
          <p:nvPr/>
        </p:nvSpPr>
        <p:spPr>
          <a:xfrm>
            <a:off x="3222171" y="1826626"/>
            <a:ext cx="3012006" cy="353431"/>
          </a:xfrm>
          <a:prstGeom prst="roundRect">
            <a:avLst>
              <a:gd name="adj" fmla="val 50000"/>
            </a:avLst>
          </a:prstGeom>
          <a:noFill/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инфраструктура 08</a:t>
            </a:r>
          </a:p>
        </p:txBody>
      </p:sp>
      <p:sp>
        <p:nvSpPr>
          <p:cNvPr id="11" name="Скругленный прямоугольник 10">
            <a:hlinkClick r:id="rId8" action="ppaction://hlinksldjump"/>
            <a:extLst>
              <a:ext uri="{FF2B5EF4-FFF2-40B4-BE49-F238E27FC236}">
                <a16:creationId xmlns:a16="http://schemas.microsoft.com/office/drawing/2014/main" id="{DD96DA17-C3E8-B4A8-5FEE-D24D66394911}"/>
              </a:ext>
            </a:extLst>
          </p:cNvPr>
          <p:cNvSpPr/>
          <p:nvPr/>
        </p:nvSpPr>
        <p:spPr>
          <a:xfrm>
            <a:off x="6399683" y="1826626"/>
            <a:ext cx="1501482" cy="336811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 </a:t>
            </a:r>
            <a:r>
              <a:rPr lang="x-none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20" name="Скругленный прямоугольник 19">
            <a:hlinkClick r:id="rId9" action="ppaction://hlinksldjump"/>
            <a:extLst>
              <a:ext uri="{FF2B5EF4-FFF2-40B4-BE49-F238E27FC236}">
                <a16:creationId xmlns:a16="http://schemas.microsoft.com/office/drawing/2014/main" id="{0DA364A5-0038-B5D5-495C-A86A4DFC2C65}"/>
              </a:ext>
            </a:extLst>
          </p:cNvPr>
          <p:cNvSpPr/>
          <p:nvPr/>
        </p:nvSpPr>
        <p:spPr>
          <a:xfrm>
            <a:off x="3159066" y="2330631"/>
            <a:ext cx="2894376" cy="331761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реализуемые инвестиционные проекты 1</a:t>
            </a:r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x-none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>
            <a:hlinkClick r:id="rId10" action="ppaction://hlinksldjump"/>
            <a:extLst>
              <a:ext uri="{FF2B5EF4-FFF2-40B4-BE49-F238E27FC236}">
                <a16:creationId xmlns:a16="http://schemas.microsoft.com/office/drawing/2014/main" id="{648F2C18-BA61-DB3F-DB4D-1EA65A153B41}"/>
              </a:ext>
            </a:extLst>
          </p:cNvPr>
          <p:cNvSpPr/>
          <p:nvPr/>
        </p:nvSpPr>
        <p:spPr>
          <a:xfrm>
            <a:off x="8038012" y="1806519"/>
            <a:ext cx="1674708" cy="34762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SWOT</a:t>
            </a:r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-анализ 11</a:t>
            </a:r>
            <a:endParaRPr lang="x-none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>
            <a:hlinkClick r:id="rId9" action="ppaction://hlinksldjump"/>
            <a:extLst>
              <a:ext uri="{FF2B5EF4-FFF2-40B4-BE49-F238E27FC236}">
                <a16:creationId xmlns:a16="http://schemas.microsoft.com/office/drawing/2014/main" id="{D962CB95-2F07-0A93-94AF-805D4F03CC79}"/>
              </a:ext>
            </a:extLst>
          </p:cNvPr>
          <p:cNvSpPr/>
          <p:nvPr/>
        </p:nvSpPr>
        <p:spPr>
          <a:xfrm>
            <a:off x="626293" y="2322308"/>
            <a:ext cx="2393958" cy="34008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организации</a:t>
            </a:r>
            <a:r>
              <a:rPr lang="x-none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x-none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Скругленный прямоугольник 26">
            <a:hlinkClick r:id="" action="ppaction://noaction"/>
            <a:extLst>
              <a:ext uri="{FF2B5EF4-FFF2-40B4-BE49-F238E27FC236}">
                <a16:creationId xmlns:a16="http://schemas.microsoft.com/office/drawing/2014/main" id="{C122DA99-B345-D5C4-6A61-4F561B654E46}"/>
              </a:ext>
            </a:extLst>
          </p:cNvPr>
          <p:cNvSpPr/>
          <p:nvPr/>
        </p:nvSpPr>
        <p:spPr>
          <a:xfrm>
            <a:off x="6192257" y="2330631"/>
            <a:ext cx="1916334" cy="331761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экономическая зона 15</a:t>
            </a:r>
            <a:endParaRPr lang="x-none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Скругленный прямоугольник 37">
            <a:hlinkClick r:id="" action="ppaction://noaction"/>
            <a:extLst>
              <a:ext uri="{FF2B5EF4-FFF2-40B4-BE49-F238E27FC236}">
                <a16:creationId xmlns:a16="http://schemas.microsoft.com/office/drawing/2014/main" id="{20F99971-D33B-3B10-6865-F7DD040B7BFD}"/>
              </a:ext>
            </a:extLst>
          </p:cNvPr>
          <p:cNvSpPr/>
          <p:nvPr/>
        </p:nvSpPr>
        <p:spPr>
          <a:xfrm>
            <a:off x="8247406" y="2330631"/>
            <a:ext cx="1465314" cy="337041"/>
          </a:xfrm>
          <a:prstGeom prst="roundRect">
            <a:avLst>
              <a:gd name="adj" fmla="val 50000"/>
            </a:avLst>
          </a:prstGeom>
          <a:noFill/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поддержки </a:t>
            </a:r>
            <a:r>
              <a:rPr lang="x-none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x-none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CED2FFE-BE20-C9FC-C4FE-C7A93E57A3E0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@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МАТЕРИАЛ ПОДГОТОВЛЕН АДМИНИСТРАЦИЕЙ БЛАГОВЕЩЕНСКОГО МУНИЦИПАЛЬНОГО ОКРУГА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946CC3B-E7A5-5DAB-47AC-C99330C4DCF6}"/>
              </a:ext>
            </a:extLst>
          </p:cNvPr>
          <p:cNvSpPr txBox="1"/>
          <p:nvPr/>
        </p:nvSpPr>
        <p:spPr>
          <a:xfrm>
            <a:off x="627016" y="4880597"/>
            <a:ext cx="731788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БЛАГОВЕЩЕНСКОГО МУНИЦИПАЛЬНОГО ОКРУГА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82AD1CC4-F5F3-D50B-AD27-5325F86B9A2D}"/>
              </a:ext>
            </a:extLst>
          </p:cNvPr>
          <p:cNvSpPr/>
          <p:nvPr/>
        </p:nvSpPr>
        <p:spPr>
          <a:xfrm>
            <a:off x="7613351" y="158307"/>
            <a:ext cx="2153465" cy="727622"/>
          </a:xfrm>
          <a:prstGeom prst="roundRect">
            <a:avLst>
              <a:gd name="adj" fmla="val 27462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АМУРСКАЯ ОБЛАСТЬ</a:t>
            </a:r>
            <a:endParaRPr kumimoji="0" lang="x-none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7FD2F0FA-09C3-9ABB-A3C2-00048CBF7399}"/>
              </a:ext>
            </a:extLst>
          </p:cNvPr>
          <p:cNvSpPr/>
          <p:nvPr/>
        </p:nvSpPr>
        <p:spPr>
          <a:xfrm>
            <a:off x="9039194" y="158307"/>
            <a:ext cx="727622" cy="727622"/>
          </a:xfrm>
          <a:prstGeom prst="roundRect">
            <a:avLst>
              <a:gd name="adj" fmla="val 28568"/>
            </a:avLst>
          </a:prstGeom>
          <a:solidFill>
            <a:srgbClr val="FEFEFE"/>
          </a:solidFill>
          <a:ln>
            <a:noFill/>
          </a:ln>
          <a:effectLst>
            <a:outerShdw blurRad="106087" sx="89633" sy="89633" algn="ctr" rotWithShape="0">
              <a:prstClr val="black">
                <a:alpha val="9229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2" name="Рисунок 11" descr="Изображение выглядит как корон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9C47C07-ACA0-6293-9163-EA2AD7F67E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85650" y="224205"/>
            <a:ext cx="434709" cy="56874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9FA224B-9BC2-5081-3E3B-A8535B72A299}"/>
              </a:ext>
            </a:extLst>
          </p:cNvPr>
          <p:cNvSpPr txBox="1"/>
          <p:nvPr/>
        </p:nvSpPr>
        <p:spPr>
          <a:xfrm>
            <a:off x="9290859" y="459640"/>
            <a:ext cx="22429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x-none" sz="300" b="1" dirty="0">
                <a:latin typeface="Arial" panose="020B0604020202020204" pitchFamily="34" charset="0"/>
                <a:cs typeface="Arial" panose="020B0604020202020204" pitchFamily="34" charset="0"/>
              </a:rPr>
              <a:t>поместить герб области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93290" y="212403"/>
            <a:ext cx="619430" cy="619429"/>
          </a:xfrm>
          <a:prstGeom prst="rect">
            <a:avLst/>
          </a:prstGeom>
        </p:spPr>
      </p:pic>
      <p:sp>
        <p:nvSpPr>
          <p:cNvPr id="22" name="Скругленный прямоугольник 26">
            <a:hlinkClick r:id="" action="ppaction://noaction"/>
            <a:extLst>
              <a:ext uri="{FF2B5EF4-FFF2-40B4-BE49-F238E27FC236}">
                <a16:creationId xmlns:a16="http://schemas.microsoft.com/office/drawing/2014/main" id="{9010F9DB-218E-4F1D-AD3B-DB76D5484743}"/>
              </a:ext>
            </a:extLst>
          </p:cNvPr>
          <p:cNvSpPr/>
          <p:nvPr/>
        </p:nvSpPr>
        <p:spPr>
          <a:xfrm>
            <a:off x="626293" y="2831433"/>
            <a:ext cx="1916334" cy="331761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 19</a:t>
            </a:r>
            <a:endParaRPr lang="x-none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003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C769BDC-84C5-87C2-9A8A-BFB56689C509}"/>
              </a:ext>
            </a:extLst>
          </p:cNvPr>
          <p:cNvSpPr txBox="1"/>
          <p:nvPr/>
        </p:nvSpPr>
        <p:spPr>
          <a:xfrm>
            <a:off x="7856283" y="3510169"/>
            <a:ext cx="167480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РАМКЕ СЛЕДУЕТ КРУПНО РАЗМЕСТИТЬ ГЕРБ ВАШЕГО МУНИЦИПАЛИТЕТА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1374B2-EE14-11BF-2352-85908E77CF2B}"/>
              </a:ext>
            </a:extLst>
          </p:cNvPr>
          <p:cNvSpPr txBox="1"/>
          <p:nvPr/>
        </p:nvSpPr>
        <p:spPr>
          <a:xfrm>
            <a:off x="858321" y="3510169"/>
            <a:ext cx="174491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РАМКЕ СЛЕДУЕТ РАЗМЕСТИТЬ ФОТО ВАШЕГО МУНИЦИПАЛИТЕТА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31947E-13F9-C9BD-AE42-EE617AC7D38A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БЛАГОВЕЩЕНСКОГО МУНИЦИПАЛЬНОГО ОКРУГА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D"/>
              </a:clrFrom>
              <a:clrTo>
                <a:srgbClr val="FEFEFD">
                  <a:alpha val="0"/>
                </a:srgbClr>
              </a:clrTo>
            </a:clrChange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56283" y="1256553"/>
            <a:ext cx="1783017" cy="2896381"/>
          </a:xfrm>
          <a:prstGeom prst="rect">
            <a:avLst/>
          </a:prstGeom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F35A2E48-CBA7-81AD-1A95-7B102E7F945B}"/>
              </a:ext>
            </a:extLst>
          </p:cNvPr>
          <p:cNvSpPr/>
          <p:nvPr/>
        </p:nvSpPr>
        <p:spPr>
          <a:xfrm>
            <a:off x="7613351" y="158307"/>
            <a:ext cx="2153465" cy="727622"/>
          </a:xfrm>
          <a:prstGeom prst="roundRect">
            <a:avLst>
              <a:gd name="adj" fmla="val 27462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АМУРСКАЯ ОБЛАСТЬ</a:t>
            </a:r>
            <a:endParaRPr kumimoji="0" lang="x-none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F5C67211-303C-B1E1-A395-221ED7DB4133}"/>
              </a:ext>
            </a:extLst>
          </p:cNvPr>
          <p:cNvSpPr/>
          <p:nvPr/>
        </p:nvSpPr>
        <p:spPr>
          <a:xfrm>
            <a:off x="9039194" y="158307"/>
            <a:ext cx="727622" cy="727622"/>
          </a:xfrm>
          <a:prstGeom prst="roundRect">
            <a:avLst>
              <a:gd name="adj" fmla="val 28568"/>
            </a:avLst>
          </a:prstGeom>
          <a:solidFill>
            <a:srgbClr val="FEFEFE"/>
          </a:solidFill>
          <a:ln>
            <a:noFill/>
          </a:ln>
          <a:effectLst>
            <a:outerShdw blurRad="106087" sx="89633" sy="89633" algn="ctr" rotWithShape="0">
              <a:prstClr val="black">
                <a:alpha val="9229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3290" y="212403"/>
            <a:ext cx="619430" cy="61942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7016" y="1256553"/>
            <a:ext cx="6986335" cy="289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527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048070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x-none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Скругленный прямоугольник 54">
            <a:extLst>
              <a:ext uri="{FF2B5EF4-FFF2-40B4-BE49-F238E27FC236}">
                <a16:creationId xmlns:a16="http://schemas.microsoft.com/office/drawing/2014/main" id="{CE42141F-7D98-843D-EDCA-082C3B2A782D}"/>
              </a:ext>
            </a:extLst>
          </p:cNvPr>
          <p:cNvSpPr/>
          <p:nvPr/>
        </p:nvSpPr>
        <p:spPr>
          <a:xfrm>
            <a:off x="3565048" y="1401546"/>
            <a:ext cx="2822926" cy="2027453"/>
          </a:xfrm>
          <a:prstGeom prst="roundRect">
            <a:avLst>
              <a:gd name="adj" fmla="val 1211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1" name="Скругленный прямоугольник 70">
            <a:extLst>
              <a:ext uri="{FF2B5EF4-FFF2-40B4-BE49-F238E27FC236}">
                <a16:creationId xmlns:a16="http://schemas.microsoft.com/office/drawing/2014/main" id="{D510CA90-BCEA-DCF2-1BEF-005A50692AF5}"/>
              </a:ext>
            </a:extLst>
          </p:cNvPr>
          <p:cNvSpPr/>
          <p:nvPr/>
        </p:nvSpPr>
        <p:spPr>
          <a:xfrm>
            <a:off x="411414" y="3541701"/>
            <a:ext cx="2985700" cy="2027453"/>
          </a:xfrm>
          <a:prstGeom prst="roundRect">
            <a:avLst>
              <a:gd name="adj" fmla="val 112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2" name="Скругленный прямоугольник 71">
            <a:extLst>
              <a:ext uri="{FF2B5EF4-FFF2-40B4-BE49-F238E27FC236}">
                <a16:creationId xmlns:a16="http://schemas.microsoft.com/office/drawing/2014/main" id="{1FEA1B35-77E4-A172-D1A3-AE89EA44D200}"/>
              </a:ext>
            </a:extLst>
          </p:cNvPr>
          <p:cNvSpPr/>
          <p:nvPr/>
        </p:nvSpPr>
        <p:spPr>
          <a:xfrm>
            <a:off x="411414" y="1399112"/>
            <a:ext cx="2985700" cy="2027453"/>
          </a:xfrm>
          <a:prstGeom prst="roundRect">
            <a:avLst>
              <a:gd name="adj" fmla="val 11163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6" name="Скругленный прямоугольник 75">
            <a:extLst>
              <a:ext uri="{FF2B5EF4-FFF2-40B4-BE49-F238E27FC236}">
                <a16:creationId xmlns:a16="http://schemas.microsoft.com/office/drawing/2014/main" id="{A7518F92-BC1F-8F09-057D-3379ABC330B5}"/>
              </a:ext>
            </a:extLst>
          </p:cNvPr>
          <p:cNvSpPr/>
          <p:nvPr/>
        </p:nvSpPr>
        <p:spPr>
          <a:xfrm>
            <a:off x="3565048" y="3541701"/>
            <a:ext cx="2822926" cy="2027453"/>
          </a:xfrm>
          <a:prstGeom prst="roundRect">
            <a:avLst>
              <a:gd name="adj" fmla="val 11838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7" name="Скругленный прямоугольник 76">
            <a:extLst>
              <a:ext uri="{FF2B5EF4-FFF2-40B4-BE49-F238E27FC236}">
                <a16:creationId xmlns:a16="http://schemas.microsoft.com/office/drawing/2014/main" id="{2F86149C-6AAD-8DFE-9767-9DE085BAF799}"/>
              </a:ext>
            </a:extLst>
          </p:cNvPr>
          <p:cNvSpPr/>
          <p:nvPr/>
        </p:nvSpPr>
        <p:spPr>
          <a:xfrm>
            <a:off x="6555908" y="3541701"/>
            <a:ext cx="2906874" cy="2027453"/>
          </a:xfrm>
          <a:prstGeom prst="roundRect">
            <a:avLst>
              <a:gd name="adj" fmla="val 1175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EEE53E6-9FE9-C585-387D-DE93FBD4D4A8}"/>
              </a:ext>
            </a:extLst>
          </p:cNvPr>
          <p:cNvSpPr txBox="1"/>
          <p:nvPr/>
        </p:nvSpPr>
        <p:spPr>
          <a:xfrm>
            <a:off x="3762824" y="1974828"/>
            <a:ext cx="1828351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ТРАНСПОРТНАЯ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ДОСТУПНОСТЬ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ОКРУГА </a:t>
            </a:r>
          </a:p>
          <a:p>
            <a:endParaRPr lang="ru-RU" sz="1100" dirty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x-none" sz="1100" b="1" dirty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BE19CD4-5254-3EFD-22F9-39923BAB964A}"/>
              </a:ext>
            </a:extLst>
          </p:cNvPr>
          <p:cNvSpPr txBox="1"/>
          <p:nvPr/>
        </p:nvSpPr>
        <p:spPr>
          <a:xfrm>
            <a:off x="627017" y="4123977"/>
            <a:ext cx="199235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БЛАГОПРИЯТНОЕ РАСПОЛОЖЕНИЕ ДЛЯ ВЕДЕНИЯ СЕЛЬСКОГО ХОЗЯЙСТВА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DB3605F-5D1F-38C2-F7AE-FD1D0A54328C}"/>
              </a:ext>
            </a:extLst>
          </p:cNvPr>
          <p:cNvSpPr txBox="1"/>
          <p:nvPr/>
        </p:nvSpPr>
        <p:spPr>
          <a:xfrm>
            <a:off x="3762824" y="4131374"/>
            <a:ext cx="1923601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РАЗНООБРАЗНАЯ МИНЕРАЛЬНО-СЫРЬЕВАЯ БАЗА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b="1" dirty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x-none" sz="1100" dirty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970BDB9-6572-B7E0-9276-A5A584F6DB98}"/>
              </a:ext>
            </a:extLst>
          </p:cNvPr>
          <p:cNvSpPr txBox="1"/>
          <p:nvPr/>
        </p:nvSpPr>
        <p:spPr>
          <a:xfrm>
            <a:off x="627017" y="1966987"/>
            <a:ext cx="1992358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ВЫГОДНОЕ ГЕОГРАФИЧЕСКОЕ ПОЛОЖЕНИЕ И БЛИЗОСТЬ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ОБЛАСТНОМУ ЦЕНТРУ</a:t>
            </a:r>
          </a:p>
          <a:p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x-none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85F3027-8E92-FCDF-0FB4-B90608BF66B3}"/>
              </a:ext>
            </a:extLst>
          </p:cNvPr>
          <p:cNvSpPr txBox="1"/>
          <p:nvPr/>
        </p:nvSpPr>
        <p:spPr>
          <a:xfrm>
            <a:off x="6810376" y="4131374"/>
            <a:ext cx="2249598" cy="11849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ИНВЕСТИЦИОННАЯ ПРИВЛЕКАТЕЛЬНОСТЬ, СВОБОДНЫЕ ИНВЕСТИЦИОННЫЕ ПЛОЩАДКИ </a:t>
            </a:r>
          </a:p>
          <a:p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Линейчатая диаграмма со сплошной заливкой">
            <a:extLst>
              <a:ext uri="{FF2B5EF4-FFF2-40B4-BE49-F238E27FC236}">
                <a16:creationId xmlns:a16="http://schemas.microsoft.com/office/drawing/2014/main" id="{29725ACB-265F-F2E5-C2BB-002238ACB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9974" y="3715023"/>
            <a:ext cx="361736" cy="380778"/>
          </a:xfrm>
          <a:prstGeom prst="rect">
            <a:avLst/>
          </a:prstGeom>
        </p:spPr>
      </p:pic>
      <p:pic>
        <p:nvPicPr>
          <p:cNvPr id="16" name="Рисунок 15" descr="Город со сплошной заливкой">
            <a:extLst>
              <a:ext uri="{FF2B5EF4-FFF2-40B4-BE49-F238E27FC236}">
                <a16:creationId xmlns:a16="http://schemas.microsoft.com/office/drawing/2014/main" id="{02D9FF73-34F2-A437-9AB2-47EBACCA4C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45618" y="1514323"/>
            <a:ext cx="352425" cy="361736"/>
          </a:xfrm>
          <a:prstGeom prst="rect">
            <a:avLst/>
          </a:prstGeom>
        </p:spPr>
      </p:pic>
      <p:pic>
        <p:nvPicPr>
          <p:cNvPr id="24" name="Рисунок 23" descr="Указатель со сплошной заливкой">
            <a:extLst>
              <a:ext uri="{FF2B5EF4-FFF2-40B4-BE49-F238E27FC236}">
                <a16:creationId xmlns:a16="http://schemas.microsoft.com/office/drawing/2014/main" id="{9C749ECD-066C-5BEC-4B20-1B23A3233D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17856" y="1514323"/>
            <a:ext cx="366413" cy="3664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517AAE-F63A-9A1A-05EC-284F77E97210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БЛАГОВЕЩЕНСКОГО МУНИЦИПАЛЬНОГО ОКРУГА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556BE4-7B38-E742-01B1-E675C970A39E}"/>
              </a:ext>
            </a:extLst>
          </p:cNvPr>
          <p:cNvSpPr txBox="1"/>
          <p:nvPr/>
        </p:nvSpPr>
        <p:spPr>
          <a:xfrm>
            <a:off x="627016" y="550177"/>
            <a:ext cx="883576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БЛАГОВЕЩЕНСКОГО</a:t>
            </a: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 МУНИЦИПАЛЬНОГО ОКРУГА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17856" y="3694246"/>
            <a:ext cx="415922" cy="380777"/>
          </a:xfrm>
          <a:prstGeom prst="rect">
            <a:avLst/>
          </a:prstGeom>
        </p:spPr>
      </p:pic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id="{D510CA90-BCEA-DCF2-1BEF-005A50692AF5}"/>
              </a:ext>
            </a:extLst>
          </p:cNvPr>
          <p:cNvSpPr/>
          <p:nvPr/>
        </p:nvSpPr>
        <p:spPr>
          <a:xfrm>
            <a:off x="6536848" y="1399113"/>
            <a:ext cx="2925934" cy="2027452"/>
          </a:xfrm>
          <a:prstGeom prst="roundRect">
            <a:avLst>
              <a:gd name="adj" fmla="val 112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970BDB9-6572-B7E0-9276-A5A584F6DB98}"/>
              </a:ext>
            </a:extLst>
          </p:cNvPr>
          <p:cNvSpPr txBox="1"/>
          <p:nvPr/>
        </p:nvSpPr>
        <p:spPr>
          <a:xfrm>
            <a:off x="6810376" y="1966987"/>
            <a:ext cx="1952622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ПРИГРАНИЧНОЕ РАСПОЛОЖЕНИЕ С КИТАЙСКОЙ НАРОДНОЙ РЕСПУБЛИКОЙ</a:t>
            </a:r>
          </a:p>
          <a:p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x-none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Рисунок 30" descr="Лыжная гондола со сплошной заливкой">
            <a:extLst>
              <a:ext uri="{FF2B5EF4-FFF2-40B4-BE49-F238E27FC236}">
                <a16:creationId xmlns:a16="http://schemas.microsoft.com/office/drawing/2014/main" id="{7BDD9E84-33D9-9BC5-43DE-29C738BDB3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879974" y="1525231"/>
            <a:ext cx="360000" cy="360000"/>
          </a:xfrm>
          <a:prstGeom prst="rect">
            <a:avLst/>
          </a:prstGeom>
        </p:spPr>
      </p:pic>
      <p:pic>
        <p:nvPicPr>
          <p:cNvPr id="32" name="Рисунок 31" descr="Посевы со сплошной заливкой">
            <a:extLst>
              <a:ext uri="{FF2B5EF4-FFF2-40B4-BE49-F238E27FC236}">
                <a16:creationId xmlns:a16="http://schemas.microsoft.com/office/drawing/2014/main" id="{A92B0F57-528B-3006-0596-95222381CE7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835686" y="3715023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858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Рисунок 64" descr="Маркер со сплошной заливкой">
            <a:extLst>
              <a:ext uri="{FF2B5EF4-FFF2-40B4-BE49-F238E27FC236}">
                <a16:creationId xmlns:a16="http://schemas.microsoft.com/office/drawing/2014/main" id="{6CEF467B-AB9D-CC15-203A-85FE1989AF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45523" y="2533811"/>
            <a:ext cx="360000" cy="360000"/>
          </a:xfrm>
          <a:prstGeom prst="rect">
            <a:avLst/>
          </a:prstGeom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432688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характеристика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9B83FABD-A56B-D9B1-C69E-50C46E0F43F7}"/>
              </a:ext>
            </a:extLst>
          </p:cNvPr>
          <p:cNvSpPr/>
          <p:nvPr/>
        </p:nvSpPr>
        <p:spPr>
          <a:xfrm>
            <a:off x="627016" y="1401547"/>
            <a:ext cx="2437906" cy="945414"/>
          </a:xfrm>
          <a:prstGeom prst="roundRect">
            <a:avLst>
              <a:gd name="adj" fmla="val 2446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1AE15D8A-DAB9-999D-A902-FEF6AB2B0D64}"/>
              </a:ext>
            </a:extLst>
          </p:cNvPr>
          <p:cNvSpPr/>
          <p:nvPr/>
        </p:nvSpPr>
        <p:spPr>
          <a:xfrm>
            <a:off x="3158351" y="1401547"/>
            <a:ext cx="2468848" cy="945414"/>
          </a:xfrm>
          <a:prstGeom prst="roundRect">
            <a:avLst>
              <a:gd name="adj" fmla="val 25094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3FE3C0CF-5D95-1AEE-3887-AD805852FE1B}"/>
              </a:ext>
            </a:extLst>
          </p:cNvPr>
          <p:cNvSpPr/>
          <p:nvPr/>
        </p:nvSpPr>
        <p:spPr>
          <a:xfrm>
            <a:off x="627016" y="2448516"/>
            <a:ext cx="2440243" cy="945414"/>
          </a:xfrm>
          <a:prstGeom prst="roundRect">
            <a:avLst>
              <a:gd name="adj" fmla="val 2446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0F987C6D-C32D-6FF9-471D-63FF34B39D49}"/>
              </a:ext>
            </a:extLst>
          </p:cNvPr>
          <p:cNvSpPr/>
          <p:nvPr/>
        </p:nvSpPr>
        <p:spPr>
          <a:xfrm>
            <a:off x="3158351" y="2448516"/>
            <a:ext cx="2468848" cy="945414"/>
          </a:xfrm>
          <a:prstGeom prst="roundRect">
            <a:avLst>
              <a:gd name="adj" fmla="val 25094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B0BA65-2835-9851-C50D-F3202D10DA63}"/>
              </a:ext>
            </a:extLst>
          </p:cNvPr>
          <p:cNvSpPr txBox="1"/>
          <p:nvPr/>
        </p:nvSpPr>
        <p:spPr>
          <a:xfrm>
            <a:off x="627016" y="3620770"/>
            <a:ext cx="446024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Транспортная доступность округа</a:t>
            </a:r>
            <a:endParaRPr lang="x-non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33E0C760-153D-86CB-4F6E-EB7A99B9E374}"/>
              </a:ext>
            </a:extLst>
          </p:cNvPr>
          <p:cNvSpPr/>
          <p:nvPr/>
        </p:nvSpPr>
        <p:spPr>
          <a:xfrm>
            <a:off x="627014" y="3920208"/>
            <a:ext cx="1986151" cy="1492248"/>
          </a:xfrm>
          <a:prstGeom prst="roundRect">
            <a:avLst>
              <a:gd name="adj" fmla="val 2446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F6BDAE62-B35F-8264-0753-7CA91B0189EC}"/>
              </a:ext>
            </a:extLst>
          </p:cNvPr>
          <p:cNvSpPr/>
          <p:nvPr/>
        </p:nvSpPr>
        <p:spPr>
          <a:xfrm>
            <a:off x="3097198" y="3938850"/>
            <a:ext cx="1990059" cy="1473606"/>
          </a:xfrm>
          <a:prstGeom prst="roundRect">
            <a:avLst>
              <a:gd name="adj" fmla="val 2446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C70D425-0601-D87C-F822-B98F9FAA1682}"/>
              </a:ext>
            </a:extLst>
          </p:cNvPr>
          <p:cNvSpPr txBox="1"/>
          <p:nvPr/>
        </p:nvSpPr>
        <p:spPr>
          <a:xfrm>
            <a:off x="826895" y="1532623"/>
            <a:ext cx="66082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36 268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EC1A494-C31C-4490-24D4-612143D1D8DD}"/>
              </a:ext>
            </a:extLst>
          </p:cNvPr>
          <p:cNvSpPr txBox="1"/>
          <p:nvPr/>
        </p:nvSpPr>
        <p:spPr>
          <a:xfrm>
            <a:off x="1581150" y="1596809"/>
            <a:ext cx="39169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4E6BDDD-6D8F-8017-99BE-9D45AAA1328E}"/>
              </a:ext>
            </a:extLst>
          </p:cNvPr>
          <p:cNvSpPr txBox="1"/>
          <p:nvPr/>
        </p:nvSpPr>
        <p:spPr>
          <a:xfrm>
            <a:off x="826896" y="1864280"/>
            <a:ext cx="185816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населения МО</a:t>
            </a:r>
          </a:p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01.01.2025 г. </a:t>
            </a:r>
          </a:p>
        </p:txBody>
      </p:sp>
      <p:pic>
        <p:nvPicPr>
          <p:cNvPr id="34" name="Рисунок 33" descr="Пользователь со сплошной заливкой">
            <a:extLst>
              <a:ext uri="{FF2B5EF4-FFF2-40B4-BE49-F238E27FC236}">
                <a16:creationId xmlns:a16="http://schemas.microsoft.com/office/drawing/2014/main" id="{C86C1983-C8BD-89C3-7A05-138B029CFA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81101" y="1496129"/>
            <a:ext cx="360000" cy="360000"/>
          </a:xfrm>
          <a:prstGeom prst="rect">
            <a:avLst/>
          </a:prstGeom>
        </p:spPr>
      </p:pic>
      <p:sp>
        <p:nvSpPr>
          <p:cNvPr id="35" name="Скругленный прямоугольник 34">
            <a:extLst>
              <a:ext uri="{FF2B5EF4-FFF2-40B4-BE49-F238E27FC236}">
                <a16:creationId xmlns:a16="http://schemas.microsoft.com/office/drawing/2014/main" id="{8AE7E09C-A74B-B0E9-CF94-B37DDF9C5558}"/>
              </a:ext>
            </a:extLst>
          </p:cNvPr>
          <p:cNvSpPr/>
          <p:nvPr/>
        </p:nvSpPr>
        <p:spPr>
          <a:xfrm>
            <a:off x="3183092" y="1401546"/>
            <a:ext cx="2438758" cy="945414"/>
          </a:xfrm>
          <a:prstGeom prst="roundRect">
            <a:avLst>
              <a:gd name="adj" fmla="val 2446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3BEBE82-3ABE-EE06-2DC9-23A64698E759}"/>
              </a:ext>
            </a:extLst>
          </p:cNvPr>
          <p:cNvSpPr txBox="1"/>
          <p:nvPr/>
        </p:nvSpPr>
        <p:spPr>
          <a:xfrm>
            <a:off x="3358230" y="1532622"/>
            <a:ext cx="56870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11,85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156ADA9-D124-7FB2-5ADB-A4BD1C324852}"/>
              </a:ext>
            </a:extLst>
          </p:cNvPr>
          <p:cNvSpPr txBox="1"/>
          <p:nvPr/>
        </p:nvSpPr>
        <p:spPr>
          <a:xfrm>
            <a:off x="3935279" y="1596810"/>
            <a:ext cx="879959" cy="1692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чел/</a:t>
            </a:r>
            <a:r>
              <a:rPr lang="ru-RU" sz="11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кв.км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5B9663A-7C88-1310-3046-2C62DC47060A}"/>
              </a:ext>
            </a:extLst>
          </p:cNvPr>
          <p:cNvSpPr txBox="1"/>
          <p:nvPr/>
        </p:nvSpPr>
        <p:spPr>
          <a:xfrm>
            <a:off x="3358232" y="1864279"/>
            <a:ext cx="146599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плотность населения, на 01.01.2025 г.</a:t>
            </a:r>
          </a:p>
        </p:txBody>
      </p:sp>
      <p:pic>
        <p:nvPicPr>
          <p:cNvPr id="39" name="Рисунок 38" descr="Пользователь со сплошной заливкой">
            <a:extLst>
              <a:ext uri="{FF2B5EF4-FFF2-40B4-BE49-F238E27FC236}">
                <a16:creationId xmlns:a16="http://schemas.microsoft.com/office/drawing/2014/main" id="{C08BC730-626D-6D1C-654C-F4EA6ADE8F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45523" y="1480554"/>
            <a:ext cx="360000" cy="360000"/>
          </a:xfrm>
          <a:prstGeom prst="rect">
            <a:avLst/>
          </a:prstGeom>
        </p:spPr>
      </p:pic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id="{34635477-1B2D-01F3-8FB7-2516AED14752}"/>
              </a:ext>
            </a:extLst>
          </p:cNvPr>
          <p:cNvSpPr/>
          <p:nvPr/>
        </p:nvSpPr>
        <p:spPr>
          <a:xfrm>
            <a:off x="3182931" y="2448516"/>
            <a:ext cx="2444267" cy="945414"/>
          </a:xfrm>
          <a:prstGeom prst="roundRect">
            <a:avLst>
              <a:gd name="adj" fmla="val 2509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D35A42D-3D27-DFA6-AB8B-DEE9DE40A08C}"/>
              </a:ext>
            </a:extLst>
          </p:cNvPr>
          <p:cNvSpPr txBox="1"/>
          <p:nvPr/>
        </p:nvSpPr>
        <p:spPr>
          <a:xfrm>
            <a:off x="773141" y="2626217"/>
            <a:ext cx="42674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3,1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A5A4D3C-E096-2C1F-BAEE-7A9DAFDEF1AE}"/>
              </a:ext>
            </a:extLst>
          </p:cNvPr>
          <p:cNvSpPr txBox="1"/>
          <p:nvPr/>
        </p:nvSpPr>
        <p:spPr>
          <a:xfrm>
            <a:off x="1205998" y="2691694"/>
            <a:ext cx="76394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</a:t>
            </a:r>
            <a:r>
              <a:rPr lang="ru-RU" sz="11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кв.км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A94615B-DCE9-714A-3CA3-7B2922C855BA}"/>
              </a:ext>
            </a:extLst>
          </p:cNvPr>
          <p:cNvSpPr txBox="1"/>
          <p:nvPr/>
        </p:nvSpPr>
        <p:spPr>
          <a:xfrm>
            <a:off x="826896" y="2911249"/>
            <a:ext cx="152437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 МО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2F725FE-F144-6325-91C1-04D853E4AD7C}"/>
              </a:ext>
            </a:extLst>
          </p:cNvPr>
          <p:cNvSpPr txBox="1"/>
          <p:nvPr/>
        </p:nvSpPr>
        <p:spPr>
          <a:xfrm>
            <a:off x="3358231" y="2579591"/>
            <a:ext cx="41362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890480E-3893-F81C-B22E-393C852242FA}"/>
              </a:ext>
            </a:extLst>
          </p:cNvPr>
          <p:cNvSpPr txBox="1"/>
          <p:nvPr/>
        </p:nvSpPr>
        <p:spPr>
          <a:xfrm>
            <a:off x="3358232" y="2911248"/>
            <a:ext cx="126140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населённых пунктов</a:t>
            </a:r>
          </a:p>
        </p:txBody>
      </p:sp>
      <p:pic>
        <p:nvPicPr>
          <p:cNvPr id="70" name="Рисунок 69" descr="Переместить со сплошной заливкой">
            <a:extLst>
              <a:ext uri="{FF2B5EF4-FFF2-40B4-BE49-F238E27FC236}">
                <a16:creationId xmlns:a16="http://schemas.microsoft.com/office/drawing/2014/main" id="{895D5543-0D78-4216-5A52-61BAC118CA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81101" y="2529103"/>
            <a:ext cx="360000" cy="3600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0F7716E0-33E1-47CC-F22F-F3F1AB99120C}"/>
              </a:ext>
            </a:extLst>
          </p:cNvPr>
          <p:cNvSpPr txBox="1"/>
          <p:nvPr/>
        </p:nvSpPr>
        <p:spPr>
          <a:xfrm>
            <a:off x="851813" y="4449981"/>
            <a:ext cx="114304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автотранспорт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DB2A8B5-932C-6F5C-9F50-499F12240835}"/>
              </a:ext>
            </a:extLst>
          </p:cNvPr>
          <p:cNvSpPr txBox="1"/>
          <p:nvPr/>
        </p:nvSpPr>
        <p:spPr>
          <a:xfrm>
            <a:off x="833977" y="5015267"/>
            <a:ext cx="109143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Благовещенск ➝ </a:t>
            </a:r>
            <a:r>
              <a:rPr lang="ru-RU" sz="9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Гомелевка</a:t>
            </a:r>
            <a:endParaRPr lang="ru-RU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B9B726-9134-850B-9454-6CCB6865E8C2}"/>
              </a:ext>
            </a:extLst>
          </p:cNvPr>
          <p:cNvSpPr txBox="1"/>
          <p:nvPr/>
        </p:nvSpPr>
        <p:spPr>
          <a:xfrm>
            <a:off x="3311038" y="4449981"/>
            <a:ext cx="109143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автотранспорт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3014AC-346D-5F34-3694-105F0C9F5360}"/>
              </a:ext>
            </a:extLst>
          </p:cNvPr>
          <p:cNvSpPr txBox="1"/>
          <p:nvPr/>
        </p:nvSpPr>
        <p:spPr>
          <a:xfrm>
            <a:off x="3311038" y="5015266"/>
            <a:ext cx="109143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Благовещенск ➝ Свободный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03E8347-34B6-89F2-E98E-7F490ADEFA8C}"/>
              </a:ext>
            </a:extLst>
          </p:cNvPr>
          <p:cNvSpPr txBox="1"/>
          <p:nvPr/>
        </p:nvSpPr>
        <p:spPr>
          <a:xfrm>
            <a:off x="851813" y="4815929"/>
            <a:ext cx="134952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10К-019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9B8D4F8-974D-916F-EA33-6B76CEC24AD0}"/>
              </a:ext>
            </a:extLst>
          </p:cNvPr>
          <p:cNvSpPr txBox="1"/>
          <p:nvPr/>
        </p:nvSpPr>
        <p:spPr>
          <a:xfrm>
            <a:off x="7883733" y="1724981"/>
            <a:ext cx="97838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автомобильные дороги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BF275FE-C06F-2361-00A3-02D9CC96B055}"/>
              </a:ext>
            </a:extLst>
          </p:cNvPr>
          <p:cNvSpPr txBox="1"/>
          <p:nvPr/>
        </p:nvSpPr>
        <p:spPr>
          <a:xfrm>
            <a:off x="9045976" y="1724981"/>
            <a:ext cx="13934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AAAB82A0-EF72-F27D-C3AD-52C45E610674}"/>
              </a:ext>
            </a:extLst>
          </p:cNvPr>
          <p:cNvSpPr txBox="1"/>
          <p:nvPr/>
        </p:nvSpPr>
        <p:spPr>
          <a:xfrm>
            <a:off x="9285831" y="1724981"/>
            <a:ext cx="13934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E6D39AA-06D3-45BE-1A99-B17FAC3D08F1}"/>
              </a:ext>
            </a:extLst>
          </p:cNvPr>
          <p:cNvSpPr txBox="1"/>
          <p:nvPr/>
        </p:nvSpPr>
        <p:spPr>
          <a:xfrm>
            <a:off x="7883733" y="1914872"/>
            <a:ext cx="104613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твёрдым покрытием (</a:t>
            </a:r>
            <a:r>
              <a:rPr lang="en-US" sz="700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%)</a:t>
            </a:r>
            <a:endParaRPr lang="ru-RU" sz="700" spc="-3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7D25AF0-1546-C8DF-C77F-68C55B67D701}"/>
              </a:ext>
            </a:extLst>
          </p:cNvPr>
          <p:cNvSpPr txBox="1"/>
          <p:nvPr/>
        </p:nvSpPr>
        <p:spPr>
          <a:xfrm>
            <a:off x="7883733" y="2072155"/>
            <a:ext cx="104613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соответствует нормам (</a:t>
            </a:r>
            <a:r>
              <a:rPr lang="en-US" sz="700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%)</a:t>
            </a:r>
            <a:endParaRPr lang="ru-RU" sz="700" spc="-3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2E24003-3C15-6C85-2453-9738E74A9B48}"/>
              </a:ext>
            </a:extLst>
          </p:cNvPr>
          <p:cNvSpPr txBox="1"/>
          <p:nvPr/>
        </p:nvSpPr>
        <p:spPr>
          <a:xfrm>
            <a:off x="9045976" y="1914997"/>
            <a:ext cx="205840" cy="1075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57,9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D45624E6-9652-DE1D-9E59-D2CD8C415DE0}"/>
              </a:ext>
            </a:extLst>
          </p:cNvPr>
          <p:cNvSpPr txBox="1"/>
          <p:nvPr/>
        </p:nvSpPr>
        <p:spPr>
          <a:xfrm>
            <a:off x="9045976" y="2072279"/>
            <a:ext cx="20584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37,1</a:t>
            </a:r>
          </a:p>
        </p:txBody>
      </p:sp>
      <p:cxnSp>
        <p:nvCxnSpPr>
          <p:cNvPr id="102" name="Прямая соединительная линия 101">
            <a:extLst>
              <a:ext uri="{FF2B5EF4-FFF2-40B4-BE49-F238E27FC236}">
                <a16:creationId xmlns:a16="http://schemas.microsoft.com/office/drawing/2014/main" id="{41C12DFB-5429-A539-17F1-5A011F98CD15}"/>
              </a:ext>
            </a:extLst>
          </p:cNvPr>
          <p:cNvCxnSpPr/>
          <p:nvPr/>
        </p:nvCxnSpPr>
        <p:spPr>
          <a:xfrm>
            <a:off x="8955546" y="1724981"/>
            <a:ext cx="0" cy="477852"/>
          </a:xfrm>
          <a:prstGeom prst="line">
            <a:avLst/>
          </a:prstGeom>
          <a:ln>
            <a:solidFill>
              <a:srgbClr val="4756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Скругленный прямоугольник 108">
            <a:extLst>
              <a:ext uri="{FF2B5EF4-FFF2-40B4-BE49-F238E27FC236}">
                <a16:creationId xmlns:a16="http://schemas.microsoft.com/office/drawing/2014/main" id="{BE907443-E8C5-7733-F616-158F47855DE6}"/>
              </a:ext>
            </a:extLst>
          </p:cNvPr>
          <p:cNvSpPr/>
          <p:nvPr/>
        </p:nvSpPr>
        <p:spPr>
          <a:xfrm>
            <a:off x="6474426" y="1938954"/>
            <a:ext cx="1058727" cy="27384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pPr algn="ctr"/>
            <a:r>
              <a:rPr lang="x-none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Чкаловск</a:t>
            </a:r>
          </a:p>
        </p:txBody>
      </p:sp>
      <p:pic>
        <p:nvPicPr>
          <p:cNvPr id="110" name="Рисунок 109" descr="Маркер со сплошной заливкой">
            <a:extLst>
              <a:ext uri="{FF2B5EF4-FFF2-40B4-BE49-F238E27FC236}">
                <a16:creationId xmlns:a16="http://schemas.microsoft.com/office/drawing/2014/main" id="{CA7A7CDA-BA22-59AA-F6D7-6A7990E5DD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33863" y="1985876"/>
            <a:ext cx="180000" cy="180000"/>
          </a:xfrm>
          <a:prstGeom prst="rect">
            <a:avLst/>
          </a:prstGeom>
        </p:spPr>
      </p:pic>
      <p:pic>
        <p:nvPicPr>
          <p:cNvPr id="189" name="Рисунок 188" descr="Круизное судно со сплошной заливкой">
            <a:extLst>
              <a:ext uri="{FF2B5EF4-FFF2-40B4-BE49-F238E27FC236}">
                <a16:creationId xmlns:a16="http://schemas.microsoft.com/office/drawing/2014/main" id="{6F257BA3-620E-D14E-C547-B9451EBCEE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26734" y="1984116"/>
            <a:ext cx="180000" cy="180000"/>
          </a:xfrm>
          <a:prstGeom prst="rect">
            <a:avLst/>
          </a:prstGeom>
        </p:spPr>
      </p:pic>
      <p:sp>
        <p:nvSpPr>
          <p:cNvPr id="224" name="Полилиния 223">
            <a:extLst>
              <a:ext uri="{FF2B5EF4-FFF2-40B4-BE49-F238E27FC236}">
                <a16:creationId xmlns:a16="http://schemas.microsoft.com/office/drawing/2014/main" id="{324F65E4-B506-280D-F5BC-7E0A83A40DD8}"/>
              </a:ext>
            </a:extLst>
          </p:cNvPr>
          <p:cNvSpPr/>
          <p:nvPr/>
        </p:nvSpPr>
        <p:spPr>
          <a:xfrm>
            <a:off x="7219128" y="2896238"/>
            <a:ext cx="638784" cy="740302"/>
          </a:xfrm>
          <a:custGeom>
            <a:avLst/>
            <a:gdLst>
              <a:gd name="connsiteX0" fmla="*/ 149211 w 757536"/>
              <a:gd name="connsiteY0" fmla="*/ 0 h 788144"/>
              <a:gd name="connsiteX1" fmla="*/ 156863 w 757536"/>
              <a:gd name="connsiteY1" fmla="*/ 206600 h 788144"/>
              <a:gd name="connsiteX2" fmla="*/ 0 w 757536"/>
              <a:gd name="connsiteY2" fmla="*/ 466765 h 788144"/>
              <a:gd name="connsiteX3" fmla="*/ 225730 w 757536"/>
              <a:gd name="connsiteY3" fmla="*/ 665713 h 788144"/>
              <a:gd name="connsiteX4" fmla="*/ 501198 w 757536"/>
              <a:gd name="connsiteY4" fmla="*/ 738406 h 788144"/>
              <a:gd name="connsiteX5" fmla="*/ 738406 w 757536"/>
              <a:gd name="connsiteY5" fmla="*/ 692495 h 788144"/>
              <a:gd name="connsiteX6" fmla="*/ 757536 w 757536"/>
              <a:gd name="connsiteY6" fmla="*/ 772840 h 788144"/>
              <a:gd name="connsiteX7" fmla="*/ 635106 w 757536"/>
              <a:gd name="connsiteY7" fmla="*/ 788144 h 788144"/>
              <a:gd name="connsiteX0" fmla="*/ 149211 w 757536"/>
              <a:gd name="connsiteY0" fmla="*/ 0 h 953244"/>
              <a:gd name="connsiteX1" fmla="*/ 156863 w 757536"/>
              <a:gd name="connsiteY1" fmla="*/ 206600 h 953244"/>
              <a:gd name="connsiteX2" fmla="*/ 0 w 757536"/>
              <a:gd name="connsiteY2" fmla="*/ 466765 h 953244"/>
              <a:gd name="connsiteX3" fmla="*/ 225730 w 757536"/>
              <a:gd name="connsiteY3" fmla="*/ 665713 h 953244"/>
              <a:gd name="connsiteX4" fmla="*/ 501198 w 757536"/>
              <a:gd name="connsiteY4" fmla="*/ 738406 h 953244"/>
              <a:gd name="connsiteX5" fmla="*/ 738406 w 757536"/>
              <a:gd name="connsiteY5" fmla="*/ 692495 h 953244"/>
              <a:gd name="connsiteX6" fmla="*/ 757536 w 757536"/>
              <a:gd name="connsiteY6" fmla="*/ 772840 h 953244"/>
              <a:gd name="connsiteX7" fmla="*/ 743056 w 757536"/>
              <a:gd name="connsiteY7" fmla="*/ 953244 h 953244"/>
              <a:gd name="connsiteX0" fmla="*/ 149211 w 757536"/>
              <a:gd name="connsiteY0" fmla="*/ 0 h 772840"/>
              <a:gd name="connsiteX1" fmla="*/ 156863 w 757536"/>
              <a:gd name="connsiteY1" fmla="*/ 206600 h 772840"/>
              <a:gd name="connsiteX2" fmla="*/ 0 w 757536"/>
              <a:gd name="connsiteY2" fmla="*/ 466765 h 772840"/>
              <a:gd name="connsiteX3" fmla="*/ 225730 w 757536"/>
              <a:gd name="connsiteY3" fmla="*/ 665713 h 772840"/>
              <a:gd name="connsiteX4" fmla="*/ 501198 w 757536"/>
              <a:gd name="connsiteY4" fmla="*/ 738406 h 772840"/>
              <a:gd name="connsiteX5" fmla="*/ 738406 w 757536"/>
              <a:gd name="connsiteY5" fmla="*/ 692495 h 772840"/>
              <a:gd name="connsiteX6" fmla="*/ 757536 w 757536"/>
              <a:gd name="connsiteY6" fmla="*/ 772840 h 772840"/>
              <a:gd name="connsiteX0" fmla="*/ 149211 w 890886"/>
              <a:gd name="connsiteY0" fmla="*/ 0 h 776015"/>
              <a:gd name="connsiteX1" fmla="*/ 156863 w 890886"/>
              <a:gd name="connsiteY1" fmla="*/ 206600 h 776015"/>
              <a:gd name="connsiteX2" fmla="*/ 0 w 890886"/>
              <a:gd name="connsiteY2" fmla="*/ 466765 h 776015"/>
              <a:gd name="connsiteX3" fmla="*/ 225730 w 890886"/>
              <a:gd name="connsiteY3" fmla="*/ 665713 h 776015"/>
              <a:gd name="connsiteX4" fmla="*/ 501198 w 890886"/>
              <a:gd name="connsiteY4" fmla="*/ 738406 h 776015"/>
              <a:gd name="connsiteX5" fmla="*/ 738406 w 890886"/>
              <a:gd name="connsiteY5" fmla="*/ 692495 h 776015"/>
              <a:gd name="connsiteX6" fmla="*/ 890886 w 890886"/>
              <a:gd name="connsiteY6" fmla="*/ 776015 h 776015"/>
              <a:gd name="connsiteX0" fmla="*/ 149211 w 738406"/>
              <a:gd name="connsiteY0" fmla="*/ 0 h 738406"/>
              <a:gd name="connsiteX1" fmla="*/ 156863 w 738406"/>
              <a:gd name="connsiteY1" fmla="*/ 206600 h 738406"/>
              <a:gd name="connsiteX2" fmla="*/ 0 w 738406"/>
              <a:gd name="connsiteY2" fmla="*/ 466765 h 738406"/>
              <a:gd name="connsiteX3" fmla="*/ 225730 w 738406"/>
              <a:gd name="connsiteY3" fmla="*/ 665713 h 738406"/>
              <a:gd name="connsiteX4" fmla="*/ 501198 w 738406"/>
              <a:gd name="connsiteY4" fmla="*/ 738406 h 738406"/>
              <a:gd name="connsiteX5" fmla="*/ 738406 w 738406"/>
              <a:gd name="connsiteY5" fmla="*/ 692495 h 738406"/>
              <a:gd name="connsiteX0" fmla="*/ 149211 w 659031"/>
              <a:gd name="connsiteY0" fmla="*/ 0 h 738406"/>
              <a:gd name="connsiteX1" fmla="*/ 156863 w 659031"/>
              <a:gd name="connsiteY1" fmla="*/ 206600 h 738406"/>
              <a:gd name="connsiteX2" fmla="*/ 0 w 659031"/>
              <a:gd name="connsiteY2" fmla="*/ 466765 h 738406"/>
              <a:gd name="connsiteX3" fmla="*/ 225730 w 659031"/>
              <a:gd name="connsiteY3" fmla="*/ 665713 h 738406"/>
              <a:gd name="connsiteX4" fmla="*/ 501198 w 659031"/>
              <a:gd name="connsiteY4" fmla="*/ 738406 h 738406"/>
              <a:gd name="connsiteX5" fmla="*/ 659031 w 659031"/>
              <a:gd name="connsiteY5" fmla="*/ 705195 h 738406"/>
              <a:gd name="connsiteX0" fmla="*/ 149211 w 659031"/>
              <a:gd name="connsiteY0" fmla="*/ 0 h 738406"/>
              <a:gd name="connsiteX1" fmla="*/ 156863 w 659031"/>
              <a:gd name="connsiteY1" fmla="*/ 206600 h 738406"/>
              <a:gd name="connsiteX2" fmla="*/ 0 w 659031"/>
              <a:gd name="connsiteY2" fmla="*/ 466765 h 738406"/>
              <a:gd name="connsiteX3" fmla="*/ 213030 w 659031"/>
              <a:gd name="connsiteY3" fmla="*/ 649838 h 738406"/>
              <a:gd name="connsiteX4" fmla="*/ 501198 w 659031"/>
              <a:gd name="connsiteY4" fmla="*/ 738406 h 738406"/>
              <a:gd name="connsiteX5" fmla="*/ 659031 w 659031"/>
              <a:gd name="connsiteY5" fmla="*/ 705195 h 738406"/>
              <a:gd name="connsiteX0" fmla="*/ 149211 w 722531"/>
              <a:gd name="connsiteY0" fmla="*/ 0 h 738406"/>
              <a:gd name="connsiteX1" fmla="*/ 156863 w 722531"/>
              <a:gd name="connsiteY1" fmla="*/ 206600 h 738406"/>
              <a:gd name="connsiteX2" fmla="*/ 0 w 722531"/>
              <a:gd name="connsiteY2" fmla="*/ 466765 h 738406"/>
              <a:gd name="connsiteX3" fmla="*/ 213030 w 722531"/>
              <a:gd name="connsiteY3" fmla="*/ 649838 h 738406"/>
              <a:gd name="connsiteX4" fmla="*/ 501198 w 722531"/>
              <a:gd name="connsiteY4" fmla="*/ 738406 h 738406"/>
              <a:gd name="connsiteX5" fmla="*/ 722531 w 722531"/>
              <a:gd name="connsiteY5" fmla="*/ 695670 h 738406"/>
              <a:gd name="connsiteX0" fmla="*/ 149211 w 722531"/>
              <a:gd name="connsiteY0" fmla="*/ 0 h 739454"/>
              <a:gd name="connsiteX1" fmla="*/ 156863 w 722531"/>
              <a:gd name="connsiteY1" fmla="*/ 206600 h 739454"/>
              <a:gd name="connsiteX2" fmla="*/ 0 w 722531"/>
              <a:gd name="connsiteY2" fmla="*/ 466765 h 739454"/>
              <a:gd name="connsiteX3" fmla="*/ 213030 w 722531"/>
              <a:gd name="connsiteY3" fmla="*/ 649838 h 739454"/>
              <a:gd name="connsiteX4" fmla="*/ 501198 w 722531"/>
              <a:gd name="connsiteY4" fmla="*/ 738406 h 739454"/>
              <a:gd name="connsiteX5" fmla="*/ 722531 w 722531"/>
              <a:gd name="connsiteY5" fmla="*/ 695670 h 739454"/>
              <a:gd name="connsiteX0" fmla="*/ 149211 w 722531"/>
              <a:gd name="connsiteY0" fmla="*/ 0 h 738818"/>
              <a:gd name="connsiteX1" fmla="*/ 156863 w 722531"/>
              <a:gd name="connsiteY1" fmla="*/ 206600 h 738818"/>
              <a:gd name="connsiteX2" fmla="*/ 0 w 722531"/>
              <a:gd name="connsiteY2" fmla="*/ 466765 h 738818"/>
              <a:gd name="connsiteX3" fmla="*/ 213030 w 722531"/>
              <a:gd name="connsiteY3" fmla="*/ 649838 h 738818"/>
              <a:gd name="connsiteX4" fmla="*/ 501198 w 722531"/>
              <a:gd name="connsiteY4" fmla="*/ 738406 h 738818"/>
              <a:gd name="connsiteX5" fmla="*/ 722531 w 722531"/>
              <a:gd name="connsiteY5" fmla="*/ 695670 h 738818"/>
              <a:gd name="connsiteX0" fmla="*/ 149211 w 722531"/>
              <a:gd name="connsiteY0" fmla="*/ 0 h 739454"/>
              <a:gd name="connsiteX1" fmla="*/ 156863 w 722531"/>
              <a:gd name="connsiteY1" fmla="*/ 206600 h 739454"/>
              <a:gd name="connsiteX2" fmla="*/ 0 w 722531"/>
              <a:gd name="connsiteY2" fmla="*/ 466765 h 739454"/>
              <a:gd name="connsiteX3" fmla="*/ 213030 w 722531"/>
              <a:gd name="connsiteY3" fmla="*/ 649838 h 739454"/>
              <a:gd name="connsiteX4" fmla="*/ 501198 w 722531"/>
              <a:gd name="connsiteY4" fmla="*/ 738406 h 739454"/>
              <a:gd name="connsiteX5" fmla="*/ 722531 w 722531"/>
              <a:gd name="connsiteY5" fmla="*/ 695670 h 739454"/>
              <a:gd name="connsiteX0" fmla="*/ 149655 w 722975"/>
              <a:gd name="connsiteY0" fmla="*/ 0 h 739454"/>
              <a:gd name="connsiteX1" fmla="*/ 157307 w 722975"/>
              <a:gd name="connsiteY1" fmla="*/ 206600 h 739454"/>
              <a:gd name="connsiteX2" fmla="*/ 444 w 722975"/>
              <a:gd name="connsiteY2" fmla="*/ 466765 h 739454"/>
              <a:gd name="connsiteX3" fmla="*/ 213474 w 722975"/>
              <a:gd name="connsiteY3" fmla="*/ 649838 h 739454"/>
              <a:gd name="connsiteX4" fmla="*/ 501642 w 722975"/>
              <a:gd name="connsiteY4" fmla="*/ 738406 h 739454"/>
              <a:gd name="connsiteX5" fmla="*/ 722975 w 722975"/>
              <a:gd name="connsiteY5" fmla="*/ 695670 h 739454"/>
              <a:gd name="connsiteX0" fmla="*/ 70791 w 644111"/>
              <a:gd name="connsiteY0" fmla="*/ 0 h 739454"/>
              <a:gd name="connsiteX1" fmla="*/ 78443 w 644111"/>
              <a:gd name="connsiteY1" fmla="*/ 206600 h 739454"/>
              <a:gd name="connsiteX2" fmla="*/ 955 w 644111"/>
              <a:gd name="connsiteY2" fmla="*/ 441365 h 739454"/>
              <a:gd name="connsiteX3" fmla="*/ 134610 w 644111"/>
              <a:gd name="connsiteY3" fmla="*/ 649838 h 739454"/>
              <a:gd name="connsiteX4" fmla="*/ 422778 w 644111"/>
              <a:gd name="connsiteY4" fmla="*/ 738406 h 739454"/>
              <a:gd name="connsiteX5" fmla="*/ 644111 w 644111"/>
              <a:gd name="connsiteY5" fmla="*/ 695670 h 739454"/>
              <a:gd name="connsiteX0" fmla="*/ 72155 w 645475"/>
              <a:gd name="connsiteY0" fmla="*/ 0 h 739454"/>
              <a:gd name="connsiteX1" fmla="*/ 79807 w 645475"/>
              <a:gd name="connsiteY1" fmla="*/ 206600 h 739454"/>
              <a:gd name="connsiteX2" fmla="*/ 2319 w 645475"/>
              <a:gd name="connsiteY2" fmla="*/ 441365 h 739454"/>
              <a:gd name="connsiteX3" fmla="*/ 135974 w 645475"/>
              <a:gd name="connsiteY3" fmla="*/ 649838 h 739454"/>
              <a:gd name="connsiteX4" fmla="*/ 424142 w 645475"/>
              <a:gd name="connsiteY4" fmla="*/ 738406 h 739454"/>
              <a:gd name="connsiteX5" fmla="*/ 645475 w 645475"/>
              <a:gd name="connsiteY5" fmla="*/ 695670 h 739454"/>
              <a:gd name="connsiteX0" fmla="*/ 66004 w 639324"/>
              <a:gd name="connsiteY0" fmla="*/ 0 h 739454"/>
              <a:gd name="connsiteX1" fmla="*/ 73656 w 639324"/>
              <a:gd name="connsiteY1" fmla="*/ 206600 h 739454"/>
              <a:gd name="connsiteX2" fmla="*/ 2518 w 639324"/>
              <a:gd name="connsiteY2" fmla="*/ 422315 h 739454"/>
              <a:gd name="connsiteX3" fmla="*/ 129823 w 639324"/>
              <a:gd name="connsiteY3" fmla="*/ 649838 h 739454"/>
              <a:gd name="connsiteX4" fmla="*/ 417991 w 639324"/>
              <a:gd name="connsiteY4" fmla="*/ 738406 h 739454"/>
              <a:gd name="connsiteX5" fmla="*/ 639324 w 639324"/>
              <a:gd name="connsiteY5" fmla="*/ 695670 h 739454"/>
              <a:gd name="connsiteX0" fmla="*/ 64537 w 637857"/>
              <a:gd name="connsiteY0" fmla="*/ 0 h 739454"/>
              <a:gd name="connsiteX1" fmla="*/ 72189 w 637857"/>
              <a:gd name="connsiteY1" fmla="*/ 206600 h 739454"/>
              <a:gd name="connsiteX2" fmla="*/ 1051 w 637857"/>
              <a:gd name="connsiteY2" fmla="*/ 422315 h 739454"/>
              <a:gd name="connsiteX3" fmla="*/ 128356 w 637857"/>
              <a:gd name="connsiteY3" fmla="*/ 649838 h 739454"/>
              <a:gd name="connsiteX4" fmla="*/ 416524 w 637857"/>
              <a:gd name="connsiteY4" fmla="*/ 738406 h 739454"/>
              <a:gd name="connsiteX5" fmla="*/ 637857 w 637857"/>
              <a:gd name="connsiteY5" fmla="*/ 695670 h 739454"/>
              <a:gd name="connsiteX0" fmla="*/ 64537 w 637857"/>
              <a:gd name="connsiteY0" fmla="*/ 0 h 739454"/>
              <a:gd name="connsiteX1" fmla="*/ 72189 w 637857"/>
              <a:gd name="connsiteY1" fmla="*/ 206600 h 739454"/>
              <a:gd name="connsiteX2" fmla="*/ 1051 w 637857"/>
              <a:gd name="connsiteY2" fmla="*/ 422315 h 739454"/>
              <a:gd name="connsiteX3" fmla="*/ 128356 w 637857"/>
              <a:gd name="connsiteY3" fmla="*/ 649838 h 739454"/>
              <a:gd name="connsiteX4" fmla="*/ 416524 w 637857"/>
              <a:gd name="connsiteY4" fmla="*/ 738406 h 739454"/>
              <a:gd name="connsiteX5" fmla="*/ 637857 w 637857"/>
              <a:gd name="connsiteY5" fmla="*/ 695670 h 739454"/>
              <a:gd name="connsiteX0" fmla="*/ 64537 w 637857"/>
              <a:gd name="connsiteY0" fmla="*/ 0 h 739454"/>
              <a:gd name="connsiteX1" fmla="*/ 72189 w 637857"/>
              <a:gd name="connsiteY1" fmla="*/ 184375 h 739454"/>
              <a:gd name="connsiteX2" fmla="*/ 1051 w 637857"/>
              <a:gd name="connsiteY2" fmla="*/ 422315 h 739454"/>
              <a:gd name="connsiteX3" fmla="*/ 128356 w 637857"/>
              <a:gd name="connsiteY3" fmla="*/ 649838 h 739454"/>
              <a:gd name="connsiteX4" fmla="*/ 416524 w 637857"/>
              <a:gd name="connsiteY4" fmla="*/ 738406 h 739454"/>
              <a:gd name="connsiteX5" fmla="*/ 637857 w 637857"/>
              <a:gd name="connsiteY5" fmla="*/ 695670 h 739454"/>
              <a:gd name="connsiteX0" fmla="*/ 64537 w 637857"/>
              <a:gd name="connsiteY0" fmla="*/ 0 h 739219"/>
              <a:gd name="connsiteX1" fmla="*/ 72189 w 637857"/>
              <a:gd name="connsiteY1" fmla="*/ 184375 h 739219"/>
              <a:gd name="connsiteX2" fmla="*/ 1051 w 637857"/>
              <a:gd name="connsiteY2" fmla="*/ 422315 h 739219"/>
              <a:gd name="connsiteX3" fmla="*/ 128356 w 637857"/>
              <a:gd name="connsiteY3" fmla="*/ 656188 h 739219"/>
              <a:gd name="connsiteX4" fmla="*/ 416524 w 637857"/>
              <a:gd name="connsiteY4" fmla="*/ 738406 h 739219"/>
              <a:gd name="connsiteX5" fmla="*/ 637857 w 637857"/>
              <a:gd name="connsiteY5" fmla="*/ 695670 h 739219"/>
              <a:gd name="connsiteX0" fmla="*/ 52099 w 625419"/>
              <a:gd name="connsiteY0" fmla="*/ 0 h 739219"/>
              <a:gd name="connsiteX1" fmla="*/ 59751 w 625419"/>
              <a:gd name="connsiteY1" fmla="*/ 184375 h 739219"/>
              <a:gd name="connsiteX2" fmla="*/ 1313 w 625419"/>
              <a:gd name="connsiteY2" fmla="*/ 454065 h 739219"/>
              <a:gd name="connsiteX3" fmla="*/ 115918 w 625419"/>
              <a:gd name="connsiteY3" fmla="*/ 656188 h 739219"/>
              <a:gd name="connsiteX4" fmla="*/ 404086 w 625419"/>
              <a:gd name="connsiteY4" fmla="*/ 738406 h 739219"/>
              <a:gd name="connsiteX5" fmla="*/ 625419 w 625419"/>
              <a:gd name="connsiteY5" fmla="*/ 695670 h 739219"/>
              <a:gd name="connsiteX0" fmla="*/ 64536 w 637856"/>
              <a:gd name="connsiteY0" fmla="*/ 0 h 739219"/>
              <a:gd name="connsiteX1" fmla="*/ 72188 w 637856"/>
              <a:gd name="connsiteY1" fmla="*/ 184375 h 739219"/>
              <a:gd name="connsiteX2" fmla="*/ 1050 w 637856"/>
              <a:gd name="connsiteY2" fmla="*/ 438190 h 739219"/>
              <a:gd name="connsiteX3" fmla="*/ 128355 w 637856"/>
              <a:gd name="connsiteY3" fmla="*/ 656188 h 739219"/>
              <a:gd name="connsiteX4" fmla="*/ 416523 w 637856"/>
              <a:gd name="connsiteY4" fmla="*/ 738406 h 739219"/>
              <a:gd name="connsiteX5" fmla="*/ 637856 w 637856"/>
              <a:gd name="connsiteY5" fmla="*/ 695670 h 739219"/>
              <a:gd name="connsiteX0" fmla="*/ 64536 w 637856"/>
              <a:gd name="connsiteY0" fmla="*/ 0 h 740302"/>
              <a:gd name="connsiteX1" fmla="*/ 72188 w 637856"/>
              <a:gd name="connsiteY1" fmla="*/ 184375 h 740302"/>
              <a:gd name="connsiteX2" fmla="*/ 1050 w 637856"/>
              <a:gd name="connsiteY2" fmla="*/ 438190 h 740302"/>
              <a:gd name="connsiteX3" fmla="*/ 128355 w 637856"/>
              <a:gd name="connsiteY3" fmla="*/ 656188 h 740302"/>
              <a:gd name="connsiteX4" fmla="*/ 416523 w 637856"/>
              <a:gd name="connsiteY4" fmla="*/ 738406 h 740302"/>
              <a:gd name="connsiteX5" fmla="*/ 637856 w 637856"/>
              <a:gd name="connsiteY5" fmla="*/ 695670 h 740302"/>
              <a:gd name="connsiteX0" fmla="*/ 65464 w 638784"/>
              <a:gd name="connsiteY0" fmla="*/ 0 h 740302"/>
              <a:gd name="connsiteX1" fmla="*/ 73116 w 638784"/>
              <a:gd name="connsiteY1" fmla="*/ 184375 h 740302"/>
              <a:gd name="connsiteX2" fmla="*/ 1978 w 638784"/>
              <a:gd name="connsiteY2" fmla="*/ 438190 h 740302"/>
              <a:gd name="connsiteX3" fmla="*/ 129283 w 638784"/>
              <a:gd name="connsiteY3" fmla="*/ 656188 h 740302"/>
              <a:gd name="connsiteX4" fmla="*/ 417451 w 638784"/>
              <a:gd name="connsiteY4" fmla="*/ 738406 h 740302"/>
              <a:gd name="connsiteX5" fmla="*/ 638784 w 638784"/>
              <a:gd name="connsiteY5" fmla="*/ 695670 h 740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8784" h="740302">
                <a:moveTo>
                  <a:pt x="65464" y="0"/>
                </a:moveTo>
                <a:lnTo>
                  <a:pt x="73116" y="184375"/>
                </a:lnTo>
                <a:cubicBezTo>
                  <a:pt x="16498" y="255819"/>
                  <a:pt x="-7383" y="359555"/>
                  <a:pt x="1978" y="438190"/>
                </a:cubicBezTo>
                <a:cubicBezTo>
                  <a:pt x="11339" y="516825"/>
                  <a:pt x="45750" y="610915"/>
                  <a:pt x="129283" y="656188"/>
                </a:cubicBezTo>
                <a:cubicBezTo>
                  <a:pt x="212816" y="701462"/>
                  <a:pt x="332534" y="731826"/>
                  <a:pt x="417451" y="738406"/>
                </a:cubicBezTo>
                <a:cubicBezTo>
                  <a:pt x="502368" y="744986"/>
                  <a:pt x="552306" y="735315"/>
                  <a:pt x="638784" y="695670"/>
                </a:cubicBezTo>
              </a:path>
            </a:pathLst>
          </a:custGeom>
          <a:noFill/>
          <a:ln>
            <a:solidFill>
              <a:srgbClr val="B1C1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51DB939D-969B-4680-0A86-BA951EE11C6D}"/>
              </a:ext>
            </a:extLst>
          </p:cNvPr>
          <p:cNvSpPr/>
          <p:nvPr/>
        </p:nvSpPr>
        <p:spPr>
          <a:xfrm>
            <a:off x="7291345" y="3482675"/>
            <a:ext cx="125709" cy="125709"/>
          </a:xfrm>
          <a:prstGeom prst="ellipse">
            <a:avLst/>
          </a:prstGeom>
          <a:solidFill>
            <a:schemeClr val="bg1"/>
          </a:solidFill>
          <a:ln w="25400">
            <a:solidFill>
              <a:srgbClr val="B1C1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7" name="Овал 86">
            <a:extLst>
              <a:ext uri="{FF2B5EF4-FFF2-40B4-BE49-F238E27FC236}">
                <a16:creationId xmlns:a16="http://schemas.microsoft.com/office/drawing/2014/main" id="{CB97E129-5CAA-DCE1-7FFA-80E7077C3849}"/>
              </a:ext>
            </a:extLst>
          </p:cNvPr>
          <p:cNvSpPr/>
          <p:nvPr/>
        </p:nvSpPr>
        <p:spPr>
          <a:xfrm>
            <a:off x="7228491" y="3011792"/>
            <a:ext cx="125709" cy="125709"/>
          </a:xfrm>
          <a:prstGeom prst="ellipse">
            <a:avLst/>
          </a:prstGeom>
          <a:solidFill>
            <a:schemeClr val="bg1"/>
          </a:solidFill>
          <a:ln w="25400">
            <a:solidFill>
              <a:srgbClr val="B1C1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5" name="Полилиния 224">
            <a:extLst>
              <a:ext uri="{FF2B5EF4-FFF2-40B4-BE49-F238E27FC236}">
                <a16:creationId xmlns:a16="http://schemas.microsoft.com/office/drawing/2014/main" id="{75AAF8B1-FBE6-5116-7F4F-4CF046A27698}"/>
              </a:ext>
            </a:extLst>
          </p:cNvPr>
          <p:cNvSpPr/>
          <p:nvPr/>
        </p:nvSpPr>
        <p:spPr>
          <a:xfrm>
            <a:off x="7202413" y="2217278"/>
            <a:ext cx="1368082" cy="1701005"/>
          </a:xfrm>
          <a:custGeom>
            <a:avLst/>
            <a:gdLst>
              <a:gd name="connsiteX0" fmla="*/ 48127 w 1564106"/>
              <a:gd name="connsiteY0" fmla="*/ 0 h 2374232"/>
              <a:gd name="connsiteX1" fmla="*/ 0 w 1564106"/>
              <a:gd name="connsiteY1" fmla="*/ 192505 h 2374232"/>
              <a:gd name="connsiteX2" fmla="*/ 344906 w 1564106"/>
              <a:gd name="connsiteY2" fmla="*/ 561474 h 2374232"/>
              <a:gd name="connsiteX3" fmla="*/ 537411 w 1564106"/>
              <a:gd name="connsiteY3" fmla="*/ 930442 h 2374232"/>
              <a:gd name="connsiteX4" fmla="*/ 826169 w 1564106"/>
              <a:gd name="connsiteY4" fmla="*/ 1331495 h 2374232"/>
              <a:gd name="connsiteX5" fmla="*/ 906379 w 1564106"/>
              <a:gd name="connsiteY5" fmla="*/ 1343526 h 2374232"/>
              <a:gd name="connsiteX6" fmla="*/ 950495 w 1564106"/>
              <a:gd name="connsiteY6" fmla="*/ 1391653 h 2374232"/>
              <a:gd name="connsiteX7" fmla="*/ 946485 w 1564106"/>
              <a:gd name="connsiteY7" fmla="*/ 1431758 h 2374232"/>
              <a:gd name="connsiteX8" fmla="*/ 998621 w 1564106"/>
              <a:gd name="connsiteY8" fmla="*/ 1435768 h 2374232"/>
              <a:gd name="connsiteX9" fmla="*/ 1098885 w 1564106"/>
              <a:gd name="connsiteY9" fmla="*/ 1528011 h 2374232"/>
              <a:gd name="connsiteX10" fmla="*/ 1147011 w 1564106"/>
              <a:gd name="connsiteY10" fmla="*/ 1483895 h 2374232"/>
              <a:gd name="connsiteX11" fmla="*/ 1227221 w 1564106"/>
              <a:gd name="connsiteY11" fmla="*/ 1491916 h 2374232"/>
              <a:gd name="connsiteX12" fmla="*/ 1351548 w 1564106"/>
              <a:gd name="connsiteY12" fmla="*/ 1700463 h 2374232"/>
              <a:gd name="connsiteX13" fmla="*/ 1564106 w 1564106"/>
              <a:gd name="connsiteY13" fmla="*/ 2009274 h 2374232"/>
              <a:gd name="connsiteX14" fmla="*/ 1544053 w 1564106"/>
              <a:gd name="connsiteY14" fmla="*/ 2197768 h 2374232"/>
              <a:gd name="connsiteX15" fmla="*/ 1403685 w 1564106"/>
              <a:gd name="connsiteY15" fmla="*/ 2374232 h 2374232"/>
              <a:gd name="connsiteX0" fmla="*/ 48127 w 1564106"/>
              <a:gd name="connsiteY0" fmla="*/ 0 h 2374232"/>
              <a:gd name="connsiteX1" fmla="*/ 0 w 1564106"/>
              <a:gd name="connsiteY1" fmla="*/ 192505 h 2374232"/>
              <a:gd name="connsiteX2" fmla="*/ 344906 w 1564106"/>
              <a:gd name="connsiteY2" fmla="*/ 561474 h 2374232"/>
              <a:gd name="connsiteX3" fmla="*/ 537411 w 1564106"/>
              <a:gd name="connsiteY3" fmla="*/ 930442 h 2374232"/>
              <a:gd name="connsiteX4" fmla="*/ 826169 w 1564106"/>
              <a:gd name="connsiteY4" fmla="*/ 1331495 h 2374232"/>
              <a:gd name="connsiteX5" fmla="*/ 906379 w 1564106"/>
              <a:gd name="connsiteY5" fmla="*/ 1343526 h 2374232"/>
              <a:gd name="connsiteX6" fmla="*/ 950495 w 1564106"/>
              <a:gd name="connsiteY6" fmla="*/ 1391653 h 2374232"/>
              <a:gd name="connsiteX7" fmla="*/ 998621 w 1564106"/>
              <a:gd name="connsiteY7" fmla="*/ 1435768 h 2374232"/>
              <a:gd name="connsiteX8" fmla="*/ 1098885 w 1564106"/>
              <a:gd name="connsiteY8" fmla="*/ 1528011 h 2374232"/>
              <a:gd name="connsiteX9" fmla="*/ 1147011 w 1564106"/>
              <a:gd name="connsiteY9" fmla="*/ 1483895 h 2374232"/>
              <a:gd name="connsiteX10" fmla="*/ 1227221 w 1564106"/>
              <a:gd name="connsiteY10" fmla="*/ 1491916 h 2374232"/>
              <a:gd name="connsiteX11" fmla="*/ 1351548 w 1564106"/>
              <a:gd name="connsiteY11" fmla="*/ 1700463 h 2374232"/>
              <a:gd name="connsiteX12" fmla="*/ 1564106 w 1564106"/>
              <a:gd name="connsiteY12" fmla="*/ 2009274 h 2374232"/>
              <a:gd name="connsiteX13" fmla="*/ 1544053 w 1564106"/>
              <a:gd name="connsiteY13" fmla="*/ 2197768 h 2374232"/>
              <a:gd name="connsiteX14" fmla="*/ 1403685 w 1564106"/>
              <a:gd name="connsiteY14" fmla="*/ 2374232 h 2374232"/>
              <a:gd name="connsiteX0" fmla="*/ 48127 w 1564106"/>
              <a:gd name="connsiteY0" fmla="*/ 0 h 2374232"/>
              <a:gd name="connsiteX1" fmla="*/ 0 w 1564106"/>
              <a:gd name="connsiteY1" fmla="*/ 192505 h 2374232"/>
              <a:gd name="connsiteX2" fmla="*/ 344906 w 1564106"/>
              <a:gd name="connsiteY2" fmla="*/ 561474 h 2374232"/>
              <a:gd name="connsiteX3" fmla="*/ 537411 w 1564106"/>
              <a:gd name="connsiteY3" fmla="*/ 930442 h 2374232"/>
              <a:gd name="connsiteX4" fmla="*/ 826169 w 1564106"/>
              <a:gd name="connsiteY4" fmla="*/ 1331495 h 2374232"/>
              <a:gd name="connsiteX5" fmla="*/ 906379 w 1564106"/>
              <a:gd name="connsiteY5" fmla="*/ 1343526 h 2374232"/>
              <a:gd name="connsiteX6" fmla="*/ 950495 w 1564106"/>
              <a:gd name="connsiteY6" fmla="*/ 1391653 h 2374232"/>
              <a:gd name="connsiteX7" fmla="*/ 982746 w 1564106"/>
              <a:gd name="connsiteY7" fmla="*/ 1448468 h 2374232"/>
              <a:gd name="connsiteX8" fmla="*/ 1098885 w 1564106"/>
              <a:gd name="connsiteY8" fmla="*/ 1528011 h 2374232"/>
              <a:gd name="connsiteX9" fmla="*/ 1147011 w 1564106"/>
              <a:gd name="connsiteY9" fmla="*/ 1483895 h 2374232"/>
              <a:gd name="connsiteX10" fmla="*/ 1227221 w 1564106"/>
              <a:gd name="connsiteY10" fmla="*/ 1491916 h 2374232"/>
              <a:gd name="connsiteX11" fmla="*/ 1351548 w 1564106"/>
              <a:gd name="connsiteY11" fmla="*/ 1700463 h 2374232"/>
              <a:gd name="connsiteX12" fmla="*/ 1564106 w 1564106"/>
              <a:gd name="connsiteY12" fmla="*/ 2009274 h 2374232"/>
              <a:gd name="connsiteX13" fmla="*/ 1544053 w 1564106"/>
              <a:gd name="connsiteY13" fmla="*/ 2197768 h 2374232"/>
              <a:gd name="connsiteX14" fmla="*/ 1403685 w 1564106"/>
              <a:gd name="connsiteY14" fmla="*/ 2374232 h 2374232"/>
              <a:gd name="connsiteX0" fmla="*/ 48127 w 1564106"/>
              <a:gd name="connsiteY0" fmla="*/ 0 h 2374232"/>
              <a:gd name="connsiteX1" fmla="*/ 0 w 1564106"/>
              <a:gd name="connsiteY1" fmla="*/ 192505 h 2374232"/>
              <a:gd name="connsiteX2" fmla="*/ 344906 w 1564106"/>
              <a:gd name="connsiteY2" fmla="*/ 561474 h 2374232"/>
              <a:gd name="connsiteX3" fmla="*/ 537411 w 1564106"/>
              <a:gd name="connsiteY3" fmla="*/ 930442 h 2374232"/>
              <a:gd name="connsiteX4" fmla="*/ 826169 w 1564106"/>
              <a:gd name="connsiteY4" fmla="*/ 1331495 h 2374232"/>
              <a:gd name="connsiteX5" fmla="*/ 906379 w 1564106"/>
              <a:gd name="connsiteY5" fmla="*/ 1343526 h 2374232"/>
              <a:gd name="connsiteX6" fmla="*/ 937795 w 1564106"/>
              <a:gd name="connsiteY6" fmla="*/ 1423403 h 2374232"/>
              <a:gd name="connsiteX7" fmla="*/ 982746 w 1564106"/>
              <a:gd name="connsiteY7" fmla="*/ 1448468 h 2374232"/>
              <a:gd name="connsiteX8" fmla="*/ 1098885 w 1564106"/>
              <a:gd name="connsiteY8" fmla="*/ 1528011 h 2374232"/>
              <a:gd name="connsiteX9" fmla="*/ 1147011 w 1564106"/>
              <a:gd name="connsiteY9" fmla="*/ 1483895 h 2374232"/>
              <a:gd name="connsiteX10" fmla="*/ 1227221 w 1564106"/>
              <a:gd name="connsiteY10" fmla="*/ 1491916 h 2374232"/>
              <a:gd name="connsiteX11" fmla="*/ 1351548 w 1564106"/>
              <a:gd name="connsiteY11" fmla="*/ 1700463 h 2374232"/>
              <a:gd name="connsiteX12" fmla="*/ 1564106 w 1564106"/>
              <a:gd name="connsiteY12" fmla="*/ 2009274 h 2374232"/>
              <a:gd name="connsiteX13" fmla="*/ 1544053 w 1564106"/>
              <a:gd name="connsiteY13" fmla="*/ 2197768 h 2374232"/>
              <a:gd name="connsiteX14" fmla="*/ 1403685 w 1564106"/>
              <a:gd name="connsiteY14" fmla="*/ 2374232 h 2374232"/>
              <a:gd name="connsiteX0" fmla="*/ 48127 w 1544053"/>
              <a:gd name="connsiteY0" fmla="*/ 0 h 2374232"/>
              <a:gd name="connsiteX1" fmla="*/ 0 w 1544053"/>
              <a:gd name="connsiteY1" fmla="*/ 192505 h 2374232"/>
              <a:gd name="connsiteX2" fmla="*/ 344906 w 1544053"/>
              <a:gd name="connsiteY2" fmla="*/ 561474 h 2374232"/>
              <a:gd name="connsiteX3" fmla="*/ 537411 w 1544053"/>
              <a:gd name="connsiteY3" fmla="*/ 930442 h 2374232"/>
              <a:gd name="connsiteX4" fmla="*/ 826169 w 1544053"/>
              <a:gd name="connsiteY4" fmla="*/ 1331495 h 2374232"/>
              <a:gd name="connsiteX5" fmla="*/ 906379 w 1544053"/>
              <a:gd name="connsiteY5" fmla="*/ 1343526 h 2374232"/>
              <a:gd name="connsiteX6" fmla="*/ 937795 w 1544053"/>
              <a:gd name="connsiteY6" fmla="*/ 1423403 h 2374232"/>
              <a:gd name="connsiteX7" fmla="*/ 982746 w 1544053"/>
              <a:gd name="connsiteY7" fmla="*/ 1448468 h 2374232"/>
              <a:gd name="connsiteX8" fmla="*/ 1098885 w 1544053"/>
              <a:gd name="connsiteY8" fmla="*/ 1528011 h 2374232"/>
              <a:gd name="connsiteX9" fmla="*/ 1147011 w 1544053"/>
              <a:gd name="connsiteY9" fmla="*/ 1483895 h 2374232"/>
              <a:gd name="connsiteX10" fmla="*/ 1227221 w 1544053"/>
              <a:gd name="connsiteY10" fmla="*/ 1491916 h 2374232"/>
              <a:gd name="connsiteX11" fmla="*/ 1351548 w 1544053"/>
              <a:gd name="connsiteY11" fmla="*/ 1700463 h 2374232"/>
              <a:gd name="connsiteX12" fmla="*/ 1544053 w 1544053"/>
              <a:gd name="connsiteY12" fmla="*/ 2197768 h 2374232"/>
              <a:gd name="connsiteX13" fmla="*/ 1403685 w 1544053"/>
              <a:gd name="connsiteY13" fmla="*/ 2374232 h 2374232"/>
              <a:gd name="connsiteX0" fmla="*/ 48127 w 1403685"/>
              <a:gd name="connsiteY0" fmla="*/ 0 h 2374232"/>
              <a:gd name="connsiteX1" fmla="*/ 0 w 1403685"/>
              <a:gd name="connsiteY1" fmla="*/ 192505 h 2374232"/>
              <a:gd name="connsiteX2" fmla="*/ 344906 w 1403685"/>
              <a:gd name="connsiteY2" fmla="*/ 561474 h 2374232"/>
              <a:gd name="connsiteX3" fmla="*/ 537411 w 1403685"/>
              <a:gd name="connsiteY3" fmla="*/ 930442 h 2374232"/>
              <a:gd name="connsiteX4" fmla="*/ 826169 w 1403685"/>
              <a:gd name="connsiteY4" fmla="*/ 1331495 h 2374232"/>
              <a:gd name="connsiteX5" fmla="*/ 906379 w 1403685"/>
              <a:gd name="connsiteY5" fmla="*/ 1343526 h 2374232"/>
              <a:gd name="connsiteX6" fmla="*/ 937795 w 1403685"/>
              <a:gd name="connsiteY6" fmla="*/ 1423403 h 2374232"/>
              <a:gd name="connsiteX7" fmla="*/ 982746 w 1403685"/>
              <a:gd name="connsiteY7" fmla="*/ 1448468 h 2374232"/>
              <a:gd name="connsiteX8" fmla="*/ 1098885 w 1403685"/>
              <a:gd name="connsiteY8" fmla="*/ 1528011 h 2374232"/>
              <a:gd name="connsiteX9" fmla="*/ 1147011 w 1403685"/>
              <a:gd name="connsiteY9" fmla="*/ 1483895 h 2374232"/>
              <a:gd name="connsiteX10" fmla="*/ 1227221 w 1403685"/>
              <a:gd name="connsiteY10" fmla="*/ 1491916 h 2374232"/>
              <a:gd name="connsiteX11" fmla="*/ 1351548 w 1403685"/>
              <a:gd name="connsiteY11" fmla="*/ 1700463 h 2374232"/>
              <a:gd name="connsiteX12" fmla="*/ 1403685 w 1403685"/>
              <a:gd name="connsiteY12" fmla="*/ 2374232 h 2374232"/>
              <a:gd name="connsiteX0" fmla="*/ 48127 w 1351548"/>
              <a:gd name="connsiteY0" fmla="*/ 0 h 1700463"/>
              <a:gd name="connsiteX1" fmla="*/ 0 w 1351548"/>
              <a:gd name="connsiteY1" fmla="*/ 192505 h 1700463"/>
              <a:gd name="connsiteX2" fmla="*/ 344906 w 1351548"/>
              <a:gd name="connsiteY2" fmla="*/ 561474 h 1700463"/>
              <a:gd name="connsiteX3" fmla="*/ 537411 w 1351548"/>
              <a:gd name="connsiteY3" fmla="*/ 930442 h 1700463"/>
              <a:gd name="connsiteX4" fmla="*/ 826169 w 1351548"/>
              <a:gd name="connsiteY4" fmla="*/ 1331495 h 1700463"/>
              <a:gd name="connsiteX5" fmla="*/ 906379 w 1351548"/>
              <a:gd name="connsiteY5" fmla="*/ 1343526 h 1700463"/>
              <a:gd name="connsiteX6" fmla="*/ 937795 w 1351548"/>
              <a:gd name="connsiteY6" fmla="*/ 1423403 h 1700463"/>
              <a:gd name="connsiteX7" fmla="*/ 982746 w 1351548"/>
              <a:gd name="connsiteY7" fmla="*/ 1448468 h 1700463"/>
              <a:gd name="connsiteX8" fmla="*/ 1098885 w 1351548"/>
              <a:gd name="connsiteY8" fmla="*/ 1528011 h 1700463"/>
              <a:gd name="connsiteX9" fmla="*/ 1147011 w 1351548"/>
              <a:gd name="connsiteY9" fmla="*/ 1483895 h 1700463"/>
              <a:gd name="connsiteX10" fmla="*/ 1227221 w 1351548"/>
              <a:gd name="connsiteY10" fmla="*/ 1491916 h 1700463"/>
              <a:gd name="connsiteX11" fmla="*/ 1351548 w 1351548"/>
              <a:gd name="connsiteY11" fmla="*/ 1700463 h 1700463"/>
              <a:gd name="connsiteX0" fmla="*/ 6852 w 1310273"/>
              <a:gd name="connsiteY0" fmla="*/ 0 h 1700463"/>
              <a:gd name="connsiteX1" fmla="*/ 0 w 1310273"/>
              <a:gd name="connsiteY1" fmla="*/ 179805 h 1700463"/>
              <a:gd name="connsiteX2" fmla="*/ 303631 w 1310273"/>
              <a:gd name="connsiteY2" fmla="*/ 561474 h 1700463"/>
              <a:gd name="connsiteX3" fmla="*/ 496136 w 1310273"/>
              <a:gd name="connsiteY3" fmla="*/ 930442 h 1700463"/>
              <a:gd name="connsiteX4" fmla="*/ 784894 w 1310273"/>
              <a:gd name="connsiteY4" fmla="*/ 1331495 h 1700463"/>
              <a:gd name="connsiteX5" fmla="*/ 865104 w 1310273"/>
              <a:gd name="connsiteY5" fmla="*/ 1343526 h 1700463"/>
              <a:gd name="connsiteX6" fmla="*/ 896520 w 1310273"/>
              <a:gd name="connsiteY6" fmla="*/ 1423403 h 1700463"/>
              <a:gd name="connsiteX7" fmla="*/ 941471 w 1310273"/>
              <a:gd name="connsiteY7" fmla="*/ 1448468 h 1700463"/>
              <a:gd name="connsiteX8" fmla="*/ 1057610 w 1310273"/>
              <a:gd name="connsiteY8" fmla="*/ 1528011 h 1700463"/>
              <a:gd name="connsiteX9" fmla="*/ 1105736 w 1310273"/>
              <a:gd name="connsiteY9" fmla="*/ 1483895 h 1700463"/>
              <a:gd name="connsiteX10" fmla="*/ 1185946 w 1310273"/>
              <a:gd name="connsiteY10" fmla="*/ 1491916 h 1700463"/>
              <a:gd name="connsiteX11" fmla="*/ 1310273 w 1310273"/>
              <a:gd name="connsiteY11" fmla="*/ 1700463 h 1700463"/>
              <a:gd name="connsiteX0" fmla="*/ 0 w 1331996"/>
              <a:gd name="connsiteY0" fmla="*/ 0 h 1697288"/>
              <a:gd name="connsiteX1" fmla="*/ 21723 w 1331996"/>
              <a:gd name="connsiteY1" fmla="*/ 176630 h 1697288"/>
              <a:gd name="connsiteX2" fmla="*/ 325354 w 1331996"/>
              <a:gd name="connsiteY2" fmla="*/ 558299 h 1697288"/>
              <a:gd name="connsiteX3" fmla="*/ 517859 w 1331996"/>
              <a:gd name="connsiteY3" fmla="*/ 927267 h 1697288"/>
              <a:gd name="connsiteX4" fmla="*/ 806617 w 1331996"/>
              <a:gd name="connsiteY4" fmla="*/ 1328320 h 1697288"/>
              <a:gd name="connsiteX5" fmla="*/ 886827 w 1331996"/>
              <a:gd name="connsiteY5" fmla="*/ 1340351 h 1697288"/>
              <a:gd name="connsiteX6" fmla="*/ 918243 w 1331996"/>
              <a:gd name="connsiteY6" fmla="*/ 1420228 h 1697288"/>
              <a:gd name="connsiteX7" fmla="*/ 963194 w 1331996"/>
              <a:gd name="connsiteY7" fmla="*/ 1445293 h 1697288"/>
              <a:gd name="connsiteX8" fmla="*/ 1079333 w 1331996"/>
              <a:gd name="connsiteY8" fmla="*/ 1524836 h 1697288"/>
              <a:gd name="connsiteX9" fmla="*/ 1127459 w 1331996"/>
              <a:gd name="connsiteY9" fmla="*/ 1480720 h 1697288"/>
              <a:gd name="connsiteX10" fmla="*/ 1207669 w 1331996"/>
              <a:gd name="connsiteY10" fmla="*/ 1488741 h 1697288"/>
              <a:gd name="connsiteX11" fmla="*/ 1331996 w 1331996"/>
              <a:gd name="connsiteY11" fmla="*/ 1697288 h 1697288"/>
              <a:gd name="connsiteX0" fmla="*/ 0 w 1490746"/>
              <a:gd name="connsiteY0" fmla="*/ 0 h 1697288"/>
              <a:gd name="connsiteX1" fmla="*/ 180473 w 1490746"/>
              <a:gd name="connsiteY1" fmla="*/ 176630 h 1697288"/>
              <a:gd name="connsiteX2" fmla="*/ 484104 w 1490746"/>
              <a:gd name="connsiteY2" fmla="*/ 558299 h 1697288"/>
              <a:gd name="connsiteX3" fmla="*/ 676609 w 1490746"/>
              <a:gd name="connsiteY3" fmla="*/ 927267 h 1697288"/>
              <a:gd name="connsiteX4" fmla="*/ 965367 w 1490746"/>
              <a:gd name="connsiteY4" fmla="*/ 1328320 h 1697288"/>
              <a:gd name="connsiteX5" fmla="*/ 1045577 w 1490746"/>
              <a:gd name="connsiteY5" fmla="*/ 1340351 h 1697288"/>
              <a:gd name="connsiteX6" fmla="*/ 1076993 w 1490746"/>
              <a:gd name="connsiteY6" fmla="*/ 1420228 h 1697288"/>
              <a:gd name="connsiteX7" fmla="*/ 1121944 w 1490746"/>
              <a:gd name="connsiteY7" fmla="*/ 1445293 h 1697288"/>
              <a:gd name="connsiteX8" fmla="*/ 1238083 w 1490746"/>
              <a:gd name="connsiteY8" fmla="*/ 1524836 h 1697288"/>
              <a:gd name="connsiteX9" fmla="*/ 1286209 w 1490746"/>
              <a:gd name="connsiteY9" fmla="*/ 1480720 h 1697288"/>
              <a:gd name="connsiteX10" fmla="*/ 1366419 w 1490746"/>
              <a:gd name="connsiteY10" fmla="*/ 1488741 h 1697288"/>
              <a:gd name="connsiteX11" fmla="*/ 1490746 w 1490746"/>
              <a:gd name="connsiteY11" fmla="*/ 1697288 h 1697288"/>
              <a:gd name="connsiteX0" fmla="*/ 0 w 1490746"/>
              <a:gd name="connsiteY0" fmla="*/ 0 h 1697288"/>
              <a:gd name="connsiteX1" fmla="*/ 164598 w 1490746"/>
              <a:gd name="connsiteY1" fmla="*/ 179805 h 1697288"/>
              <a:gd name="connsiteX2" fmla="*/ 484104 w 1490746"/>
              <a:gd name="connsiteY2" fmla="*/ 558299 h 1697288"/>
              <a:gd name="connsiteX3" fmla="*/ 676609 w 1490746"/>
              <a:gd name="connsiteY3" fmla="*/ 927267 h 1697288"/>
              <a:gd name="connsiteX4" fmla="*/ 965367 w 1490746"/>
              <a:gd name="connsiteY4" fmla="*/ 1328320 h 1697288"/>
              <a:gd name="connsiteX5" fmla="*/ 1045577 w 1490746"/>
              <a:gd name="connsiteY5" fmla="*/ 1340351 h 1697288"/>
              <a:gd name="connsiteX6" fmla="*/ 1076993 w 1490746"/>
              <a:gd name="connsiteY6" fmla="*/ 1420228 h 1697288"/>
              <a:gd name="connsiteX7" fmla="*/ 1121944 w 1490746"/>
              <a:gd name="connsiteY7" fmla="*/ 1445293 h 1697288"/>
              <a:gd name="connsiteX8" fmla="*/ 1238083 w 1490746"/>
              <a:gd name="connsiteY8" fmla="*/ 1524836 h 1697288"/>
              <a:gd name="connsiteX9" fmla="*/ 1286209 w 1490746"/>
              <a:gd name="connsiteY9" fmla="*/ 1480720 h 1697288"/>
              <a:gd name="connsiteX10" fmla="*/ 1366419 w 1490746"/>
              <a:gd name="connsiteY10" fmla="*/ 1488741 h 1697288"/>
              <a:gd name="connsiteX11" fmla="*/ 1490746 w 1490746"/>
              <a:gd name="connsiteY11" fmla="*/ 1697288 h 1697288"/>
              <a:gd name="connsiteX0" fmla="*/ 0 w 1490746"/>
              <a:gd name="connsiteY0" fmla="*/ 0 h 1697288"/>
              <a:gd name="connsiteX1" fmla="*/ 164598 w 1490746"/>
              <a:gd name="connsiteY1" fmla="*/ 179805 h 1697288"/>
              <a:gd name="connsiteX2" fmla="*/ 414254 w 1490746"/>
              <a:gd name="connsiteY2" fmla="*/ 434474 h 1697288"/>
              <a:gd name="connsiteX3" fmla="*/ 676609 w 1490746"/>
              <a:gd name="connsiteY3" fmla="*/ 927267 h 1697288"/>
              <a:gd name="connsiteX4" fmla="*/ 965367 w 1490746"/>
              <a:gd name="connsiteY4" fmla="*/ 1328320 h 1697288"/>
              <a:gd name="connsiteX5" fmla="*/ 1045577 w 1490746"/>
              <a:gd name="connsiteY5" fmla="*/ 1340351 h 1697288"/>
              <a:gd name="connsiteX6" fmla="*/ 1076993 w 1490746"/>
              <a:gd name="connsiteY6" fmla="*/ 1420228 h 1697288"/>
              <a:gd name="connsiteX7" fmla="*/ 1121944 w 1490746"/>
              <a:gd name="connsiteY7" fmla="*/ 1445293 h 1697288"/>
              <a:gd name="connsiteX8" fmla="*/ 1238083 w 1490746"/>
              <a:gd name="connsiteY8" fmla="*/ 1524836 h 1697288"/>
              <a:gd name="connsiteX9" fmla="*/ 1286209 w 1490746"/>
              <a:gd name="connsiteY9" fmla="*/ 1480720 h 1697288"/>
              <a:gd name="connsiteX10" fmla="*/ 1366419 w 1490746"/>
              <a:gd name="connsiteY10" fmla="*/ 1488741 h 1697288"/>
              <a:gd name="connsiteX11" fmla="*/ 1490746 w 1490746"/>
              <a:gd name="connsiteY11" fmla="*/ 1697288 h 1697288"/>
              <a:gd name="connsiteX0" fmla="*/ 0 w 1490746"/>
              <a:gd name="connsiteY0" fmla="*/ 0 h 1697288"/>
              <a:gd name="connsiteX1" fmla="*/ 164598 w 1490746"/>
              <a:gd name="connsiteY1" fmla="*/ 179805 h 1697288"/>
              <a:gd name="connsiteX2" fmla="*/ 414254 w 1490746"/>
              <a:gd name="connsiteY2" fmla="*/ 434474 h 1697288"/>
              <a:gd name="connsiteX3" fmla="*/ 676609 w 1490746"/>
              <a:gd name="connsiteY3" fmla="*/ 927267 h 1697288"/>
              <a:gd name="connsiteX4" fmla="*/ 965367 w 1490746"/>
              <a:gd name="connsiteY4" fmla="*/ 1328320 h 1697288"/>
              <a:gd name="connsiteX5" fmla="*/ 1045577 w 1490746"/>
              <a:gd name="connsiteY5" fmla="*/ 1340351 h 1697288"/>
              <a:gd name="connsiteX6" fmla="*/ 1076993 w 1490746"/>
              <a:gd name="connsiteY6" fmla="*/ 1420228 h 1697288"/>
              <a:gd name="connsiteX7" fmla="*/ 1121944 w 1490746"/>
              <a:gd name="connsiteY7" fmla="*/ 1445293 h 1697288"/>
              <a:gd name="connsiteX8" fmla="*/ 1238083 w 1490746"/>
              <a:gd name="connsiteY8" fmla="*/ 1524836 h 1697288"/>
              <a:gd name="connsiteX9" fmla="*/ 1286209 w 1490746"/>
              <a:gd name="connsiteY9" fmla="*/ 1480720 h 1697288"/>
              <a:gd name="connsiteX10" fmla="*/ 1366419 w 1490746"/>
              <a:gd name="connsiteY10" fmla="*/ 1488741 h 1697288"/>
              <a:gd name="connsiteX11" fmla="*/ 1490746 w 1490746"/>
              <a:gd name="connsiteY11" fmla="*/ 1697288 h 1697288"/>
              <a:gd name="connsiteX0" fmla="*/ 0 w 1490746"/>
              <a:gd name="connsiteY0" fmla="*/ 0 h 1697288"/>
              <a:gd name="connsiteX1" fmla="*/ 164598 w 1490746"/>
              <a:gd name="connsiteY1" fmla="*/ 179805 h 1697288"/>
              <a:gd name="connsiteX2" fmla="*/ 414254 w 1490746"/>
              <a:gd name="connsiteY2" fmla="*/ 434474 h 1697288"/>
              <a:gd name="connsiteX3" fmla="*/ 676609 w 1490746"/>
              <a:gd name="connsiteY3" fmla="*/ 927267 h 1697288"/>
              <a:gd name="connsiteX4" fmla="*/ 965367 w 1490746"/>
              <a:gd name="connsiteY4" fmla="*/ 1328320 h 1697288"/>
              <a:gd name="connsiteX5" fmla="*/ 1045577 w 1490746"/>
              <a:gd name="connsiteY5" fmla="*/ 1340351 h 1697288"/>
              <a:gd name="connsiteX6" fmla="*/ 1076993 w 1490746"/>
              <a:gd name="connsiteY6" fmla="*/ 1420228 h 1697288"/>
              <a:gd name="connsiteX7" fmla="*/ 1121944 w 1490746"/>
              <a:gd name="connsiteY7" fmla="*/ 1445293 h 1697288"/>
              <a:gd name="connsiteX8" fmla="*/ 1238083 w 1490746"/>
              <a:gd name="connsiteY8" fmla="*/ 1524836 h 1697288"/>
              <a:gd name="connsiteX9" fmla="*/ 1286209 w 1490746"/>
              <a:gd name="connsiteY9" fmla="*/ 1480720 h 1697288"/>
              <a:gd name="connsiteX10" fmla="*/ 1366419 w 1490746"/>
              <a:gd name="connsiteY10" fmla="*/ 1488741 h 1697288"/>
              <a:gd name="connsiteX11" fmla="*/ 1490746 w 1490746"/>
              <a:gd name="connsiteY11" fmla="*/ 1697288 h 1697288"/>
              <a:gd name="connsiteX0" fmla="*/ 0 w 1490746"/>
              <a:gd name="connsiteY0" fmla="*/ 0 h 1697288"/>
              <a:gd name="connsiteX1" fmla="*/ 414254 w 1490746"/>
              <a:gd name="connsiteY1" fmla="*/ 434474 h 1697288"/>
              <a:gd name="connsiteX2" fmla="*/ 676609 w 1490746"/>
              <a:gd name="connsiteY2" fmla="*/ 927267 h 1697288"/>
              <a:gd name="connsiteX3" fmla="*/ 965367 w 1490746"/>
              <a:gd name="connsiteY3" fmla="*/ 1328320 h 1697288"/>
              <a:gd name="connsiteX4" fmla="*/ 1045577 w 1490746"/>
              <a:gd name="connsiteY4" fmla="*/ 1340351 h 1697288"/>
              <a:gd name="connsiteX5" fmla="*/ 1076993 w 1490746"/>
              <a:gd name="connsiteY5" fmla="*/ 1420228 h 1697288"/>
              <a:gd name="connsiteX6" fmla="*/ 1121944 w 1490746"/>
              <a:gd name="connsiteY6" fmla="*/ 1445293 h 1697288"/>
              <a:gd name="connsiteX7" fmla="*/ 1238083 w 1490746"/>
              <a:gd name="connsiteY7" fmla="*/ 1524836 h 1697288"/>
              <a:gd name="connsiteX8" fmla="*/ 1286209 w 1490746"/>
              <a:gd name="connsiteY8" fmla="*/ 1480720 h 1697288"/>
              <a:gd name="connsiteX9" fmla="*/ 1366419 w 1490746"/>
              <a:gd name="connsiteY9" fmla="*/ 1488741 h 1697288"/>
              <a:gd name="connsiteX10" fmla="*/ 1490746 w 1490746"/>
              <a:gd name="connsiteY10" fmla="*/ 1697288 h 1697288"/>
              <a:gd name="connsiteX0" fmla="*/ 0 w 1490746"/>
              <a:gd name="connsiteY0" fmla="*/ 0 h 1697288"/>
              <a:gd name="connsiteX1" fmla="*/ 138808 w 1490746"/>
              <a:gd name="connsiteY1" fmla="*/ 154214 h 1697288"/>
              <a:gd name="connsiteX2" fmla="*/ 414254 w 1490746"/>
              <a:gd name="connsiteY2" fmla="*/ 434474 h 1697288"/>
              <a:gd name="connsiteX3" fmla="*/ 676609 w 1490746"/>
              <a:gd name="connsiteY3" fmla="*/ 927267 h 1697288"/>
              <a:gd name="connsiteX4" fmla="*/ 965367 w 1490746"/>
              <a:gd name="connsiteY4" fmla="*/ 1328320 h 1697288"/>
              <a:gd name="connsiteX5" fmla="*/ 1045577 w 1490746"/>
              <a:gd name="connsiteY5" fmla="*/ 1340351 h 1697288"/>
              <a:gd name="connsiteX6" fmla="*/ 1076993 w 1490746"/>
              <a:gd name="connsiteY6" fmla="*/ 1420228 h 1697288"/>
              <a:gd name="connsiteX7" fmla="*/ 1121944 w 1490746"/>
              <a:gd name="connsiteY7" fmla="*/ 1445293 h 1697288"/>
              <a:gd name="connsiteX8" fmla="*/ 1238083 w 1490746"/>
              <a:gd name="connsiteY8" fmla="*/ 1524836 h 1697288"/>
              <a:gd name="connsiteX9" fmla="*/ 1286209 w 1490746"/>
              <a:gd name="connsiteY9" fmla="*/ 1480720 h 1697288"/>
              <a:gd name="connsiteX10" fmla="*/ 1366419 w 1490746"/>
              <a:gd name="connsiteY10" fmla="*/ 1488741 h 1697288"/>
              <a:gd name="connsiteX11" fmla="*/ 1490746 w 1490746"/>
              <a:gd name="connsiteY11" fmla="*/ 1697288 h 1697288"/>
              <a:gd name="connsiteX0" fmla="*/ 0 w 1412687"/>
              <a:gd name="connsiteY0" fmla="*/ 0 h 1701005"/>
              <a:gd name="connsiteX1" fmla="*/ 60749 w 1412687"/>
              <a:gd name="connsiteY1" fmla="*/ 157931 h 1701005"/>
              <a:gd name="connsiteX2" fmla="*/ 336195 w 1412687"/>
              <a:gd name="connsiteY2" fmla="*/ 438191 h 1701005"/>
              <a:gd name="connsiteX3" fmla="*/ 598550 w 1412687"/>
              <a:gd name="connsiteY3" fmla="*/ 930984 h 1701005"/>
              <a:gd name="connsiteX4" fmla="*/ 887308 w 1412687"/>
              <a:gd name="connsiteY4" fmla="*/ 1332037 h 1701005"/>
              <a:gd name="connsiteX5" fmla="*/ 967518 w 1412687"/>
              <a:gd name="connsiteY5" fmla="*/ 1344068 h 1701005"/>
              <a:gd name="connsiteX6" fmla="*/ 998934 w 1412687"/>
              <a:gd name="connsiteY6" fmla="*/ 1423945 h 1701005"/>
              <a:gd name="connsiteX7" fmla="*/ 1043885 w 1412687"/>
              <a:gd name="connsiteY7" fmla="*/ 1449010 h 1701005"/>
              <a:gd name="connsiteX8" fmla="*/ 1160024 w 1412687"/>
              <a:gd name="connsiteY8" fmla="*/ 1528553 h 1701005"/>
              <a:gd name="connsiteX9" fmla="*/ 1208150 w 1412687"/>
              <a:gd name="connsiteY9" fmla="*/ 1484437 h 1701005"/>
              <a:gd name="connsiteX10" fmla="*/ 1288360 w 1412687"/>
              <a:gd name="connsiteY10" fmla="*/ 1492458 h 1701005"/>
              <a:gd name="connsiteX11" fmla="*/ 1412687 w 1412687"/>
              <a:gd name="connsiteY11" fmla="*/ 1701005 h 1701005"/>
              <a:gd name="connsiteX0" fmla="*/ 0 w 1368082"/>
              <a:gd name="connsiteY0" fmla="*/ 0 h 1701005"/>
              <a:gd name="connsiteX1" fmla="*/ 16144 w 1368082"/>
              <a:gd name="connsiteY1" fmla="*/ 157931 h 1701005"/>
              <a:gd name="connsiteX2" fmla="*/ 291590 w 1368082"/>
              <a:gd name="connsiteY2" fmla="*/ 438191 h 1701005"/>
              <a:gd name="connsiteX3" fmla="*/ 553945 w 1368082"/>
              <a:gd name="connsiteY3" fmla="*/ 930984 h 1701005"/>
              <a:gd name="connsiteX4" fmla="*/ 842703 w 1368082"/>
              <a:gd name="connsiteY4" fmla="*/ 1332037 h 1701005"/>
              <a:gd name="connsiteX5" fmla="*/ 922913 w 1368082"/>
              <a:gd name="connsiteY5" fmla="*/ 1344068 h 1701005"/>
              <a:gd name="connsiteX6" fmla="*/ 954329 w 1368082"/>
              <a:gd name="connsiteY6" fmla="*/ 1423945 h 1701005"/>
              <a:gd name="connsiteX7" fmla="*/ 999280 w 1368082"/>
              <a:gd name="connsiteY7" fmla="*/ 1449010 h 1701005"/>
              <a:gd name="connsiteX8" fmla="*/ 1115419 w 1368082"/>
              <a:gd name="connsiteY8" fmla="*/ 1528553 h 1701005"/>
              <a:gd name="connsiteX9" fmla="*/ 1163545 w 1368082"/>
              <a:gd name="connsiteY9" fmla="*/ 1484437 h 1701005"/>
              <a:gd name="connsiteX10" fmla="*/ 1243755 w 1368082"/>
              <a:gd name="connsiteY10" fmla="*/ 1492458 h 1701005"/>
              <a:gd name="connsiteX11" fmla="*/ 1368082 w 1368082"/>
              <a:gd name="connsiteY11" fmla="*/ 1701005 h 1701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8082" h="1701005">
                <a:moveTo>
                  <a:pt x="0" y="0"/>
                </a:moveTo>
                <a:lnTo>
                  <a:pt x="16144" y="157931"/>
                </a:lnTo>
                <a:lnTo>
                  <a:pt x="291590" y="438191"/>
                </a:lnTo>
                <a:cubicBezTo>
                  <a:pt x="376925" y="562768"/>
                  <a:pt x="462093" y="782010"/>
                  <a:pt x="553945" y="930984"/>
                </a:cubicBezTo>
                <a:lnTo>
                  <a:pt x="842703" y="1332037"/>
                </a:lnTo>
                <a:lnTo>
                  <a:pt x="922913" y="1344068"/>
                </a:lnTo>
                <a:lnTo>
                  <a:pt x="954329" y="1423945"/>
                </a:lnTo>
                <a:lnTo>
                  <a:pt x="999280" y="1449010"/>
                </a:lnTo>
                <a:lnTo>
                  <a:pt x="1115419" y="1528553"/>
                </a:lnTo>
                <a:lnTo>
                  <a:pt x="1163545" y="1484437"/>
                </a:lnTo>
                <a:lnTo>
                  <a:pt x="1243755" y="1492458"/>
                </a:lnTo>
                <a:lnTo>
                  <a:pt x="1368082" y="1701005"/>
                </a:lnTo>
              </a:path>
            </a:pathLst>
          </a:custGeom>
          <a:noFill/>
          <a:ln>
            <a:solidFill>
              <a:srgbClr val="4756A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7" name="Скругленный прямоугольник 106">
            <a:extLst>
              <a:ext uri="{FF2B5EF4-FFF2-40B4-BE49-F238E27FC236}">
                <a16:creationId xmlns:a16="http://schemas.microsoft.com/office/drawing/2014/main" id="{398AC780-B7FC-BFB2-CF91-A16FB33187B4}"/>
              </a:ext>
            </a:extLst>
          </p:cNvPr>
          <p:cNvSpPr/>
          <p:nvPr/>
        </p:nvSpPr>
        <p:spPr>
          <a:xfrm>
            <a:off x="7443968" y="2488841"/>
            <a:ext cx="817190" cy="27384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pPr algn="ctr"/>
            <a:r>
              <a:rPr lang="x-none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Городец</a:t>
            </a:r>
          </a:p>
        </p:txBody>
      </p:sp>
      <p:pic>
        <p:nvPicPr>
          <p:cNvPr id="108" name="Рисунок 107" descr="Маркер со сплошной заливкой">
            <a:extLst>
              <a:ext uri="{FF2B5EF4-FFF2-40B4-BE49-F238E27FC236}">
                <a16:creationId xmlns:a16="http://schemas.microsoft.com/office/drawing/2014/main" id="{06923B98-10D6-B6D3-95A5-9B556E051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03403" y="2535763"/>
            <a:ext cx="180000" cy="180000"/>
          </a:xfrm>
          <a:prstGeom prst="rect">
            <a:avLst/>
          </a:prstGeom>
        </p:spPr>
      </p:pic>
      <p:sp>
        <p:nvSpPr>
          <p:cNvPr id="226" name="Полилиния 225">
            <a:extLst>
              <a:ext uri="{FF2B5EF4-FFF2-40B4-BE49-F238E27FC236}">
                <a16:creationId xmlns:a16="http://schemas.microsoft.com/office/drawing/2014/main" id="{F5C61C32-4CCC-AEB0-683D-1D83266BCC6E}"/>
              </a:ext>
            </a:extLst>
          </p:cNvPr>
          <p:cNvSpPr/>
          <p:nvPr/>
        </p:nvSpPr>
        <p:spPr>
          <a:xfrm>
            <a:off x="6254450" y="2097436"/>
            <a:ext cx="1009086" cy="1214082"/>
          </a:xfrm>
          <a:custGeom>
            <a:avLst/>
            <a:gdLst>
              <a:gd name="connsiteX0" fmla="*/ 1136542 w 1136542"/>
              <a:gd name="connsiteY0" fmla="*/ 1214034 h 1214034"/>
              <a:gd name="connsiteX1" fmla="*/ 0 w 1136542"/>
              <a:gd name="connsiteY1" fmla="*/ 769749 h 1214034"/>
              <a:gd name="connsiteX2" fmla="*/ 346128 w 1136542"/>
              <a:gd name="connsiteY2" fmla="*/ 0 h 1214034"/>
              <a:gd name="connsiteX3" fmla="*/ 346128 w 1136542"/>
              <a:gd name="connsiteY3" fmla="*/ 0 h 1214034"/>
              <a:gd name="connsiteX0" fmla="*/ 1149789 w 1149789"/>
              <a:gd name="connsiteY0" fmla="*/ 1214034 h 1214034"/>
              <a:gd name="connsiteX1" fmla="*/ 13247 w 1149789"/>
              <a:gd name="connsiteY1" fmla="*/ 769749 h 1214034"/>
              <a:gd name="connsiteX2" fmla="*/ 359375 w 1149789"/>
              <a:gd name="connsiteY2" fmla="*/ 0 h 1214034"/>
              <a:gd name="connsiteX3" fmla="*/ 359375 w 1149789"/>
              <a:gd name="connsiteY3" fmla="*/ 0 h 1214034"/>
              <a:gd name="connsiteX0" fmla="*/ 1149789 w 1149789"/>
              <a:gd name="connsiteY0" fmla="*/ 1214034 h 1214034"/>
              <a:gd name="connsiteX1" fmla="*/ 13247 w 1149789"/>
              <a:gd name="connsiteY1" fmla="*/ 769749 h 1214034"/>
              <a:gd name="connsiteX2" fmla="*/ 359375 w 1149789"/>
              <a:gd name="connsiteY2" fmla="*/ 0 h 1214034"/>
              <a:gd name="connsiteX3" fmla="*/ 359375 w 1149789"/>
              <a:gd name="connsiteY3" fmla="*/ 0 h 1214034"/>
              <a:gd name="connsiteX0" fmla="*/ 1149789 w 1149789"/>
              <a:gd name="connsiteY0" fmla="*/ 1214034 h 1214034"/>
              <a:gd name="connsiteX1" fmla="*/ 13247 w 1149789"/>
              <a:gd name="connsiteY1" fmla="*/ 769749 h 1214034"/>
              <a:gd name="connsiteX2" fmla="*/ 359375 w 1149789"/>
              <a:gd name="connsiteY2" fmla="*/ 0 h 1214034"/>
              <a:gd name="connsiteX3" fmla="*/ 359375 w 1149789"/>
              <a:gd name="connsiteY3" fmla="*/ 0 h 1214034"/>
              <a:gd name="connsiteX0" fmla="*/ 1153754 w 1153754"/>
              <a:gd name="connsiteY0" fmla="*/ 1214034 h 1214034"/>
              <a:gd name="connsiteX1" fmla="*/ 17212 w 1153754"/>
              <a:gd name="connsiteY1" fmla="*/ 769749 h 1214034"/>
              <a:gd name="connsiteX2" fmla="*/ 363340 w 1153754"/>
              <a:gd name="connsiteY2" fmla="*/ 0 h 1214034"/>
              <a:gd name="connsiteX3" fmla="*/ 363340 w 1153754"/>
              <a:gd name="connsiteY3" fmla="*/ 0 h 1214034"/>
              <a:gd name="connsiteX0" fmla="*/ 790414 w 790414"/>
              <a:gd name="connsiteY0" fmla="*/ 1214034 h 1214034"/>
              <a:gd name="connsiteX1" fmla="*/ 0 w 790414"/>
              <a:gd name="connsiteY1" fmla="*/ 0 h 1214034"/>
              <a:gd name="connsiteX2" fmla="*/ 0 w 790414"/>
              <a:gd name="connsiteY2" fmla="*/ 0 h 1214034"/>
              <a:gd name="connsiteX0" fmla="*/ 940370 w 940370"/>
              <a:gd name="connsiteY0" fmla="*/ 1214034 h 1214034"/>
              <a:gd name="connsiteX1" fmla="*/ 149956 w 940370"/>
              <a:gd name="connsiteY1" fmla="*/ 0 h 1214034"/>
              <a:gd name="connsiteX2" fmla="*/ 149956 w 940370"/>
              <a:gd name="connsiteY2" fmla="*/ 0 h 1214034"/>
              <a:gd name="connsiteX0" fmla="*/ 968649 w 968649"/>
              <a:gd name="connsiteY0" fmla="*/ 1214034 h 1214034"/>
              <a:gd name="connsiteX1" fmla="*/ 178235 w 968649"/>
              <a:gd name="connsiteY1" fmla="*/ 0 h 1214034"/>
              <a:gd name="connsiteX2" fmla="*/ 178235 w 968649"/>
              <a:gd name="connsiteY2" fmla="*/ 0 h 1214034"/>
              <a:gd name="connsiteX0" fmla="*/ 903974 w 903974"/>
              <a:gd name="connsiteY0" fmla="*/ 1214034 h 1214034"/>
              <a:gd name="connsiteX1" fmla="*/ 113560 w 903974"/>
              <a:gd name="connsiteY1" fmla="*/ 0 h 1214034"/>
              <a:gd name="connsiteX2" fmla="*/ 113560 w 903974"/>
              <a:gd name="connsiteY2" fmla="*/ 0 h 1214034"/>
              <a:gd name="connsiteX0" fmla="*/ 907393 w 907393"/>
              <a:gd name="connsiteY0" fmla="*/ 1214034 h 1214034"/>
              <a:gd name="connsiteX1" fmla="*/ 116979 w 907393"/>
              <a:gd name="connsiteY1" fmla="*/ 0 h 1214034"/>
              <a:gd name="connsiteX2" fmla="*/ 116979 w 907393"/>
              <a:gd name="connsiteY2" fmla="*/ 0 h 1214034"/>
              <a:gd name="connsiteX0" fmla="*/ 1007924 w 1007924"/>
              <a:gd name="connsiteY0" fmla="*/ 1214034 h 1214034"/>
              <a:gd name="connsiteX1" fmla="*/ 217510 w 1007924"/>
              <a:gd name="connsiteY1" fmla="*/ 0 h 1214034"/>
              <a:gd name="connsiteX2" fmla="*/ 217510 w 1007924"/>
              <a:gd name="connsiteY2" fmla="*/ 0 h 1214034"/>
              <a:gd name="connsiteX0" fmla="*/ 1024821 w 1024821"/>
              <a:gd name="connsiteY0" fmla="*/ 1214034 h 1214034"/>
              <a:gd name="connsiteX1" fmla="*/ 234407 w 1024821"/>
              <a:gd name="connsiteY1" fmla="*/ 0 h 1214034"/>
              <a:gd name="connsiteX2" fmla="*/ 234407 w 1024821"/>
              <a:gd name="connsiteY2" fmla="*/ 0 h 1214034"/>
              <a:gd name="connsiteX0" fmla="*/ 1090442 w 1090442"/>
              <a:gd name="connsiteY0" fmla="*/ 1214034 h 1224428"/>
              <a:gd name="connsiteX1" fmla="*/ 300028 w 1090442"/>
              <a:gd name="connsiteY1" fmla="*/ 0 h 1224428"/>
              <a:gd name="connsiteX2" fmla="*/ 300028 w 1090442"/>
              <a:gd name="connsiteY2" fmla="*/ 0 h 1224428"/>
              <a:gd name="connsiteX0" fmla="*/ 1097552 w 1097552"/>
              <a:gd name="connsiteY0" fmla="*/ 1214034 h 1223219"/>
              <a:gd name="connsiteX1" fmla="*/ 307138 w 1097552"/>
              <a:gd name="connsiteY1" fmla="*/ 0 h 1223219"/>
              <a:gd name="connsiteX2" fmla="*/ 307138 w 1097552"/>
              <a:gd name="connsiteY2" fmla="*/ 0 h 1223219"/>
              <a:gd name="connsiteX0" fmla="*/ 1133113 w 1133113"/>
              <a:gd name="connsiteY0" fmla="*/ 1214034 h 1221496"/>
              <a:gd name="connsiteX1" fmla="*/ 342699 w 1133113"/>
              <a:gd name="connsiteY1" fmla="*/ 0 h 1221496"/>
              <a:gd name="connsiteX2" fmla="*/ 342699 w 1133113"/>
              <a:gd name="connsiteY2" fmla="*/ 0 h 1221496"/>
              <a:gd name="connsiteX0" fmla="*/ 1111776 w 1111776"/>
              <a:gd name="connsiteY0" fmla="*/ 1214034 h 1222515"/>
              <a:gd name="connsiteX1" fmla="*/ 321362 w 1111776"/>
              <a:gd name="connsiteY1" fmla="*/ 0 h 1222515"/>
              <a:gd name="connsiteX2" fmla="*/ 321362 w 1111776"/>
              <a:gd name="connsiteY2" fmla="*/ 0 h 1222515"/>
              <a:gd name="connsiteX0" fmla="*/ 1097542 w 1097542"/>
              <a:gd name="connsiteY0" fmla="*/ 1214034 h 1307077"/>
              <a:gd name="connsiteX1" fmla="*/ 307128 w 1097542"/>
              <a:gd name="connsiteY1" fmla="*/ 0 h 1307077"/>
              <a:gd name="connsiteX2" fmla="*/ 307128 w 1097542"/>
              <a:gd name="connsiteY2" fmla="*/ 0 h 1307077"/>
              <a:gd name="connsiteX0" fmla="*/ 1120057 w 1120057"/>
              <a:gd name="connsiteY0" fmla="*/ 1214034 h 1250226"/>
              <a:gd name="connsiteX1" fmla="*/ 329643 w 1120057"/>
              <a:gd name="connsiteY1" fmla="*/ 0 h 1250226"/>
              <a:gd name="connsiteX2" fmla="*/ 329643 w 1120057"/>
              <a:gd name="connsiteY2" fmla="*/ 0 h 1250226"/>
              <a:gd name="connsiteX0" fmla="*/ 1178530 w 1178530"/>
              <a:gd name="connsiteY0" fmla="*/ 1214034 h 1214090"/>
              <a:gd name="connsiteX1" fmla="*/ 388116 w 1178530"/>
              <a:gd name="connsiteY1" fmla="*/ 0 h 1214090"/>
              <a:gd name="connsiteX2" fmla="*/ 388116 w 1178530"/>
              <a:gd name="connsiteY2" fmla="*/ 0 h 1214090"/>
              <a:gd name="connsiteX0" fmla="*/ 1024897 w 1024897"/>
              <a:gd name="connsiteY0" fmla="*/ 1214034 h 1214080"/>
              <a:gd name="connsiteX1" fmla="*/ 234483 w 1024897"/>
              <a:gd name="connsiteY1" fmla="*/ 0 h 1214080"/>
              <a:gd name="connsiteX2" fmla="*/ 234483 w 1024897"/>
              <a:gd name="connsiteY2" fmla="*/ 0 h 1214080"/>
              <a:gd name="connsiteX0" fmla="*/ 1009086 w 1009086"/>
              <a:gd name="connsiteY0" fmla="*/ 1214034 h 1214082"/>
              <a:gd name="connsiteX1" fmla="*/ 218672 w 1009086"/>
              <a:gd name="connsiteY1" fmla="*/ 0 h 1214082"/>
              <a:gd name="connsiteX2" fmla="*/ 218672 w 1009086"/>
              <a:gd name="connsiteY2" fmla="*/ 0 h 1214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9086" h="1214082">
                <a:moveTo>
                  <a:pt x="1009086" y="1214034"/>
                </a:moveTo>
                <a:cubicBezTo>
                  <a:pt x="-224931" y="1222440"/>
                  <a:pt x="-107403" y="131961"/>
                  <a:pt x="218672" y="0"/>
                </a:cubicBezTo>
                <a:lnTo>
                  <a:pt x="218672" y="0"/>
                </a:lnTo>
              </a:path>
            </a:pathLst>
          </a:custGeom>
          <a:noFill/>
          <a:ln w="25400">
            <a:solidFill>
              <a:srgbClr val="B1C1E4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7" name="Полилиния 226">
            <a:extLst>
              <a:ext uri="{FF2B5EF4-FFF2-40B4-BE49-F238E27FC236}">
                <a16:creationId xmlns:a16="http://schemas.microsoft.com/office/drawing/2014/main" id="{E97D826A-6201-863D-5588-D750EE7FC3C5}"/>
              </a:ext>
            </a:extLst>
          </p:cNvPr>
          <p:cNvSpPr/>
          <p:nvPr/>
        </p:nvSpPr>
        <p:spPr>
          <a:xfrm>
            <a:off x="7217897" y="3304361"/>
            <a:ext cx="1254456" cy="862638"/>
          </a:xfrm>
          <a:custGeom>
            <a:avLst/>
            <a:gdLst>
              <a:gd name="connsiteX0" fmla="*/ 1136542 w 1136542"/>
              <a:gd name="connsiteY0" fmla="*/ 1214034 h 1214034"/>
              <a:gd name="connsiteX1" fmla="*/ 0 w 1136542"/>
              <a:gd name="connsiteY1" fmla="*/ 769749 h 1214034"/>
              <a:gd name="connsiteX2" fmla="*/ 346128 w 1136542"/>
              <a:gd name="connsiteY2" fmla="*/ 0 h 1214034"/>
              <a:gd name="connsiteX3" fmla="*/ 346128 w 1136542"/>
              <a:gd name="connsiteY3" fmla="*/ 0 h 1214034"/>
              <a:gd name="connsiteX0" fmla="*/ 1149789 w 1149789"/>
              <a:gd name="connsiteY0" fmla="*/ 1214034 h 1214034"/>
              <a:gd name="connsiteX1" fmla="*/ 13247 w 1149789"/>
              <a:gd name="connsiteY1" fmla="*/ 769749 h 1214034"/>
              <a:gd name="connsiteX2" fmla="*/ 359375 w 1149789"/>
              <a:gd name="connsiteY2" fmla="*/ 0 h 1214034"/>
              <a:gd name="connsiteX3" fmla="*/ 359375 w 1149789"/>
              <a:gd name="connsiteY3" fmla="*/ 0 h 1214034"/>
              <a:gd name="connsiteX0" fmla="*/ 1149789 w 1149789"/>
              <a:gd name="connsiteY0" fmla="*/ 1214034 h 1214034"/>
              <a:gd name="connsiteX1" fmla="*/ 13247 w 1149789"/>
              <a:gd name="connsiteY1" fmla="*/ 769749 h 1214034"/>
              <a:gd name="connsiteX2" fmla="*/ 359375 w 1149789"/>
              <a:gd name="connsiteY2" fmla="*/ 0 h 1214034"/>
              <a:gd name="connsiteX3" fmla="*/ 359375 w 1149789"/>
              <a:gd name="connsiteY3" fmla="*/ 0 h 1214034"/>
              <a:gd name="connsiteX0" fmla="*/ 1149789 w 1149789"/>
              <a:gd name="connsiteY0" fmla="*/ 1214034 h 1214034"/>
              <a:gd name="connsiteX1" fmla="*/ 13247 w 1149789"/>
              <a:gd name="connsiteY1" fmla="*/ 769749 h 1214034"/>
              <a:gd name="connsiteX2" fmla="*/ 359375 w 1149789"/>
              <a:gd name="connsiteY2" fmla="*/ 0 h 1214034"/>
              <a:gd name="connsiteX3" fmla="*/ 359375 w 1149789"/>
              <a:gd name="connsiteY3" fmla="*/ 0 h 1214034"/>
              <a:gd name="connsiteX0" fmla="*/ 1153754 w 1153754"/>
              <a:gd name="connsiteY0" fmla="*/ 1214034 h 1214034"/>
              <a:gd name="connsiteX1" fmla="*/ 17212 w 1153754"/>
              <a:gd name="connsiteY1" fmla="*/ 769749 h 1214034"/>
              <a:gd name="connsiteX2" fmla="*/ 363340 w 1153754"/>
              <a:gd name="connsiteY2" fmla="*/ 0 h 1214034"/>
              <a:gd name="connsiteX3" fmla="*/ 363340 w 1153754"/>
              <a:gd name="connsiteY3" fmla="*/ 0 h 1214034"/>
              <a:gd name="connsiteX0" fmla="*/ 790414 w 790414"/>
              <a:gd name="connsiteY0" fmla="*/ 1214034 h 1214034"/>
              <a:gd name="connsiteX1" fmla="*/ 0 w 790414"/>
              <a:gd name="connsiteY1" fmla="*/ 0 h 1214034"/>
              <a:gd name="connsiteX2" fmla="*/ 0 w 790414"/>
              <a:gd name="connsiteY2" fmla="*/ 0 h 1214034"/>
              <a:gd name="connsiteX0" fmla="*/ 940370 w 940370"/>
              <a:gd name="connsiteY0" fmla="*/ 1214034 h 1214034"/>
              <a:gd name="connsiteX1" fmla="*/ 149956 w 940370"/>
              <a:gd name="connsiteY1" fmla="*/ 0 h 1214034"/>
              <a:gd name="connsiteX2" fmla="*/ 149956 w 940370"/>
              <a:gd name="connsiteY2" fmla="*/ 0 h 1214034"/>
              <a:gd name="connsiteX0" fmla="*/ 968649 w 968649"/>
              <a:gd name="connsiteY0" fmla="*/ 1214034 h 1214034"/>
              <a:gd name="connsiteX1" fmla="*/ 178235 w 968649"/>
              <a:gd name="connsiteY1" fmla="*/ 0 h 1214034"/>
              <a:gd name="connsiteX2" fmla="*/ 178235 w 968649"/>
              <a:gd name="connsiteY2" fmla="*/ 0 h 1214034"/>
              <a:gd name="connsiteX0" fmla="*/ 903974 w 903974"/>
              <a:gd name="connsiteY0" fmla="*/ 1214034 h 1214034"/>
              <a:gd name="connsiteX1" fmla="*/ 113560 w 903974"/>
              <a:gd name="connsiteY1" fmla="*/ 0 h 1214034"/>
              <a:gd name="connsiteX2" fmla="*/ 113560 w 903974"/>
              <a:gd name="connsiteY2" fmla="*/ 0 h 1214034"/>
              <a:gd name="connsiteX0" fmla="*/ 907393 w 907393"/>
              <a:gd name="connsiteY0" fmla="*/ 1214034 h 1214034"/>
              <a:gd name="connsiteX1" fmla="*/ 116979 w 907393"/>
              <a:gd name="connsiteY1" fmla="*/ 0 h 1214034"/>
              <a:gd name="connsiteX2" fmla="*/ 116979 w 907393"/>
              <a:gd name="connsiteY2" fmla="*/ 0 h 1214034"/>
              <a:gd name="connsiteX0" fmla="*/ 1007924 w 1007924"/>
              <a:gd name="connsiteY0" fmla="*/ 1214034 h 1214034"/>
              <a:gd name="connsiteX1" fmla="*/ 217510 w 1007924"/>
              <a:gd name="connsiteY1" fmla="*/ 0 h 1214034"/>
              <a:gd name="connsiteX2" fmla="*/ 217510 w 1007924"/>
              <a:gd name="connsiteY2" fmla="*/ 0 h 1214034"/>
              <a:gd name="connsiteX0" fmla="*/ 1024821 w 1024821"/>
              <a:gd name="connsiteY0" fmla="*/ 1214034 h 1214034"/>
              <a:gd name="connsiteX1" fmla="*/ 234407 w 1024821"/>
              <a:gd name="connsiteY1" fmla="*/ 0 h 1214034"/>
              <a:gd name="connsiteX2" fmla="*/ 234407 w 1024821"/>
              <a:gd name="connsiteY2" fmla="*/ 0 h 1214034"/>
              <a:gd name="connsiteX0" fmla="*/ 1090442 w 1090442"/>
              <a:gd name="connsiteY0" fmla="*/ 1214034 h 1224428"/>
              <a:gd name="connsiteX1" fmla="*/ 300028 w 1090442"/>
              <a:gd name="connsiteY1" fmla="*/ 0 h 1224428"/>
              <a:gd name="connsiteX2" fmla="*/ 300028 w 1090442"/>
              <a:gd name="connsiteY2" fmla="*/ 0 h 1224428"/>
              <a:gd name="connsiteX0" fmla="*/ 1097552 w 1097552"/>
              <a:gd name="connsiteY0" fmla="*/ 1214034 h 1223219"/>
              <a:gd name="connsiteX1" fmla="*/ 307138 w 1097552"/>
              <a:gd name="connsiteY1" fmla="*/ 0 h 1223219"/>
              <a:gd name="connsiteX2" fmla="*/ 307138 w 1097552"/>
              <a:gd name="connsiteY2" fmla="*/ 0 h 1223219"/>
              <a:gd name="connsiteX0" fmla="*/ 1133113 w 1133113"/>
              <a:gd name="connsiteY0" fmla="*/ 1214034 h 1221496"/>
              <a:gd name="connsiteX1" fmla="*/ 342699 w 1133113"/>
              <a:gd name="connsiteY1" fmla="*/ 0 h 1221496"/>
              <a:gd name="connsiteX2" fmla="*/ 342699 w 1133113"/>
              <a:gd name="connsiteY2" fmla="*/ 0 h 1221496"/>
              <a:gd name="connsiteX0" fmla="*/ 1111776 w 1111776"/>
              <a:gd name="connsiteY0" fmla="*/ 1214034 h 1222515"/>
              <a:gd name="connsiteX1" fmla="*/ 321362 w 1111776"/>
              <a:gd name="connsiteY1" fmla="*/ 0 h 1222515"/>
              <a:gd name="connsiteX2" fmla="*/ 321362 w 1111776"/>
              <a:gd name="connsiteY2" fmla="*/ 0 h 1222515"/>
              <a:gd name="connsiteX0" fmla="*/ 1097542 w 1097542"/>
              <a:gd name="connsiteY0" fmla="*/ 1214034 h 1307077"/>
              <a:gd name="connsiteX1" fmla="*/ 307128 w 1097542"/>
              <a:gd name="connsiteY1" fmla="*/ 0 h 1307077"/>
              <a:gd name="connsiteX2" fmla="*/ 307128 w 1097542"/>
              <a:gd name="connsiteY2" fmla="*/ 0 h 1307077"/>
              <a:gd name="connsiteX0" fmla="*/ 1120057 w 1120057"/>
              <a:gd name="connsiteY0" fmla="*/ 1214034 h 1250226"/>
              <a:gd name="connsiteX1" fmla="*/ 329643 w 1120057"/>
              <a:gd name="connsiteY1" fmla="*/ 0 h 1250226"/>
              <a:gd name="connsiteX2" fmla="*/ 329643 w 1120057"/>
              <a:gd name="connsiteY2" fmla="*/ 0 h 1250226"/>
              <a:gd name="connsiteX0" fmla="*/ 1178530 w 1178530"/>
              <a:gd name="connsiteY0" fmla="*/ 1214034 h 1214090"/>
              <a:gd name="connsiteX1" fmla="*/ 388116 w 1178530"/>
              <a:gd name="connsiteY1" fmla="*/ 0 h 1214090"/>
              <a:gd name="connsiteX2" fmla="*/ 388116 w 1178530"/>
              <a:gd name="connsiteY2" fmla="*/ 0 h 1214090"/>
              <a:gd name="connsiteX0" fmla="*/ 1024897 w 1024897"/>
              <a:gd name="connsiteY0" fmla="*/ 1214034 h 1214080"/>
              <a:gd name="connsiteX1" fmla="*/ 234483 w 1024897"/>
              <a:gd name="connsiteY1" fmla="*/ 0 h 1214080"/>
              <a:gd name="connsiteX2" fmla="*/ 234483 w 1024897"/>
              <a:gd name="connsiteY2" fmla="*/ 0 h 1214080"/>
              <a:gd name="connsiteX0" fmla="*/ 1009086 w 1009086"/>
              <a:gd name="connsiteY0" fmla="*/ 1214034 h 1214082"/>
              <a:gd name="connsiteX1" fmla="*/ 218672 w 1009086"/>
              <a:gd name="connsiteY1" fmla="*/ 0 h 1214082"/>
              <a:gd name="connsiteX2" fmla="*/ 218672 w 1009086"/>
              <a:gd name="connsiteY2" fmla="*/ 0 h 1214082"/>
              <a:gd name="connsiteX0" fmla="*/ 1326571 w 1326571"/>
              <a:gd name="connsiteY0" fmla="*/ 752824 h 752907"/>
              <a:gd name="connsiteX1" fmla="*/ 123073 w 1326571"/>
              <a:gd name="connsiteY1" fmla="*/ 0 h 752907"/>
              <a:gd name="connsiteX2" fmla="*/ 123073 w 1326571"/>
              <a:gd name="connsiteY2" fmla="*/ 0 h 752907"/>
              <a:gd name="connsiteX0" fmla="*/ 1270321 w 1270321"/>
              <a:gd name="connsiteY0" fmla="*/ 752824 h 753165"/>
              <a:gd name="connsiteX1" fmla="*/ 66823 w 1270321"/>
              <a:gd name="connsiteY1" fmla="*/ 0 h 753165"/>
              <a:gd name="connsiteX2" fmla="*/ 66823 w 1270321"/>
              <a:gd name="connsiteY2" fmla="*/ 0 h 753165"/>
              <a:gd name="connsiteX0" fmla="*/ 1235277 w 1235277"/>
              <a:gd name="connsiteY0" fmla="*/ 752824 h 804902"/>
              <a:gd name="connsiteX1" fmla="*/ 31779 w 1235277"/>
              <a:gd name="connsiteY1" fmla="*/ 0 h 804902"/>
              <a:gd name="connsiteX2" fmla="*/ 31779 w 1235277"/>
              <a:gd name="connsiteY2" fmla="*/ 0 h 804902"/>
              <a:gd name="connsiteX0" fmla="*/ 1318485 w 1318485"/>
              <a:gd name="connsiteY0" fmla="*/ 752824 h 798550"/>
              <a:gd name="connsiteX1" fmla="*/ 114987 w 1318485"/>
              <a:gd name="connsiteY1" fmla="*/ 0 h 798550"/>
              <a:gd name="connsiteX2" fmla="*/ 114987 w 1318485"/>
              <a:gd name="connsiteY2" fmla="*/ 0 h 798550"/>
              <a:gd name="connsiteX0" fmla="*/ 1302679 w 1302679"/>
              <a:gd name="connsiteY0" fmla="*/ 752824 h 837119"/>
              <a:gd name="connsiteX1" fmla="*/ 99181 w 1302679"/>
              <a:gd name="connsiteY1" fmla="*/ 0 h 837119"/>
              <a:gd name="connsiteX2" fmla="*/ 99181 w 1302679"/>
              <a:gd name="connsiteY2" fmla="*/ 0 h 837119"/>
              <a:gd name="connsiteX0" fmla="*/ 1254456 w 1254456"/>
              <a:gd name="connsiteY0" fmla="*/ 752824 h 862638"/>
              <a:gd name="connsiteX1" fmla="*/ 50958 w 1254456"/>
              <a:gd name="connsiteY1" fmla="*/ 0 h 862638"/>
              <a:gd name="connsiteX2" fmla="*/ 50958 w 1254456"/>
              <a:gd name="connsiteY2" fmla="*/ 0 h 862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4456" h="862638">
                <a:moveTo>
                  <a:pt x="1254456" y="752824"/>
                </a:moveTo>
                <a:cubicBezTo>
                  <a:pt x="782439" y="1041966"/>
                  <a:pt x="-239023" y="749582"/>
                  <a:pt x="50958" y="0"/>
                </a:cubicBezTo>
                <a:lnTo>
                  <a:pt x="50958" y="0"/>
                </a:lnTo>
              </a:path>
            </a:pathLst>
          </a:custGeom>
          <a:noFill/>
          <a:ln w="25400">
            <a:solidFill>
              <a:srgbClr val="B1C1E4"/>
            </a:solidFill>
            <a:head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8" name="Полилиния 227">
            <a:extLst>
              <a:ext uri="{FF2B5EF4-FFF2-40B4-BE49-F238E27FC236}">
                <a16:creationId xmlns:a16="http://schemas.microsoft.com/office/drawing/2014/main" id="{D401AF1C-1070-251D-09D1-68FAFF48B019}"/>
              </a:ext>
            </a:extLst>
          </p:cNvPr>
          <p:cNvSpPr/>
          <p:nvPr/>
        </p:nvSpPr>
        <p:spPr>
          <a:xfrm>
            <a:off x="6294476" y="2227523"/>
            <a:ext cx="2514614" cy="1876644"/>
          </a:xfrm>
          <a:custGeom>
            <a:avLst/>
            <a:gdLst>
              <a:gd name="connsiteX0" fmla="*/ 552893 w 1648047"/>
              <a:gd name="connsiteY0" fmla="*/ 0 h 1584251"/>
              <a:gd name="connsiteX1" fmla="*/ 552893 w 1648047"/>
              <a:gd name="connsiteY1" fmla="*/ 138223 h 1584251"/>
              <a:gd name="connsiteX2" fmla="*/ 0 w 1648047"/>
              <a:gd name="connsiteY2" fmla="*/ 287079 h 1584251"/>
              <a:gd name="connsiteX3" fmla="*/ 53163 w 1648047"/>
              <a:gd name="connsiteY3" fmla="*/ 435935 h 1584251"/>
              <a:gd name="connsiteX4" fmla="*/ 701749 w 1648047"/>
              <a:gd name="connsiteY4" fmla="*/ 441251 h 1584251"/>
              <a:gd name="connsiteX5" fmla="*/ 861238 w 1648047"/>
              <a:gd name="connsiteY5" fmla="*/ 712381 h 1584251"/>
              <a:gd name="connsiteX6" fmla="*/ 962247 w 1648047"/>
              <a:gd name="connsiteY6" fmla="*/ 414670 h 1584251"/>
              <a:gd name="connsiteX7" fmla="*/ 1190847 w 1648047"/>
              <a:gd name="connsiteY7" fmla="*/ 648586 h 1584251"/>
              <a:gd name="connsiteX8" fmla="*/ 1233377 w 1648047"/>
              <a:gd name="connsiteY8" fmla="*/ 824023 h 1584251"/>
              <a:gd name="connsiteX9" fmla="*/ 1398182 w 1648047"/>
              <a:gd name="connsiteY9" fmla="*/ 1073888 h 1584251"/>
              <a:gd name="connsiteX10" fmla="*/ 1584252 w 1648047"/>
              <a:gd name="connsiteY10" fmla="*/ 1387549 h 1584251"/>
              <a:gd name="connsiteX11" fmla="*/ 1648047 w 1648047"/>
              <a:gd name="connsiteY11" fmla="*/ 1584251 h 1584251"/>
              <a:gd name="connsiteX0" fmla="*/ 552893 w 1648047"/>
              <a:gd name="connsiteY0" fmla="*/ 0 h 1584251"/>
              <a:gd name="connsiteX1" fmla="*/ 552893 w 1648047"/>
              <a:gd name="connsiteY1" fmla="*/ 138223 h 1584251"/>
              <a:gd name="connsiteX2" fmla="*/ 0 w 1648047"/>
              <a:gd name="connsiteY2" fmla="*/ 287079 h 1584251"/>
              <a:gd name="connsiteX3" fmla="*/ 53163 w 1648047"/>
              <a:gd name="connsiteY3" fmla="*/ 435935 h 1584251"/>
              <a:gd name="connsiteX4" fmla="*/ 701749 w 1648047"/>
              <a:gd name="connsiteY4" fmla="*/ 441251 h 1584251"/>
              <a:gd name="connsiteX5" fmla="*/ 962247 w 1648047"/>
              <a:gd name="connsiteY5" fmla="*/ 414670 h 1584251"/>
              <a:gd name="connsiteX6" fmla="*/ 1190847 w 1648047"/>
              <a:gd name="connsiteY6" fmla="*/ 648586 h 1584251"/>
              <a:gd name="connsiteX7" fmla="*/ 1233377 w 1648047"/>
              <a:gd name="connsiteY7" fmla="*/ 824023 h 1584251"/>
              <a:gd name="connsiteX8" fmla="*/ 1398182 w 1648047"/>
              <a:gd name="connsiteY8" fmla="*/ 1073888 h 1584251"/>
              <a:gd name="connsiteX9" fmla="*/ 1584252 w 1648047"/>
              <a:gd name="connsiteY9" fmla="*/ 1387549 h 1584251"/>
              <a:gd name="connsiteX10" fmla="*/ 1648047 w 1648047"/>
              <a:gd name="connsiteY10" fmla="*/ 1584251 h 1584251"/>
              <a:gd name="connsiteX0" fmla="*/ 552893 w 1648047"/>
              <a:gd name="connsiteY0" fmla="*/ 0 h 1584251"/>
              <a:gd name="connsiteX1" fmla="*/ 552893 w 1648047"/>
              <a:gd name="connsiteY1" fmla="*/ 138223 h 1584251"/>
              <a:gd name="connsiteX2" fmla="*/ 0 w 1648047"/>
              <a:gd name="connsiteY2" fmla="*/ 287079 h 1584251"/>
              <a:gd name="connsiteX3" fmla="*/ 53163 w 1648047"/>
              <a:gd name="connsiteY3" fmla="*/ 435935 h 1584251"/>
              <a:gd name="connsiteX4" fmla="*/ 701749 w 1648047"/>
              <a:gd name="connsiteY4" fmla="*/ 441251 h 1584251"/>
              <a:gd name="connsiteX5" fmla="*/ 962247 w 1648047"/>
              <a:gd name="connsiteY5" fmla="*/ 414670 h 1584251"/>
              <a:gd name="connsiteX6" fmla="*/ 1190847 w 1648047"/>
              <a:gd name="connsiteY6" fmla="*/ 648586 h 1584251"/>
              <a:gd name="connsiteX7" fmla="*/ 1127051 w 1648047"/>
              <a:gd name="connsiteY7" fmla="*/ 829340 h 1584251"/>
              <a:gd name="connsiteX8" fmla="*/ 1398182 w 1648047"/>
              <a:gd name="connsiteY8" fmla="*/ 1073888 h 1584251"/>
              <a:gd name="connsiteX9" fmla="*/ 1584252 w 1648047"/>
              <a:gd name="connsiteY9" fmla="*/ 1387549 h 1584251"/>
              <a:gd name="connsiteX10" fmla="*/ 1648047 w 1648047"/>
              <a:gd name="connsiteY10" fmla="*/ 1584251 h 1584251"/>
              <a:gd name="connsiteX0" fmla="*/ 552893 w 1648047"/>
              <a:gd name="connsiteY0" fmla="*/ 0 h 1584251"/>
              <a:gd name="connsiteX1" fmla="*/ 552893 w 1648047"/>
              <a:gd name="connsiteY1" fmla="*/ 138223 h 1584251"/>
              <a:gd name="connsiteX2" fmla="*/ 0 w 1648047"/>
              <a:gd name="connsiteY2" fmla="*/ 287079 h 1584251"/>
              <a:gd name="connsiteX3" fmla="*/ 53163 w 1648047"/>
              <a:gd name="connsiteY3" fmla="*/ 435935 h 1584251"/>
              <a:gd name="connsiteX4" fmla="*/ 701749 w 1648047"/>
              <a:gd name="connsiteY4" fmla="*/ 441251 h 1584251"/>
              <a:gd name="connsiteX5" fmla="*/ 962247 w 1648047"/>
              <a:gd name="connsiteY5" fmla="*/ 414670 h 1584251"/>
              <a:gd name="connsiteX6" fmla="*/ 1116419 w 1648047"/>
              <a:gd name="connsiteY6" fmla="*/ 648586 h 1584251"/>
              <a:gd name="connsiteX7" fmla="*/ 1127051 w 1648047"/>
              <a:gd name="connsiteY7" fmla="*/ 829340 h 1584251"/>
              <a:gd name="connsiteX8" fmla="*/ 1398182 w 1648047"/>
              <a:gd name="connsiteY8" fmla="*/ 1073888 h 1584251"/>
              <a:gd name="connsiteX9" fmla="*/ 1584252 w 1648047"/>
              <a:gd name="connsiteY9" fmla="*/ 1387549 h 1584251"/>
              <a:gd name="connsiteX10" fmla="*/ 1648047 w 1648047"/>
              <a:gd name="connsiteY10" fmla="*/ 1584251 h 1584251"/>
              <a:gd name="connsiteX0" fmla="*/ 552893 w 1648047"/>
              <a:gd name="connsiteY0" fmla="*/ 0 h 1584251"/>
              <a:gd name="connsiteX1" fmla="*/ 552893 w 1648047"/>
              <a:gd name="connsiteY1" fmla="*/ 138223 h 1584251"/>
              <a:gd name="connsiteX2" fmla="*/ 0 w 1648047"/>
              <a:gd name="connsiteY2" fmla="*/ 287079 h 1584251"/>
              <a:gd name="connsiteX3" fmla="*/ 53163 w 1648047"/>
              <a:gd name="connsiteY3" fmla="*/ 435935 h 1584251"/>
              <a:gd name="connsiteX4" fmla="*/ 701749 w 1648047"/>
              <a:gd name="connsiteY4" fmla="*/ 441251 h 1584251"/>
              <a:gd name="connsiteX5" fmla="*/ 962247 w 1648047"/>
              <a:gd name="connsiteY5" fmla="*/ 414670 h 1584251"/>
              <a:gd name="connsiteX6" fmla="*/ 1116419 w 1648047"/>
              <a:gd name="connsiteY6" fmla="*/ 648586 h 1584251"/>
              <a:gd name="connsiteX7" fmla="*/ 1100469 w 1648047"/>
              <a:gd name="connsiteY7" fmla="*/ 813391 h 1584251"/>
              <a:gd name="connsiteX8" fmla="*/ 1398182 w 1648047"/>
              <a:gd name="connsiteY8" fmla="*/ 1073888 h 1584251"/>
              <a:gd name="connsiteX9" fmla="*/ 1584252 w 1648047"/>
              <a:gd name="connsiteY9" fmla="*/ 1387549 h 1584251"/>
              <a:gd name="connsiteX10" fmla="*/ 1648047 w 1648047"/>
              <a:gd name="connsiteY10" fmla="*/ 1584251 h 1584251"/>
              <a:gd name="connsiteX0" fmla="*/ 552893 w 1648047"/>
              <a:gd name="connsiteY0" fmla="*/ 0 h 1584251"/>
              <a:gd name="connsiteX1" fmla="*/ 552893 w 1648047"/>
              <a:gd name="connsiteY1" fmla="*/ 138223 h 1584251"/>
              <a:gd name="connsiteX2" fmla="*/ 0 w 1648047"/>
              <a:gd name="connsiteY2" fmla="*/ 287079 h 1584251"/>
              <a:gd name="connsiteX3" fmla="*/ 53163 w 1648047"/>
              <a:gd name="connsiteY3" fmla="*/ 435935 h 1584251"/>
              <a:gd name="connsiteX4" fmla="*/ 701749 w 1648047"/>
              <a:gd name="connsiteY4" fmla="*/ 441251 h 1584251"/>
              <a:gd name="connsiteX5" fmla="*/ 962247 w 1648047"/>
              <a:gd name="connsiteY5" fmla="*/ 414670 h 1584251"/>
              <a:gd name="connsiteX6" fmla="*/ 1116419 w 1648047"/>
              <a:gd name="connsiteY6" fmla="*/ 648586 h 1584251"/>
              <a:gd name="connsiteX7" fmla="*/ 1100469 w 1648047"/>
              <a:gd name="connsiteY7" fmla="*/ 813391 h 1584251"/>
              <a:gd name="connsiteX8" fmla="*/ 1398182 w 1648047"/>
              <a:gd name="connsiteY8" fmla="*/ 1073888 h 1584251"/>
              <a:gd name="connsiteX9" fmla="*/ 1568303 w 1648047"/>
              <a:gd name="connsiteY9" fmla="*/ 1366284 h 1584251"/>
              <a:gd name="connsiteX10" fmla="*/ 1648047 w 1648047"/>
              <a:gd name="connsiteY10" fmla="*/ 1584251 h 1584251"/>
              <a:gd name="connsiteX0" fmla="*/ 552893 w 1653954"/>
              <a:gd name="connsiteY0" fmla="*/ 0 h 1602009"/>
              <a:gd name="connsiteX1" fmla="*/ 552893 w 1653954"/>
              <a:gd name="connsiteY1" fmla="*/ 138223 h 1602009"/>
              <a:gd name="connsiteX2" fmla="*/ 0 w 1653954"/>
              <a:gd name="connsiteY2" fmla="*/ 287079 h 1602009"/>
              <a:gd name="connsiteX3" fmla="*/ 53163 w 1653954"/>
              <a:gd name="connsiteY3" fmla="*/ 435935 h 1602009"/>
              <a:gd name="connsiteX4" fmla="*/ 701749 w 1653954"/>
              <a:gd name="connsiteY4" fmla="*/ 441251 h 1602009"/>
              <a:gd name="connsiteX5" fmla="*/ 962247 w 1653954"/>
              <a:gd name="connsiteY5" fmla="*/ 414670 h 1602009"/>
              <a:gd name="connsiteX6" fmla="*/ 1116419 w 1653954"/>
              <a:gd name="connsiteY6" fmla="*/ 648586 h 1602009"/>
              <a:gd name="connsiteX7" fmla="*/ 1100469 w 1653954"/>
              <a:gd name="connsiteY7" fmla="*/ 813391 h 1602009"/>
              <a:gd name="connsiteX8" fmla="*/ 1398182 w 1653954"/>
              <a:gd name="connsiteY8" fmla="*/ 1073888 h 1602009"/>
              <a:gd name="connsiteX9" fmla="*/ 1568303 w 1653954"/>
              <a:gd name="connsiteY9" fmla="*/ 1366284 h 1602009"/>
              <a:gd name="connsiteX10" fmla="*/ 1648047 w 1653954"/>
              <a:gd name="connsiteY10" fmla="*/ 1584251 h 1602009"/>
              <a:gd name="connsiteX11" fmla="*/ 1648047 w 1653954"/>
              <a:gd name="connsiteY11" fmla="*/ 1589567 h 1602009"/>
              <a:gd name="connsiteX0" fmla="*/ 552893 w 1738423"/>
              <a:gd name="connsiteY0" fmla="*/ 0 h 1648046"/>
              <a:gd name="connsiteX1" fmla="*/ 552893 w 1738423"/>
              <a:gd name="connsiteY1" fmla="*/ 138223 h 1648046"/>
              <a:gd name="connsiteX2" fmla="*/ 0 w 1738423"/>
              <a:gd name="connsiteY2" fmla="*/ 287079 h 1648046"/>
              <a:gd name="connsiteX3" fmla="*/ 53163 w 1738423"/>
              <a:gd name="connsiteY3" fmla="*/ 435935 h 1648046"/>
              <a:gd name="connsiteX4" fmla="*/ 701749 w 1738423"/>
              <a:gd name="connsiteY4" fmla="*/ 441251 h 1648046"/>
              <a:gd name="connsiteX5" fmla="*/ 962247 w 1738423"/>
              <a:gd name="connsiteY5" fmla="*/ 414670 h 1648046"/>
              <a:gd name="connsiteX6" fmla="*/ 1116419 w 1738423"/>
              <a:gd name="connsiteY6" fmla="*/ 648586 h 1648046"/>
              <a:gd name="connsiteX7" fmla="*/ 1100469 w 1738423"/>
              <a:gd name="connsiteY7" fmla="*/ 813391 h 1648046"/>
              <a:gd name="connsiteX8" fmla="*/ 1398182 w 1738423"/>
              <a:gd name="connsiteY8" fmla="*/ 1073888 h 1648046"/>
              <a:gd name="connsiteX9" fmla="*/ 1568303 w 1738423"/>
              <a:gd name="connsiteY9" fmla="*/ 1366284 h 1648046"/>
              <a:gd name="connsiteX10" fmla="*/ 1648047 w 1738423"/>
              <a:gd name="connsiteY10" fmla="*/ 1584251 h 1648046"/>
              <a:gd name="connsiteX11" fmla="*/ 1738423 w 1738423"/>
              <a:gd name="connsiteY11" fmla="*/ 1648046 h 1648046"/>
              <a:gd name="connsiteX0" fmla="*/ 552893 w 1738423"/>
              <a:gd name="connsiteY0" fmla="*/ 0 h 1648046"/>
              <a:gd name="connsiteX1" fmla="*/ 552893 w 1738423"/>
              <a:gd name="connsiteY1" fmla="*/ 138223 h 1648046"/>
              <a:gd name="connsiteX2" fmla="*/ 0 w 1738423"/>
              <a:gd name="connsiteY2" fmla="*/ 287079 h 1648046"/>
              <a:gd name="connsiteX3" fmla="*/ 53163 w 1738423"/>
              <a:gd name="connsiteY3" fmla="*/ 435935 h 1648046"/>
              <a:gd name="connsiteX4" fmla="*/ 701749 w 1738423"/>
              <a:gd name="connsiteY4" fmla="*/ 441251 h 1648046"/>
              <a:gd name="connsiteX5" fmla="*/ 962247 w 1738423"/>
              <a:gd name="connsiteY5" fmla="*/ 414670 h 1648046"/>
              <a:gd name="connsiteX6" fmla="*/ 1116419 w 1738423"/>
              <a:gd name="connsiteY6" fmla="*/ 648586 h 1648046"/>
              <a:gd name="connsiteX7" fmla="*/ 1100469 w 1738423"/>
              <a:gd name="connsiteY7" fmla="*/ 813391 h 1648046"/>
              <a:gd name="connsiteX8" fmla="*/ 1398182 w 1738423"/>
              <a:gd name="connsiteY8" fmla="*/ 1073888 h 1648046"/>
              <a:gd name="connsiteX9" fmla="*/ 1568303 w 1738423"/>
              <a:gd name="connsiteY9" fmla="*/ 1366284 h 1648046"/>
              <a:gd name="connsiteX10" fmla="*/ 1605516 w 1738423"/>
              <a:gd name="connsiteY10" fmla="*/ 1509823 h 1648046"/>
              <a:gd name="connsiteX11" fmla="*/ 1738423 w 1738423"/>
              <a:gd name="connsiteY11" fmla="*/ 1648046 h 1648046"/>
              <a:gd name="connsiteX0" fmla="*/ 552893 w 1674628"/>
              <a:gd name="connsiteY0" fmla="*/ 0 h 1610832"/>
              <a:gd name="connsiteX1" fmla="*/ 552893 w 1674628"/>
              <a:gd name="connsiteY1" fmla="*/ 138223 h 1610832"/>
              <a:gd name="connsiteX2" fmla="*/ 0 w 1674628"/>
              <a:gd name="connsiteY2" fmla="*/ 287079 h 1610832"/>
              <a:gd name="connsiteX3" fmla="*/ 53163 w 1674628"/>
              <a:gd name="connsiteY3" fmla="*/ 435935 h 1610832"/>
              <a:gd name="connsiteX4" fmla="*/ 701749 w 1674628"/>
              <a:gd name="connsiteY4" fmla="*/ 441251 h 1610832"/>
              <a:gd name="connsiteX5" fmla="*/ 962247 w 1674628"/>
              <a:gd name="connsiteY5" fmla="*/ 414670 h 1610832"/>
              <a:gd name="connsiteX6" fmla="*/ 1116419 w 1674628"/>
              <a:gd name="connsiteY6" fmla="*/ 648586 h 1610832"/>
              <a:gd name="connsiteX7" fmla="*/ 1100469 w 1674628"/>
              <a:gd name="connsiteY7" fmla="*/ 813391 h 1610832"/>
              <a:gd name="connsiteX8" fmla="*/ 1398182 w 1674628"/>
              <a:gd name="connsiteY8" fmla="*/ 1073888 h 1610832"/>
              <a:gd name="connsiteX9" fmla="*/ 1568303 w 1674628"/>
              <a:gd name="connsiteY9" fmla="*/ 1366284 h 1610832"/>
              <a:gd name="connsiteX10" fmla="*/ 1605516 w 1674628"/>
              <a:gd name="connsiteY10" fmla="*/ 1509823 h 1610832"/>
              <a:gd name="connsiteX11" fmla="*/ 1674628 w 1674628"/>
              <a:gd name="connsiteY11" fmla="*/ 1610832 h 1610832"/>
              <a:gd name="connsiteX0" fmla="*/ 552893 w 1679746"/>
              <a:gd name="connsiteY0" fmla="*/ 0 h 1615843"/>
              <a:gd name="connsiteX1" fmla="*/ 552893 w 1679746"/>
              <a:gd name="connsiteY1" fmla="*/ 138223 h 1615843"/>
              <a:gd name="connsiteX2" fmla="*/ 0 w 1679746"/>
              <a:gd name="connsiteY2" fmla="*/ 287079 h 1615843"/>
              <a:gd name="connsiteX3" fmla="*/ 53163 w 1679746"/>
              <a:gd name="connsiteY3" fmla="*/ 435935 h 1615843"/>
              <a:gd name="connsiteX4" fmla="*/ 701749 w 1679746"/>
              <a:gd name="connsiteY4" fmla="*/ 441251 h 1615843"/>
              <a:gd name="connsiteX5" fmla="*/ 962247 w 1679746"/>
              <a:gd name="connsiteY5" fmla="*/ 414670 h 1615843"/>
              <a:gd name="connsiteX6" fmla="*/ 1116419 w 1679746"/>
              <a:gd name="connsiteY6" fmla="*/ 648586 h 1615843"/>
              <a:gd name="connsiteX7" fmla="*/ 1100469 w 1679746"/>
              <a:gd name="connsiteY7" fmla="*/ 813391 h 1615843"/>
              <a:gd name="connsiteX8" fmla="*/ 1398182 w 1679746"/>
              <a:gd name="connsiteY8" fmla="*/ 1073888 h 1615843"/>
              <a:gd name="connsiteX9" fmla="*/ 1568303 w 1679746"/>
              <a:gd name="connsiteY9" fmla="*/ 1366284 h 1615843"/>
              <a:gd name="connsiteX10" fmla="*/ 1605516 w 1679746"/>
              <a:gd name="connsiteY10" fmla="*/ 1509823 h 1615843"/>
              <a:gd name="connsiteX11" fmla="*/ 1674628 w 1679746"/>
              <a:gd name="connsiteY11" fmla="*/ 1610832 h 1615843"/>
              <a:gd name="connsiteX12" fmla="*/ 1674627 w 1679746"/>
              <a:gd name="connsiteY12" fmla="*/ 1600199 h 1615843"/>
              <a:gd name="connsiteX0" fmla="*/ 552893 w 1956390"/>
              <a:gd name="connsiteY0" fmla="*/ 0 h 1616753"/>
              <a:gd name="connsiteX1" fmla="*/ 552893 w 1956390"/>
              <a:gd name="connsiteY1" fmla="*/ 138223 h 1616753"/>
              <a:gd name="connsiteX2" fmla="*/ 0 w 1956390"/>
              <a:gd name="connsiteY2" fmla="*/ 287079 h 1616753"/>
              <a:gd name="connsiteX3" fmla="*/ 53163 w 1956390"/>
              <a:gd name="connsiteY3" fmla="*/ 435935 h 1616753"/>
              <a:gd name="connsiteX4" fmla="*/ 701749 w 1956390"/>
              <a:gd name="connsiteY4" fmla="*/ 441251 h 1616753"/>
              <a:gd name="connsiteX5" fmla="*/ 962247 w 1956390"/>
              <a:gd name="connsiteY5" fmla="*/ 414670 h 1616753"/>
              <a:gd name="connsiteX6" fmla="*/ 1116419 w 1956390"/>
              <a:gd name="connsiteY6" fmla="*/ 648586 h 1616753"/>
              <a:gd name="connsiteX7" fmla="*/ 1100469 w 1956390"/>
              <a:gd name="connsiteY7" fmla="*/ 813391 h 1616753"/>
              <a:gd name="connsiteX8" fmla="*/ 1398182 w 1956390"/>
              <a:gd name="connsiteY8" fmla="*/ 1073888 h 1616753"/>
              <a:gd name="connsiteX9" fmla="*/ 1568303 w 1956390"/>
              <a:gd name="connsiteY9" fmla="*/ 1366284 h 1616753"/>
              <a:gd name="connsiteX10" fmla="*/ 1605516 w 1956390"/>
              <a:gd name="connsiteY10" fmla="*/ 1509823 h 1616753"/>
              <a:gd name="connsiteX11" fmla="*/ 1674628 w 1956390"/>
              <a:gd name="connsiteY11" fmla="*/ 1610832 h 1616753"/>
              <a:gd name="connsiteX12" fmla="*/ 1956390 w 1956390"/>
              <a:gd name="connsiteY12" fmla="*/ 1605515 h 1616753"/>
              <a:gd name="connsiteX0" fmla="*/ 552893 w 1961706"/>
              <a:gd name="connsiteY0" fmla="*/ 0 h 1618046"/>
              <a:gd name="connsiteX1" fmla="*/ 552893 w 1961706"/>
              <a:gd name="connsiteY1" fmla="*/ 138223 h 1618046"/>
              <a:gd name="connsiteX2" fmla="*/ 0 w 1961706"/>
              <a:gd name="connsiteY2" fmla="*/ 287079 h 1618046"/>
              <a:gd name="connsiteX3" fmla="*/ 53163 w 1961706"/>
              <a:gd name="connsiteY3" fmla="*/ 435935 h 1618046"/>
              <a:gd name="connsiteX4" fmla="*/ 701749 w 1961706"/>
              <a:gd name="connsiteY4" fmla="*/ 441251 h 1618046"/>
              <a:gd name="connsiteX5" fmla="*/ 962247 w 1961706"/>
              <a:gd name="connsiteY5" fmla="*/ 414670 h 1618046"/>
              <a:gd name="connsiteX6" fmla="*/ 1116419 w 1961706"/>
              <a:gd name="connsiteY6" fmla="*/ 648586 h 1618046"/>
              <a:gd name="connsiteX7" fmla="*/ 1100469 w 1961706"/>
              <a:gd name="connsiteY7" fmla="*/ 813391 h 1618046"/>
              <a:gd name="connsiteX8" fmla="*/ 1398182 w 1961706"/>
              <a:gd name="connsiteY8" fmla="*/ 1073888 h 1618046"/>
              <a:gd name="connsiteX9" fmla="*/ 1568303 w 1961706"/>
              <a:gd name="connsiteY9" fmla="*/ 1366284 h 1618046"/>
              <a:gd name="connsiteX10" fmla="*/ 1605516 w 1961706"/>
              <a:gd name="connsiteY10" fmla="*/ 1509823 h 1618046"/>
              <a:gd name="connsiteX11" fmla="*/ 1674628 w 1961706"/>
              <a:gd name="connsiteY11" fmla="*/ 1610832 h 1618046"/>
              <a:gd name="connsiteX12" fmla="*/ 1961706 w 1961706"/>
              <a:gd name="connsiteY12" fmla="*/ 1610831 h 1618046"/>
              <a:gd name="connsiteX0" fmla="*/ 552893 w 1981504"/>
              <a:gd name="connsiteY0" fmla="*/ 0 h 1618046"/>
              <a:gd name="connsiteX1" fmla="*/ 552893 w 1981504"/>
              <a:gd name="connsiteY1" fmla="*/ 138223 h 1618046"/>
              <a:gd name="connsiteX2" fmla="*/ 0 w 1981504"/>
              <a:gd name="connsiteY2" fmla="*/ 287079 h 1618046"/>
              <a:gd name="connsiteX3" fmla="*/ 53163 w 1981504"/>
              <a:gd name="connsiteY3" fmla="*/ 435935 h 1618046"/>
              <a:gd name="connsiteX4" fmla="*/ 701749 w 1981504"/>
              <a:gd name="connsiteY4" fmla="*/ 441251 h 1618046"/>
              <a:gd name="connsiteX5" fmla="*/ 962247 w 1981504"/>
              <a:gd name="connsiteY5" fmla="*/ 414670 h 1618046"/>
              <a:gd name="connsiteX6" fmla="*/ 1116419 w 1981504"/>
              <a:gd name="connsiteY6" fmla="*/ 648586 h 1618046"/>
              <a:gd name="connsiteX7" fmla="*/ 1100469 w 1981504"/>
              <a:gd name="connsiteY7" fmla="*/ 813391 h 1618046"/>
              <a:gd name="connsiteX8" fmla="*/ 1398182 w 1981504"/>
              <a:gd name="connsiteY8" fmla="*/ 1073888 h 1618046"/>
              <a:gd name="connsiteX9" fmla="*/ 1568303 w 1981504"/>
              <a:gd name="connsiteY9" fmla="*/ 1366284 h 1618046"/>
              <a:gd name="connsiteX10" fmla="*/ 1605516 w 1981504"/>
              <a:gd name="connsiteY10" fmla="*/ 1509823 h 1618046"/>
              <a:gd name="connsiteX11" fmla="*/ 1674628 w 1981504"/>
              <a:gd name="connsiteY11" fmla="*/ 1610832 h 1618046"/>
              <a:gd name="connsiteX12" fmla="*/ 1961706 w 1981504"/>
              <a:gd name="connsiteY12" fmla="*/ 1610831 h 1618046"/>
              <a:gd name="connsiteX13" fmla="*/ 1956390 w 1981504"/>
              <a:gd name="connsiteY13" fmla="*/ 1605514 h 1618046"/>
              <a:gd name="connsiteX0" fmla="*/ 552893 w 2222208"/>
              <a:gd name="connsiteY0" fmla="*/ 0 h 1637442"/>
              <a:gd name="connsiteX1" fmla="*/ 552893 w 2222208"/>
              <a:gd name="connsiteY1" fmla="*/ 138223 h 1637442"/>
              <a:gd name="connsiteX2" fmla="*/ 0 w 2222208"/>
              <a:gd name="connsiteY2" fmla="*/ 287079 h 1637442"/>
              <a:gd name="connsiteX3" fmla="*/ 53163 w 2222208"/>
              <a:gd name="connsiteY3" fmla="*/ 435935 h 1637442"/>
              <a:gd name="connsiteX4" fmla="*/ 701749 w 2222208"/>
              <a:gd name="connsiteY4" fmla="*/ 441251 h 1637442"/>
              <a:gd name="connsiteX5" fmla="*/ 962247 w 2222208"/>
              <a:gd name="connsiteY5" fmla="*/ 414670 h 1637442"/>
              <a:gd name="connsiteX6" fmla="*/ 1116419 w 2222208"/>
              <a:gd name="connsiteY6" fmla="*/ 648586 h 1637442"/>
              <a:gd name="connsiteX7" fmla="*/ 1100469 w 2222208"/>
              <a:gd name="connsiteY7" fmla="*/ 813391 h 1637442"/>
              <a:gd name="connsiteX8" fmla="*/ 1398182 w 2222208"/>
              <a:gd name="connsiteY8" fmla="*/ 1073888 h 1637442"/>
              <a:gd name="connsiteX9" fmla="*/ 1568303 w 2222208"/>
              <a:gd name="connsiteY9" fmla="*/ 1366284 h 1637442"/>
              <a:gd name="connsiteX10" fmla="*/ 1605516 w 2222208"/>
              <a:gd name="connsiteY10" fmla="*/ 1509823 h 1637442"/>
              <a:gd name="connsiteX11" fmla="*/ 1674628 w 2222208"/>
              <a:gd name="connsiteY11" fmla="*/ 1610832 h 1637442"/>
              <a:gd name="connsiteX12" fmla="*/ 1961706 w 2222208"/>
              <a:gd name="connsiteY12" fmla="*/ 1610831 h 1637442"/>
              <a:gd name="connsiteX13" fmla="*/ 2222204 w 2222208"/>
              <a:gd name="connsiteY13" fmla="*/ 1637411 h 1637442"/>
              <a:gd name="connsiteX0" fmla="*/ 552893 w 2238701"/>
              <a:gd name="connsiteY0" fmla="*/ 0 h 1642728"/>
              <a:gd name="connsiteX1" fmla="*/ 552893 w 2238701"/>
              <a:gd name="connsiteY1" fmla="*/ 138223 h 1642728"/>
              <a:gd name="connsiteX2" fmla="*/ 0 w 2238701"/>
              <a:gd name="connsiteY2" fmla="*/ 287079 h 1642728"/>
              <a:gd name="connsiteX3" fmla="*/ 53163 w 2238701"/>
              <a:gd name="connsiteY3" fmla="*/ 435935 h 1642728"/>
              <a:gd name="connsiteX4" fmla="*/ 701749 w 2238701"/>
              <a:gd name="connsiteY4" fmla="*/ 441251 h 1642728"/>
              <a:gd name="connsiteX5" fmla="*/ 962247 w 2238701"/>
              <a:gd name="connsiteY5" fmla="*/ 414670 h 1642728"/>
              <a:gd name="connsiteX6" fmla="*/ 1116419 w 2238701"/>
              <a:gd name="connsiteY6" fmla="*/ 648586 h 1642728"/>
              <a:gd name="connsiteX7" fmla="*/ 1100469 w 2238701"/>
              <a:gd name="connsiteY7" fmla="*/ 813391 h 1642728"/>
              <a:gd name="connsiteX8" fmla="*/ 1398182 w 2238701"/>
              <a:gd name="connsiteY8" fmla="*/ 1073888 h 1642728"/>
              <a:gd name="connsiteX9" fmla="*/ 1568303 w 2238701"/>
              <a:gd name="connsiteY9" fmla="*/ 1366284 h 1642728"/>
              <a:gd name="connsiteX10" fmla="*/ 1605516 w 2238701"/>
              <a:gd name="connsiteY10" fmla="*/ 1509823 h 1642728"/>
              <a:gd name="connsiteX11" fmla="*/ 1674628 w 2238701"/>
              <a:gd name="connsiteY11" fmla="*/ 1610832 h 1642728"/>
              <a:gd name="connsiteX12" fmla="*/ 1961706 w 2238701"/>
              <a:gd name="connsiteY12" fmla="*/ 1610831 h 1642728"/>
              <a:gd name="connsiteX13" fmla="*/ 2222204 w 2238701"/>
              <a:gd name="connsiteY13" fmla="*/ 1637411 h 1642728"/>
              <a:gd name="connsiteX14" fmla="*/ 2211572 w 2238701"/>
              <a:gd name="connsiteY14" fmla="*/ 1642728 h 1642728"/>
              <a:gd name="connsiteX0" fmla="*/ 552893 w 2514614"/>
              <a:gd name="connsiteY0" fmla="*/ 0 h 1876644"/>
              <a:gd name="connsiteX1" fmla="*/ 552893 w 2514614"/>
              <a:gd name="connsiteY1" fmla="*/ 138223 h 1876644"/>
              <a:gd name="connsiteX2" fmla="*/ 0 w 2514614"/>
              <a:gd name="connsiteY2" fmla="*/ 287079 h 1876644"/>
              <a:gd name="connsiteX3" fmla="*/ 53163 w 2514614"/>
              <a:gd name="connsiteY3" fmla="*/ 435935 h 1876644"/>
              <a:gd name="connsiteX4" fmla="*/ 701749 w 2514614"/>
              <a:gd name="connsiteY4" fmla="*/ 441251 h 1876644"/>
              <a:gd name="connsiteX5" fmla="*/ 962247 w 2514614"/>
              <a:gd name="connsiteY5" fmla="*/ 414670 h 1876644"/>
              <a:gd name="connsiteX6" fmla="*/ 1116419 w 2514614"/>
              <a:gd name="connsiteY6" fmla="*/ 648586 h 1876644"/>
              <a:gd name="connsiteX7" fmla="*/ 1100469 w 2514614"/>
              <a:gd name="connsiteY7" fmla="*/ 813391 h 1876644"/>
              <a:gd name="connsiteX8" fmla="*/ 1398182 w 2514614"/>
              <a:gd name="connsiteY8" fmla="*/ 1073888 h 1876644"/>
              <a:gd name="connsiteX9" fmla="*/ 1568303 w 2514614"/>
              <a:gd name="connsiteY9" fmla="*/ 1366284 h 1876644"/>
              <a:gd name="connsiteX10" fmla="*/ 1605516 w 2514614"/>
              <a:gd name="connsiteY10" fmla="*/ 1509823 h 1876644"/>
              <a:gd name="connsiteX11" fmla="*/ 1674628 w 2514614"/>
              <a:gd name="connsiteY11" fmla="*/ 1610832 h 1876644"/>
              <a:gd name="connsiteX12" fmla="*/ 1961706 w 2514614"/>
              <a:gd name="connsiteY12" fmla="*/ 1610831 h 1876644"/>
              <a:gd name="connsiteX13" fmla="*/ 2222204 w 2514614"/>
              <a:gd name="connsiteY13" fmla="*/ 1637411 h 1876644"/>
              <a:gd name="connsiteX14" fmla="*/ 2514600 w 2514614"/>
              <a:gd name="connsiteY14" fmla="*/ 1876644 h 187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14614" h="1876644">
                <a:moveTo>
                  <a:pt x="552893" y="0"/>
                </a:moveTo>
                <a:lnTo>
                  <a:pt x="552893" y="138223"/>
                </a:lnTo>
                <a:lnTo>
                  <a:pt x="0" y="287079"/>
                </a:lnTo>
                <a:lnTo>
                  <a:pt x="53163" y="435935"/>
                </a:lnTo>
                <a:lnTo>
                  <a:pt x="701749" y="441251"/>
                </a:lnTo>
                <a:lnTo>
                  <a:pt x="962247" y="414670"/>
                </a:lnTo>
                <a:lnTo>
                  <a:pt x="1116419" y="648586"/>
                </a:lnTo>
                <a:lnTo>
                  <a:pt x="1100469" y="813391"/>
                </a:lnTo>
                <a:lnTo>
                  <a:pt x="1398182" y="1073888"/>
                </a:lnTo>
                <a:lnTo>
                  <a:pt x="1568303" y="1366284"/>
                </a:lnTo>
                <a:lnTo>
                  <a:pt x="1605516" y="1509823"/>
                </a:lnTo>
                <a:cubicBezTo>
                  <a:pt x="1618807" y="1547037"/>
                  <a:pt x="1674628" y="1609725"/>
                  <a:pt x="1674628" y="1610832"/>
                </a:cubicBezTo>
                <a:cubicBezTo>
                  <a:pt x="1686146" y="1625895"/>
                  <a:pt x="1961706" y="1613046"/>
                  <a:pt x="1961706" y="1610831"/>
                </a:cubicBezTo>
                <a:cubicBezTo>
                  <a:pt x="2008666" y="1609945"/>
                  <a:pt x="2223311" y="1638519"/>
                  <a:pt x="2222204" y="1637411"/>
                </a:cubicBezTo>
                <a:cubicBezTo>
                  <a:pt x="2263848" y="1642727"/>
                  <a:pt x="2516815" y="1875536"/>
                  <a:pt x="2514600" y="1876644"/>
                </a:cubicBezTo>
              </a:path>
            </a:pathLst>
          </a:custGeom>
          <a:noFill/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5" name="Скругленный прямоугольник 104">
            <a:extLst>
              <a:ext uri="{FF2B5EF4-FFF2-40B4-BE49-F238E27FC236}">
                <a16:creationId xmlns:a16="http://schemas.microsoft.com/office/drawing/2014/main" id="{689B1EE5-84E0-8C85-4DC4-179905919AE8}"/>
              </a:ext>
            </a:extLst>
          </p:cNvPr>
          <p:cNvSpPr/>
          <p:nvPr/>
        </p:nvSpPr>
        <p:spPr>
          <a:xfrm>
            <a:off x="6379786" y="2485616"/>
            <a:ext cx="1009085" cy="27384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pPr algn="ctr"/>
            <a:r>
              <a:rPr lang="x-none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Заволжье</a:t>
            </a:r>
          </a:p>
        </p:txBody>
      </p:sp>
      <p:pic>
        <p:nvPicPr>
          <p:cNvPr id="106" name="Рисунок 105" descr="Маркер со сплошной заливкой">
            <a:extLst>
              <a:ext uri="{FF2B5EF4-FFF2-40B4-BE49-F238E27FC236}">
                <a16:creationId xmlns:a16="http://schemas.microsoft.com/office/drawing/2014/main" id="{AEAC66D0-ADED-4C2C-61F4-DA371C979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28431" y="2532538"/>
            <a:ext cx="180000" cy="180000"/>
          </a:xfrm>
          <a:prstGeom prst="rect">
            <a:avLst/>
          </a:prstGeom>
        </p:spPr>
      </p:pic>
      <p:pic>
        <p:nvPicPr>
          <p:cNvPr id="231" name="Рисунок 230" descr="Поезд со сплошной заливкой">
            <a:extLst>
              <a:ext uri="{FF2B5EF4-FFF2-40B4-BE49-F238E27FC236}">
                <a16:creationId xmlns:a16="http://schemas.microsoft.com/office/drawing/2014/main" id="{A2CFD3F2-26AB-9E8D-2227-AFB755127EC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589556" y="2532537"/>
            <a:ext cx="180000" cy="180000"/>
          </a:xfrm>
          <a:prstGeom prst="rect">
            <a:avLst/>
          </a:prstGeom>
        </p:spPr>
      </p:pic>
      <p:sp>
        <p:nvSpPr>
          <p:cNvPr id="89" name="Овал 88">
            <a:extLst>
              <a:ext uri="{FF2B5EF4-FFF2-40B4-BE49-F238E27FC236}">
                <a16:creationId xmlns:a16="http://schemas.microsoft.com/office/drawing/2014/main" id="{13930D6D-FD3E-F3D4-E91A-9284D223BA3B}"/>
              </a:ext>
            </a:extLst>
          </p:cNvPr>
          <p:cNvSpPr/>
          <p:nvPr/>
        </p:nvSpPr>
        <p:spPr>
          <a:xfrm>
            <a:off x="7794468" y="3524500"/>
            <a:ext cx="125709" cy="125709"/>
          </a:xfrm>
          <a:prstGeom prst="ellipse">
            <a:avLst/>
          </a:prstGeom>
          <a:solidFill>
            <a:schemeClr val="bg1"/>
          </a:solidFill>
          <a:ln w="25400">
            <a:solidFill>
              <a:srgbClr val="B1C1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4" name="Рисунок 103" descr="Маркер со сплошной заливкой">
            <a:extLst>
              <a:ext uri="{FF2B5EF4-FFF2-40B4-BE49-F238E27FC236}">
                <a16:creationId xmlns:a16="http://schemas.microsoft.com/office/drawing/2014/main" id="{AEB2BC66-8B47-1772-194B-9AFC1A3AF3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35520" y="3968676"/>
            <a:ext cx="180000" cy="180000"/>
          </a:xfrm>
          <a:prstGeom prst="rect">
            <a:avLst/>
          </a:prstGeom>
        </p:spPr>
      </p:pic>
      <p:sp>
        <p:nvSpPr>
          <p:cNvPr id="83" name="Скругленный прямоугольник 82">
            <a:extLst>
              <a:ext uri="{FF2B5EF4-FFF2-40B4-BE49-F238E27FC236}">
                <a16:creationId xmlns:a16="http://schemas.microsoft.com/office/drawing/2014/main" id="{50403483-55E7-7CD7-1A34-AF319242838E}"/>
              </a:ext>
            </a:extLst>
          </p:cNvPr>
          <p:cNvSpPr/>
          <p:nvPr/>
        </p:nvSpPr>
        <p:spPr>
          <a:xfrm>
            <a:off x="7269644" y="3167438"/>
            <a:ext cx="834449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pPr algn="ctr"/>
            <a:r>
              <a:rPr lang="x-none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Балахна</a:t>
            </a:r>
          </a:p>
        </p:txBody>
      </p:sp>
      <p:pic>
        <p:nvPicPr>
          <p:cNvPr id="84" name="Рисунок 83" descr="Маркер со сплошной заливкой">
            <a:extLst>
              <a:ext uri="{FF2B5EF4-FFF2-40B4-BE49-F238E27FC236}">
                <a16:creationId xmlns:a16="http://schemas.microsoft.com/office/drawing/2014/main" id="{72083DFE-EDD9-273A-911A-529160DD2C2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329080" y="3214360"/>
            <a:ext cx="180000" cy="180000"/>
          </a:xfrm>
          <a:prstGeom prst="rect">
            <a:avLst/>
          </a:prstGeom>
        </p:spPr>
      </p:pic>
      <p:sp>
        <p:nvSpPr>
          <p:cNvPr id="233" name="Полилиния 232">
            <a:extLst>
              <a:ext uri="{FF2B5EF4-FFF2-40B4-BE49-F238E27FC236}">
                <a16:creationId xmlns:a16="http://schemas.microsoft.com/office/drawing/2014/main" id="{ADBAC8CB-496B-C58F-1A62-89E8DB6BE405}"/>
              </a:ext>
            </a:extLst>
          </p:cNvPr>
          <p:cNvSpPr/>
          <p:nvPr/>
        </p:nvSpPr>
        <p:spPr>
          <a:xfrm>
            <a:off x="8323118" y="3932959"/>
            <a:ext cx="431223" cy="306532"/>
          </a:xfrm>
          <a:custGeom>
            <a:avLst/>
            <a:gdLst>
              <a:gd name="connsiteX0" fmla="*/ 0 w 431223"/>
              <a:gd name="connsiteY0" fmla="*/ 0 h 306532"/>
              <a:gd name="connsiteX1" fmla="*/ 72737 w 431223"/>
              <a:gd name="connsiteY1" fmla="*/ 218209 h 306532"/>
              <a:gd name="connsiteX2" fmla="*/ 249382 w 431223"/>
              <a:gd name="connsiteY2" fmla="*/ 306532 h 306532"/>
              <a:gd name="connsiteX3" fmla="*/ 431223 w 431223"/>
              <a:gd name="connsiteY3" fmla="*/ 249382 h 306532"/>
              <a:gd name="connsiteX4" fmla="*/ 431223 w 431223"/>
              <a:gd name="connsiteY4" fmla="*/ 249382 h 30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223" h="306532">
                <a:moveTo>
                  <a:pt x="0" y="0"/>
                </a:moveTo>
                <a:lnTo>
                  <a:pt x="72737" y="218209"/>
                </a:lnTo>
                <a:lnTo>
                  <a:pt x="249382" y="306532"/>
                </a:lnTo>
                <a:lnTo>
                  <a:pt x="431223" y="249382"/>
                </a:lnTo>
                <a:lnTo>
                  <a:pt x="431223" y="249382"/>
                </a:lnTo>
              </a:path>
            </a:pathLst>
          </a:custGeom>
          <a:noFill/>
          <a:ln>
            <a:solidFill>
              <a:srgbClr val="4756A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838929AE-7327-91BE-4508-E50940ED7B79}"/>
              </a:ext>
            </a:extLst>
          </p:cNvPr>
          <p:cNvSpPr txBox="1"/>
          <p:nvPr/>
        </p:nvSpPr>
        <p:spPr>
          <a:xfrm>
            <a:off x="7179344" y="4087360"/>
            <a:ext cx="97838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spc="-30" dirty="0">
                <a:solidFill>
                  <a:srgbClr val="B1C1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 км.</a:t>
            </a:r>
          </a:p>
          <a:p>
            <a:r>
              <a:rPr lang="ru-RU" sz="700" b="1" spc="-30" dirty="0">
                <a:solidFill>
                  <a:srgbClr val="B1C1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ч. 6 мин.</a:t>
            </a:r>
          </a:p>
        </p:txBody>
      </p:sp>
      <p:pic>
        <p:nvPicPr>
          <p:cNvPr id="237" name="Рисунок 236" descr="Конвертируемый со сплошной заливкой">
            <a:extLst>
              <a:ext uri="{FF2B5EF4-FFF2-40B4-BE49-F238E27FC236}">
                <a16:creationId xmlns:a16="http://schemas.microsoft.com/office/drawing/2014/main" id="{DA90A6E0-4D30-2B48-50C5-C8DC720D498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177869" y="3926668"/>
            <a:ext cx="180000" cy="18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6A496C-B21E-5E62-E8B7-7BB436EC32DB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БЛАГОВЕЩЕНСКОГО МУНИЦИПАЛЬНОГО ОКРУГА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B829ED-5AD9-E391-3DCA-96E4C7799FF6}"/>
              </a:ext>
            </a:extLst>
          </p:cNvPr>
          <p:cNvSpPr txBox="1"/>
          <p:nvPr/>
        </p:nvSpPr>
        <p:spPr>
          <a:xfrm>
            <a:off x="627015" y="550177"/>
            <a:ext cx="912507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ОБЩАЯ ХАРАКТЕРИСТИКА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БЛАГОВЕЩЕНСКОГО</a:t>
            </a: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 МУНИЦИПАЛЬНОГО ОКРУГА</a:t>
            </a:r>
          </a:p>
        </p:txBody>
      </p:sp>
      <p:pic>
        <p:nvPicPr>
          <p:cNvPr id="112" name="Рисунок 111"/>
          <p:cNvPicPr>
            <a:picLocks noChangeAspect="1"/>
          </p:cNvPicPr>
          <p:nvPr/>
        </p:nvPicPr>
        <p:blipFill>
          <a:blip r:embed="rId18">
            <a:grayscl/>
          </a:blip>
          <a:stretch>
            <a:fillRect/>
          </a:stretch>
        </p:blipFill>
        <p:spPr>
          <a:xfrm>
            <a:off x="6095143" y="1401544"/>
            <a:ext cx="3330029" cy="4284255"/>
          </a:xfrm>
          <a:prstGeom prst="rect">
            <a:avLst/>
          </a:prstGeom>
        </p:spPr>
      </p:pic>
      <p:sp>
        <p:nvSpPr>
          <p:cNvPr id="115" name="Овал 114">
            <a:extLst>
              <a:ext uri="{FF2B5EF4-FFF2-40B4-BE49-F238E27FC236}">
                <a16:creationId xmlns:a16="http://schemas.microsoft.com/office/drawing/2014/main" id="{CB97E129-5CAA-DCE1-7FFA-80E7077C3849}"/>
              </a:ext>
            </a:extLst>
          </p:cNvPr>
          <p:cNvSpPr/>
          <p:nvPr/>
        </p:nvSpPr>
        <p:spPr>
          <a:xfrm>
            <a:off x="7443968" y="4512267"/>
            <a:ext cx="125709" cy="125709"/>
          </a:xfrm>
          <a:prstGeom prst="ellipse">
            <a:avLst/>
          </a:prstGeom>
          <a:solidFill>
            <a:schemeClr val="bg1"/>
          </a:solidFill>
          <a:ln w="25400"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7" name="Скругленный прямоугольник 116">
            <a:extLst>
              <a:ext uri="{FF2B5EF4-FFF2-40B4-BE49-F238E27FC236}">
                <a16:creationId xmlns:a16="http://schemas.microsoft.com/office/drawing/2014/main" id="{BE907443-E8C5-7733-F616-158F47855DE6}"/>
              </a:ext>
            </a:extLst>
          </p:cNvPr>
          <p:cNvSpPr/>
          <p:nvPr/>
        </p:nvSpPr>
        <p:spPr>
          <a:xfrm>
            <a:off x="6176524" y="4434498"/>
            <a:ext cx="1212347" cy="23694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pPr algn="ctr"/>
            <a:r>
              <a:rPr lang="ru-RU" sz="10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Благовещен</a:t>
            </a:r>
            <a:r>
              <a:rPr lang="x-none" sz="1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</a:t>
            </a:r>
          </a:p>
        </p:txBody>
      </p:sp>
      <p:pic>
        <p:nvPicPr>
          <p:cNvPr id="118" name="Рисунок 117" descr="Маркер со сплошной заливкой">
            <a:extLst>
              <a:ext uri="{FF2B5EF4-FFF2-40B4-BE49-F238E27FC236}">
                <a16:creationId xmlns:a16="http://schemas.microsoft.com/office/drawing/2014/main" id="{CA7A7CDA-BA22-59AA-F6D7-6A7990E5DD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07406" y="4449981"/>
            <a:ext cx="210495" cy="210495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F03E8347-34B6-89F2-E98E-7F490ADEFA8C}"/>
              </a:ext>
            </a:extLst>
          </p:cNvPr>
          <p:cNvSpPr txBox="1"/>
          <p:nvPr/>
        </p:nvSpPr>
        <p:spPr>
          <a:xfrm>
            <a:off x="3316469" y="4770814"/>
            <a:ext cx="82088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10К-021</a:t>
            </a:r>
          </a:p>
        </p:txBody>
      </p:sp>
      <p:pic>
        <p:nvPicPr>
          <p:cNvPr id="80" name="Рисунок 79" descr="Конвертируемый со сплошной заливкой">
            <a:extLst>
              <a:ext uri="{FF2B5EF4-FFF2-40B4-BE49-F238E27FC236}">
                <a16:creationId xmlns:a16="http://schemas.microsoft.com/office/drawing/2014/main" id="{4F1A5C6A-5AE3-5CE9-7FCC-8E759B5F998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035732" y="4007693"/>
            <a:ext cx="360000" cy="360000"/>
          </a:xfrm>
          <a:prstGeom prst="rect">
            <a:avLst/>
          </a:prstGeom>
        </p:spPr>
      </p:pic>
      <p:pic>
        <p:nvPicPr>
          <p:cNvPr id="81" name="Рисунок 80" descr="Конвертируемый со сплошной заливкой">
            <a:extLst>
              <a:ext uri="{FF2B5EF4-FFF2-40B4-BE49-F238E27FC236}">
                <a16:creationId xmlns:a16="http://schemas.microsoft.com/office/drawing/2014/main" id="{4F1A5C6A-5AE3-5CE9-7FCC-8E759B5F998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547719" y="4007693"/>
            <a:ext cx="360000" cy="360000"/>
          </a:xfrm>
          <a:prstGeom prst="rect">
            <a:avLst/>
          </a:prstGeom>
        </p:spPr>
      </p:pic>
      <p:sp>
        <p:nvSpPr>
          <p:cNvPr id="82" name="Скругленный прямоугольник 81">
            <a:extLst>
              <a:ext uri="{FF2B5EF4-FFF2-40B4-BE49-F238E27FC236}">
                <a16:creationId xmlns:a16="http://schemas.microsoft.com/office/drawing/2014/main" id="{E19E5F7A-7545-E040-A371-B60ABBE4C00D}"/>
              </a:ext>
            </a:extLst>
          </p:cNvPr>
          <p:cNvSpPr/>
          <p:nvPr/>
        </p:nvSpPr>
        <p:spPr>
          <a:xfrm>
            <a:off x="636821" y="5530368"/>
            <a:ext cx="4450435" cy="873451"/>
          </a:xfrm>
          <a:prstGeom prst="roundRect">
            <a:avLst>
              <a:gd name="adj" fmla="val 2509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0" name="Скругленный прямоугольник 89">
            <a:extLst>
              <a:ext uri="{FF2B5EF4-FFF2-40B4-BE49-F238E27FC236}">
                <a16:creationId xmlns:a16="http://schemas.microsoft.com/office/drawing/2014/main" id="{CC153910-9A00-1ED6-0150-93643BD15075}"/>
              </a:ext>
            </a:extLst>
          </p:cNvPr>
          <p:cNvSpPr/>
          <p:nvPr/>
        </p:nvSpPr>
        <p:spPr>
          <a:xfrm>
            <a:off x="1530580" y="5586336"/>
            <a:ext cx="2585548" cy="761513"/>
          </a:xfrm>
          <a:prstGeom prst="roundRect">
            <a:avLst>
              <a:gd name="adj" fmla="val 30066"/>
            </a:avLst>
          </a:prstGeom>
          <a:solidFill>
            <a:schemeClr val="bg1"/>
          </a:solidFill>
          <a:ln w="12700"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155AAA7-6F11-C116-F937-E98916006BF3}"/>
              </a:ext>
            </a:extLst>
          </p:cNvPr>
          <p:cNvSpPr txBox="1"/>
          <p:nvPr/>
        </p:nvSpPr>
        <p:spPr>
          <a:xfrm>
            <a:off x="1692745" y="5688067"/>
            <a:ext cx="77946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570,3 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</a:t>
            </a: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0" name="Рисунок 99" descr="Конвертируемый со сплошной заливкой">
            <a:extLst>
              <a:ext uri="{FF2B5EF4-FFF2-40B4-BE49-F238E27FC236}">
                <a16:creationId xmlns:a16="http://schemas.microsoft.com/office/drawing/2014/main" id="{AB30A21E-CA3E-EDBF-1681-3C9A21D89D6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619869" y="5596859"/>
            <a:ext cx="360000" cy="360000"/>
          </a:xfrm>
          <a:prstGeom prst="rect">
            <a:avLst/>
          </a:prstGeom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id="{72D212F3-7BD5-2C2D-0046-5E481391F67F}"/>
              </a:ext>
            </a:extLst>
          </p:cNvPr>
          <p:cNvSpPr txBox="1"/>
          <p:nvPr/>
        </p:nvSpPr>
        <p:spPr>
          <a:xfrm>
            <a:off x="1692745" y="5956859"/>
            <a:ext cx="234031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автомобильные дороги местного значения</a:t>
            </a:r>
          </a:p>
        </p:txBody>
      </p:sp>
    </p:spTree>
    <p:extLst>
      <p:ext uri="{BB962C8B-B14F-4D97-AF65-F5344CB8AC3E}">
        <p14:creationId xmlns:p14="http://schemas.microsoft.com/office/powerpoint/2010/main" val="3612813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2273092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социально-экономические показатели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CA681B2E-CC94-3AAF-E060-F2F2C175E23F}"/>
              </a:ext>
            </a:extLst>
          </p:cNvPr>
          <p:cNvSpPr/>
          <p:nvPr/>
        </p:nvSpPr>
        <p:spPr>
          <a:xfrm>
            <a:off x="704545" y="1401546"/>
            <a:ext cx="6023956" cy="4905423"/>
          </a:xfrm>
          <a:prstGeom prst="roundRect">
            <a:avLst>
              <a:gd name="adj" fmla="val 547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0D1167F1-43B4-FA82-606E-E7575884A9A9}"/>
              </a:ext>
            </a:extLst>
          </p:cNvPr>
          <p:cNvSpPr/>
          <p:nvPr/>
        </p:nvSpPr>
        <p:spPr>
          <a:xfrm>
            <a:off x="6819477" y="1401546"/>
            <a:ext cx="2968120" cy="775597"/>
          </a:xfrm>
          <a:prstGeom prst="roundRect">
            <a:avLst>
              <a:gd name="adj" fmla="val 331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ОТРАСЛЕВАЯ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СТРУКТУРА ЭКОНОМИКИ В 2024 ГОДУ (%)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4E0C2D50-D926-C00C-331C-C79D5FBD02A4}"/>
              </a:ext>
            </a:extLst>
          </p:cNvPr>
          <p:cNvSpPr/>
          <p:nvPr/>
        </p:nvSpPr>
        <p:spPr>
          <a:xfrm>
            <a:off x="6821196" y="2294500"/>
            <a:ext cx="2966400" cy="4012470"/>
          </a:xfrm>
          <a:prstGeom prst="roundRect">
            <a:avLst>
              <a:gd name="adj" fmla="val 872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aphicFrame>
        <p:nvGraphicFramePr>
          <p:cNvPr id="67" name="Диаграмма 66">
            <a:extLst>
              <a:ext uri="{FF2B5EF4-FFF2-40B4-BE49-F238E27FC236}">
                <a16:creationId xmlns:a16="http://schemas.microsoft.com/office/drawing/2014/main" id="{3CBBECBC-5927-FDA8-F3B5-C670703B96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2023197"/>
              </p:ext>
            </p:extLst>
          </p:nvPr>
        </p:nvGraphicFramePr>
        <p:xfrm>
          <a:off x="6817753" y="2287248"/>
          <a:ext cx="2966399" cy="4019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4B987983-F07E-F572-08A2-A9B03E6871E5}"/>
              </a:ext>
            </a:extLst>
          </p:cNvPr>
          <p:cNvCxnSpPr>
            <a:cxnSpLocks/>
          </p:cNvCxnSpPr>
          <p:nvPr/>
        </p:nvCxnSpPr>
        <p:spPr>
          <a:xfrm>
            <a:off x="907085" y="6000498"/>
            <a:ext cx="27066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61B276B5-A05C-4084-6B05-771C3FE2940E}"/>
              </a:ext>
            </a:extLst>
          </p:cNvPr>
          <p:cNvSpPr txBox="1"/>
          <p:nvPr/>
        </p:nvSpPr>
        <p:spPr>
          <a:xfrm>
            <a:off x="1294059" y="5938942"/>
            <a:ext cx="26308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x-non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id="{E41DF579-8696-DD20-F1CC-5CD2F3DBCE34}"/>
              </a:ext>
            </a:extLst>
          </p:cNvPr>
          <p:cNvCxnSpPr>
            <a:cxnSpLocks/>
          </p:cNvCxnSpPr>
          <p:nvPr/>
        </p:nvCxnSpPr>
        <p:spPr>
          <a:xfrm>
            <a:off x="1736354" y="6000498"/>
            <a:ext cx="270662" cy="0"/>
          </a:xfrm>
          <a:prstGeom prst="line">
            <a:avLst/>
          </a:prstGeom>
          <a:ln w="12700">
            <a:solidFill>
              <a:srgbClr val="B1C1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C868A8CD-3BA5-845F-2948-B9125448DA88}"/>
              </a:ext>
            </a:extLst>
          </p:cNvPr>
          <p:cNvSpPr txBox="1"/>
          <p:nvPr/>
        </p:nvSpPr>
        <p:spPr>
          <a:xfrm>
            <a:off x="2123328" y="5938942"/>
            <a:ext cx="26308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x-non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1" name="Прямая соединительная линия 100">
            <a:extLst>
              <a:ext uri="{FF2B5EF4-FFF2-40B4-BE49-F238E27FC236}">
                <a16:creationId xmlns:a16="http://schemas.microsoft.com/office/drawing/2014/main" id="{65A9FFCD-B422-6BAC-3756-D7F21C5FD4A9}"/>
              </a:ext>
            </a:extLst>
          </p:cNvPr>
          <p:cNvCxnSpPr>
            <a:cxnSpLocks/>
          </p:cNvCxnSpPr>
          <p:nvPr/>
        </p:nvCxnSpPr>
        <p:spPr>
          <a:xfrm>
            <a:off x="2565623" y="6000498"/>
            <a:ext cx="270662" cy="0"/>
          </a:xfrm>
          <a:prstGeom prst="line">
            <a:avLst/>
          </a:prstGeom>
          <a:ln w="12700">
            <a:solidFill>
              <a:srgbClr val="4756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8BFA7629-1D6D-6368-F7B0-8E071839277B}"/>
              </a:ext>
            </a:extLst>
          </p:cNvPr>
          <p:cNvSpPr txBox="1"/>
          <p:nvPr/>
        </p:nvSpPr>
        <p:spPr>
          <a:xfrm>
            <a:off x="2952597" y="5938942"/>
            <a:ext cx="78249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2024 год</a:t>
            </a:r>
            <a:endParaRPr lang="x-non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9" name="Группа 158">
            <a:extLst>
              <a:ext uri="{FF2B5EF4-FFF2-40B4-BE49-F238E27FC236}">
                <a16:creationId xmlns:a16="http://schemas.microsoft.com/office/drawing/2014/main" id="{859BFF25-7647-679E-CF0A-EDBC0E40A471}"/>
              </a:ext>
            </a:extLst>
          </p:cNvPr>
          <p:cNvGrpSpPr/>
          <p:nvPr/>
        </p:nvGrpSpPr>
        <p:grpSpPr>
          <a:xfrm>
            <a:off x="2364760" y="2422510"/>
            <a:ext cx="2696999" cy="2610156"/>
            <a:chOff x="2364760" y="2381870"/>
            <a:chExt cx="2740663" cy="2610156"/>
          </a:xfrm>
        </p:grpSpPr>
        <p:sp>
          <p:nvSpPr>
            <p:cNvPr id="113" name="Правильный пятиугольник 112">
              <a:extLst>
                <a:ext uri="{FF2B5EF4-FFF2-40B4-BE49-F238E27FC236}">
                  <a16:creationId xmlns:a16="http://schemas.microsoft.com/office/drawing/2014/main" id="{2E6B3244-8CEB-6239-7F38-F265B373BF99}"/>
                </a:ext>
              </a:extLst>
            </p:cNvPr>
            <p:cNvSpPr/>
            <p:nvPr/>
          </p:nvSpPr>
          <p:spPr>
            <a:xfrm>
              <a:off x="2364760" y="2381870"/>
              <a:ext cx="2740663" cy="2610155"/>
            </a:xfrm>
            <a:prstGeom prst="pentagon">
              <a:avLst/>
            </a:prstGeom>
            <a:solidFill>
              <a:srgbClr val="FBFBF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4" name="Правильный пятиугольник 113">
              <a:extLst>
                <a:ext uri="{FF2B5EF4-FFF2-40B4-BE49-F238E27FC236}">
                  <a16:creationId xmlns:a16="http://schemas.microsoft.com/office/drawing/2014/main" id="{4495E117-48D2-15E2-0BCE-6E44870B1947}"/>
                </a:ext>
              </a:extLst>
            </p:cNvPr>
            <p:cNvSpPr/>
            <p:nvPr/>
          </p:nvSpPr>
          <p:spPr>
            <a:xfrm>
              <a:off x="2730643" y="2730330"/>
              <a:ext cx="2008897" cy="1913235"/>
            </a:xfrm>
            <a:prstGeom prst="pent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cxnSp>
          <p:nvCxnSpPr>
            <p:cNvPr id="116" name="Прямая соединительная линия 115">
              <a:extLst>
                <a:ext uri="{FF2B5EF4-FFF2-40B4-BE49-F238E27FC236}">
                  <a16:creationId xmlns:a16="http://schemas.microsoft.com/office/drawing/2014/main" id="{1C6AE833-741A-D6C2-6D6F-7C8212816507}"/>
                </a:ext>
              </a:extLst>
            </p:cNvPr>
            <p:cNvCxnSpPr>
              <a:cxnSpLocks/>
            </p:cNvCxnSpPr>
            <p:nvPr/>
          </p:nvCxnSpPr>
          <p:spPr>
            <a:xfrm>
              <a:off x="3738408" y="2381871"/>
              <a:ext cx="0" cy="2610155"/>
            </a:xfrm>
            <a:prstGeom prst="line">
              <a:avLst/>
            </a:prstGeom>
            <a:ln>
              <a:solidFill>
                <a:srgbClr val="F1F1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8" name="Группа 157">
              <a:extLst>
                <a:ext uri="{FF2B5EF4-FFF2-40B4-BE49-F238E27FC236}">
                  <a16:creationId xmlns:a16="http://schemas.microsoft.com/office/drawing/2014/main" id="{7B27636C-D5DC-E85C-EE19-185390D0DD09}"/>
                </a:ext>
              </a:extLst>
            </p:cNvPr>
            <p:cNvGrpSpPr/>
            <p:nvPr/>
          </p:nvGrpSpPr>
          <p:grpSpPr>
            <a:xfrm>
              <a:off x="2655096" y="3084325"/>
              <a:ext cx="2159991" cy="1205244"/>
              <a:chOff x="2654916" y="3117426"/>
              <a:chExt cx="2159991" cy="1205244"/>
            </a:xfrm>
          </p:grpSpPr>
          <p:grpSp>
            <p:nvGrpSpPr>
              <p:cNvPr id="121" name="Группа 120">
                <a:extLst>
                  <a:ext uri="{FF2B5EF4-FFF2-40B4-BE49-F238E27FC236}">
                    <a16:creationId xmlns:a16="http://schemas.microsoft.com/office/drawing/2014/main" id="{C0E3F89F-5015-76B7-83AB-B2981EC78399}"/>
                  </a:ext>
                </a:extLst>
              </p:cNvPr>
              <p:cNvGrpSpPr/>
              <p:nvPr/>
            </p:nvGrpSpPr>
            <p:grpSpPr>
              <a:xfrm>
                <a:off x="2654916" y="3117426"/>
                <a:ext cx="2159991" cy="1205244"/>
                <a:chOff x="2491740" y="3198701"/>
                <a:chExt cx="2486289" cy="1387314"/>
              </a:xfrm>
            </p:grpSpPr>
            <p:cxnSp>
              <p:nvCxnSpPr>
                <p:cNvPr id="117" name="Прямая соединительная линия 116">
                  <a:extLst>
                    <a:ext uri="{FF2B5EF4-FFF2-40B4-BE49-F238E27FC236}">
                      <a16:creationId xmlns:a16="http://schemas.microsoft.com/office/drawing/2014/main" id="{8B915712-0841-7078-5D11-970E6AA701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91740" y="3198701"/>
                  <a:ext cx="2402899" cy="1387314"/>
                </a:xfrm>
                <a:prstGeom prst="line">
                  <a:avLst/>
                </a:prstGeom>
                <a:ln>
                  <a:solidFill>
                    <a:srgbClr val="F1F1F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Прямая соединительная линия 119">
                  <a:extLst>
                    <a:ext uri="{FF2B5EF4-FFF2-40B4-BE49-F238E27FC236}">
                      <a16:creationId xmlns:a16="http://schemas.microsoft.com/office/drawing/2014/main" id="{1708A3A5-006B-B5E0-C489-EABF0F1377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75130" y="3198701"/>
                  <a:ext cx="2402899" cy="1387314"/>
                </a:xfrm>
                <a:prstGeom prst="line">
                  <a:avLst/>
                </a:prstGeom>
                <a:ln>
                  <a:solidFill>
                    <a:srgbClr val="F1F1F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2" name="Овал 121">
                <a:extLst>
                  <a:ext uri="{FF2B5EF4-FFF2-40B4-BE49-F238E27FC236}">
                    <a16:creationId xmlns:a16="http://schemas.microsoft.com/office/drawing/2014/main" id="{5A0E3986-D229-D6EC-5021-52A0442A8505}"/>
                  </a:ext>
                </a:extLst>
              </p:cNvPr>
              <p:cNvSpPr/>
              <p:nvPr/>
            </p:nvSpPr>
            <p:spPr>
              <a:xfrm>
                <a:off x="3708583" y="3664426"/>
                <a:ext cx="62551" cy="62551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4DDD486F-FFDC-3AC3-0983-1563F64C780C}"/>
              </a:ext>
            </a:extLst>
          </p:cNvPr>
          <p:cNvSpPr txBox="1"/>
          <p:nvPr/>
        </p:nvSpPr>
        <p:spPr>
          <a:xfrm>
            <a:off x="2727542" y="1674883"/>
            <a:ext cx="201199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инвестиций </a:t>
            </a:r>
          </a:p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основной капитал</a:t>
            </a:r>
          </a:p>
          <a:p>
            <a:r>
              <a:rPr lang="ru-RU" sz="10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руб</a:t>
            </a:r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x-none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Скругленный прямоугольник 124">
            <a:extLst>
              <a:ext uri="{FF2B5EF4-FFF2-40B4-BE49-F238E27FC236}">
                <a16:creationId xmlns:a16="http://schemas.microsoft.com/office/drawing/2014/main" id="{7DACA747-66C6-0E65-B5FA-C504D9C6D2C4}"/>
              </a:ext>
            </a:extLst>
          </p:cNvPr>
          <p:cNvSpPr/>
          <p:nvPr/>
        </p:nvSpPr>
        <p:spPr>
          <a:xfrm>
            <a:off x="2727543" y="2213397"/>
            <a:ext cx="564988" cy="221382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4 657,8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Скругленный прямоугольник 125">
            <a:extLst>
              <a:ext uri="{FF2B5EF4-FFF2-40B4-BE49-F238E27FC236}">
                <a16:creationId xmlns:a16="http://schemas.microsoft.com/office/drawing/2014/main" id="{1F8EAFBB-518D-C75C-F633-1B12885366D0}"/>
              </a:ext>
            </a:extLst>
          </p:cNvPr>
          <p:cNvSpPr/>
          <p:nvPr/>
        </p:nvSpPr>
        <p:spPr>
          <a:xfrm>
            <a:off x="3992929" y="2204003"/>
            <a:ext cx="521047" cy="230776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726,6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Скругленный прямоугольник 126">
            <a:extLst>
              <a:ext uri="{FF2B5EF4-FFF2-40B4-BE49-F238E27FC236}">
                <a16:creationId xmlns:a16="http://schemas.microsoft.com/office/drawing/2014/main" id="{0B4880A1-91DC-D0F0-A77C-E94DED46A2DE}"/>
              </a:ext>
            </a:extLst>
          </p:cNvPr>
          <p:cNvSpPr/>
          <p:nvPr/>
        </p:nvSpPr>
        <p:spPr>
          <a:xfrm>
            <a:off x="3382278" y="2204004"/>
            <a:ext cx="520903" cy="230775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3 122,8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51F7AF6-8F8A-5B37-A1C2-3650196617FB}"/>
              </a:ext>
            </a:extLst>
          </p:cNvPr>
          <p:cNvSpPr txBox="1"/>
          <p:nvPr/>
        </p:nvSpPr>
        <p:spPr>
          <a:xfrm>
            <a:off x="5006991" y="2659870"/>
            <a:ext cx="1635198" cy="661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отгруженных товаров собственного производства</a:t>
            </a:r>
          </a:p>
          <a:p>
            <a:r>
              <a:rPr lang="ru-RU" sz="10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руб.</a:t>
            </a:r>
            <a:endParaRPr lang="x-none" sz="10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2EFB3336-310E-8D41-40DB-BCF7E0A8AF90}"/>
              </a:ext>
            </a:extLst>
          </p:cNvPr>
          <p:cNvSpPr txBox="1"/>
          <p:nvPr/>
        </p:nvSpPr>
        <p:spPr>
          <a:xfrm>
            <a:off x="4902926" y="4229355"/>
            <a:ext cx="1493158" cy="4906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число субъектов малого бизнеса</a:t>
            </a:r>
          </a:p>
          <a:p>
            <a:r>
              <a:rPr lang="ru-RU" sz="10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ед.</a:t>
            </a:r>
            <a:endParaRPr lang="x-none" sz="10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B8B9FEF-8A61-E7B5-E26D-6064E35C71F8}"/>
              </a:ext>
            </a:extLst>
          </p:cNvPr>
          <p:cNvSpPr txBox="1"/>
          <p:nvPr/>
        </p:nvSpPr>
        <p:spPr>
          <a:xfrm>
            <a:off x="733995" y="4229354"/>
            <a:ext cx="165935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оборот розничной торговли</a:t>
            </a:r>
          </a:p>
          <a:p>
            <a:r>
              <a:rPr lang="ru-RU" sz="10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руб.</a:t>
            </a:r>
            <a:endParaRPr lang="x-none" sz="10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CD500BF9-38C1-5529-5619-ECFDF6A02DFC}"/>
              </a:ext>
            </a:extLst>
          </p:cNvPr>
          <p:cNvSpPr txBox="1"/>
          <p:nvPr/>
        </p:nvSpPr>
        <p:spPr>
          <a:xfrm>
            <a:off x="777591" y="2659870"/>
            <a:ext cx="1593697" cy="661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среднегодовая численность населения </a:t>
            </a:r>
          </a:p>
          <a:p>
            <a:r>
              <a:rPr lang="ru-RU" sz="10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чел.</a:t>
            </a:r>
            <a:endParaRPr lang="x-none" sz="10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BD9E40EF-B3BB-3EB9-AF5B-3B81E652F392}"/>
              </a:ext>
            </a:extLst>
          </p:cNvPr>
          <p:cNvSpPr txBox="1"/>
          <p:nvPr/>
        </p:nvSpPr>
        <p:spPr>
          <a:xfrm>
            <a:off x="2906325" y="5061470"/>
            <a:ext cx="161386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среднемесячная заработная плата</a:t>
            </a:r>
          </a:p>
          <a:p>
            <a:r>
              <a:rPr lang="ru-RU" sz="10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x-none" sz="10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Шестиугольник 160">
            <a:extLst>
              <a:ext uri="{FF2B5EF4-FFF2-40B4-BE49-F238E27FC236}">
                <a16:creationId xmlns:a16="http://schemas.microsoft.com/office/drawing/2014/main" id="{80C5CFFC-7012-7F1B-F30E-BDA9A7D11940}"/>
              </a:ext>
            </a:extLst>
          </p:cNvPr>
          <p:cNvSpPr/>
          <p:nvPr/>
        </p:nvSpPr>
        <p:spPr>
          <a:xfrm rot="1800000">
            <a:off x="2920822" y="3086486"/>
            <a:ext cx="1376047" cy="1432398"/>
          </a:xfrm>
          <a:custGeom>
            <a:avLst/>
            <a:gdLst>
              <a:gd name="connsiteX0" fmla="*/ 0 w 1889708"/>
              <a:gd name="connsiteY0" fmla="*/ 814530 h 1629059"/>
              <a:gd name="connsiteX1" fmla="*/ 407265 w 1889708"/>
              <a:gd name="connsiteY1" fmla="*/ 0 h 1629059"/>
              <a:gd name="connsiteX2" fmla="*/ 1482443 w 1889708"/>
              <a:gd name="connsiteY2" fmla="*/ 0 h 1629059"/>
              <a:gd name="connsiteX3" fmla="*/ 1889708 w 1889708"/>
              <a:gd name="connsiteY3" fmla="*/ 814530 h 1629059"/>
              <a:gd name="connsiteX4" fmla="*/ 1482443 w 1889708"/>
              <a:gd name="connsiteY4" fmla="*/ 1629059 h 1629059"/>
              <a:gd name="connsiteX5" fmla="*/ 407265 w 1889708"/>
              <a:gd name="connsiteY5" fmla="*/ 1629059 h 1629059"/>
              <a:gd name="connsiteX6" fmla="*/ 0 w 1889708"/>
              <a:gd name="connsiteY6" fmla="*/ 814530 h 1629059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482443 w 1889708"/>
              <a:gd name="connsiteY4" fmla="*/ 1629059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141294 w 1889708"/>
              <a:gd name="connsiteY4" fmla="*/ 1268210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220266 w 1889708"/>
              <a:gd name="connsiteY4" fmla="*/ 1381991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482443 w 1657677"/>
              <a:gd name="connsiteY2" fmla="*/ 0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226899 w 1657677"/>
              <a:gd name="connsiteY2" fmla="*/ 120977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64969"/>
              <a:gd name="connsiteY0" fmla="*/ 778896 h 1736015"/>
              <a:gd name="connsiteX1" fmla="*/ 414557 w 1664969"/>
              <a:gd name="connsiteY1" fmla="*/ 0 h 1736015"/>
              <a:gd name="connsiteX2" fmla="*/ 1234191 w 1664969"/>
              <a:gd name="connsiteY2" fmla="*/ 120977 h 1736015"/>
              <a:gd name="connsiteX3" fmla="*/ 1664969 w 1664969"/>
              <a:gd name="connsiteY3" fmla="*/ 769197 h 1736015"/>
              <a:gd name="connsiteX4" fmla="*/ 1227558 w 1664969"/>
              <a:gd name="connsiteY4" fmla="*/ 1381991 h 1736015"/>
              <a:gd name="connsiteX5" fmla="*/ 263809 w 1664969"/>
              <a:gd name="connsiteY5" fmla="*/ 1736015 h 1736015"/>
              <a:gd name="connsiteX6" fmla="*/ 0 w 1664969"/>
              <a:gd name="connsiteY6" fmla="*/ 778896 h 1736015"/>
              <a:gd name="connsiteX0" fmla="*/ 0 w 1664969"/>
              <a:gd name="connsiteY0" fmla="*/ 657919 h 1615038"/>
              <a:gd name="connsiteX1" fmla="*/ 538202 w 1664969"/>
              <a:gd name="connsiteY1" fmla="*/ 93182 h 1615038"/>
              <a:gd name="connsiteX2" fmla="*/ 1234191 w 1664969"/>
              <a:gd name="connsiteY2" fmla="*/ 0 h 1615038"/>
              <a:gd name="connsiteX3" fmla="*/ 1664969 w 1664969"/>
              <a:gd name="connsiteY3" fmla="*/ 648220 h 1615038"/>
              <a:gd name="connsiteX4" fmla="*/ 1227558 w 1664969"/>
              <a:gd name="connsiteY4" fmla="*/ 1261014 h 1615038"/>
              <a:gd name="connsiteX5" fmla="*/ 263809 w 1664969"/>
              <a:gd name="connsiteY5" fmla="*/ 1615038 h 1615038"/>
              <a:gd name="connsiteX6" fmla="*/ 0 w 1664969"/>
              <a:gd name="connsiteY6" fmla="*/ 657919 h 1615038"/>
              <a:gd name="connsiteX0" fmla="*/ 0 w 1546566"/>
              <a:gd name="connsiteY0" fmla="*/ 657919 h 1615038"/>
              <a:gd name="connsiteX1" fmla="*/ 538202 w 1546566"/>
              <a:gd name="connsiteY1" fmla="*/ 93182 h 1615038"/>
              <a:gd name="connsiteX2" fmla="*/ 1234191 w 1546566"/>
              <a:gd name="connsiteY2" fmla="*/ 0 h 1615038"/>
              <a:gd name="connsiteX3" fmla="*/ 1546566 w 1546566"/>
              <a:gd name="connsiteY3" fmla="*/ 650174 h 1615038"/>
              <a:gd name="connsiteX4" fmla="*/ 1227558 w 1546566"/>
              <a:gd name="connsiteY4" fmla="*/ 1261014 h 1615038"/>
              <a:gd name="connsiteX5" fmla="*/ 263809 w 1546566"/>
              <a:gd name="connsiteY5" fmla="*/ 1615038 h 1615038"/>
              <a:gd name="connsiteX6" fmla="*/ 0 w 1546566"/>
              <a:gd name="connsiteY6" fmla="*/ 657919 h 1615038"/>
              <a:gd name="connsiteX0" fmla="*/ 0 w 1546566"/>
              <a:gd name="connsiteY0" fmla="*/ 657919 h 1518248"/>
              <a:gd name="connsiteX1" fmla="*/ 538202 w 1546566"/>
              <a:gd name="connsiteY1" fmla="*/ 93182 h 1518248"/>
              <a:gd name="connsiteX2" fmla="*/ 1234191 w 1546566"/>
              <a:gd name="connsiteY2" fmla="*/ 0 h 1518248"/>
              <a:gd name="connsiteX3" fmla="*/ 1546566 w 1546566"/>
              <a:gd name="connsiteY3" fmla="*/ 650174 h 1518248"/>
              <a:gd name="connsiteX4" fmla="*/ 1227558 w 1546566"/>
              <a:gd name="connsiteY4" fmla="*/ 1261014 h 1518248"/>
              <a:gd name="connsiteX5" fmla="*/ 373944 w 1546566"/>
              <a:gd name="connsiteY5" fmla="*/ 1518248 h 1518248"/>
              <a:gd name="connsiteX6" fmla="*/ 0 w 1546566"/>
              <a:gd name="connsiteY6" fmla="*/ 657919 h 1518248"/>
              <a:gd name="connsiteX0" fmla="*/ 0 w 1546566"/>
              <a:gd name="connsiteY0" fmla="*/ 572069 h 1432398"/>
              <a:gd name="connsiteX1" fmla="*/ 538202 w 1546566"/>
              <a:gd name="connsiteY1" fmla="*/ 7332 h 1432398"/>
              <a:gd name="connsiteX2" fmla="*/ 1177507 w 1546566"/>
              <a:gd name="connsiteY2" fmla="*/ 0 h 1432398"/>
              <a:gd name="connsiteX3" fmla="*/ 1546566 w 1546566"/>
              <a:gd name="connsiteY3" fmla="*/ 564324 h 1432398"/>
              <a:gd name="connsiteX4" fmla="*/ 1227558 w 1546566"/>
              <a:gd name="connsiteY4" fmla="*/ 1175164 h 1432398"/>
              <a:gd name="connsiteX5" fmla="*/ 373944 w 1546566"/>
              <a:gd name="connsiteY5" fmla="*/ 1432398 h 1432398"/>
              <a:gd name="connsiteX6" fmla="*/ 0 w 1546566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227558 w 1484490"/>
              <a:gd name="connsiteY4" fmla="*/ 1175164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185967 w 1484490"/>
              <a:gd name="connsiteY4" fmla="*/ 1126130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376047"/>
              <a:gd name="connsiteY0" fmla="*/ 575866 h 1432398"/>
              <a:gd name="connsiteX1" fmla="*/ 429759 w 1376047"/>
              <a:gd name="connsiteY1" fmla="*/ 7332 h 1432398"/>
              <a:gd name="connsiteX2" fmla="*/ 1069064 w 1376047"/>
              <a:gd name="connsiteY2" fmla="*/ 0 h 1432398"/>
              <a:gd name="connsiteX3" fmla="*/ 1376047 w 1376047"/>
              <a:gd name="connsiteY3" fmla="*/ 560321 h 1432398"/>
              <a:gd name="connsiteX4" fmla="*/ 1077524 w 1376047"/>
              <a:gd name="connsiteY4" fmla="*/ 1126130 h 1432398"/>
              <a:gd name="connsiteX5" fmla="*/ 265501 w 1376047"/>
              <a:gd name="connsiteY5" fmla="*/ 1432398 h 1432398"/>
              <a:gd name="connsiteX6" fmla="*/ 0 w 1376047"/>
              <a:gd name="connsiteY6" fmla="*/ 575866 h 143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6047" h="1432398">
                <a:moveTo>
                  <a:pt x="0" y="575866"/>
                </a:moveTo>
                <a:lnTo>
                  <a:pt x="429759" y="7332"/>
                </a:lnTo>
                <a:lnTo>
                  <a:pt x="1069064" y="0"/>
                </a:lnTo>
                <a:lnTo>
                  <a:pt x="1376047" y="560321"/>
                </a:lnTo>
                <a:lnTo>
                  <a:pt x="1077524" y="1126130"/>
                </a:lnTo>
                <a:lnTo>
                  <a:pt x="265501" y="1432398"/>
                </a:lnTo>
                <a:lnTo>
                  <a:pt x="0" y="575866"/>
                </a:lnTo>
                <a:close/>
              </a:path>
            </a:pathLst>
          </a:custGeom>
          <a:noFill/>
          <a:ln>
            <a:solidFill>
              <a:srgbClr val="A6A6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3" name="Шестиугольник 160">
            <a:extLst>
              <a:ext uri="{FF2B5EF4-FFF2-40B4-BE49-F238E27FC236}">
                <a16:creationId xmlns:a16="http://schemas.microsoft.com/office/drawing/2014/main" id="{BFE3E32D-4E32-EF8D-83DB-B70C7B2C852E}"/>
              </a:ext>
            </a:extLst>
          </p:cNvPr>
          <p:cNvSpPr/>
          <p:nvPr/>
        </p:nvSpPr>
        <p:spPr>
          <a:xfrm rot="1800000">
            <a:off x="2632484" y="2933471"/>
            <a:ext cx="1825527" cy="1348087"/>
          </a:xfrm>
          <a:custGeom>
            <a:avLst/>
            <a:gdLst>
              <a:gd name="connsiteX0" fmla="*/ 0 w 1889708"/>
              <a:gd name="connsiteY0" fmla="*/ 814530 h 1629059"/>
              <a:gd name="connsiteX1" fmla="*/ 407265 w 1889708"/>
              <a:gd name="connsiteY1" fmla="*/ 0 h 1629059"/>
              <a:gd name="connsiteX2" fmla="*/ 1482443 w 1889708"/>
              <a:gd name="connsiteY2" fmla="*/ 0 h 1629059"/>
              <a:gd name="connsiteX3" fmla="*/ 1889708 w 1889708"/>
              <a:gd name="connsiteY3" fmla="*/ 814530 h 1629059"/>
              <a:gd name="connsiteX4" fmla="*/ 1482443 w 1889708"/>
              <a:gd name="connsiteY4" fmla="*/ 1629059 h 1629059"/>
              <a:gd name="connsiteX5" fmla="*/ 407265 w 1889708"/>
              <a:gd name="connsiteY5" fmla="*/ 1629059 h 1629059"/>
              <a:gd name="connsiteX6" fmla="*/ 0 w 1889708"/>
              <a:gd name="connsiteY6" fmla="*/ 814530 h 1629059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482443 w 1889708"/>
              <a:gd name="connsiteY4" fmla="*/ 1629059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141294 w 1889708"/>
              <a:gd name="connsiteY4" fmla="*/ 1268210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220266 w 1889708"/>
              <a:gd name="connsiteY4" fmla="*/ 1381991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482443 w 1657677"/>
              <a:gd name="connsiteY2" fmla="*/ 0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226899 w 1657677"/>
              <a:gd name="connsiteY2" fmla="*/ 120977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64969"/>
              <a:gd name="connsiteY0" fmla="*/ 778896 h 1736015"/>
              <a:gd name="connsiteX1" fmla="*/ 414557 w 1664969"/>
              <a:gd name="connsiteY1" fmla="*/ 0 h 1736015"/>
              <a:gd name="connsiteX2" fmla="*/ 1234191 w 1664969"/>
              <a:gd name="connsiteY2" fmla="*/ 120977 h 1736015"/>
              <a:gd name="connsiteX3" fmla="*/ 1664969 w 1664969"/>
              <a:gd name="connsiteY3" fmla="*/ 769197 h 1736015"/>
              <a:gd name="connsiteX4" fmla="*/ 1227558 w 1664969"/>
              <a:gd name="connsiteY4" fmla="*/ 1381991 h 1736015"/>
              <a:gd name="connsiteX5" fmla="*/ 263809 w 1664969"/>
              <a:gd name="connsiteY5" fmla="*/ 1736015 h 1736015"/>
              <a:gd name="connsiteX6" fmla="*/ 0 w 1664969"/>
              <a:gd name="connsiteY6" fmla="*/ 778896 h 1736015"/>
              <a:gd name="connsiteX0" fmla="*/ 0 w 1664969"/>
              <a:gd name="connsiteY0" fmla="*/ 657919 h 1615038"/>
              <a:gd name="connsiteX1" fmla="*/ 538202 w 1664969"/>
              <a:gd name="connsiteY1" fmla="*/ 93182 h 1615038"/>
              <a:gd name="connsiteX2" fmla="*/ 1234191 w 1664969"/>
              <a:gd name="connsiteY2" fmla="*/ 0 h 1615038"/>
              <a:gd name="connsiteX3" fmla="*/ 1664969 w 1664969"/>
              <a:gd name="connsiteY3" fmla="*/ 648220 h 1615038"/>
              <a:gd name="connsiteX4" fmla="*/ 1227558 w 1664969"/>
              <a:gd name="connsiteY4" fmla="*/ 1261014 h 1615038"/>
              <a:gd name="connsiteX5" fmla="*/ 263809 w 1664969"/>
              <a:gd name="connsiteY5" fmla="*/ 1615038 h 1615038"/>
              <a:gd name="connsiteX6" fmla="*/ 0 w 1664969"/>
              <a:gd name="connsiteY6" fmla="*/ 657919 h 1615038"/>
              <a:gd name="connsiteX0" fmla="*/ 0 w 1546566"/>
              <a:gd name="connsiteY0" fmla="*/ 657919 h 1615038"/>
              <a:gd name="connsiteX1" fmla="*/ 538202 w 1546566"/>
              <a:gd name="connsiteY1" fmla="*/ 93182 h 1615038"/>
              <a:gd name="connsiteX2" fmla="*/ 1234191 w 1546566"/>
              <a:gd name="connsiteY2" fmla="*/ 0 h 1615038"/>
              <a:gd name="connsiteX3" fmla="*/ 1546566 w 1546566"/>
              <a:gd name="connsiteY3" fmla="*/ 650174 h 1615038"/>
              <a:gd name="connsiteX4" fmla="*/ 1227558 w 1546566"/>
              <a:gd name="connsiteY4" fmla="*/ 1261014 h 1615038"/>
              <a:gd name="connsiteX5" fmla="*/ 263809 w 1546566"/>
              <a:gd name="connsiteY5" fmla="*/ 1615038 h 1615038"/>
              <a:gd name="connsiteX6" fmla="*/ 0 w 1546566"/>
              <a:gd name="connsiteY6" fmla="*/ 657919 h 1615038"/>
              <a:gd name="connsiteX0" fmla="*/ 0 w 1546566"/>
              <a:gd name="connsiteY0" fmla="*/ 657919 h 1518248"/>
              <a:gd name="connsiteX1" fmla="*/ 538202 w 1546566"/>
              <a:gd name="connsiteY1" fmla="*/ 93182 h 1518248"/>
              <a:gd name="connsiteX2" fmla="*/ 1234191 w 1546566"/>
              <a:gd name="connsiteY2" fmla="*/ 0 h 1518248"/>
              <a:gd name="connsiteX3" fmla="*/ 1546566 w 1546566"/>
              <a:gd name="connsiteY3" fmla="*/ 650174 h 1518248"/>
              <a:gd name="connsiteX4" fmla="*/ 1227558 w 1546566"/>
              <a:gd name="connsiteY4" fmla="*/ 1261014 h 1518248"/>
              <a:gd name="connsiteX5" fmla="*/ 373944 w 1546566"/>
              <a:gd name="connsiteY5" fmla="*/ 1518248 h 1518248"/>
              <a:gd name="connsiteX6" fmla="*/ 0 w 1546566"/>
              <a:gd name="connsiteY6" fmla="*/ 657919 h 1518248"/>
              <a:gd name="connsiteX0" fmla="*/ 0 w 1546566"/>
              <a:gd name="connsiteY0" fmla="*/ 572069 h 1432398"/>
              <a:gd name="connsiteX1" fmla="*/ 538202 w 1546566"/>
              <a:gd name="connsiteY1" fmla="*/ 7332 h 1432398"/>
              <a:gd name="connsiteX2" fmla="*/ 1177507 w 1546566"/>
              <a:gd name="connsiteY2" fmla="*/ 0 h 1432398"/>
              <a:gd name="connsiteX3" fmla="*/ 1546566 w 1546566"/>
              <a:gd name="connsiteY3" fmla="*/ 564324 h 1432398"/>
              <a:gd name="connsiteX4" fmla="*/ 1227558 w 1546566"/>
              <a:gd name="connsiteY4" fmla="*/ 1175164 h 1432398"/>
              <a:gd name="connsiteX5" fmla="*/ 373944 w 1546566"/>
              <a:gd name="connsiteY5" fmla="*/ 1432398 h 1432398"/>
              <a:gd name="connsiteX6" fmla="*/ 0 w 1546566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227558 w 1484490"/>
              <a:gd name="connsiteY4" fmla="*/ 1175164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185967 w 1484490"/>
              <a:gd name="connsiteY4" fmla="*/ 1126130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376047"/>
              <a:gd name="connsiteY0" fmla="*/ 575866 h 1432398"/>
              <a:gd name="connsiteX1" fmla="*/ 429759 w 1376047"/>
              <a:gd name="connsiteY1" fmla="*/ 7332 h 1432398"/>
              <a:gd name="connsiteX2" fmla="*/ 1069064 w 1376047"/>
              <a:gd name="connsiteY2" fmla="*/ 0 h 1432398"/>
              <a:gd name="connsiteX3" fmla="*/ 1376047 w 1376047"/>
              <a:gd name="connsiteY3" fmla="*/ 560321 h 1432398"/>
              <a:gd name="connsiteX4" fmla="*/ 1077524 w 1376047"/>
              <a:gd name="connsiteY4" fmla="*/ 1126130 h 1432398"/>
              <a:gd name="connsiteX5" fmla="*/ 265501 w 1376047"/>
              <a:gd name="connsiteY5" fmla="*/ 1432398 h 1432398"/>
              <a:gd name="connsiteX6" fmla="*/ 0 w 1376047"/>
              <a:gd name="connsiteY6" fmla="*/ 575866 h 1432398"/>
              <a:gd name="connsiteX0" fmla="*/ 0 w 1376047"/>
              <a:gd name="connsiteY0" fmla="*/ 663163 h 1519695"/>
              <a:gd name="connsiteX1" fmla="*/ 375125 w 1376047"/>
              <a:gd name="connsiteY1" fmla="*/ 0 h 1519695"/>
              <a:gd name="connsiteX2" fmla="*/ 1069064 w 1376047"/>
              <a:gd name="connsiteY2" fmla="*/ 87297 h 1519695"/>
              <a:gd name="connsiteX3" fmla="*/ 1376047 w 1376047"/>
              <a:gd name="connsiteY3" fmla="*/ 647618 h 1519695"/>
              <a:gd name="connsiteX4" fmla="*/ 1077524 w 1376047"/>
              <a:gd name="connsiteY4" fmla="*/ 1213427 h 1519695"/>
              <a:gd name="connsiteX5" fmla="*/ 265501 w 1376047"/>
              <a:gd name="connsiteY5" fmla="*/ 1519695 h 1519695"/>
              <a:gd name="connsiteX6" fmla="*/ 0 w 1376047"/>
              <a:gd name="connsiteY6" fmla="*/ 663163 h 1519695"/>
              <a:gd name="connsiteX0" fmla="*/ 0 w 1376047"/>
              <a:gd name="connsiteY0" fmla="*/ 672448 h 1528980"/>
              <a:gd name="connsiteX1" fmla="*/ 375125 w 1376047"/>
              <a:gd name="connsiteY1" fmla="*/ 9285 h 1528980"/>
              <a:gd name="connsiteX2" fmla="*/ 1132833 w 1376047"/>
              <a:gd name="connsiteY2" fmla="*/ 0 h 1528980"/>
              <a:gd name="connsiteX3" fmla="*/ 1376047 w 1376047"/>
              <a:gd name="connsiteY3" fmla="*/ 656903 h 1528980"/>
              <a:gd name="connsiteX4" fmla="*/ 1077524 w 1376047"/>
              <a:gd name="connsiteY4" fmla="*/ 1222712 h 1528980"/>
              <a:gd name="connsiteX5" fmla="*/ 265501 w 1376047"/>
              <a:gd name="connsiteY5" fmla="*/ 1528980 h 1528980"/>
              <a:gd name="connsiteX6" fmla="*/ 0 w 1376047"/>
              <a:gd name="connsiteY6" fmla="*/ 672448 h 1528980"/>
              <a:gd name="connsiteX0" fmla="*/ 0 w 1450960"/>
              <a:gd name="connsiteY0" fmla="*/ 672448 h 1528980"/>
              <a:gd name="connsiteX1" fmla="*/ 375125 w 1450960"/>
              <a:gd name="connsiteY1" fmla="*/ 9285 h 1528980"/>
              <a:gd name="connsiteX2" fmla="*/ 1132833 w 1450960"/>
              <a:gd name="connsiteY2" fmla="*/ 0 h 1528980"/>
              <a:gd name="connsiteX3" fmla="*/ 1450960 w 1450960"/>
              <a:gd name="connsiteY3" fmla="*/ 660136 h 1528980"/>
              <a:gd name="connsiteX4" fmla="*/ 1077524 w 1450960"/>
              <a:gd name="connsiteY4" fmla="*/ 1222712 h 1528980"/>
              <a:gd name="connsiteX5" fmla="*/ 265501 w 1450960"/>
              <a:gd name="connsiteY5" fmla="*/ 1528980 h 1528980"/>
              <a:gd name="connsiteX6" fmla="*/ 0 w 1450960"/>
              <a:gd name="connsiteY6" fmla="*/ 672448 h 1528980"/>
              <a:gd name="connsiteX0" fmla="*/ 0 w 1450960"/>
              <a:gd name="connsiteY0" fmla="*/ 672448 h 1528980"/>
              <a:gd name="connsiteX1" fmla="*/ 375125 w 1450960"/>
              <a:gd name="connsiteY1" fmla="*/ 9285 h 1528980"/>
              <a:gd name="connsiteX2" fmla="*/ 1132833 w 1450960"/>
              <a:gd name="connsiteY2" fmla="*/ 0 h 1528980"/>
              <a:gd name="connsiteX3" fmla="*/ 1450960 w 1450960"/>
              <a:gd name="connsiteY3" fmla="*/ 660136 h 1528980"/>
              <a:gd name="connsiteX4" fmla="*/ 1125637 w 1450960"/>
              <a:gd name="connsiteY4" fmla="*/ 1294544 h 1528980"/>
              <a:gd name="connsiteX5" fmla="*/ 265501 w 1450960"/>
              <a:gd name="connsiteY5" fmla="*/ 1528980 h 1528980"/>
              <a:gd name="connsiteX6" fmla="*/ 0 w 1450960"/>
              <a:gd name="connsiteY6" fmla="*/ 672448 h 1528980"/>
              <a:gd name="connsiteX0" fmla="*/ 0 w 1450960"/>
              <a:gd name="connsiteY0" fmla="*/ 672448 h 1634188"/>
              <a:gd name="connsiteX1" fmla="*/ 375125 w 1450960"/>
              <a:gd name="connsiteY1" fmla="*/ 9285 h 1634188"/>
              <a:gd name="connsiteX2" fmla="*/ 1132833 w 1450960"/>
              <a:gd name="connsiteY2" fmla="*/ 0 h 1634188"/>
              <a:gd name="connsiteX3" fmla="*/ 1450960 w 1450960"/>
              <a:gd name="connsiteY3" fmla="*/ 660136 h 1634188"/>
              <a:gd name="connsiteX4" fmla="*/ 1125637 w 1450960"/>
              <a:gd name="connsiteY4" fmla="*/ 1294544 h 1634188"/>
              <a:gd name="connsiteX5" fmla="*/ 186790 w 1450960"/>
              <a:gd name="connsiteY5" fmla="*/ 1634188 h 1634188"/>
              <a:gd name="connsiteX6" fmla="*/ 0 w 1450960"/>
              <a:gd name="connsiteY6" fmla="*/ 672448 h 1634188"/>
              <a:gd name="connsiteX0" fmla="*/ 0 w 1450960"/>
              <a:gd name="connsiteY0" fmla="*/ 672448 h 1348087"/>
              <a:gd name="connsiteX1" fmla="*/ 375125 w 1450960"/>
              <a:gd name="connsiteY1" fmla="*/ 9285 h 1348087"/>
              <a:gd name="connsiteX2" fmla="*/ 1132833 w 1450960"/>
              <a:gd name="connsiteY2" fmla="*/ 0 h 1348087"/>
              <a:gd name="connsiteX3" fmla="*/ 1450960 w 1450960"/>
              <a:gd name="connsiteY3" fmla="*/ 660136 h 1348087"/>
              <a:gd name="connsiteX4" fmla="*/ 1125637 w 1450960"/>
              <a:gd name="connsiteY4" fmla="*/ 1294544 h 1348087"/>
              <a:gd name="connsiteX5" fmla="*/ 360280 w 1450960"/>
              <a:gd name="connsiteY5" fmla="*/ 1348087 h 1348087"/>
              <a:gd name="connsiteX6" fmla="*/ 0 w 1450960"/>
              <a:gd name="connsiteY6" fmla="*/ 672448 h 1348087"/>
              <a:gd name="connsiteX0" fmla="*/ 0 w 1729922"/>
              <a:gd name="connsiteY0" fmla="*/ 660851 h 1348087"/>
              <a:gd name="connsiteX1" fmla="*/ 654087 w 1729922"/>
              <a:gd name="connsiteY1" fmla="*/ 9285 h 1348087"/>
              <a:gd name="connsiteX2" fmla="*/ 1411795 w 1729922"/>
              <a:gd name="connsiteY2" fmla="*/ 0 h 1348087"/>
              <a:gd name="connsiteX3" fmla="*/ 1729922 w 1729922"/>
              <a:gd name="connsiteY3" fmla="*/ 660136 h 1348087"/>
              <a:gd name="connsiteX4" fmla="*/ 1404599 w 1729922"/>
              <a:gd name="connsiteY4" fmla="*/ 1294544 h 1348087"/>
              <a:gd name="connsiteX5" fmla="*/ 639242 w 1729922"/>
              <a:gd name="connsiteY5" fmla="*/ 1348087 h 1348087"/>
              <a:gd name="connsiteX6" fmla="*/ 0 w 1729922"/>
              <a:gd name="connsiteY6" fmla="*/ 660851 h 1348087"/>
              <a:gd name="connsiteX0" fmla="*/ 0 w 1825527"/>
              <a:gd name="connsiteY0" fmla="*/ 656284 h 1348087"/>
              <a:gd name="connsiteX1" fmla="*/ 749692 w 1825527"/>
              <a:gd name="connsiteY1" fmla="*/ 9285 h 1348087"/>
              <a:gd name="connsiteX2" fmla="*/ 1507400 w 1825527"/>
              <a:gd name="connsiteY2" fmla="*/ 0 h 1348087"/>
              <a:gd name="connsiteX3" fmla="*/ 1825527 w 1825527"/>
              <a:gd name="connsiteY3" fmla="*/ 660136 h 1348087"/>
              <a:gd name="connsiteX4" fmla="*/ 1500204 w 1825527"/>
              <a:gd name="connsiteY4" fmla="*/ 1294544 h 1348087"/>
              <a:gd name="connsiteX5" fmla="*/ 734847 w 1825527"/>
              <a:gd name="connsiteY5" fmla="*/ 1348087 h 1348087"/>
              <a:gd name="connsiteX6" fmla="*/ 0 w 1825527"/>
              <a:gd name="connsiteY6" fmla="*/ 656284 h 1348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5527" h="1348087">
                <a:moveTo>
                  <a:pt x="0" y="656284"/>
                </a:moveTo>
                <a:lnTo>
                  <a:pt x="749692" y="9285"/>
                </a:lnTo>
                <a:lnTo>
                  <a:pt x="1507400" y="0"/>
                </a:lnTo>
                <a:lnTo>
                  <a:pt x="1825527" y="660136"/>
                </a:lnTo>
                <a:lnTo>
                  <a:pt x="1500204" y="1294544"/>
                </a:lnTo>
                <a:lnTo>
                  <a:pt x="734847" y="1348087"/>
                </a:lnTo>
                <a:lnTo>
                  <a:pt x="0" y="656284"/>
                </a:lnTo>
                <a:close/>
              </a:path>
            </a:pathLst>
          </a:custGeom>
          <a:noFill/>
          <a:ln>
            <a:solidFill>
              <a:srgbClr val="B1C1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64" name="Шестиугольник 160">
            <a:extLst>
              <a:ext uri="{FF2B5EF4-FFF2-40B4-BE49-F238E27FC236}">
                <a16:creationId xmlns:a16="http://schemas.microsoft.com/office/drawing/2014/main" id="{3AA1733C-B95A-633A-E4C1-06FA94F51A7E}"/>
              </a:ext>
            </a:extLst>
          </p:cNvPr>
          <p:cNvSpPr/>
          <p:nvPr/>
        </p:nvSpPr>
        <p:spPr>
          <a:xfrm rot="1800000">
            <a:off x="2775749" y="2654066"/>
            <a:ext cx="1822652" cy="1773344"/>
          </a:xfrm>
          <a:custGeom>
            <a:avLst/>
            <a:gdLst>
              <a:gd name="connsiteX0" fmla="*/ 0 w 1889708"/>
              <a:gd name="connsiteY0" fmla="*/ 814530 h 1629059"/>
              <a:gd name="connsiteX1" fmla="*/ 407265 w 1889708"/>
              <a:gd name="connsiteY1" fmla="*/ 0 h 1629059"/>
              <a:gd name="connsiteX2" fmla="*/ 1482443 w 1889708"/>
              <a:gd name="connsiteY2" fmla="*/ 0 h 1629059"/>
              <a:gd name="connsiteX3" fmla="*/ 1889708 w 1889708"/>
              <a:gd name="connsiteY3" fmla="*/ 814530 h 1629059"/>
              <a:gd name="connsiteX4" fmla="*/ 1482443 w 1889708"/>
              <a:gd name="connsiteY4" fmla="*/ 1629059 h 1629059"/>
              <a:gd name="connsiteX5" fmla="*/ 407265 w 1889708"/>
              <a:gd name="connsiteY5" fmla="*/ 1629059 h 1629059"/>
              <a:gd name="connsiteX6" fmla="*/ 0 w 1889708"/>
              <a:gd name="connsiteY6" fmla="*/ 814530 h 1629059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482443 w 1889708"/>
              <a:gd name="connsiteY4" fmla="*/ 1629059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141294 w 1889708"/>
              <a:gd name="connsiteY4" fmla="*/ 1268210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220266 w 1889708"/>
              <a:gd name="connsiteY4" fmla="*/ 1381991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482443 w 1657677"/>
              <a:gd name="connsiteY2" fmla="*/ 0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226899 w 1657677"/>
              <a:gd name="connsiteY2" fmla="*/ 120977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64969"/>
              <a:gd name="connsiteY0" fmla="*/ 778896 h 1736015"/>
              <a:gd name="connsiteX1" fmla="*/ 414557 w 1664969"/>
              <a:gd name="connsiteY1" fmla="*/ 0 h 1736015"/>
              <a:gd name="connsiteX2" fmla="*/ 1234191 w 1664969"/>
              <a:gd name="connsiteY2" fmla="*/ 120977 h 1736015"/>
              <a:gd name="connsiteX3" fmla="*/ 1664969 w 1664969"/>
              <a:gd name="connsiteY3" fmla="*/ 769197 h 1736015"/>
              <a:gd name="connsiteX4" fmla="*/ 1227558 w 1664969"/>
              <a:gd name="connsiteY4" fmla="*/ 1381991 h 1736015"/>
              <a:gd name="connsiteX5" fmla="*/ 263809 w 1664969"/>
              <a:gd name="connsiteY5" fmla="*/ 1736015 h 1736015"/>
              <a:gd name="connsiteX6" fmla="*/ 0 w 1664969"/>
              <a:gd name="connsiteY6" fmla="*/ 778896 h 1736015"/>
              <a:gd name="connsiteX0" fmla="*/ 0 w 1664969"/>
              <a:gd name="connsiteY0" fmla="*/ 657919 h 1615038"/>
              <a:gd name="connsiteX1" fmla="*/ 538202 w 1664969"/>
              <a:gd name="connsiteY1" fmla="*/ 93182 h 1615038"/>
              <a:gd name="connsiteX2" fmla="*/ 1234191 w 1664969"/>
              <a:gd name="connsiteY2" fmla="*/ 0 h 1615038"/>
              <a:gd name="connsiteX3" fmla="*/ 1664969 w 1664969"/>
              <a:gd name="connsiteY3" fmla="*/ 648220 h 1615038"/>
              <a:gd name="connsiteX4" fmla="*/ 1227558 w 1664969"/>
              <a:gd name="connsiteY4" fmla="*/ 1261014 h 1615038"/>
              <a:gd name="connsiteX5" fmla="*/ 263809 w 1664969"/>
              <a:gd name="connsiteY5" fmla="*/ 1615038 h 1615038"/>
              <a:gd name="connsiteX6" fmla="*/ 0 w 1664969"/>
              <a:gd name="connsiteY6" fmla="*/ 657919 h 1615038"/>
              <a:gd name="connsiteX0" fmla="*/ 0 w 1546566"/>
              <a:gd name="connsiteY0" fmla="*/ 657919 h 1615038"/>
              <a:gd name="connsiteX1" fmla="*/ 538202 w 1546566"/>
              <a:gd name="connsiteY1" fmla="*/ 93182 h 1615038"/>
              <a:gd name="connsiteX2" fmla="*/ 1234191 w 1546566"/>
              <a:gd name="connsiteY2" fmla="*/ 0 h 1615038"/>
              <a:gd name="connsiteX3" fmla="*/ 1546566 w 1546566"/>
              <a:gd name="connsiteY3" fmla="*/ 650174 h 1615038"/>
              <a:gd name="connsiteX4" fmla="*/ 1227558 w 1546566"/>
              <a:gd name="connsiteY4" fmla="*/ 1261014 h 1615038"/>
              <a:gd name="connsiteX5" fmla="*/ 263809 w 1546566"/>
              <a:gd name="connsiteY5" fmla="*/ 1615038 h 1615038"/>
              <a:gd name="connsiteX6" fmla="*/ 0 w 1546566"/>
              <a:gd name="connsiteY6" fmla="*/ 657919 h 1615038"/>
              <a:gd name="connsiteX0" fmla="*/ 0 w 1546566"/>
              <a:gd name="connsiteY0" fmla="*/ 657919 h 1518248"/>
              <a:gd name="connsiteX1" fmla="*/ 538202 w 1546566"/>
              <a:gd name="connsiteY1" fmla="*/ 93182 h 1518248"/>
              <a:gd name="connsiteX2" fmla="*/ 1234191 w 1546566"/>
              <a:gd name="connsiteY2" fmla="*/ 0 h 1518248"/>
              <a:gd name="connsiteX3" fmla="*/ 1546566 w 1546566"/>
              <a:gd name="connsiteY3" fmla="*/ 650174 h 1518248"/>
              <a:gd name="connsiteX4" fmla="*/ 1227558 w 1546566"/>
              <a:gd name="connsiteY4" fmla="*/ 1261014 h 1518248"/>
              <a:gd name="connsiteX5" fmla="*/ 373944 w 1546566"/>
              <a:gd name="connsiteY5" fmla="*/ 1518248 h 1518248"/>
              <a:gd name="connsiteX6" fmla="*/ 0 w 1546566"/>
              <a:gd name="connsiteY6" fmla="*/ 657919 h 1518248"/>
              <a:gd name="connsiteX0" fmla="*/ 0 w 1546566"/>
              <a:gd name="connsiteY0" fmla="*/ 572069 h 1432398"/>
              <a:gd name="connsiteX1" fmla="*/ 538202 w 1546566"/>
              <a:gd name="connsiteY1" fmla="*/ 7332 h 1432398"/>
              <a:gd name="connsiteX2" fmla="*/ 1177507 w 1546566"/>
              <a:gd name="connsiteY2" fmla="*/ 0 h 1432398"/>
              <a:gd name="connsiteX3" fmla="*/ 1546566 w 1546566"/>
              <a:gd name="connsiteY3" fmla="*/ 564324 h 1432398"/>
              <a:gd name="connsiteX4" fmla="*/ 1227558 w 1546566"/>
              <a:gd name="connsiteY4" fmla="*/ 1175164 h 1432398"/>
              <a:gd name="connsiteX5" fmla="*/ 373944 w 1546566"/>
              <a:gd name="connsiteY5" fmla="*/ 1432398 h 1432398"/>
              <a:gd name="connsiteX6" fmla="*/ 0 w 1546566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227558 w 1484490"/>
              <a:gd name="connsiteY4" fmla="*/ 1175164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185967 w 1484490"/>
              <a:gd name="connsiteY4" fmla="*/ 1126130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376047"/>
              <a:gd name="connsiteY0" fmla="*/ 575866 h 1432398"/>
              <a:gd name="connsiteX1" fmla="*/ 429759 w 1376047"/>
              <a:gd name="connsiteY1" fmla="*/ 7332 h 1432398"/>
              <a:gd name="connsiteX2" fmla="*/ 1069064 w 1376047"/>
              <a:gd name="connsiteY2" fmla="*/ 0 h 1432398"/>
              <a:gd name="connsiteX3" fmla="*/ 1376047 w 1376047"/>
              <a:gd name="connsiteY3" fmla="*/ 560321 h 1432398"/>
              <a:gd name="connsiteX4" fmla="*/ 1077524 w 1376047"/>
              <a:gd name="connsiteY4" fmla="*/ 1126130 h 1432398"/>
              <a:gd name="connsiteX5" fmla="*/ 265501 w 1376047"/>
              <a:gd name="connsiteY5" fmla="*/ 1432398 h 1432398"/>
              <a:gd name="connsiteX6" fmla="*/ 0 w 1376047"/>
              <a:gd name="connsiteY6" fmla="*/ 575866 h 1432398"/>
              <a:gd name="connsiteX0" fmla="*/ 0 w 1376047"/>
              <a:gd name="connsiteY0" fmla="*/ 663163 h 1519695"/>
              <a:gd name="connsiteX1" fmla="*/ 375125 w 1376047"/>
              <a:gd name="connsiteY1" fmla="*/ 0 h 1519695"/>
              <a:gd name="connsiteX2" fmla="*/ 1069064 w 1376047"/>
              <a:gd name="connsiteY2" fmla="*/ 87297 h 1519695"/>
              <a:gd name="connsiteX3" fmla="*/ 1376047 w 1376047"/>
              <a:gd name="connsiteY3" fmla="*/ 647618 h 1519695"/>
              <a:gd name="connsiteX4" fmla="*/ 1077524 w 1376047"/>
              <a:gd name="connsiteY4" fmla="*/ 1213427 h 1519695"/>
              <a:gd name="connsiteX5" fmla="*/ 265501 w 1376047"/>
              <a:gd name="connsiteY5" fmla="*/ 1519695 h 1519695"/>
              <a:gd name="connsiteX6" fmla="*/ 0 w 1376047"/>
              <a:gd name="connsiteY6" fmla="*/ 663163 h 1519695"/>
              <a:gd name="connsiteX0" fmla="*/ 0 w 1376047"/>
              <a:gd name="connsiteY0" fmla="*/ 672448 h 1528980"/>
              <a:gd name="connsiteX1" fmla="*/ 375125 w 1376047"/>
              <a:gd name="connsiteY1" fmla="*/ 9285 h 1528980"/>
              <a:gd name="connsiteX2" fmla="*/ 1132833 w 1376047"/>
              <a:gd name="connsiteY2" fmla="*/ 0 h 1528980"/>
              <a:gd name="connsiteX3" fmla="*/ 1376047 w 1376047"/>
              <a:gd name="connsiteY3" fmla="*/ 656903 h 1528980"/>
              <a:gd name="connsiteX4" fmla="*/ 1077524 w 1376047"/>
              <a:gd name="connsiteY4" fmla="*/ 1222712 h 1528980"/>
              <a:gd name="connsiteX5" fmla="*/ 265501 w 1376047"/>
              <a:gd name="connsiteY5" fmla="*/ 1528980 h 1528980"/>
              <a:gd name="connsiteX6" fmla="*/ 0 w 1376047"/>
              <a:gd name="connsiteY6" fmla="*/ 672448 h 1528980"/>
              <a:gd name="connsiteX0" fmla="*/ 0 w 1450960"/>
              <a:gd name="connsiteY0" fmla="*/ 672448 h 1528980"/>
              <a:gd name="connsiteX1" fmla="*/ 375125 w 1450960"/>
              <a:gd name="connsiteY1" fmla="*/ 9285 h 1528980"/>
              <a:gd name="connsiteX2" fmla="*/ 1132833 w 1450960"/>
              <a:gd name="connsiteY2" fmla="*/ 0 h 1528980"/>
              <a:gd name="connsiteX3" fmla="*/ 1450960 w 1450960"/>
              <a:gd name="connsiteY3" fmla="*/ 660136 h 1528980"/>
              <a:gd name="connsiteX4" fmla="*/ 1077524 w 1450960"/>
              <a:gd name="connsiteY4" fmla="*/ 1222712 h 1528980"/>
              <a:gd name="connsiteX5" fmla="*/ 265501 w 1450960"/>
              <a:gd name="connsiteY5" fmla="*/ 1528980 h 1528980"/>
              <a:gd name="connsiteX6" fmla="*/ 0 w 1450960"/>
              <a:gd name="connsiteY6" fmla="*/ 672448 h 1528980"/>
              <a:gd name="connsiteX0" fmla="*/ 0 w 1450960"/>
              <a:gd name="connsiteY0" fmla="*/ 672448 h 1528980"/>
              <a:gd name="connsiteX1" fmla="*/ 375125 w 1450960"/>
              <a:gd name="connsiteY1" fmla="*/ 9285 h 1528980"/>
              <a:gd name="connsiteX2" fmla="*/ 1132833 w 1450960"/>
              <a:gd name="connsiteY2" fmla="*/ 0 h 1528980"/>
              <a:gd name="connsiteX3" fmla="*/ 1450960 w 1450960"/>
              <a:gd name="connsiteY3" fmla="*/ 660136 h 1528980"/>
              <a:gd name="connsiteX4" fmla="*/ 1125637 w 1450960"/>
              <a:gd name="connsiteY4" fmla="*/ 1294544 h 1528980"/>
              <a:gd name="connsiteX5" fmla="*/ 265501 w 1450960"/>
              <a:gd name="connsiteY5" fmla="*/ 1528980 h 1528980"/>
              <a:gd name="connsiteX6" fmla="*/ 0 w 1450960"/>
              <a:gd name="connsiteY6" fmla="*/ 672448 h 1528980"/>
              <a:gd name="connsiteX0" fmla="*/ 0 w 1450960"/>
              <a:gd name="connsiteY0" fmla="*/ 672448 h 1634188"/>
              <a:gd name="connsiteX1" fmla="*/ 375125 w 1450960"/>
              <a:gd name="connsiteY1" fmla="*/ 9285 h 1634188"/>
              <a:gd name="connsiteX2" fmla="*/ 1132833 w 1450960"/>
              <a:gd name="connsiteY2" fmla="*/ 0 h 1634188"/>
              <a:gd name="connsiteX3" fmla="*/ 1450960 w 1450960"/>
              <a:gd name="connsiteY3" fmla="*/ 660136 h 1634188"/>
              <a:gd name="connsiteX4" fmla="*/ 1125637 w 1450960"/>
              <a:gd name="connsiteY4" fmla="*/ 1294544 h 1634188"/>
              <a:gd name="connsiteX5" fmla="*/ 186790 w 1450960"/>
              <a:gd name="connsiteY5" fmla="*/ 1634188 h 1634188"/>
              <a:gd name="connsiteX6" fmla="*/ 0 w 1450960"/>
              <a:gd name="connsiteY6" fmla="*/ 672448 h 1634188"/>
              <a:gd name="connsiteX0" fmla="*/ 0 w 1450960"/>
              <a:gd name="connsiteY0" fmla="*/ 672448 h 1348087"/>
              <a:gd name="connsiteX1" fmla="*/ 375125 w 1450960"/>
              <a:gd name="connsiteY1" fmla="*/ 9285 h 1348087"/>
              <a:gd name="connsiteX2" fmla="*/ 1132833 w 1450960"/>
              <a:gd name="connsiteY2" fmla="*/ 0 h 1348087"/>
              <a:gd name="connsiteX3" fmla="*/ 1450960 w 1450960"/>
              <a:gd name="connsiteY3" fmla="*/ 660136 h 1348087"/>
              <a:gd name="connsiteX4" fmla="*/ 1125637 w 1450960"/>
              <a:gd name="connsiteY4" fmla="*/ 1294544 h 1348087"/>
              <a:gd name="connsiteX5" fmla="*/ 360280 w 1450960"/>
              <a:gd name="connsiteY5" fmla="*/ 1348087 h 1348087"/>
              <a:gd name="connsiteX6" fmla="*/ 0 w 1450960"/>
              <a:gd name="connsiteY6" fmla="*/ 672448 h 1348087"/>
              <a:gd name="connsiteX0" fmla="*/ 0 w 1729922"/>
              <a:gd name="connsiteY0" fmla="*/ 660851 h 1348087"/>
              <a:gd name="connsiteX1" fmla="*/ 654087 w 1729922"/>
              <a:gd name="connsiteY1" fmla="*/ 9285 h 1348087"/>
              <a:gd name="connsiteX2" fmla="*/ 1411795 w 1729922"/>
              <a:gd name="connsiteY2" fmla="*/ 0 h 1348087"/>
              <a:gd name="connsiteX3" fmla="*/ 1729922 w 1729922"/>
              <a:gd name="connsiteY3" fmla="*/ 660136 h 1348087"/>
              <a:gd name="connsiteX4" fmla="*/ 1404599 w 1729922"/>
              <a:gd name="connsiteY4" fmla="*/ 1294544 h 1348087"/>
              <a:gd name="connsiteX5" fmla="*/ 639242 w 1729922"/>
              <a:gd name="connsiteY5" fmla="*/ 1348087 h 1348087"/>
              <a:gd name="connsiteX6" fmla="*/ 0 w 1729922"/>
              <a:gd name="connsiteY6" fmla="*/ 660851 h 1348087"/>
              <a:gd name="connsiteX0" fmla="*/ 0 w 1825527"/>
              <a:gd name="connsiteY0" fmla="*/ 656284 h 1348087"/>
              <a:gd name="connsiteX1" fmla="*/ 749692 w 1825527"/>
              <a:gd name="connsiteY1" fmla="*/ 9285 h 1348087"/>
              <a:gd name="connsiteX2" fmla="*/ 1507400 w 1825527"/>
              <a:gd name="connsiteY2" fmla="*/ 0 h 1348087"/>
              <a:gd name="connsiteX3" fmla="*/ 1825527 w 1825527"/>
              <a:gd name="connsiteY3" fmla="*/ 660136 h 1348087"/>
              <a:gd name="connsiteX4" fmla="*/ 1500204 w 1825527"/>
              <a:gd name="connsiteY4" fmla="*/ 1294544 h 1348087"/>
              <a:gd name="connsiteX5" fmla="*/ 734847 w 1825527"/>
              <a:gd name="connsiteY5" fmla="*/ 1348087 h 1348087"/>
              <a:gd name="connsiteX6" fmla="*/ 0 w 1825527"/>
              <a:gd name="connsiteY6" fmla="*/ 656284 h 1348087"/>
              <a:gd name="connsiteX0" fmla="*/ 0 w 1825527"/>
              <a:gd name="connsiteY0" fmla="*/ 997737 h 1689540"/>
              <a:gd name="connsiteX1" fmla="*/ 540553 w 1825527"/>
              <a:gd name="connsiteY1" fmla="*/ 0 h 1689540"/>
              <a:gd name="connsiteX2" fmla="*/ 1507400 w 1825527"/>
              <a:gd name="connsiteY2" fmla="*/ 341453 h 1689540"/>
              <a:gd name="connsiteX3" fmla="*/ 1825527 w 1825527"/>
              <a:gd name="connsiteY3" fmla="*/ 1001589 h 1689540"/>
              <a:gd name="connsiteX4" fmla="*/ 1500204 w 1825527"/>
              <a:gd name="connsiteY4" fmla="*/ 1635997 h 1689540"/>
              <a:gd name="connsiteX5" fmla="*/ 734847 w 1825527"/>
              <a:gd name="connsiteY5" fmla="*/ 1689540 h 1689540"/>
              <a:gd name="connsiteX6" fmla="*/ 0 w 1825527"/>
              <a:gd name="connsiteY6" fmla="*/ 997737 h 1689540"/>
              <a:gd name="connsiteX0" fmla="*/ 0 w 1825527"/>
              <a:gd name="connsiteY0" fmla="*/ 997737 h 1689540"/>
              <a:gd name="connsiteX1" fmla="*/ 540553 w 1825527"/>
              <a:gd name="connsiteY1" fmla="*/ 0 h 1689540"/>
              <a:gd name="connsiteX2" fmla="*/ 1689309 w 1825527"/>
              <a:gd name="connsiteY2" fmla="*/ 23926 h 1689540"/>
              <a:gd name="connsiteX3" fmla="*/ 1825527 w 1825527"/>
              <a:gd name="connsiteY3" fmla="*/ 1001589 h 1689540"/>
              <a:gd name="connsiteX4" fmla="*/ 1500204 w 1825527"/>
              <a:gd name="connsiteY4" fmla="*/ 1635997 h 1689540"/>
              <a:gd name="connsiteX5" fmla="*/ 734847 w 1825527"/>
              <a:gd name="connsiteY5" fmla="*/ 1689540 h 1689540"/>
              <a:gd name="connsiteX6" fmla="*/ 0 w 1825527"/>
              <a:gd name="connsiteY6" fmla="*/ 997737 h 1689540"/>
              <a:gd name="connsiteX0" fmla="*/ 0 w 1903316"/>
              <a:gd name="connsiteY0" fmla="*/ 997737 h 1689540"/>
              <a:gd name="connsiteX1" fmla="*/ 540553 w 1903316"/>
              <a:gd name="connsiteY1" fmla="*/ 0 h 1689540"/>
              <a:gd name="connsiteX2" fmla="*/ 1689309 w 1903316"/>
              <a:gd name="connsiteY2" fmla="*/ 23926 h 1689540"/>
              <a:gd name="connsiteX3" fmla="*/ 1903316 w 1903316"/>
              <a:gd name="connsiteY3" fmla="*/ 1009802 h 1689540"/>
              <a:gd name="connsiteX4" fmla="*/ 1500204 w 1903316"/>
              <a:gd name="connsiteY4" fmla="*/ 1635997 h 1689540"/>
              <a:gd name="connsiteX5" fmla="*/ 734847 w 1903316"/>
              <a:gd name="connsiteY5" fmla="*/ 1689540 h 1689540"/>
              <a:gd name="connsiteX6" fmla="*/ 0 w 1903316"/>
              <a:gd name="connsiteY6" fmla="*/ 997737 h 1689540"/>
              <a:gd name="connsiteX0" fmla="*/ 0 w 1903316"/>
              <a:gd name="connsiteY0" fmla="*/ 997737 h 1773344"/>
              <a:gd name="connsiteX1" fmla="*/ 540553 w 1903316"/>
              <a:gd name="connsiteY1" fmla="*/ 0 h 1773344"/>
              <a:gd name="connsiteX2" fmla="*/ 1689309 w 1903316"/>
              <a:gd name="connsiteY2" fmla="*/ 23926 h 1773344"/>
              <a:gd name="connsiteX3" fmla="*/ 1903316 w 1903316"/>
              <a:gd name="connsiteY3" fmla="*/ 1009802 h 1773344"/>
              <a:gd name="connsiteX4" fmla="*/ 1572861 w 1903316"/>
              <a:gd name="connsiteY4" fmla="*/ 1773344 h 1773344"/>
              <a:gd name="connsiteX5" fmla="*/ 734847 w 1903316"/>
              <a:gd name="connsiteY5" fmla="*/ 1689540 h 1773344"/>
              <a:gd name="connsiteX6" fmla="*/ 0 w 1903316"/>
              <a:gd name="connsiteY6" fmla="*/ 997737 h 1773344"/>
              <a:gd name="connsiteX0" fmla="*/ 0 w 1903316"/>
              <a:gd name="connsiteY0" fmla="*/ 997737 h 1773344"/>
              <a:gd name="connsiteX1" fmla="*/ 540553 w 1903316"/>
              <a:gd name="connsiteY1" fmla="*/ 0 h 1773344"/>
              <a:gd name="connsiteX2" fmla="*/ 1689309 w 1903316"/>
              <a:gd name="connsiteY2" fmla="*/ 23926 h 1773344"/>
              <a:gd name="connsiteX3" fmla="*/ 1903316 w 1903316"/>
              <a:gd name="connsiteY3" fmla="*/ 1009802 h 1773344"/>
              <a:gd name="connsiteX4" fmla="*/ 1572861 w 1903316"/>
              <a:gd name="connsiteY4" fmla="*/ 1773344 h 1773344"/>
              <a:gd name="connsiteX5" fmla="*/ 690229 w 1903316"/>
              <a:gd name="connsiteY5" fmla="*/ 1761784 h 1773344"/>
              <a:gd name="connsiteX6" fmla="*/ 0 w 1903316"/>
              <a:gd name="connsiteY6" fmla="*/ 997737 h 1773344"/>
              <a:gd name="connsiteX0" fmla="*/ 0 w 1822652"/>
              <a:gd name="connsiteY0" fmla="*/ 1010930 h 1773344"/>
              <a:gd name="connsiteX1" fmla="*/ 459889 w 1822652"/>
              <a:gd name="connsiteY1" fmla="*/ 0 h 1773344"/>
              <a:gd name="connsiteX2" fmla="*/ 1608645 w 1822652"/>
              <a:gd name="connsiteY2" fmla="*/ 23926 h 1773344"/>
              <a:gd name="connsiteX3" fmla="*/ 1822652 w 1822652"/>
              <a:gd name="connsiteY3" fmla="*/ 1009802 h 1773344"/>
              <a:gd name="connsiteX4" fmla="*/ 1492197 w 1822652"/>
              <a:gd name="connsiteY4" fmla="*/ 1773344 h 1773344"/>
              <a:gd name="connsiteX5" fmla="*/ 609565 w 1822652"/>
              <a:gd name="connsiteY5" fmla="*/ 1761784 h 1773344"/>
              <a:gd name="connsiteX6" fmla="*/ 0 w 1822652"/>
              <a:gd name="connsiteY6" fmla="*/ 1010930 h 177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2652" h="1773344">
                <a:moveTo>
                  <a:pt x="0" y="1010930"/>
                </a:moveTo>
                <a:lnTo>
                  <a:pt x="459889" y="0"/>
                </a:lnTo>
                <a:lnTo>
                  <a:pt x="1608645" y="23926"/>
                </a:lnTo>
                <a:lnTo>
                  <a:pt x="1822652" y="1009802"/>
                </a:lnTo>
                <a:lnTo>
                  <a:pt x="1492197" y="1773344"/>
                </a:lnTo>
                <a:lnTo>
                  <a:pt x="609565" y="1761784"/>
                </a:lnTo>
                <a:lnTo>
                  <a:pt x="0" y="1010930"/>
                </a:lnTo>
                <a:close/>
              </a:path>
            </a:pathLst>
          </a:custGeom>
          <a:noFill/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7AAA25-7C88-1AD0-0C1B-918F884DB7A1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БЛАГОВЕЩЕНСКОГО МУНИЦИПАЛЬНОГО ОКРУГА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27BD99-917B-7737-9E7F-7A8F57A2CA4C}"/>
              </a:ext>
            </a:extLst>
          </p:cNvPr>
          <p:cNvSpPr txBox="1"/>
          <p:nvPr/>
        </p:nvSpPr>
        <p:spPr>
          <a:xfrm>
            <a:off x="627016" y="577692"/>
            <a:ext cx="882737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СОЦИАЛЬНО-ЭКОНОМИЧЕСКИЕ ПОКАЗАТЕЛИ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БЛАГОВЕЩЕНСКОГО </a:t>
            </a: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МУНИЦИПАЛЬНОГО ОКРУГА</a:t>
            </a:r>
          </a:p>
        </p:txBody>
      </p:sp>
      <p:sp>
        <p:nvSpPr>
          <p:cNvPr id="54" name="Скругленный прямоугольник 53">
            <a:extLst>
              <a:ext uri="{FF2B5EF4-FFF2-40B4-BE49-F238E27FC236}">
                <a16:creationId xmlns:a16="http://schemas.microsoft.com/office/drawing/2014/main" id="{1F8EAFBB-518D-C75C-F633-1B12885366D0}"/>
              </a:ext>
            </a:extLst>
          </p:cNvPr>
          <p:cNvSpPr/>
          <p:nvPr/>
        </p:nvSpPr>
        <p:spPr>
          <a:xfrm>
            <a:off x="6121399" y="3370226"/>
            <a:ext cx="509777" cy="230776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1 286,7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Скругленный прямоугольник 54">
            <a:extLst>
              <a:ext uri="{FF2B5EF4-FFF2-40B4-BE49-F238E27FC236}">
                <a16:creationId xmlns:a16="http://schemas.microsoft.com/office/drawing/2014/main" id="{0B4880A1-91DC-D0F0-A77C-E94DED46A2DE}"/>
              </a:ext>
            </a:extLst>
          </p:cNvPr>
          <p:cNvSpPr/>
          <p:nvPr/>
        </p:nvSpPr>
        <p:spPr>
          <a:xfrm>
            <a:off x="5582397" y="3386971"/>
            <a:ext cx="495515" cy="230775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1089,7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Скругленный прямоугольник 55">
            <a:extLst>
              <a:ext uri="{FF2B5EF4-FFF2-40B4-BE49-F238E27FC236}">
                <a16:creationId xmlns:a16="http://schemas.microsoft.com/office/drawing/2014/main" id="{7DACA747-66C6-0E65-B5FA-C504D9C6D2C4}"/>
              </a:ext>
            </a:extLst>
          </p:cNvPr>
          <p:cNvSpPr/>
          <p:nvPr/>
        </p:nvSpPr>
        <p:spPr>
          <a:xfrm>
            <a:off x="5021736" y="3392164"/>
            <a:ext cx="517174" cy="221382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924,4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Скругленный прямоугольник 56">
            <a:extLst>
              <a:ext uri="{FF2B5EF4-FFF2-40B4-BE49-F238E27FC236}">
                <a16:creationId xmlns:a16="http://schemas.microsoft.com/office/drawing/2014/main" id="{7DACA747-66C6-0E65-B5FA-C504D9C6D2C4}"/>
              </a:ext>
            </a:extLst>
          </p:cNvPr>
          <p:cNvSpPr/>
          <p:nvPr/>
        </p:nvSpPr>
        <p:spPr>
          <a:xfrm>
            <a:off x="734464" y="3389268"/>
            <a:ext cx="564988" cy="221382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34 634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Скругленный прямоугольник 57">
            <a:extLst>
              <a:ext uri="{FF2B5EF4-FFF2-40B4-BE49-F238E27FC236}">
                <a16:creationId xmlns:a16="http://schemas.microsoft.com/office/drawing/2014/main" id="{0B4880A1-91DC-D0F0-A77C-E94DED46A2DE}"/>
              </a:ext>
            </a:extLst>
          </p:cNvPr>
          <p:cNvSpPr/>
          <p:nvPr/>
        </p:nvSpPr>
        <p:spPr>
          <a:xfrm>
            <a:off x="1302596" y="3386946"/>
            <a:ext cx="520903" cy="230775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35 440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Скругленный прямоугольник 58">
            <a:extLst>
              <a:ext uri="{FF2B5EF4-FFF2-40B4-BE49-F238E27FC236}">
                <a16:creationId xmlns:a16="http://schemas.microsoft.com/office/drawing/2014/main" id="{1F8EAFBB-518D-C75C-F633-1B12885366D0}"/>
              </a:ext>
            </a:extLst>
          </p:cNvPr>
          <p:cNvSpPr/>
          <p:nvPr/>
        </p:nvSpPr>
        <p:spPr>
          <a:xfrm>
            <a:off x="1862443" y="3386946"/>
            <a:ext cx="521047" cy="230776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36 039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Скругленный прямоугольник 59">
            <a:extLst>
              <a:ext uri="{FF2B5EF4-FFF2-40B4-BE49-F238E27FC236}">
                <a16:creationId xmlns:a16="http://schemas.microsoft.com/office/drawing/2014/main" id="{7DACA747-66C6-0E65-B5FA-C504D9C6D2C4}"/>
              </a:ext>
            </a:extLst>
          </p:cNvPr>
          <p:cNvSpPr/>
          <p:nvPr/>
        </p:nvSpPr>
        <p:spPr>
          <a:xfrm>
            <a:off x="747235" y="4787616"/>
            <a:ext cx="564988" cy="221382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56,6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Скругленный прямоугольник 60">
            <a:extLst>
              <a:ext uri="{FF2B5EF4-FFF2-40B4-BE49-F238E27FC236}">
                <a16:creationId xmlns:a16="http://schemas.microsoft.com/office/drawing/2014/main" id="{0B4880A1-91DC-D0F0-A77C-E94DED46A2DE}"/>
              </a:ext>
            </a:extLst>
          </p:cNvPr>
          <p:cNvSpPr/>
          <p:nvPr/>
        </p:nvSpPr>
        <p:spPr>
          <a:xfrm>
            <a:off x="1350481" y="4778727"/>
            <a:ext cx="520903" cy="230775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161,4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Скругленный прямоугольник 61">
            <a:extLst>
              <a:ext uri="{FF2B5EF4-FFF2-40B4-BE49-F238E27FC236}">
                <a16:creationId xmlns:a16="http://schemas.microsoft.com/office/drawing/2014/main" id="{1F8EAFBB-518D-C75C-F633-1B12885366D0}"/>
              </a:ext>
            </a:extLst>
          </p:cNvPr>
          <p:cNvSpPr/>
          <p:nvPr/>
        </p:nvSpPr>
        <p:spPr>
          <a:xfrm>
            <a:off x="1915796" y="4793777"/>
            <a:ext cx="521047" cy="230776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320,4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Скругленный прямоугольник 62">
            <a:extLst>
              <a:ext uri="{FF2B5EF4-FFF2-40B4-BE49-F238E27FC236}">
                <a16:creationId xmlns:a16="http://schemas.microsoft.com/office/drawing/2014/main" id="{7DACA747-66C6-0E65-B5FA-C504D9C6D2C4}"/>
              </a:ext>
            </a:extLst>
          </p:cNvPr>
          <p:cNvSpPr/>
          <p:nvPr/>
        </p:nvSpPr>
        <p:spPr>
          <a:xfrm>
            <a:off x="2900109" y="5597092"/>
            <a:ext cx="564988" cy="221382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59 395,3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Скругленный прямоугольник 63">
            <a:extLst>
              <a:ext uri="{FF2B5EF4-FFF2-40B4-BE49-F238E27FC236}">
                <a16:creationId xmlns:a16="http://schemas.microsoft.com/office/drawing/2014/main" id="{0B4880A1-91DC-D0F0-A77C-E94DED46A2DE}"/>
              </a:ext>
            </a:extLst>
          </p:cNvPr>
          <p:cNvSpPr/>
          <p:nvPr/>
        </p:nvSpPr>
        <p:spPr>
          <a:xfrm>
            <a:off x="3506431" y="5581479"/>
            <a:ext cx="525926" cy="252608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65 152,6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Скругленный прямоугольник 64">
            <a:extLst>
              <a:ext uri="{FF2B5EF4-FFF2-40B4-BE49-F238E27FC236}">
                <a16:creationId xmlns:a16="http://schemas.microsoft.com/office/drawing/2014/main" id="{1F8EAFBB-518D-C75C-F633-1B12885366D0}"/>
              </a:ext>
            </a:extLst>
          </p:cNvPr>
          <p:cNvSpPr/>
          <p:nvPr/>
        </p:nvSpPr>
        <p:spPr>
          <a:xfrm>
            <a:off x="4073691" y="5588670"/>
            <a:ext cx="521047" cy="230776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77 201,6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Скругленный прямоугольник 65">
            <a:extLst>
              <a:ext uri="{FF2B5EF4-FFF2-40B4-BE49-F238E27FC236}">
                <a16:creationId xmlns:a16="http://schemas.microsoft.com/office/drawing/2014/main" id="{7DACA747-66C6-0E65-B5FA-C504D9C6D2C4}"/>
              </a:ext>
            </a:extLst>
          </p:cNvPr>
          <p:cNvSpPr/>
          <p:nvPr/>
        </p:nvSpPr>
        <p:spPr>
          <a:xfrm>
            <a:off x="4896743" y="4757388"/>
            <a:ext cx="564988" cy="221382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1 410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Скругленный прямоугольник 67">
            <a:extLst>
              <a:ext uri="{FF2B5EF4-FFF2-40B4-BE49-F238E27FC236}">
                <a16:creationId xmlns:a16="http://schemas.microsoft.com/office/drawing/2014/main" id="{0B4880A1-91DC-D0F0-A77C-E94DED46A2DE}"/>
              </a:ext>
            </a:extLst>
          </p:cNvPr>
          <p:cNvSpPr/>
          <p:nvPr/>
        </p:nvSpPr>
        <p:spPr>
          <a:xfrm>
            <a:off x="5510723" y="4750160"/>
            <a:ext cx="520903" cy="230775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1 624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Скругленный прямоугольник 68">
            <a:extLst>
              <a:ext uri="{FF2B5EF4-FFF2-40B4-BE49-F238E27FC236}">
                <a16:creationId xmlns:a16="http://schemas.microsoft.com/office/drawing/2014/main" id="{1F8EAFBB-518D-C75C-F633-1B12885366D0}"/>
              </a:ext>
            </a:extLst>
          </p:cNvPr>
          <p:cNvSpPr/>
          <p:nvPr/>
        </p:nvSpPr>
        <p:spPr>
          <a:xfrm>
            <a:off x="6080915" y="4750159"/>
            <a:ext cx="521047" cy="230776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1 895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E41DF579-8696-DD20-F1CC-5CD2F3DBCE34}"/>
              </a:ext>
            </a:extLst>
          </p:cNvPr>
          <p:cNvCxnSpPr>
            <a:cxnSpLocks/>
          </p:cNvCxnSpPr>
          <p:nvPr/>
        </p:nvCxnSpPr>
        <p:spPr>
          <a:xfrm>
            <a:off x="8478463" y="2659870"/>
            <a:ext cx="0" cy="2937222"/>
          </a:xfrm>
          <a:prstGeom prst="line">
            <a:avLst/>
          </a:prstGeom>
          <a:ln w="12700">
            <a:solidFill>
              <a:srgbClr val="B1C1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8478463" y="3611808"/>
            <a:ext cx="352028" cy="2182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8478463" y="4854814"/>
            <a:ext cx="122144" cy="2182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16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Скругленный прямоугольник 73">
            <a:extLst>
              <a:ext uri="{FF2B5EF4-FFF2-40B4-BE49-F238E27FC236}">
                <a16:creationId xmlns:a16="http://schemas.microsoft.com/office/drawing/2014/main" id="{2B56E9F4-E4FE-07B5-1673-7C188D637F75}"/>
              </a:ext>
            </a:extLst>
          </p:cNvPr>
          <p:cNvSpPr/>
          <p:nvPr/>
        </p:nvSpPr>
        <p:spPr>
          <a:xfrm>
            <a:off x="7623954" y="2337405"/>
            <a:ext cx="2160000" cy="3970417"/>
          </a:xfrm>
          <a:prstGeom prst="roundRect">
            <a:avLst>
              <a:gd name="adj" fmla="val 1257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E843EC5-B93D-014D-3D45-983FBD45BCAE}"/>
              </a:ext>
            </a:extLst>
          </p:cNvPr>
          <p:cNvSpPr txBox="1"/>
          <p:nvPr/>
        </p:nvSpPr>
        <p:spPr>
          <a:xfrm>
            <a:off x="7806187" y="4115138"/>
            <a:ext cx="161759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безработные граждане*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Скругленный прямоугольник 76">
            <a:extLst>
              <a:ext uri="{FF2B5EF4-FFF2-40B4-BE49-F238E27FC236}">
                <a16:creationId xmlns:a16="http://schemas.microsoft.com/office/drawing/2014/main" id="{4EAC095F-9D74-7D49-4901-E85F2AE217CA}"/>
              </a:ext>
            </a:extLst>
          </p:cNvPr>
          <p:cNvSpPr/>
          <p:nvPr/>
        </p:nvSpPr>
        <p:spPr>
          <a:xfrm>
            <a:off x="7802600" y="5436492"/>
            <a:ext cx="918918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1 967 человек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3A2C6274-4B9B-F40B-8680-725F6BB96DFB}"/>
              </a:ext>
            </a:extLst>
          </p:cNvPr>
          <p:cNvSpPr/>
          <p:nvPr/>
        </p:nvSpPr>
        <p:spPr>
          <a:xfrm>
            <a:off x="5296225" y="2337405"/>
            <a:ext cx="2160000" cy="3970417"/>
          </a:xfrm>
          <a:prstGeom prst="roundRect">
            <a:avLst>
              <a:gd name="adj" fmla="val 1257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ЗАНЯТОСТЬ И ДОХОДЫ НАСЕЛЕНИЯ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88758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занятость и доходы населения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88543F39-1862-225F-676D-5EA9ED5042F5}"/>
              </a:ext>
            </a:extLst>
          </p:cNvPr>
          <p:cNvSpPr/>
          <p:nvPr/>
        </p:nvSpPr>
        <p:spPr>
          <a:xfrm>
            <a:off x="627016" y="2337404"/>
            <a:ext cx="4497838" cy="3970417"/>
          </a:xfrm>
          <a:prstGeom prst="roundRect">
            <a:avLst>
              <a:gd name="adj" fmla="val 1220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id="{28A48725-C2BB-5FD4-9E15-191D578545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8759465"/>
              </p:ext>
            </p:extLst>
          </p:nvPr>
        </p:nvGraphicFramePr>
        <p:xfrm>
          <a:off x="896911" y="2351314"/>
          <a:ext cx="4141588" cy="3956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7" name="TextBox 66">
            <a:extLst>
              <a:ext uri="{FF2B5EF4-FFF2-40B4-BE49-F238E27FC236}">
                <a16:creationId xmlns:a16="http://schemas.microsoft.com/office/drawing/2014/main" id="{423ED422-DF9E-9D1D-A2F9-831F081A251F}"/>
              </a:ext>
            </a:extLst>
          </p:cNvPr>
          <p:cNvSpPr txBox="1"/>
          <p:nvPr/>
        </p:nvSpPr>
        <p:spPr>
          <a:xfrm>
            <a:off x="5490981" y="3702789"/>
            <a:ext cx="16995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0,4 %</a:t>
            </a:r>
            <a:endParaRPr lang="x-none" sz="2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EBF4CEF-8376-EA30-4646-371E66EC9A7B}"/>
              </a:ext>
            </a:extLst>
          </p:cNvPr>
          <p:cNvSpPr txBox="1"/>
          <p:nvPr/>
        </p:nvSpPr>
        <p:spPr>
          <a:xfrm>
            <a:off x="5490980" y="4136794"/>
            <a:ext cx="161759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регистрируемая безработица 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Скругленный прямоугольник 68">
            <a:extLst>
              <a:ext uri="{FF2B5EF4-FFF2-40B4-BE49-F238E27FC236}">
                <a16:creationId xmlns:a16="http://schemas.microsoft.com/office/drawing/2014/main" id="{DE570A78-46A9-3F07-36FA-94EF1D510C3A}"/>
              </a:ext>
            </a:extLst>
          </p:cNvPr>
          <p:cNvSpPr/>
          <p:nvPr/>
        </p:nvSpPr>
        <p:spPr>
          <a:xfrm>
            <a:off x="5442836" y="5436492"/>
            <a:ext cx="519804" cy="170053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0,5 %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Рисунок 70" descr="Отменить подписку со сплошной заливкой">
            <a:extLst>
              <a:ext uri="{FF2B5EF4-FFF2-40B4-BE49-F238E27FC236}">
                <a16:creationId xmlns:a16="http://schemas.microsoft.com/office/drawing/2014/main" id="{96BAE458-C0B9-5E94-E09C-84ADC4827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30514" y="2643684"/>
            <a:ext cx="360000" cy="360000"/>
          </a:xfrm>
          <a:prstGeom prst="rect">
            <a:avLst/>
          </a:prstGeom>
        </p:spPr>
      </p:pic>
      <p:pic>
        <p:nvPicPr>
          <p:cNvPr id="73" name="Рисунок 72" descr="Уменьшить со сплошной заливкой">
            <a:extLst>
              <a:ext uri="{FF2B5EF4-FFF2-40B4-BE49-F238E27FC236}">
                <a16:creationId xmlns:a16="http://schemas.microsoft.com/office/drawing/2014/main" id="{F7DE0371-C049-15C0-FB63-F322CF1A11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43785" y="2644745"/>
            <a:ext cx="360000" cy="360000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722792DB-D6F2-13EE-AD40-3281D52F5D03}"/>
              </a:ext>
            </a:extLst>
          </p:cNvPr>
          <p:cNvSpPr txBox="1"/>
          <p:nvPr/>
        </p:nvSpPr>
        <p:spPr>
          <a:xfrm>
            <a:off x="7802600" y="3702789"/>
            <a:ext cx="55827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endParaRPr lang="x-none" sz="2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265CD84-16A0-1463-24A7-04BB3B4AC8B8}"/>
              </a:ext>
            </a:extLst>
          </p:cNvPr>
          <p:cNvSpPr txBox="1"/>
          <p:nvPr/>
        </p:nvSpPr>
        <p:spPr>
          <a:xfrm>
            <a:off x="8275238" y="3857446"/>
            <a:ext cx="77292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1F7855C-3C0A-4AA7-EFF7-C1E794F9135E}"/>
              </a:ext>
            </a:extLst>
          </p:cNvPr>
          <p:cNvSpPr txBox="1"/>
          <p:nvPr/>
        </p:nvSpPr>
        <p:spPr>
          <a:xfrm>
            <a:off x="7623954" y="6329880"/>
            <a:ext cx="427751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*Нетрудоустроенные граждане на 01.06.2025 </a:t>
            </a:r>
            <a:endParaRPr lang="x-none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59A5D2-BA6C-18B9-A53B-3BE1381C4120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БЛАГОВЕЩЕНСКОГО МУНИЦИПАЛЬНОГО ОКРУГА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D2CD61-52B2-2F21-B305-8346B1FF7764}"/>
              </a:ext>
            </a:extLst>
          </p:cNvPr>
          <p:cNvSpPr txBox="1"/>
          <p:nvPr/>
        </p:nvSpPr>
        <p:spPr>
          <a:xfrm>
            <a:off x="7802600" y="5638550"/>
            <a:ext cx="182119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показатель по Амурской области </a:t>
            </a:r>
          </a:p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01.06.2025</a:t>
            </a:r>
            <a:endParaRPr lang="x-none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23F441-3CBA-940B-B7FB-81A8DF61A225}"/>
              </a:ext>
            </a:extLst>
          </p:cNvPr>
          <p:cNvSpPr txBox="1"/>
          <p:nvPr/>
        </p:nvSpPr>
        <p:spPr>
          <a:xfrm>
            <a:off x="5442836" y="5668482"/>
            <a:ext cx="178849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показатель по Амурской области </a:t>
            </a:r>
          </a:p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01.06.2025</a:t>
            </a:r>
            <a:endParaRPr lang="x-none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:a16="http://schemas.microsoft.com/office/drawing/2014/main" id="{6C471008-A80D-1F1B-BC66-2067DA06313A}"/>
              </a:ext>
            </a:extLst>
          </p:cNvPr>
          <p:cNvSpPr/>
          <p:nvPr/>
        </p:nvSpPr>
        <p:spPr>
          <a:xfrm>
            <a:off x="640991" y="1376761"/>
            <a:ext cx="4497839" cy="775596"/>
          </a:xfrm>
          <a:prstGeom prst="roundRect">
            <a:avLst>
              <a:gd name="adj" fmla="val 27681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СРЕДНЕМЕСЯЧНАЯ ЗАРАБОТНАЯ ПЛАТА РАБОТНИКОВ ПО ОТРАСЛЯМ В 2024 ГОДУ,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рублей</a:t>
            </a: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6C471008-A80D-1F1B-BC66-2067DA06313A}"/>
              </a:ext>
            </a:extLst>
          </p:cNvPr>
          <p:cNvSpPr/>
          <p:nvPr/>
        </p:nvSpPr>
        <p:spPr>
          <a:xfrm>
            <a:off x="5408161" y="1376761"/>
            <a:ext cx="4035985" cy="775596"/>
          </a:xfrm>
          <a:prstGeom prst="roundRect">
            <a:avLst>
              <a:gd name="adj" fmla="val 27681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СРЕДНЕСПИСОЧНАЯ ЧИСЛЕННОСТЬ РАБОТНИКОВ ОРГАНИЗАЦИЙ В 2024 ГОДУ – 2 176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1173103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 descr="Посевы со сплошной заливкой">
            <a:extLst>
              <a:ext uri="{FF2B5EF4-FFF2-40B4-BE49-F238E27FC236}">
                <a16:creationId xmlns:a16="http://schemas.microsoft.com/office/drawing/2014/main" id="{9A813BFB-987D-79B3-9F3C-24EA109F92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15700" y="5328969"/>
            <a:ext cx="360000" cy="360000"/>
          </a:xfrm>
          <a:prstGeom prst="rect">
            <a:avLst/>
          </a:prstGeom>
        </p:spPr>
      </p:pic>
      <p:pic>
        <p:nvPicPr>
          <p:cNvPr id="127" name="Рисунок 126" descr="Золотые слитки со сплошной заливкой">
            <a:extLst>
              <a:ext uri="{FF2B5EF4-FFF2-40B4-BE49-F238E27FC236}">
                <a16:creationId xmlns:a16="http://schemas.microsoft.com/office/drawing/2014/main" id="{A7927950-A61A-0659-A375-9FF5BC9F87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37360" y="3333144"/>
            <a:ext cx="360000" cy="360000"/>
          </a:xfrm>
          <a:prstGeom prst="rect">
            <a:avLst/>
          </a:prstGeom>
        </p:spPr>
      </p:pic>
      <p:pic>
        <p:nvPicPr>
          <p:cNvPr id="131" name="Рисунок 130" descr="Холмы со сплошной заливкой">
            <a:extLst>
              <a:ext uri="{FF2B5EF4-FFF2-40B4-BE49-F238E27FC236}">
                <a16:creationId xmlns:a16="http://schemas.microsoft.com/office/drawing/2014/main" id="{50B1F77A-2D91-C5DF-2A6E-FCA200EB9E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09187" y="2784813"/>
            <a:ext cx="360000" cy="360000"/>
          </a:xfrm>
          <a:prstGeom prst="rect">
            <a:avLst/>
          </a:prstGeom>
        </p:spPr>
      </p:pic>
      <p:pic>
        <p:nvPicPr>
          <p:cNvPr id="101" name="Рисунок 100" descr="Сельское хозяйство со сплошной заливкой">
            <a:extLst>
              <a:ext uri="{FF2B5EF4-FFF2-40B4-BE49-F238E27FC236}">
                <a16:creationId xmlns:a16="http://schemas.microsoft.com/office/drawing/2014/main" id="{208E3681-9B4F-4B33-A212-E62D0B4EF4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96207" y="5341230"/>
            <a:ext cx="360000" cy="360000"/>
          </a:xfrm>
          <a:prstGeom prst="rect">
            <a:avLst/>
          </a:prstGeom>
        </p:spPr>
      </p:pic>
      <p:pic>
        <p:nvPicPr>
          <p:cNvPr id="95" name="Рисунок 94" descr="Лиственное дерево со сплошной заливкой">
            <a:extLst>
              <a:ext uri="{FF2B5EF4-FFF2-40B4-BE49-F238E27FC236}">
                <a16:creationId xmlns:a16="http://schemas.microsoft.com/office/drawing/2014/main" id="{F9992745-1C9E-A958-FDFD-5BE2BADB7D1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7203" y="5823650"/>
            <a:ext cx="360000" cy="360000"/>
          </a:xfrm>
          <a:prstGeom prst="rect">
            <a:avLst/>
          </a:prstGeom>
        </p:spPr>
      </p:pic>
      <p:pic>
        <p:nvPicPr>
          <p:cNvPr id="97" name="Рисунок 96" descr="Елка со сплошной заливкой">
            <a:extLst>
              <a:ext uri="{FF2B5EF4-FFF2-40B4-BE49-F238E27FC236}">
                <a16:creationId xmlns:a16="http://schemas.microsoft.com/office/drawing/2014/main" id="{DADC01F5-858C-9B08-635B-475B0B49673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56599" y="5318246"/>
            <a:ext cx="360000" cy="360000"/>
          </a:xfrm>
          <a:prstGeom prst="rect">
            <a:avLst/>
          </a:prstGeom>
        </p:spPr>
      </p:pic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id="{27DC45EC-6B72-FC57-F6E6-430D336317AA}"/>
              </a:ext>
            </a:extLst>
          </p:cNvPr>
          <p:cNvSpPr/>
          <p:nvPr/>
        </p:nvSpPr>
        <p:spPr>
          <a:xfrm>
            <a:off x="640991" y="2269714"/>
            <a:ext cx="4497839" cy="1483045"/>
          </a:xfrm>
          <a:prstGeom prst="roundRect">
            <a:avLst>
              <a:gd name="adj" fmla="val 13233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id="{6C471008-A80D-1F1B-BC66-2067DA06313A}"/>
              </a:ext>
            </a:extLst>
          </p:cNvPr>
          <p:cNvSpPr/>
          <p:nvPr/>
        </p:nvSpPr>
        <p:spPr>
          <a:xfrm>
            <a:off x="640991" y="1376761"/>
            <a:ext cx="4497839" cy="775596"/>
          </a:xfrm>
          <a:prstGeom prst="roundRect">
            <a:avLst>
              <a:gd name="adj" fmla="val 27681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КЛИМАТ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F7E90DD8-F625-774B-4916-57BEE3A50CB4}"/>
              </a:ext>
            </a:extLst>
          </p:cNvPr>
          <p:cNvSpPr/>
          <p:nvPr/>
        </p:nvSpPr>
        <p:spPr>
          <a:xfrm>
            <a:off x="627014" y="4824775"/>
            <a:ext cx="4497839" cy="1483045"/>
          </a:xfrm>
          <a:prstGeom prst="roundRect">
            <a:avLst>
              <a:gd name="adj" fmla="val 140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2F259C10-BB78-48DB-70DD-10B33B701093}"/>
              </a:ext>
            </a:extLst>
          </p:cNvPr>
          <p:cNvSpPr/>
          <p:nvPr/>
        </p:nvSpPr>
        <p:spPr>
          <a:xfrm>
            <a:off x="627014" y="3931822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ЛЕСА И ПОЧВЫ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РЕСУРСНАЯ БАЗА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07737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ресурсная база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id="{601F0F1B-D35B-D76C-54E6-EAC417466077}"/>
              </a:ext>
            </a:extLst>
          </p:cNvPr>
          <p:cNvSpPr/>
          <p:nvPr/>
        </p:nvSpPr>
        <p:spPr>
          <a:xfrm>
            <a:off x="5300092" y="1376761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МЕСТОРОЖДЕНИЯ И ПРОЯВЛЕНИЯ</a:t>
            </a:r>
          </a:p>
        </p:txBody>
      </p:sp>
      <p:sp>
        <p:nvSpPr>
          <p:cNvPr id="46" name="Скругленный прямоугольник 45">
            <a:extLst>
              <a:ext uri="{FF2B5EF4-FFF2-40B4-BE49-F238E27FC236}">
                <a16:creationId xmlns:a16="http://schemas.microsoft.com/office/drawing/2014/main" id="{AE91EFE9-B67B-0E7F-6272-816E1137AE9A}"/>
              </a:ext>
            </a:extLst>
          </p:cNvPr>
          <p:cNvSpPr/>
          <p:nvPr/>
        </p:nvSpPr>
        <p:spPr>
          <a:xfrm>
            <a:off x="5286115" y="4824775"/>
            <a:ext cx="4497839" cy="1483045"/>
          </a:xfrm>
          <a:prstGeom prst="roundRect">
            <a:avLst>
              <a:gd name="adj" fmla="val 1366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id="{38997C38-2D25-2F3C-467D-A9A159CF5BA9}"/>
              </a:ext>
            </a:extLst>
          </p:cNvPr>
          <p:cNvSpPr/>
          <p:nvPr/>
        </p:nvSpPr>
        <p:spPr>
          <a:xfrm>
            <a:off x="5286115" y="3931822"/>
            <a:ext cx="4497839" cy="775596"/>
          </a:xfrm>
          <a:prstGeom prst="roundRect">
            <a:avLst>
              <a:gd name="adj" fmla="val 25208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ЗЕМЛИ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1C4A423-2228-521E-E06B-9B389FC0E335}"/>
              </a:ext>
            </a:extLst>
          </p:cNvPr>
          <p:cNvSpPr txBox="1"/>
          <p:nvPr/>
        </p:nvSpPr>
        <p:spPr>
          <a:xfrm>
            <a:off x="836421" y="2424918"/>
            <a:ext cx="347494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континентальный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0282E4-2CCC-CE9A-16F7-CC2F77DF86AD}"/>
              </a:ext>
            </a:extLst>
          </p:cNvPr>
          <p:cNvSpPr txBox="1"/>
          <p:nvPr/>
        </p:nvSpPr>
        <p:spPr>
          <a:xfrm>
            <a:off x="1201369" y="2758783"/>
            <a:ext cx="188734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температура:</a:t>
            </a:r>
          </a:p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январе - 24,7℃, в июле + 21,7℃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94ACB4A-9A05-F909-1488-4F131CC71B1A}"/>
              </a:ext>
            </a:extLst>
          </p:cNvPr>
          <p:cNvSpPr txBox="1"/>
          <p:nvPr/>
        </p:nvSpPr>
        <p:spPr>
          <a:xfrm>
            <a:off x="1201369" y="3214845"/>
            <a:ext cx="163257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осадков в год – 470-500 мм </a:t>
            </a:r>
          </a:p>
        </p:txBody>
      </p:sp>
      <p:pic>
        <p:nvPicPr>
          <p:cNvPr id="80" name="Рисунок 79" descr="Термометр со сплошной заливкой">
            <a:extLst>
              <a:ext uri="{FF2B5EF4-FFF2-40B4-BE49-F238E27FC236}">
                <a16:creationId xmlns:a16="http://schemas.microsoft.com/office/drawing/2014/main" id="{03905552-1267-3947-ED33-DA92CDF30F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70576" y="2748060"/>
            <a:ext cx="360000" cy="360000"/>
          </a:xfrm>
          <a:prstGeom prst="rect">
            <a:avLst/>
          </a:prstGeom>
        </p:spPr>
      </p:pic>
      <p:pic>
        <p:nvPicPr>
          <p:cNvPr id="84" name="Рисунок 83" descr="Дождь со сплошной заливкой">
            <a:extLst>
              <a:ext uri="{FF2B5EF4-FFF2-40B4-BE49-F238E27FC236}">
                <a16:creationId xmlns:a16="http://schemas.microsoft.com/office/drawing/2014/main" id="{870DB04A-3422-E267-D9B9-AF7EB3B4945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70576" y="3218061"/>
            <a:ext cx="360000" cy="3600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C30F9616-4CA9-8FB9-426A-440D5B09B098}"/>
              </a:ext>
            </a:extLst>
          </p:cNvPr>
          <p:cNvSpPr txBox="1"/>
          <p:nvPr/>
        </p:nvSpPr>
        <p:spPr>
          <a:xfrm>
            <a:off x="822443" y="4979979"/>
            <a:ext cx="361199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 земель лесного фонда – 73,5 тыс. га 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1B2EC90-8DAE-0957-5D26-BE6AB5E7E7C7}"/>
              </a:ext>
            </a:extLst>
          </p:cNvPr>
          <p:cNvSpPr txBox="1"/>
          <p:nvPr/>
        </p:nvSpPr>
        <p:spPr>
          <a:xfrm>
            <a:off x="1187392" y="5339692"/>
            <a:ext cx="129811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хвойные породы</a:t>
            </a:r>
          </a:p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тыс. га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782E053-2F93-9792-F207-53B43CF12C51}"/>
              </a:ext>
            </a:extLst>
          </p:cNvPr>
          <p:cNvSpPr txBox="1"/>
          <p:nvPr/>
        </p:nvSpPr>
        <p:spPr>
          <a:xfrm>
            <a:off x="1187392" y="5816180"/>
            <a:ext cx="1298113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твердолиственные породы</a:t>
            </a:r>
          </a:p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44,1 тыс. га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9BFF0E25-DFAE-46E7-0CAB-F8151F107F4C}"/>
              </a:ext>
            </a:extLst>
          </p:cNvPr>
          <p:cNvSpPr txBox="1"/>
          <p:nvPr/>
        </p:nvSpPr>
        <p:spPr>
          <a:xfrm>
            <a:off x="3320999" y="5339692"/>
            <a:ext cx="153199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почвы</a:t>
            </a:r>
            <a:endParaRPr lang="en-US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DE3B28B-9C2A-C4FD-BC1D-17B55EA166BC}"/>
              </a:ext>
            </a:extLst>
          </p:cNvPr>
          <p:cNvSpPr txBox="1"/>
          <p:nvPr/>
        </p:nvSpPr>
        <p:spPr>
          <a:xfrm>
            <a:off x="3321000" y="5595547"/>
            <a:ext cx="171481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ts val="620"/>
              </a:lnSpc>
              <a:buFont typeface="Arial" panose="020B0604020202020204" pitchFamily="34" charset="0"/>
              <a:buChar char="•"/>
            </a:pPr>
            <a:r>
              <a:rPr lang="ru-RU" sz="900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луговые, черноземные, бурые лесные </a:t>
            </a:r>
          </a:p>
          <a:p>
            <a:pPr marL="171450" indent="-171450">
              <a:lnSpc>
                <a:spcPts val="620"/>
              </a:lnSpc>
              <a:buFont typeface="Arial" panose="020B0604020202020204" pitchFamily="34" charset="0"/>
              <a:buChar char="•"/>
            </a:pPr>
            <a:endParaRPr lang="ru-RU" sz="900" spc="-3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ts val="620"/>
              </a:lnSpc>
              <a:buFont typeface="Arial" panose="020B0604020202020204" pitchFamily="34" charset="0"/>
              <a:buChar char="•"/>
            </a:pPr>
            <a:r>
              <a:rPr lang="ru-RU" sz="900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поймах рек - пойменные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7ED753C6-79DF-D592-0C83-B15E5284834C}"/>
              </a:ext>
            </a:extLst>
          </p:cNvPr>
          <p:cNvSpPr txBox="1"/>
          <p:nvPr/>
        </p:nvSpPr>
        <p:spPr>
          <a:xfrm>
            <a:off x="5495521" y="2428126"/>
            <a:ext cx="3611992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10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объектов</a:t>
            </a:r>
          </a:p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месторождений и проявлений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ED43C5D-0262-F43E-BACE-84B5F5D53598}"/>
              </a:ext>
            </a:extLst>
          </p:cNvPr>
          <p:cNvSpPr txBox="1"/>
          <p:nvPr/>
        </p:nvSpPr>
        <p:spPr>
          <a:xfrm>
            <a:off x="5860469" y="2758783"/>
            <a:ext cx="1517675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Егорьевское месторождение торфа</a:t>
            </a:r>
          </a:p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(общие запасы – 1 330 </a:t>
            </a:r>
            <a:r>
              <a:rPr lang="ru-RU" sz="7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</a:t>
            </a:r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тонн)</a:t>
            </a:r>
            <a:endParaRPr lang="ru-RU" sz="7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57350817-E0E1-F8FA-9710-5BB6612E517F}"/>
              </a:ext>
            </a:extLst>
          </p:cNvPr>
          <p:cNvSpPr txBox="1"/>
          <p:nvPr/>
        </p:nvSpPr>
        <p:spPr>
          <a:xfrm>
            <a:off x="7907983" y="2758783"/>
            <a:ext cx="1710125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spc="-20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Новинское</a:t>
            </a:r>
            <a:r>
              <a:rPr lang="ru-RU" sz="9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месторождение песка стекольного и формовочного</a:t>
            </a:r>
          </a:p>
          <a:p>
            <a:r>
              <a:rPr lang="ru-RU" sz="7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(общие запасы – 95 451 </a:t>
            </a:r>
            <a:r>
              <a:rPr lang="ru-RU" sz="700" b="1" spc="-20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</a:t>
            </a:r>
            <a:r>
              <a:rPr lang="ru-RU" sz="7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м3</a:t>
            </a:r>
            <a:r>
              <a:rPr lang="ru-RU" sz="7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3B81FAEA-1548-B5F4-06CC-079A55CF6E19}"/>
              </a:ext>
            </a:extLst>
          </p:cNvPr>
          <p:cNvSpPr txBox="1"/>
          <p:nvPr/>
        </p:nvSpPr>
        <p:spPr>
          <a:xfrm>
            <a:off x="5481544" y="4979979"/>
            <a:ext cx="361199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площадь 306,0 тыс. га 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394B33CE-DA6F-7903-8552-2F4E10758830}"/>
              </a:ext>
            </a:extLst>
          </p:cNvPr>
          <p:cNvSpPr txBox="1"/>
          <p:nvPr/>
        </p:nvSpPr>
        <p:spPr>
          <a:xfrm>
            <a:off x="5846493" y="5339692"/>
            <a:ext cx="153165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земли с/х назначения</a:t>
            </a:r>
          </a:p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174,4 тыс. га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F2232438-0B4C-EE5D-F317-B1A618F94DAC}"/>
              </a:ext>
            </a:extLst>
          </p:cNvPr>
          <p:cNvSpPr txBox="1"/>
          <p:nvPr/>
        </p:nvSpPr>
        <p:spPr>
          <a:xfrm>
            <a:off x="5846493" y="5816180"/>
            <a:ext cx="1769142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земли промышленности, транспорта</a:t>
            </a:r>
          </a:p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21,2 тыс. га</a:t>
            </a:r>
          </a:p>
        </p:txBody>
      </p:sp>
      <p:pic>
        <p:nvPicPr>
          <p:cNvPr id="133" name="Рисунок 132" descr="Производство со сплошной заливкой">
            <a:extLst>
              <a:ext uri="{FF2B5EF4-FFF2-40B4-BE49-F238E27FC236}">
                <a16:creationId xmlns:a16="http://schemas.microsoft.com/office/drawing/2014/main" id="{B1E22031-B859-A4F3-7118-A7C6CB50C7A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402397" y="5786221"/>
            <a:ext cx="360000" cy="360000"/>
          </a:xfrm>
          <a:prstGeom prst="rect">
            <a:avLst/>
          </a:prstGeom>
        </p:spPr>
      </p:pic>
      <p:sp>
        <p:nvSpPr>
          <p:cNvPr id="153" name="Скругленный прямоугольник 152">
            <a:extLst>
              <a:ext uri="{FF2B5EF4-FFF2-40B4-BE49-F238E27FC236}">
                <a16:creationId xmlns:a16="http://schemas.microsoft.com/office/drawing/2014/main" id="{CF61200C-1B4F-94A8-B2A9-63CB92B95149}"/>
              </a:ext>
            </a:extLst>
          </p:cNvPr>
          <p:cNvSpPr/>
          <p:nvPr/>
        </p:nvSpPr>
        <p:spPr>
          <a:xfrm>
            <a:off x="5297771" y="2265996"/>
            <a:ext cx="4497839" cy="1483045"/>
          </a:xfrm>
          <a:prstGeom prst="roundRect">
            <a:avLst>
              <a:gd name="adj" fmla="val 1366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617829-9ABE-B8DA-2750-51342286CCBC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БЛАГОВЕЩЕНСКОГО МУНИЦИПАЛЬНОГО ОКРУГА</a:t>
            </a:r>
          </a:p>
        </p:txBody>
      </p:sp>
      <p:pic>
        <p:nvPicPr>
          <p:cNvPr id="41" name="Рисунок 40" descr="Сырье со сплошной заливкой">
            <a:extLst>
              <a:ext uri="{FF2B5EF4-FFF2-40B4-BE49-F238E27FC236}">
                <a16:creationId xmlns:a16="http://schemas.microsoft.com/office/drawing/2014/main" id="{156B5DDE-15E7-BE62-82CF-37F78AB253E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369575" y="2801783"/>
            <a:ext cx="360000" cy="3600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9ED43C5D-0262-F43E-BACE-84B5F5D53598}"/>
              </a:ext>
            </a:extLst>
          </p:cNvPr>
          <p:cNvSpPr txBox="1"/>
          <p:nvPr/>
        </p:nvSpPr>
        <p:spPr>
          <a:xfrm>
            <a:off x="5860469" y="3209113"/>
            <a:ext cx="1517675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Сергеевское</a:t>
            </a:r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месторождение бурого угля</a:t>
            </a:r>
          </a:p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(общие запасы – 1 330 </a:t>
            </a:r>
            <a:r>
              <a:rPr lang="ru-RU" sz="7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</a:t>
            </a:r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тонн)</a:t>
            </a:r>
            <a:endParaRPr lang="ru-RU" sz="7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 descr="Электростанция со сплошной заливкой">
            <a:extLst>
              <a:ext uri="{FF2B5EF4-FFF2-40B4-BE49-F238E27FC236}">
                <a16:creationId xmlns:a16="http://schemas.microsoft.com/office/drawing/2014/main" id="{4679AB0C-A337-607D-9D98-38AAAEB0F44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5415700" y="3288424"/>
            <a:ext cx="360000" cy="36000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9ED43C5D-0262-F43E-BACE-84B5F5D53598}"/>
              </a:ext>
            </a:extLst>
          </p:cNvPr>
          <p:cNvSpPr txBox="1"/>
          <p:nvPr/>
        </p:nvSpPr>
        <p:spPr>
          <a:xfrm>
            <a:off x="7940842" y="3359374"/>
            <a:ext cx="1612461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Сергеевское</a:t>
            </a:r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месторождение сапропеля</a:t>
            </a:r>
          </a:p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(общие запасы – 2 775 </a:t>
            </a:r>
            <a:r>
              <a:rPr lang="ru-RU" sz="7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</a:t>
            </a:r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тонн)</a:t>
            </a:r>
            <a:endParaRPr lang="ru-RU" sz="7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Рисунок 47" descr="Лиственное дерево со сплошной заливкой">
            <a:extLst>
              <a:ext uri="{FF2B5EF4-FFF2-40B4-BE49-F238E27FC236}">
                <a16:creationId xmlns:a16="http://schemas.microsoft.com/office/drawing/2014/main" id="{6BFDED63-0F62-455A-6E92-6FF2D4A3321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535034" y="5268697"/>
            <a:ext cx="360000" cy="36000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394B33CE-DA6F-7903-8552-2F4E10758830}"/>
              </a:ext>
            </a:extLst>
          </p:cNvPr>
          <p:cNvSpPr txBox="1"/>
          <p:nvPr/>
        </p:nvSpPr>
        <p:spPr>
          <a:xfrm>
            <a:off x="8024619" y="5336135"/>
            <a:ext cx="153165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земли лесного фонда</a:t>
            </a:r>
          </a:p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73,5 тыс. га</a:t>
            </a:r>
          </a:p>
        </p:txBody>
      </p:sp>
      <p:pic>
        <p:nvPicPr>
          <p:cNvPr id="50" name="Рисунок 49" descr="Склад со сплошной заливкой">
            <a:extLst>
              <a:ext uri="{FF2B5EF4-FFF2-40B4-BE49-F238E27FC236}">
                <a16:creationId xmlns:a16="http://schemas.microsoft.com/office/drawing/2014/main" id="{79A7B4CF-40CA-F072-9543-8C0EF83180A9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7549802" y="5732827"/>
            <a:ext cx="360000" cy="3600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394B33CE-DA6F-7903-8552-2F4E10758830}"/>
              </a:ext>
            </a:extLst>
          </p:cNvPr>
          <p:cNvSpPr txBox="1"/>
          <p:nvPr/>
        </p:nvSpPr>
        <p:spPr>
          <a:xfrm>
            <a:off x="8024619" y="5827721"/>
            <a:ext cx="153165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земли поселений</a:t>
            </a:r>
          </a:p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13,6 тыс. га</a:t>
            </a:r>
          </a:p>
        </p:txBody>
      </p:sp>
    </p:spTree>
    <p:extLst>
      <p:ext uri="{BB962C8B-B14F-4D97-AF65-F5344CB8AC3E}">
        <p14:creationId xmlns:p14="http://schemas.microsoft.com/office/powerpoint/2010/main" val="3216202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Скругленный прямоугольник 248">
            <a:extLst>
              <a:ext uri="{FF2B5EF4-FFF2-40B4-BE49-F238E27FC236}">
                <a16:creationId xmlns:a16="http://schemas.microsoft.com/office/drawing/2014/main" id="{A4503707-C842-55D2-8184-C2281EB1EB33}"/>
              </a:ext>
            </a:extLst>
          </p:cNvPr>
          <p:cNvSpPr/>
          <p:nvPr/>
        </p:nvSpPr>
        <p:spPr>
          <a:xfrm>
            <a:off x="7598612" y="2269715"/>
            <a:ext cx="2196000" cy="3556142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0" name="Скругленный прямоугольник 249">
            <a:extLst>
              <a:ext uri="{FF2B5EF4-FFF2-40B4-BE49-F238E27FC236}">
                <a16:creationId xmlns:a16="http://schemas.microsoft.com/office/drawing/2014/main" id="{C88591C5-A285-4ADE-F36B-04A9A72B35EF}"/>
              </a:ext>
            </a:extLst>
          </p:cNvPr>
          <p:cNvSpPr/>
          <p:nvPr/>
        </p:nvSpPr>
        <p:spPr>
          <a:xfrm>
            <a:off x="7598612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КУЛЬТУРА И ИСКУССТВО</a:t>
            </a:r>
            <a:endParaRPr lang="x-none" dirty="0"/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6007C2EF-68BA-8F8F-ACC3-1F355859E295}"/>
              </a:ext>
            </a:extLst>
          </p:cNvPr>
          <p:cNvSpPr txBox="1"/>
          <p:nvPr/>
        </p:nvSpPr>
        <p:spPr>
          <a:xfrm>
            <a:off x="7770660" y="2566441"/>
            <a:ext cx="174089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дома культуры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5C27278C-6818-C17F-D51C-27DC77A4DF73}"/>
              </a:ext>
            </a:extLst>
          </p:cNvPr>
          <p:cNvSpPr txBox="1"/>
          <p:nvPr/>
        </p:nvSpPr>
        <p:spPr>
          <a:xfrm>
            <a:off x="7770659" y="4867826"/>
            <a:ext cx="1261482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204 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клубных формирования</a:t>
            </a:r>
          </a:p>
          <a:p>
            <a:pPr>
              <a:lnSpc>
                <a:spcPts val="1220"/>
              </a:lnSpc>
            </a:pPr>
            <a:r>
              <a:rPr lang="ru-RU" sz="9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различной направленности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FD6CFA95-6D40-CD7C-1A91-86822FB92694}"/>
              </a:ext>
            </a:extLst>
          </p:cNvPr>
          <p:cNvSpPr txBox="1"/>
          <p:nvPr/>
        </p:nvSpPr>
        <p:spPr>
          <a:xfrm>
            <a:off x="7770659" y="3157020"/>
            <a:ext cx="1605925" cy="6033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библиотек</a:t>
            </a:r>
          </a:p>
          <a:p>
            <a:pPr>
              <a:lnSpc>
                <a:spcPts val="1220"/>
              </a:lnSpc>
            </a:pPr>
            <a:r>
              <a:rPr lang="ru-RU" sz="9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– сельских, 1 – окружная </a:t>
            </a:r>
            <a:r>
              <a:rPr lang="ru-RU" sz="9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межпоселенческая</a:t>
            </a:r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9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СОЦИАЛЬНАЯ ИНФРАСТРУКТУРА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81138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инфраструктура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BFEBFB40-7B6B-80BC-E2A0-D704509DB297}"/>
              </a:ext>
            </a:extLst>
          </p:cNvPr>
          <p:cNvSpPr/>
          <p:nvPr/>
        </p:nvSpPr>
        <p:spPr>
          <a:xfrm>
            <a:off x="627016" y="2307560"/>
            <a:ext cx="2196000" cy="3556141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D65F193D-8DB6-299A-5C0F-01B3FC0F7ECB}"/>
              </a:ext>
            </a:extLst>
          </p:cNvPr>
          <p:cNvSpPr/>
          <p:nvPr/>
        </p:nvSpPr>
        <p:spPr>
          <a:xfrm>
            <a:off x="627016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ОБРАЗОВАНИЕ</a:t>
            </a:r>
          </a:p>
        </p:txBody>
      </p:sp>
      <p:pic>
        <p:nvPicPr>
          <p:cNvPr id="38" name="Рисунок 37" descr="Квадратная академическая шапочка со сплошной заливкой">
            <a:extLst>
              <a:ext uri="{FF2B5EF4-FFF2-40B4-BE49-F238E27FC236}">
                <a16:creationId xmlns:a16="http://schemas.microsoft.com/office/drawing/2014/main" id="{FFA05D91-7D65-3FD5-3A8C-B8DBE3F1C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45015" y="1462881"/>
            <a:ext cx="360000" cy="360000"/>
          </a:xfrm>
          <a:prstGeom prst="rect">
            <a:avLst/>
          </a:prstGeom>
        </p:spPr>
      </p:pic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BDF2D16B-1BE3-EA25-8DF1-54012BAE852A}"/>
              </a:ext>
            </a:extLst>
          </p:cNvPr>
          <p:cNvCxnSpPr>
            <a:cxnSpLocks/>
          </p:cNvCxnSpPr>
          <p:nvPr/>
        </p:nvCxnSpPr>
        <p:spPr>
          <a:xfrm flipH="1">
            <a:off x="1711102" y="2439744"/>
            <a:ext cx="9633" cy="324695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FED3015-490E-945C-F94C-90A898212B48}"/>
              </a:ext>
            </a:extLst>
          </p:cNvPr>
          <p:cNvSpPr txBox="1"/>
          <p:nvPr/>
        </p:nvSpPr>
        <p:spPr>
          <a:xfrm>
            <a:off x="774811" y="2566441"/>
            <a:ext cx="93890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учреждений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5F6319A-7A33-F378-AD5B-7BCE76E1CF7E}"/>
              </a:ext>
            </a:extLst>
          </p:cNvPr>
          <p:cNvSpPr txBox="1"/>
          <p:nvPr/>
        </p:nvSpPr>
        <p:spPr>
          <a:xfrm>
            <a:off x="765182" y="2893883"/>
            <a:ext cx="775689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школьного образования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FB77D628-B652-7E49-A387-AC3F97ACBE6E}"/>
              </a:ext>
            </a:extLst>
          </p:cNvPr>
          <p:cNvSpPr txBox="1"/>
          <p:nvPr/>
        </p:nvSpPr>
        <p:spPr>
          <a:xfrm>
            <a:off x="1828506" y="2526106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3 213</a:t>
            </a:r>
            <a:r>
              <a:rPr lang="ru-RU" sz="1100" b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690BC0E0-A47B-7C34-B2FA-E073E5D93F69}"/>
              </a:ext>
            </a:extLst>
          </p:cNvPr>
          <p:cNvSpPr txBox="1"/>
          <p:nvPr/>
        </p:nvSpPr>
        <p:spPr>
          <a:xfrm>
            <a:off x="774811" y="5152429"/>
            <a:ext cx="913257" cy="6245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endPara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дошкольных групп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7C3018D4-B80B-2244-D89D-F98700861577}"/>
              </a:ext>
            </a:extLst>
          </p:cNvPr>
          <p:cNvSpPr txBox="1"/>
          <p:nvPr/>
        </p:nvSpPr>
        <p:spPr>
          <a:xfrm>
            <a:off x="763906" y="4023366"/>
            <a:ext cx="947196" cy="3077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учреждений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B77467BC-9E22-FA87-0DA9-CDD84E703B74}"/>
              </a:ext>
            </a:extLst>
          </p:cNvPr>
          <p:cNvSpPr txBox="1"/>
          <p:nvPr/>
        </p:nvSpPr>
        <p:spPr>
          <a:xfrm>
            <a:off x="758139" y="4331143"/>
            <a:ext cx="774570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дошкольного образования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FF68BA2A-B11B-A3F3-C41C-C13ACA8D4225}"/>
              </a:ext>
            </a:extLst>
          </p:cNvPr>
          <p:cNvSpPr txBox="1"/>
          <p:nvPr/>
        </p:nvSpPr>
        <p:spPr>
          <a:xfrm>
            <a:off x="1950963" y="4774291"/>
            <a:ext cx="81240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712</a:t>
            </a:r>
            <a:r>
              <a:rPr lang="ru-RU" sz="1100" b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EC0830FF-A822-D57F-D63D-53A3866C0864}"/>
              </a:ext>
            </a:extLst>
          </p:cNvPr>
          <p:cNvSpPr txBox="1"/>
          <p:nvPr/>
        </p:nvSpPr>
        <p:spPr>
          <a:xfrm>
            <a:off x="774811" y="3275708"/>
            <a:ext cx="901473" cy="3161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учреждения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3D8AC28B-1761-234B-F3DD-AC6E74CECC4C}"/>
              </a:ext>
            </a:extLst>
          </p:cNvPr>
          <p:cNvSpPr txBox="1"/>
          <p:nvPr/>
        </p:nvSpPr>
        <p:spPr>
          <a:xfrm>
            <a:off x="758139" y="3591826"/>
            <a:ext cx="963869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дополнительного</a:t>
            </a:r>
          </a:p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</a:p>
        </p:txBody>
      </p:sp>
      <p:sp>
        <p:nvSpPr>
          <p:cNvPr id="179" name="Скругленный прямоугольник 178">
            <a:extLst>
              <a:ext uri="{FF2B5EF4-FFF2-40B4-BE49-F238E27FC236}">
                <a16:creationId xmlns:a16="http://schemas.microsoft.com/office/drawing/2014/main" id="{015033BA-BEB5-3488-3407-C2E590FFA5D9}"/>
              </a:ext>
            </a:extLst>
          </p:cNvPr>
          <p:cNvSpPr/>
          <p:nvPr/>
        </p:nvSpPr>
        <p:spPr>
          <a:xfrm>
            <a:off x="2954593" y="2269715"/>
            <a:ext cx="2196000" cy="3556142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0" name="Скругленный прямоугольник 179">
            <a:extLst>
              <a:ext uri="{FF2B5EF4-FFF2-40B4-BE49-F238E27FC236}">
                <a16:creationId xmlns:a16="http://schemas.microsoft.com/office/drawing/2014/main" id="{F630E29E-4C57-8581-5AD9-D1B81A96CB3A}"/>
              </a:ext>
            </a:extLst>
          </p:cNvPr>
          <p:cNvSpPr/>
          <p:nvPr/>
        </p:nvSpPr>
        <p:spPr>
          <a:xfrm>
            <a:off x="2954593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ЗДРАВООХРАНЕНИЕ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61D43FCF-407D-2AD7-EC25-AC6EB4BF6BF0}"/>
              </a:ext>
            </a:extLst>
          </p:cNvPr>
          <p:cNvSpPr txBox="1"/>
          <p:nvPr/>
        </p:nvSpPr>
        <p:spPr>
          <a:xfrm>
            <a:off x="3154473" y="2528250"/>
            <a:ext cx="199611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центральная районная поликлиника </a:t>
            </a:r>
          </a:p>
        </p:txBody>
      </p:sp>
      <p:pic>
        <p:nvPicPr>
          <p:cNvPr id="210" name="Рисунок 209" descr="Больница со сплошной заливкой">
            <a:extLst>
              <a:ext uri="{FF2B5EF4-FFF2-40B4-BE49-F238E27FC236}">
                <a16:creationId xmlns:a16="http://schemas.microsoft.com/office/drawing/2014/main" id="{D598D17E-8B89-4579-B8F4-45F84F356C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72592" y="1462093"/>
            <a:ext cx="360000" cy="360000"/>
          </a:xfrm>
          <a:prstGeom prst="rect">
            <a:avLst/>
          </a:prstGeom>
        </p:spPr>
      </p:pic>
      <p:sp>
        <p:nvSpPr>
          <p:cNvPr id="211" name="TextBox 210">
            <a:extLst>
              <a:ext uri="{FF2B5EF4-FFF2-40B4-BE49-F238E27FC236}">
                <a16:creationId xmlns:a16="http://schemas.microsoft.com/office/drawing/2014/main" id="{5151CFA0-40D0-3C38-D789-043E220BC223}"/>
              </a:ext>
            </a:extLst>
          </p:cNvPr>
          <p:cNvSpPr txBox="1"/>
          <p:nvPr/>
        </p:nvSpPr>
        <p:spPr>
          <a:xfrm>
            <a:off x="3139026" y="3297770"/>
            <a:ext cx="151988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фельдшерско-акушерских пунктов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333EE292-1A91-AA33-C08E-2950E0E02A61}"/>
              </a:ext>
            </a:extLst>
          </p:cNvPr>
          <p:cNvSpPr txBox="1"/>
          <p:nvPr/>
        </p:nvSpPr>
        <p:spPr>
          <a:xfrm>
            <a:off x="3147735" y="4139986"/>
            <a:ext cx="194337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врачебных амбулатории 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CBA971FD-D4A6-8177-6CB5-D1248DEDE809}"/>
              </a:ext>
            </a:extLst>
          </p:cNvPr>
          <p:cNvSpPr txBox="1"/>
          <p:nvPr/>
        </p:nvSpPr>
        <p:spPr>
          <a:xfrm>
            <a:off x="3154474" y="4774290"/>
            <a:ext cx="151988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отделение врача общей практики </a:t>
            </a:r>
          </a:p>
        </p:txBody>
      </p:sp>
      <p:sp>
        <p:nvSpPr>
          <p:cNvPr id="221" name="Скругленный прямоугольник 220">
            <a:extLst>
              <a:ext uri="{FF2B5EF4-FFF2-40B4-BE49-F238E27FC236}">
                <a16:creationId xmlns:a16="http://schemas.microsoft.com/office/drawing/2014/main" id="{020D1684-D52C-C2EC-5298-DD660550B672}"/>
              </a:ext>
            </a:extLst>
          </p:cNvPr>
          <p:cNvSpPr/>
          <p:nvPr/>
        </p:nvSpPr>
        <p:spPr>
          <a:xfrm>
            <a:off x="5276603" y="2274323"/>
            <a:ext cx="2196000" cy="3551534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2" name="Скругленный прямоугольник 221">
            <a:extLst>
              <a:ext uri="{FF2B5EF4-FFF2-40B4-BE49-F238E27FC236}">
                <a16:creationId xmlns:a16="http://schemas.microsoft.com/office/drawing/2014/main" id="{70CF21A7-ECCA-575E-B550-FE0CE411467E}"/>
              </a:ext>
            </a:extLst>
          </p:cNvPr>
          <p:cNvSpPr/>
          <p:nvPr/>
        </p:nvSpPr>
        <p:spPr>
          <a:xfrm>
            <a:off x="5276603" y="1381370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algn="ctr"/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СПОРТ</a:t>
            </a:r>
            <a:endParaRPr lang="x-none" dirty="0"/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8AAF981A-A158-7FA2-DCCE-482787BE82A1}"/>
              </a:ext>
            </a:extLst>
          </p:cNvPr>
          <p:cNvSpPr txBox="1"/>
          <p:nvPr/>
        </p:nvSpPr>
        <p:spPr>
          <a:xfrm>
            <a:off x="5476483" y="2532858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ДЮСШ</a:t>
            </a:r>
          </a:p>
        </p:txBody>
      </p:sp>
      <p:pic>
        <p:nvPicPr>
          <p:cNvPr id="274" name="Рисунок 273" descr="Футбольный мяч со сплошной заливкой">
            <a:extLst>
              <a:ext uri="{FF2B5EF4-FFF2-40B4-BE49-F238E27FC236}">
                <a16:creationId xmlns:a16="http://schemas.microsoft.com/office/drawing/2014/main" id="{4F199496-B661-D254-DD27-BB53D9A49E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90322" y="1462881"/>
            <a:ext cx="360000" cy="360000"/>
          </a:xfrm>
          <a:prstGeom prst="rect">
            <a:avLst/>
          </a:prstGeom>
        </p:spPr>
      </p:pic>
      <p:pic>
        <p:nvPicPr>
          <p:cNvPr id="276" name="Рисунок 275" descr="Мольберт со сплошной заливкой">
            <a:extLst>
              <a:ext uri="{FF2B5EF4-FFF2-40B4-BE49-F238E27FC236}">
                <a16:creationId xmlns:a16="http://schemas.microsoft.com/office/drawing/2014/main" id="{B52A2E31-72C8-3565-419D-42E3EC486F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12331" y="1462881"/>
            <a:ext cx="360000" cy="360000"/>
          </a:xfrm>
          <a:prstGeom prst="rect">
            <a:avLst/>
          </a:prstGeom>
        </p:spPr>
      </p:pic>
      <p:sp>
        <p:nvSpPr>
          <p:cNvPr id="277" name="TextBox 276">
            <a:extLst>
              <a:ext uri="{FF2B5EF4-FFF2-40B4-BE49-F238E27FC236}">
                <a16:creationId xmlns:a16="http://schemas.microsoft.com/office/drawing/2014/main" id="{B38CFC4B-4571-DF22-142C-09FDD201865C}"/>
              </a:ext>
            </a:extLst>
          </p:cNvPr>
          <p:cNvSpPr txBox="1"/>
          <p:nvPr/>
        </p:nvSpPr>
        <p:spPr>
          <a:xfrm>
            <a:off x="5476482" y="3275707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спортзалов</a:t>
            </a: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E9931E13-1699-746E-1C30-75E37FBCB28F}"/>
              </a:ext>
            </a:extLst>
          </p:cNvPr>
          <p:cNvSpPr txBox="1"/>
          <p:nvPr/>
        </p:nvSpPr>
        <p:spPr>
          <a:xfrm>
            <a:off x="5476482" y="3988118"/>
            <a:ext cx="145647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плоскостных спортивных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сооружений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F7EBCB-0047-BF7A-CCD7-E1BE587BE034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БЛАГОВЕЩЕНСКОГО МУНИЦИПАЛЬНОГО ОКРУГА</a:t>
            </a: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1751085" y="3988118"/>
            <a:ext cx="136861" cy="1781586"/>
          </a:xfrm>
          <a:prstGeom prst="righ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9931E13-1699-746E-1C30-75E37FBCB28F}"/>
              </a:ext>
            </a:extLst>
          </p:cNvPr>
          <p:cNvSpPr txBox="1"/>
          <p:nvPr/>
        </p:nvSpPr>
        <p:spPr>
          <a:xfrm>
            <a:off x="5462086" y="4957956"/>
            <a:ext cx="145647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спортивных секций и клубов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007C2EF-68BA-8F8F-ACC3-1F355859E295}"/>
              </a:ext>
            </a:extLst>
          </p:cNvPr>
          <p:cNvSpPr txBox="1"/>
          <p:nvPr/>
        </p:nvSpPr>
        <p:spPr>
          <a:xfrm>
            <a:off x="7742827" y="4023366"/>
            <a:ext cx="1740894" cy="6033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модельные библиотеки</a:t>
            </a:r>
          </a:p>
          <a:p>
            <a:pPr>
              <a:lnSpc>
                <a:spcPts val="1220"/>
              </a:lnSpc>
            </a:pPr>
            <a:r>
              <a:rPr lang="ru-RU" sz="9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 </a:t>
            </a:r>
            <a:r>
              <a:rPr lang="ru-RU" sz="900" b="1" spc="-20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Грибское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9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 </a:t>
            </a:r>
            <a:r>
              <a:rPr lang="ru-RU" sz="900" b="1" spc="-20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Усть</a:t>
            </a:r>
            <a:r>
              <a:rPr lang="ru-RU" sz="9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-Ивановка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1710AB7-D0BC-44EF-B8F4-E23845F538E3}"/>
              </a:ext>
            </a:extLst>
          </p:cNvPr>
          <p:cNvSpPr txBox="1"/>
          <p:nvPr/>
        </p:nvSpPr>
        <p:spPr>
          <a:xfrm>
            <a:off x="765182" y="4712968"/>
            <a:ext cx="91110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частных детских сада</a:t>
            </a:r>
          </a:p>
        </p:txBody>
      </p:sp>
    </p:spTree>
    <p:extLst>
      <p:ext uri="{BB962C8B-B14F-4D97-AF65-F5344CB8AC3E}">
        <p14:creationId xmlns:p14="http://schemas.microsoft.com/office/powerpoint/2010/main" val="2059306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Скругленный прямоугольник 131">
            <a:extLst>
              <a:ext uri="{FF2B5EF4-FFF2-40B4-BE49-F238E27FC236}">
                <a16:creationId xmlns:a16="http://schemas.microsoft.com/office/drawing/2014/main" id="{965B5596-9886-1EDD-8689-79E3A0147044}"/>
              </a:ext>
            </a:extLst>
          </p:cNvPr>
          <p:cNvSpPr/>
          <p:nvPr/>
        </p:nvSpPr>
        <p:spPr>
          <a:xfrm>
            <a:off x="627016" y="1401546"/>
            <a:ext cx="8638904" cy="5034088"/>
          </a:xfrm>
          <a:prstGeom prst="roundRect">
            <a:avLst>
              <a:gd name="adj" fmla="val 502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8" name="Скругленный прямоугольник 167">
            <a:extLst>
              <a:ext uri="{FF2B5EF4-FFF2-40B4-BE49-F238E27FC236}">
                <a16:creationId xmlns:a16="http://schemas.microsoft.com/office/drawing/2014/main" id="{406DE531-59AB-987E-57EA-AF99FD6084E2}"/>
              </a:ext>
            </a:extLst>
          </p:cNvPr>
          <p:cNvSpPr/>
          <p:nvPr/>
        </p:nvSpPr>
        <p:spPr>
          <a:xfrm>
            <a:off x="750639" y="1525351"/>
            <a:ext cx="2802461" cy="1200432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73" name="Скругленный прямоугольник 172">
            <a:extLst>
              <a:ext uri="{FF2B5EF4-FFF2-40B4-BE49-F238E27FC236}">
                <a16:creationId xmlns:a16="http://schemas.microsoft.com/office/drawing/2014/main" id="{EB7D65FA-C463-3087-D7E8-6B8E7319F8D2}"/>
              </a:ext>
            </a:extLst>
          </p:cNvPr>
          <p:cNvSpPr/>
          <p:nvPr/>
        </p:nvSpPr>
        <p:spPr>
          <a:xfrm>
            <a:off x="3875316" y="1525351"/>
            <a:ext cx="5068388" cy="1200432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91" name="Скругленный прямоугольник 190">
            <a:extLst>
              <a:ext uri="{FF2B5EF4-FFF2-40B4-BE49-F238E27FC236}">
                <a16:creationId xmlns:a16="http://schemas.microsoft.com/office/drawing/2014/main" id="{3DAEEDE2-CD4E-EEAA-1E55-446D41A95687}"/>
              </a:ext>
            </a:extLst>
          </p:cNvPr>
          <p:cNvSpPr/>
          <p:nvPr/>
        </p:nvSpPr>
        <p:spPr>
          <a:xfrm>
            <a:off x="775091" y="2814007"/>
            <a:ext cx="2778009" cy="1244682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92" name="Скругленный прямоугольник 191">
            <a:extLst>
              <a:ext uri="{FF2B5EF4-FFF2-40B4-BE49-F238E27FC236}">
                <a16:creationId xmlns:a16="http://schemas.microsoft.com/office/drawing/2014/main" id="{08E356B1-B150-5CBC-DA11-99103B9B0653}"/>
              </a:ext>
            </a:extLst>
          </p:cNvPr>
          <p:cNvSpPr/>
          <p:nvPr/>
        </p:nvSpPr>
        <p:spPr>
          <a:xfrm>
            <a:off x="785430" y="4138244"/>
            <a:ext cx="2767670" cy="1046148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7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ДОСТОПРИМЕЧАТЕЛЬНОСТИ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БЛАГОВЕЩЕНСКОГО МУНИЦИПАЛЬНОГО ОКРУГА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66511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A0C883-2A19-D9B2-9303-2BB59504A36E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БЛАГОВЕЩЕНСКОГО МУНИЦИПАЛЬНОГО ОКРУГА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010" y="1582444"/>
            <a:ext cx="2154162" cy="1059936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E02E6E61-8778-3D82-B66B-86675CBE24C0}"/>
              </a:ext>
            </a:extLst>
          </p:cNvPr>
          <p:cNvSpPr txBox="1"/>
          <p:nvPr/>
        </p:nvSpPr>
        <p:spPr>
          <a:xfrm>
            <a:off x="4066901" y="1721808"/>
            <a:ext cx="4876801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МИХАЙЛОВСКИЕ СТОЛБЫ</a:t>
            </a:r>
          </a:p>
          <a:p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Уникальный каскад из 16 разновысотных (15-75 м) утесов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Расположены в 46 км северо-западнее г. Благовещенска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Имеют сходство с легендарными Красноярскими Столбами</a:t>
            </a:r>
          </a:p>
          <a:p>
            <a:endParaRPr lang="ru-RU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Рисунок 52" descr="Горы со сплошной заливкой">
            <a:extLst>
              <a:ext uri="{FF2B5EF4-FFF2-40B4-BE49-F238E27FC236}">
                <a16:creationId xmlns:a16="http://schemas.microsoft.com/office/drawing/2014/main" id="{7D8F7C33-7664-4250-1D83-42A7DA5172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68618" y="1639756"/>
            <a:ext cx="360000" cy="360000"/>
          </a:xfrm>
          <a:prstGeom prst="rect">
            <a:avLst/>
          </a:prstGeom>
        </p:spPr>
      </p:pic>
      <p:sp>
        <p:nvSpPr>
          <p:cNvPr id="54" name="Скругленный прямоугольник 53">
            <a:extLst>
              <a:ext uri="{FF2B5EF4-FFF2-40B4-BE49-F238E27FC236}">
                <a16:creationId xmlns:a16="http://schemas.microsoft.com/office/drawing/2014/main" id="{EB7D65FA-C463-3087-D7E8-6B8E7319F8D2}"/>
              </a:ext>
            </a:extLst>
          </p:cNvPr>
          <p:cNvSpPr/>
          <p:nvPr/>
        </p:nvSpPr>
        <p:spPr>
          <a:xfrm>
            <a:off x="3875316" y="2807836"/>
            <a:ext cx="5068388" cy="1204358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010" y="2882736"/>
            <a:ext cx="2154162" cy="1107223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E02E6E61-8778-3D82-B66B-86675CBE24C0}"/>
              </a:ext>
            </a:extLst>
          </p:cNvPr>
          <p:cNvSpPr txBox="1"/>
          <p:nvPr/>
        </p:nvSpPr>
        <p:spPr>
          <a:xfrm>
            <a:off x="4066901" y="3005074"/>
            <a:ext cx="4876801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КРЕМНЕВАЯ СОПКА</a:t>
            </a:r>
          </a:p>
          <a:p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Живописная возвышенность на террасе реки Амур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Расположена в 4 км севернее с. Бибиково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территории сопки находятся остатки древних каменоломен и мастерских</a:t>
            </a:r>
          </a:p>
          <a:p>
            <a:r>
              <a:rPr lang="ru-RU" sz="10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по производству кремневого оружия и орудий труда</a:t>
            </a:r>
          </a:p>
          <a:p>
            <a:endParaRPr lang="ru-RU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Скругленный прямоугольник 55">
            <a:extLst>
              <a:ext uri="{FF2B5EF4-FFF2-40B4-BE49-F238E27FC236}">
                <a16:creationId xmlns:a16="http://schemas.microsoft.com/office/drawing/2014/main" id="{08E356B1-B150-5CBC-DA11-99103B9B0653}"/>
              </a:ext>
            </a:extLst>
          </p:cNvPr>
          <p:cNvSpPr/>
          <p:nvPr/>
        </p:nvSpPr>
        <p:spPr>
          <a:xfrm>
            <a:off x="775091" y="5297097"/>
            <a:ext cx="2778009" cy="1046148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010" y="4188823"/>
            <a:ext cx="2154162" cy="936647"/>
          </a:xfrm>
          <a:prstGeom prst="rect">
            <a:avLst/>
          </a:prstGeom>
        </p:spPr>
      </p:pic>
      <p:sp>
        <p:nvSpPr>
          <p:cNvPr id="58" name="Скругленный прямоугольник 57">
            <a:extLst>
              <a:ext uri="{FF2B5EF4-FFF2-40B4-BE49-F238E27FC236}">
                <a16:creationId xmlns:a16="http://schemas.microsoft.com/office/drawing/2014/main" id="{EB7D65FA-C463-3087-D7E8-6B8E7319F8D2}"/>
              </a:ext>
            </a:extLst>
          </p:cNvPr>
          <p:cNvSpPr/>
          <p:nvPr/>
        </p:nvSpPr>
        <p:spPr>
          <a:xfrm>
            <a:off x="3894449" y="4124899"/>
            <a:ext cx="5068388" cy="1059493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02E6E61-8778-3D82-B66B-86675CBE24C0}"/>
              </a:ext>
            </a:extLst>
          </p:cNvPr>
          <p:cNvSpPr txBox="1"/>
          <p:nvPr/>
        </p:nvSpPr>
        <p:spPr>
          <a:xfrm>
            <a:off x="4063202" y="4291273"/>
            <a:ext cx="4876801" cy="877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МАРУШКИНЫ ВОРОТА</a:t>
            </a:r>
          </a:p>
          <a:p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Утес сформирован из различных горных пород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Расположены в 9 км от с. </a:t>
            </a:r>
            <a:r>
              <a:rPr lang="ru-RU" sz="1000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Верхнеблаговещенское</a:t>
            </a:r>
            <a:endParaRPr lang="ru-RU" sz="10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месте утеса река Амур сильно сужается и протекает между двумя гранитными сопками как через ворота</a:t>
            </a:r>
          </a:p>
        </p:txBody>
      </p:sp>
      <p:sp>
        <p:nvSpPr>
          <p:cNvPr id="61" name="Скругленный прямоугольник 60">
            <a:extLst>
              <a:ext uri="{FF2B5EF4-FFF2-40B4-BE49-F238E27FC236}">
                <a16:creationId xmlns:a16="http://schemas.microsoft.com/office/drawing/2014/main" id="{EB7D65FA-C463-3087-D7E8-6B8E7319F8D2}"/>
              </a:ext>
            </a:extLst>
          </p:cNvPr>
          <p:cNvSpPr/>
          <p:nvPr/>
        </p:nvSpPr>
        <p:spPr>
          <a:xfrm>
            <a:off x="3894449" y="5319332"/>
            <a:ext cx="5068388" cy="1059493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02E6E61-8778-3D82-B66B-86675CBE24C0}"/>
              </a:ext>
            </a:extLst>
          </p:cNvPr>
          <p:cNvSpPr txBox="1"/>
          <p:nvPr/>
        </p:nvSpPr>
        <p:spPr>
          <a:xfrm>
            <a:off x="4063201" y="5466082"/>
            <a:ext cx="4876801" cy="877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СЕРГЕЕВСКИЙ УТЕС</a:t>
            </a:r>
          </a:p>
          <a:p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Живописная скала на левобережье реки Амур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Расположены в 4 км южнее с. Сергеевка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месте утеса река Амур сильно сужается и протекает между двумя гранитными сопками как через ворота</a:t>
            </a:r>
          </a:p>
        </p:txBody>
      </p:sp>
      <p:pic>
        <p:nvPicPr>
          <p:cNvPr id="23" name="Рисунок 22" descr="Горы со сплошной заливкой">
            <a:extLst>
              <a:ext uri="{FF2B5EF4-FFF2-40B4-BE49-F238E27FC236}">
                <a16:creationId xmlns:a16="http://schemas.microsoft.com/office/drawing/2014/main" id="{7D8F7C33-7664-4250-1D83-42A7DA5172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68618" y="2922240"/>
            <a:ext cx="360000" cy="360000"/>
          </a:xfrm>
          <a:prstGeom prst="rect">
            <a:avLst/>
          </a:prstGeom>
        </p:spPr>
      </p:pic>
      <p:pic>
        <p:nvPicPr>
          <p:cNvPr id="24" name="Рисунок 23" descr="Горы со сплошной заливкой">
            <a:extLst>
              <a:ext uri="{FF2B5EF4-FFF2-40B4-BE49-F238E27FC236}">
                <a16:creationId xmlns:a16="http://schemas.microsoft.com/office/drawing/2014/main" id="{7D8F7C33-7664-4250-1D83-42A7DA5172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68618" y="4252457"/>
            <a:ext cx="360000" cy="360000"/>
          </a:xfrm>
          <a:prstGeom prst="rect">
            <a:avLst/>
          </a:prstGeom>
        </p:spPr>
      </p:pic>
      <p:pic>
        <p:nvPicPr>
          <p:cNvPr id="25" name="Рисунок 24" descr="Горы со сплошной заливкой">
            <a:extLst>
              <a:ext uri="{FF2B5EF4-FFF2-40B4-BE49-F238E27FC236}">
                <a16:creationId xmlns:a16="http://schemas.microsoft.com/office/drawing/2014/main" id="{7D8F7C33-7664-4250-1D83-42A7DA5172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68618" y="5446285"/>
            <a:ext cx="360000" cy="36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0541" y="5343570"/>
            <a:ext cx="2161631" cy="93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4281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29862</TotalTime>
  <Words>2152</Words>
  <Application>Microsoft Office PowerPoint</Application>
  <PresentationFormat>Лист A4 (210x297 мм)</PresentationFormat>
  <Paragraphs>566</Paragraphs>
  <Slides>20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 Гугнина</dc:creator>
  <cp:lastModifiedBy>User</cp:lastModifiedBy>
  <cp:revision>579</cp:revision>
  <dcterms:created xsi:type="dcterms:W3CDTF">2023-11-22T14:19:10Z</dcterms:created>
  <dcterms:modified xsi:type="dcterms:W3CDTF">2025-08-04T08:46:32Z</dcterms:modified>
</cp:coreProperties>
</file>