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90" r:id="rId4"/>
    <p:sldId id="289" r:id="rId5"/>
    <p:sldId id="292" r:id="rId6"/>
    <p:sldId id="293" r:id="rId7"/>
    <p:sldId id="294" r:id="rId8"/>
    <p:sldId id="295" r:id="rId9"/>
    <p:sldId id="284" r:id="rId10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E65"/>
    <a:srgbClr val="262A20"/>
    <a:srgbClr val="191E17"/>
    <a:srgbClr val="F0F3EE"/>
    <a:srgbClr val="8E814F"/>
    <a:srgbClr val="196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8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9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8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4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9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0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3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8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1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2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5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D5CF-A31D-43F9-A1EB-17E328E35BB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DCF-5B6D-4E0B-9784-6B81C7ECA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1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 rot="2398144">
            <a:off x="4948625" y="2335308"/>
            <a:ext cx="3980649" cy="2720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2004" y="2135464"/>
            <a:ext cx="5683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62A20"/>
                </a:solidFill>
                <a:latin typeface="Stolzl" panose="00000500000000000000" pitchFamily="50" charset="-52"/>
              </a:rPr>
              <a:t>СОЗДАНИЕ ТЕХНОПАРКА </a:t>
            </a:r>
          </a:p>
          <a:p>
            <a:r>
              <a:rPr lang="ru-RU" sz="4000" b="1" dirty="0">
                <a:solidFill>
                  <a:srgbClr val="262A20"/>
                </a:solidFill>
                <a:latin typeface="Stolzl" panose="00000500000000000000" pitchFamily="50" charset="-52"/>
              </a:rPr>
              <a:t>В АМУРСКОЙ ОБЛАСТИ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37459C-0A1D-49DE-8418-3E601CDFD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5893490"/>
            <a:ext cx="1732085" cy="4776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9D54B2-1C84-44E4-9E12-EA709A0BADF1}"/>
              </a:ext>
            </a:extLst>
          </p:cNvPr>
          <p:cNvSpPr txBox="1"/>
          <p:nvPr/>
        </p:nvSpPr>
        <p:spPr>
          <a:xfrm>
            <a:off x="322004" y="179126"/>
            <a:ext cx="5773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68E65"/>
                </a:solidFill>
                <a:latin typeface="Stolzl" panose="00000500000000000000" pitchFamily="50" charset="-52"/>
              </a:rPr>
              <a:t>2024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BDDD2-E556-48BF-91EB-1D589C25B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46" y="227187"/>
            <a:ext cx="6125336" cy="637109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46476" y="1974294"/>
            <a:ext cx="3460876" cy="1"/>
          </a:xfrm>
          <a:prstGeom prst="line">
            <a:avLst/>
          </a:prstGeom>
          <a:ln w="1905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46476" y="4670894"/>
            <a:ext cx="5594634" cy="19115"/>
          </a:xfrm>
          <a:prstGeom prst="line">
            <a:avLst/>
          </a:prstGeom>
          <a:ln w="1905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54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99402"/>
            <a:ext cx="454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62A20"/>
                </a:solidFill>
                <a:latin typeface="Book Antiqua" panose="02040602050305030304" pitchFamily="18" charset="0"/>
              </a:rPr>
              <a:t>ТЕХНОПАРКА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5929" y="1107288"/>
            <a:ext cx="5631365" cy="2031325"/>
          </a:xfrm>
          <a:prstGeom prst="rect">
            <a:avLst/>
          </a:prstGeom>
          <a:ln w="12700">
            <a:solidFill>
              <a:srgbClr val="768E65"/>
            </a:solidFill>
            <a:prstDash val="solid"/>
          </a:ln>
        </p:spPr>
        <p:txBody>
          <a:bodyPr wrap="square">
            <a:spAutoFit/>
          </a:bodyPr>
          <a:lstStyle/>
          <a:p>
            <a:pPr algn="r"/>
            <a:r>
              <a:rPr lang="ru-RU" sz="2100" b="1" u="sng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предпринимательства и </a:t>
            </a:r>
            <a:r>
              <a:rPr lang="ru-RU" sz="2100" b="1" u="sng" dirty="0" err="1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2100" b="1" u="sng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граждан </a:t>
            </a:r>
            <a:r>
              <a:rPr lang="ru-RU" sz="2100" dirty="0">
                <a:solidFill>
                  <a:srgbClr val="262A2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сфере высоких технологий, инновационной деятельности, креативных индустрий, научно-технического и производственного предпринимательства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E1CD29-DF99-47B4-82D0-A3BF393AF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5893490"/>
            <a:ext cx="1732085" cy="4776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1" y="994316"/>
            <a:ext cx="5155860" cy="322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16200000">
            <a:off x="-1356199" y="2549036"/>
            <a:ext cx="381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62A20"/>
                </a:solidFill>
                <a:latin typeface="Book Antiqua" panose="02040602050305030304" pitchFamily="18" charset="0"/>
              </a:rPr>
              <a:t>КОНЦЕПЦИЯ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798889" y="1015289"/>
            <a:ext cx="1" cy="3796353"/>
          </a:xfrm>
          <a:prstGeom prst="line">
            <a:avLst/>
          </a:prstGeom>
          <a:ln w="1905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98890" y="1015289"/>
            <a:ext cx="3460876" cy="1"/>
          </a:xfrm>
          <a:prstGeom prst="line">
            <a:avLst/>
          </a:prstGeom>
          <a:ln w="1905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6407" y="4343241"/>
            <a:ext cx="1048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Технопарк - </a:t>
            </a:r>
            <a:r>
              <a:rPr lang="ru-RU" sz="2000" dirty="0">
                <a:solidFill>
                  <a:srgbClr val="262A2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объектов технологической инфраструктуры, включающая в себя объекты недвижимого имущества, в том числе земельные участки, офисные здания, лабораторные и производственные помещения, объекты инженерной, транспортной инфраструктуры, управляемые управляющей компанией.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9277816" y="3331932"/>
            <a:ext cx="0" cy="737548"/>
          </a:xfrm>
          <a:prstGeom prst="straightConnector1">
            <a:avLst/>
          </a:prstGeom>
          <a:ln>
            <a:solidFill>
              <a:srgbClr val="768E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8704593" y="3510303"/>
            <a:ext cx="746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68E65"/>
                </a:solidFill>
              </a:rPr>
              <a:t>ДЛЯ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11607631" y="399402"/>
            <a:ext cx="249663" cy="222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556093" y="411789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latin typeface="TT Norms Regular" panose="02000503030000020003" pitchFamily="50" charset="-52"/>
              </a:rPr>
              <a:t>2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T Norms Regular" panose="02000503030000020003" pitchFamily="50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55107" y="4329195"/>
            <a:ext cx="4770242" cy="28093"/>
          </a:xfrm>
          <a:prstGeom prst="line">
            <a:avLst/>
          </a:prstGeom>
          <a:ln w="38100">
            <a:solidFill>
              <a:srgbClr val="768E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2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E1CD29-DF99-47B4-82D0-A3BF393AF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5893490"/>
            <a:ext cx="1732085" cy="477607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V="1">
            <a:off x="9227360" y="4087605"/>
            <a:ext cx="1" cy="1490584"/>
          </a:xfrm>
          <a:prstGeom prst="straightConnector1">
            <a:avLst/>
          </a:prstGeom>
          <a:ln w="12700">
            <a:solidFill>
              <a:srgbClr val="768E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1607631" y="399402"/>
            <a:ext cx="249663" cy="222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1556093" y="411789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TT Norms Regular" panose="02000503030000020003" pitchFamily="50" charset="-52"/>
              </a:rPr>
              <a:t>3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T Norms Regular" panose="02000503030000020003" pitchFamily="50" charset="-52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1036172" y="284132"/>
            <a:ext cx="10900855" cy="10400"/>
          </a:xfrm>
          <a:prstGeom prst="line">
            <a:avLst/>
          </a:prstGeom>
          <a:ln w="19050">
            <a:solidFill>
              <a:srgbClr val="768E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374543" y="711042"/>
            <a:ext cx="4657463" cy="1111306"/>
          </a:xfrm>
          <a:prstGeom prst="rect">
            <a:avLst/>
          </a:prstGeom>
          <a:ln w="12700">
            <a:solidFill>
              <a:srgbClr val="262A2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«Эффективная и конкурентная экономика</a:t>
            </a:r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4545" y="1962261"/>
            <a:ext cx="4657461" cy="1972611"/>
          </a:xfrm>
          <a:prstGeom prst="rect">
            <a:avLst/>
          </a:prstGeom>
          <a:ln w="12700">
            <a:solidFill>
              <a:srgbClr val="191E17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«Малое и среднее предпринимательство и поддержка индивидуальной предпринимательской инициативы»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4543" y="4079273"/>
            <a:ext cx="4657463" cy="1333769"/>
          </a:xfrm>
          <a:prstGeom prst="rect">
            <a:avLst/>
          </a:prstGeom>
          <a:ln w="12700">
            <a:solidFill>
              <a:srgbClr val="191E17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Российской Федерации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«Эффективная и конкурентная экономика»</a:t>
            </a:r>
          </a:p>
        </p:txBody>
      </p:sp>
      <p:sp>
        <p:nvSpPr>
          <p:cNvPr id="15" name="Правая круглая скобка 14"/>
          <p:cNvSpPr/>
          <p:nvPr/>
        </p:nvSpPr>
        <p:spPr>
          <a:xfrm>
            <a:off x="6032006" y="1274790"/>
            <a:ext cx="251436" cy="1668232"/>
          </a:xfrm>
          <a:prstGeom prst="rightBracket">
            <a:avLst/>
          </a:prstGeom>
          <a:ln w="1270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>
            <a:off x="6032007" y="2943022"/>
            <a:ext cx="251435" cy="1671776"/>
          </a:xfrm>
          <a:prstGeom prst="rightBracket">
            <a:avLst/>
          </a:prstGeom>
          <a:ln w="1270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1" idx="2"/>
          </p:cNvCxnSpPr>
          <p:nvPr/>
        </p:nvCxnSpPr>
        <p:spPr>
          <a:xfrm>
            <a:off x="3703275" y="5413042"/>
            <a:ext cx="4231" cy="172848"/>
          </a:xfrm>
          <a:prstGeom prst="line">
            <a:avLst/>
          </a:prstGeom>
          <a:ln w="1270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707508" y="5580314"/>
            <a:ext cx="5519854" cy="11151"/>
          </a:xfrm>
          <a:prstGeom prst="line">
            <a:avLst/>
          </a:prstGeom>
          <a:ln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38046" y="5619646"/>
            <a:ext cx="500464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b="1" dirty="0">
                <a:solidFill>
                  <a:srgbClr val="768E65"/>
                </a:solidFill>
                <a:latin typeface="Book Antiqua" panose="02040602050305030304" pitchFamily="18" charset="0"/>
              </a:rPr>
              <a:t>Постановление Правительства Российской Федерации от 15.04.2014 № 316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98628" y="1502452"/>
            <a:ext cx="4657463" cy="2591098"/>
          </a:xfrm>
          <a:prstGeom prst="rect">
            <a:avLst/>
          </a:prstGeom>
          <a:ln w="12700">
            <a:solidFill>
              <a:srgbClr val="191E17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предоставления и распределения субсидий из федерального бюджета бюджетам субъектов Российской Федерации на государственную поддержку малого и среднего предпринимательства (Приложение № 48)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8100417" y="4648232"/>
            <a:ext cx="18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62A2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утверждены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374" y="4519776"/>
            <a:ext cx="1337589" cy="1337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6200000">
            <a:off x="-1797869" y="2489674"/>
            <a:ext cx="502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62A20"/>
                </a:solidFill>
                <a:latin typeface="Book Antiqua" panose="02040602050305030304" pitchFamily="18" charset="0"/>
              </a:rPr>
              <a:t>СУБСИДИЯ МЭР РФ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36172" y="291564"/>
            <a:ext cx="28233" cy="5147140"/>
          </a:xfrm>
          <a:prstGeom prst="line">
            <a:avLst/>
          </a:prstGeom>
          <a:ln w="19050">
            <a:solidFill>
              <a:srgbClr val="768E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114064" y="434445"/>
            <a:ext cx="4319899" cy="928094"/>
          </a:xfrm>
          <a:prstGeom prst="rect">
            <a:avLst/>
          </a:prstGeom>
          <a:ln>
            <a:solidFill>
              <a:srgbClr val="191E1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262A20"/>
                </a:solidFill>
                <a:latin typeface="Book Antiqua" panose="02040602050305030304" pitchFamily="18" charset="0"/>
              </a:rPr>
              <a:t>Субсидия на создание Технопарка </a:t>
            </a: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500 млн. рублей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один проект</a:t>
            </a:r>
            <a:r>
              <a:rPr lang="ru-RU" b="1" dirty="0">
                <a:solidFill>
                  <a:srgbClr val="262A20"/>
                </a:solidFill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275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E1CD29-DF99-47B4-82D0-A3BF393AF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5893490"/>
            <a:ext cx="1732085" cy="47760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050768" y="326019"/>
            <a:ext cx="13637" cy="5112685"/>
          </a:xfrm>
          <a:prstGeom prst="line">
            <a:avLst/>
          </a:prstGeom>
          <a:ln w="19050">
            <a:solidFill>
              <a:srgbClr val="768E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6200000">
            <a:off x="-1585865" y="2587008"/>
            <a:ext cx="468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62A20"/>
                </a:solidFill>
                <a:latin typeface="Book Antiqua" panose="02040602050305030304" pitchFamily="18" charset="0"/>
              </a:rPr>
              <a:t>ФИНАНСИРОВАНИЕ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11607631" y="399402"/>
            <a:ext cx="249663" cy="222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556093" y="411789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latin typeface="TT Norms Regular" panose="02000503030000020003" pitchFamily="50" charset="-52"/>
              </a:rPr>
              <a:t>4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T Norms Regular" panose="02000503030000020003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2034" y="1770159"/>
            <a:ext cx="10224059" cy="3895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62A2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Затраты, которые можно возместить за счет субсидии: </a:t>
            </a:r>
          </a:p>
          <a:p>
            <a:pPr marL="285750" indent="-285750" algn="just">
              <a:lnSpc>
                <a:spcPts val="25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реконструкция объектов внутренней и внешней транспортной инфраструктуры и коммунальной инфраструктуры</a:t>
            </a:r>
          </a:p>
          <a:p>
            <a:pPr marL="285750" indent="-285750" algn="just">
              <a:lnSpc>
                <a:spcPts val="25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и реконструкция офисных, лабораторных и производственных помещений технопарка, промышленного технопарка</a:t>
            </a:r>
          </a:p>
          <a:p>
            <a:pPr marL="285750" indent="-285750" algn="just">
              <a:lnSpc>
                <a:spcPts val="25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технологического присоединения к объектам электро-, газо-, тепло-, водоснабжения и водоотведения, линиям связи</a:t>
            </a:r>
          </a:p>
          <a:p>
            <a:pPr marL="285750" indent="-285750" algn="just">
              <a:lnSpc>
                <a:spcPts val="25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инженерная подготовка в границах земельного участка</a:t>
            </a:r>
          </a:p>
          <a:p>
            <a:pPr marL="285750" indent="-285750" algn="just">
              <a:lnSpc>
                <a:spcPts val="25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мебели, программного обеспечения, электронных вычислительных машин и иного оборудования, необходимого для резидентов</a:t>
            </a:r>
          </a:p>
          <a:p>
            <a:pPr marL="285750" indent="-285750" algn="just">
              <a:lnSpc>
                <a:spcPts val="25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оснащение объектов инфраструктуры офисным, лабораторным, технологическим, производственным оборудованием коллективного пользования для резидентов</a:t>
            </a:r>
            <a:endParaRPr lang="ru-RU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2034" y="621715"/>
            <a:ext cx="7533292" cy="1066671"/>
          </a:xfrm>
          <a:prstGeom prst="rect">
            <a:avLst/>
          </a:prstGeom>
          <a:ln>
            <a:solidFill>
              <a:srgbClr val="768E6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900"/>
              </a:lnSpc>
            </a:pPr>
            <a:r>
              <a:rPr lang="ru-RU" sz="20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 70 % </a:t>
            </a:r>
            <a:r>
              <a:rPr lang="ru-RU" sz="2000" dirty="0">
                <a:latin typeface="Stolzl" panose="000005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бюджетные средства (максимум - 625 млн. руб.)</a:t>
            </a: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30 % </a:t>
            </a:r>
            <a:r>
              <a:rPr lang="ru-RU" sz="2000" dirty="0">
                <a:latin typeface="Stolzl" panose="000005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частного инвестора (управляющей компании)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1050768" y="303081"/>
            <a:ext cx="10858064" cy="22938"/>
          </a:xfrm>
          <a:prstGeom prst="line">
            <a:avLst/>
          </a:prstGeom>
          <a:ln w="19050">
            <a:solidFill>
              <a:srgbClr val="768E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436" y="744219"/>
            <a:ext cx="1340561" cy="10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8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E1CD29-DF99-47B4-82D0-A3BF393AF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5893490"/>
            <a:ext cx="1732085" cy="4776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606D07-2C19-4514-AF8D-2A2819CA5A20}"/>
              </a:ext>
            </a:extLst>
          </p:cNvPr>
          <p:cNvSpPr/>
          <p:nvPr/>
        </p:nvSpPr>
        <p:spPr>
          <a:xfrm>
            <a:off x="5672276" y="1072635"/>
            <a:ext cx="6047411" cy="2659702"/>
          </a:xfrm>
          <a:prstGeom prst="rect">
            <a:avLst/>
          </a:prstGeom>
          <a:ln w="28575">
            <a:solidFill>
              <a:srgbClr val="768E65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проекта:</a:t>
            </a:r>
          </a:p>
          <a:p>
            <a:pPr marL="285750" indent="-285750">
              <a:lnSpc>
                <a:spcPts val="25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объема внебюджетных инвестиций в основной капитал субъектов МСП, получивших доступ к производственным площадям и помещениям технопарка</a:t>
            </a:r>
          </a:p>
          <a:p>
            <a:pPr marL="285750" indent="-285750">
              <a:lnSpc>
                <a:spcPts val="25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льготного доступа субъектов МСП к производственным площадям и помещениям технопарка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64405" y="930679"/>
            <a:ext cx="0" cy="3706922"/>
          </a:xfrm>
          <a:prstGeom prst="line">
            <a:avLst/>
          </a:prstGeom>
          <a:ln w="1905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6200000">
            <a:off x="-1152117" y="2346414"/>
            <a:ext cx="3780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62A20"/>
                </a:solidFill>
                <a:latin typeface="Book Antiqua" panose="02040602050305030304" pitchFamily="18" charset="0"/>
              </a:rPr>
              <a:t>ПАРАМЕТРЫ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8159" y="1176803"/>
            <a:ext cx="1676630" cy="831638"/>
          </a:xfrm>
          <a:prstGeom prst="rect">
            <a:avLst/>
          </a:prstGeom>
          <a:solidFill>
            <a:srgbClr val="768E65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1926500" y="2179700"/>
            <a:ext cx="339946" cy="105625"/>
          </a:xfrm>
          <a:prstGeom prst="rightArrow">
            <a:avLst/>
          </a:prstGeom>
          <a:solidFill>
            <a:srgbClr val="768E65"/>
          </a:solidFill>
          <a:ln>
            <a:solidFill>
              <a:srgbClr val="768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1607631" y="399402"/>
            <a:ext cx="249663" cy="222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556093" y="411789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TT Norms Regular" panose="02000503030000020003" pitchFamily="50" charset="-52"/>
              </a:rPr>
              <a:t>5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T Norms Regular" panose="02000503030000020003" pitchFamily="50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3851" y="1176803"/>
            <a:ext cx="1728817" cy="831638"/>
          </a:xfrm>
          <a:prstGeom prst="rect">
            <a:avLst/>
          </a:prstGeom>
          <a:solidFill>
            <a:srgbClr val="768E65"/>
          </a:solidFill>
          <a:ln>
            <a:solidFill>
              <a:srgbClr val="768E6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реализации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5814" y="3278994"/>
            <a:ext cx="39009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1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Обязательство инвестора - </a:t>
            </a:r>
            <a:r>
              <a:rPr lang="ru-RU" sz="21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существование технопарка в течение </a:t>
            </a:r>
            <a:r>
              <a:rPr lang="ru-RU" sz="2200" b="1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лет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64405" y="930681"/>
            <a:ext cx="3818263" cy="7097"/>
          </a:xfrm>
          <a:prstGeom prst="line">
            <a:avLst/>
          </a:prstGeom>
          <a:ln w="1905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4772" y="251200"/>
            <a:ext cx="454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62A20"/>
                </a:solidFill>
                <a:latin typeface="Book Antiqua" panose="02040602050305030304" pitchFamily="18" charset="0"/>
              </a:rPr>
              <a:t>МЕРОПРИЯТИЯ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3852364" y="2179701"/>
            <a:ext cx="339946" cy="105625"/>
          </a:xfrm>
          <a:prstGeom prst="rightArrow">
            <a:avLst/>
          </a:prstGeom>
          <a:solidFill>
            <a:srgbClr val="768E65"/>
          </a:solidFill>
          <a:ln>
            <a:solidFill>
              <a:srgbClr val="768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95433" y="2437653"/>
            <a:ext cx="1402080" cy="538571"/>
          </a:xfrm>
          <a:prstGeom prst="rect">
            <a:avLst/>
          </a:prstGeom>
          <a:solidFill>
            <a:srgbClr val="768E6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17219" y="2456586"/>
            <a:ext cx="1402080" cy="538571"/>
          </a:xfrm>
          <a:prstGeom prst="rect">
            <a:avLst/>
          </a:prstGeom>
          <a:solidFill>
            <a:srgbClr val="768E6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58159" y="4617115"/>
            <a:ext cx="3936275" cy="998166"/>
          </a:xfrm>
          <a:prstGeom prst="rect">
            <a:avLst/>
          </a:prstGeom>
          <a:ln>
            <a:solidFill>
              <a:srgbClr val="768E6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Резидентов </a:t>
            </a:r>
            <a:r>
              <a:rPr lang="en-US" sz="24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 -  12 </a:t>
            </a:r>
          </a:p>
          <a:p>
            <a:r>
              <a:rPr lang="ru-RU" sz="24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80 %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субъекты МСП</a:t>
            </a:r>
            <a:endParaRPr lang="ru-RU" sz="21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333594" y="4901597"/>
            <a:ext cx="52740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Не допускается </a:t>
            </a:r>
            <a:r>
              <a:rPr lang="ru-RU" sz="2200" b="1" dirty="0" err="1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аффилированность</a:t>
            </a:r>
            <a:r>
              <a:rPr lang="ru-RU" sz="2200" b="1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резидентов с управляющей компанией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84335" y="4016174"/>
            <a:ext cx="5823296" cy="646331"/>
          </a:xfrm>
          <a:prstGeom prst="rect">
            <a:avLst/>
          </a:prstGeom>
          <a:ln w="12700">
            <a:solidFill>
              <a:srgbClr val="768E65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отбора резидентов утверждается правовым актом субъекта РФ</a:t>
            </a:r>
          </a:p>
        </p:txBody>
      </p:sp>
      <p:cxnSp>
        <p:nvCxnSpPr>
          <p:cNvPr id="38" name="Соединительная линия уступом 37"/>
          <p:cNvCxnSpPr>
            <a:stCxn id="31" idx="3"/>
            <a:endCxn id="36" idx="1"/>
          </p:cNvCxnSpPr>
          <p:nvPr/>
        </p:nvCxnSpPr>
        <p:spPr>
          <a:xfrm flipV="1">
            <a:off x="5194434" y="4339340"/>
            <a:ext cx="589901" cy="776858"/>
          </a:xfrm>
          <a:prstGeom prst="bentConnector3">
            <a:avLst/>
          </a:prstGeom>
          <a:ln w="12700">
            <a:solidFill>
              <a:srgbClr val="768E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2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320098" y="3017166"/>
            <a:ext cx="615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2A20"/>
                </a:solidFill>
                <a:latin typeface="Book Antiqua" panose="02040602050305030304" pitchFamily="18" charset="0"/>
              </a:rPr>
              <a:t>ТРЕБОВАНИЯ К ИМУЩЕСТВУ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50768" y="303081"/>
            <a:ext cx="10862558" cy="22938"/>
          </a:xfrm>
          <a:prstGeom prst="line">
            <a:avLst/>
          </a:prstGeom>
          <a:ln w="19050">
            <a:solidFill>
              <a:srgbClr val="768E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046118" y="326019"/>
            <a:ext cx="6510" cy="5891901"/>
          </a:xfrm>
          <a:prstGeom prst="line">
            <a:avLst/>
          </a:prstGeom>
          <a:ln w="19050">
            <a:solidFill>
              <a:srgbClr val="768E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1607631" y="399402"/>
            <a:ext cx="249663" cy="222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556093" y="411789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TT Norms Regular" panose="02000503030000020003" pitchFamily="50" charset="-52"/>
              </a:rPr>
              <a:t>6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T Norms Regular" panose="02000503030000020003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8464" y="797213"/>
            <a:ext cx="1755006" cy="343748"/>
          </a:xfrm>
          <a:prstGeom prst="rect">
            <a:avLst/>
          </a:prstGeom>
          <a:solidFill>
            <a:srgbClr val="768E65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8465" y="1293191"/>
            <a:ext cx="1755006" cy="587405"/>
          </a:xfrm>
          <a:prstGeom prst="rect">
            <a:avLst/>
          </a:prstGeom>
          <a:solidFill>
            <a:srgbClr val="768E65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зданий, сооружений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5008" y="717644"/>
            <a:ext cx="40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68E65"/>
                </a:solidFill>
                <a:latin typeface="Book Antiqua" panose="02040602050305030304" pitchFamily="18" charset="0"/>
              </a:rPr>
              <a:t>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55008" y="1325283"/>
            <a:ext cx="40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68E65"/>
                </a:solidFill>
                <a:latin typeface="Book Antiqua" panose="02040602050305030304" pitchFamily="18" charset="0"/>
              </a:rPr>
              <a:t>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1730" y="783592"/>
            <a:ext cx="1282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тыс. м</a:t>
            </a:r>
            <a:r>
              <a:rPr lang="ru-RU" sz="2100" b="1" baseline="30000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81729" y="1353665"/>
            <a:ext cx="1282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га</a:t>
            </a:r>
            <a:endParaRPr lang="ru-RU" sz="2100" b="1" baseline="30000" dirty="0">
              <a:solidFill>
                <a:srgbClr val="768E65"/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00" y="4097394"/>
            <a:ext cx="1759131" cy="1759131"/>
          </a:xfrm>
          <a:prstGeom prst="rect">
            <a:avLst/>
          </a:prstGeom>
        </p:spPr>
      </p:pic>
      <p:sp>
        <p:nvSpPr>
          <p:cNvPr id="23" name="Правая фигурная скобка 22"/>
          <p:cNvSpPr/>
          <p:nvPr/>
        </p:nvSpPr>
        <p:spPr>
          <a:xfrm>
            <a:off x="4764142" y="783592"/>
            <a:ext cx="155272" cy="1083383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96341" y="729727"/>
            <a:ext cx="6710098" cy="2636606"/>
          </a:xfrm>
          <a:prstGeom prst="rect">
            <a:avLst/>
          </a:prstGeom>
          <a:ln>
            <a:solidFill>
              <a:srgbClr val="768E6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принадлежать управляющей компании:</a:t>
            </a:r>
          </a:p>
          <a:p>
            <a:pPr marL="285750" indent="-285750">
              <a:lnSpc>
                <a:spcPts val="24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праве собственности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(преимущественный вариант)</a:t>
            </a:r>
          </a:p>
          <a:p>
            <a:pPr marL="285750" indent="-285750">
              <a:lnSpc>
                <a:spcPts val="24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праве пользования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долгосрочному договору аренды, заключенному на весь срок реализации проекта. </a:t>
            </a:r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Договор не должен включать условия по ограничению отбора резидентов технопарка (субъектов субаренды имущества).</a:t>
            </a:r>
          </a:p>
          <a:p>
            <a:pPr marL="285750" indent="-285750">
              <a:lnSpc>
                <a:spcPts val="24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размещаться в ТОР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48464" y="2086138"/>
            <a:ext cx="3584793" cy="9620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sz="2000" b="1" dirty="0">
                <a:solidFill>
                  <a:srgbClr val="768E65"/>
                </a:solidFill>
                <a:latin typeface="Book Antiqua" panose="02040602050305030304" pitchFamily="18" charset="0"/>
              </a:rPr>
              <a:t>min 2</a:t>
            </a:r>
            <a:r>
              <a:rPr lang="ru-RU" b="1" dirty="0">
                <a:latin typeface="Book Antiqua" panose="02040602050305030304" pitchFamily="18" charset="0"/>
              </a:rPr>
              <a:t> объекта </a:t>
            </a:r>
          </a:p>
          <a:p>
            <a:pPr algn="ctr">
              <a:lnSpc>
                <a:spcPts val="1700"/>
              </a:lnSpc>
            </a:pPr>
            <a:r>
              <a:rPr lang="ru-RU" b="1" dirty="0">
                <a:latin typeface="Book Antiqua" panose="02040602050305030304" pitchFamily="18" charset="0"/>
              </a:rPr>
              <a:t>технологической инфраструктуры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2975052" y="3113784"/>
            <a:ext cx="168586" cy="28745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248464" y="3448978"/>
            <a:ext cx="7480663" cy="305596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бизнес-инкубатор или технологический инкубатор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центр инжиниринга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сертификации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коллективного пользования научного и промышленного назначения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объекты технологической инфраструктуры, необходимые для осуществления резидентами технопарка, промышленного технопарка инновационной и (или) научно-технической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6624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195807" y="340805"/>
            <a:ext cx="10603259" cy="873991"/>
          </a:xfrm>
          <a:prstGeom prst="rect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Управляющая компания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юридическое лицо (коммерческая/некоммерческая организация), осуществляющая деятельность по управлению объектами технопарка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320098" y="2955611"/>
            <a:ext cx="615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62A20"/>
                </a:solidFill>
                <a:latin typeface="Book Antiqua" panose="02040602050305030304" pitchFamily="18" charset="0"/>
              </a:rPr>
              <a:t>ТРЕБОВАНИЯ К УК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50768" y="303081"/>
            <a:ext cx="10862558" cy="22938"/>
          </a:xfrm>
          <a:prstGeom prst="line">
            <a:avLst/>
          </a:prstGeom>
          <a:ln w="19050">
            <a:solidFill>
              <a:srgbClr val="768E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046118" y="326019"/>
            <a:ext cx="6510" cy="5891901"/>
          </a:xfrm>
          <a:prstGeom prst="line">
            <a:avLst/>
          </a:prstGeom>
          <a:ln w="19050">
            <a:solidFill>
              <a:srgbClr val="768E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1607631" y="399402"/>
            <a:ext cx="249663" cy="222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556093" y="411789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latin typeface="TT Norms Regular" panose="02000503030000020003" pitchFamily="50" charset="-52"/>
              </a:rPr>
              <a:t>7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T Norms Regular" panose="02000503030000020003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7400" y="1068959"/>
            <a:ext cx="5420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Не допускается государственное участие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5371" y="2347314"/>
            <a:ext cx="10079467" cy="4662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На момент отбора управляющая компания должна быть зарегистрирована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9996" y="1586679"/>
            <a:ext cx="3155799" cy="610544"/>
          </a:xfrm>
          <a:prstGeom prst="rect">
            <a:avLst/>
          </a:prstGeom>
          <a:solidFill>
            <a:srgbClr val="768E65"/>
          </a:solidFill>
          <a:ln>
            <a:solidFill>
              <a:srgbClr val="768E6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Основной заработок управляющей компании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0761" y="1568034"/>
            <a:ext cx="6158754" cy="646331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предоставление в аренду земельных участков, помещений и объектов инфраструктуры</a:t>
            </a:r>
            <a:endParaRPr lang="ru-RU" sz="1200" b="1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687478" y="1760464"/>
            <a:ext cx="404718" cy="262325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45704" y="3404704"/>
            <a:ext cx="1061159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учредительные документы управляющей компании</a:t>
            </a:r>
          </a:p>
          <a:p>
            <a:pPr marL="285750" indent="-285750"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бизнес-план проекта по созданию технопарка</a:t>
            </a:r>
          </a:p>
          <a:p>
            <a:pPr marL="285750" indent="-285750"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мастер-план проекта по созданию технопарка</a:t>
            </a:r>
          </a:p>
          <a:p>
            <a:pPr marL="285750" indent="-285750"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финансовая модель проекта по созданию технопарка</a:t>
            </a:r>
          </a:p>
          <a:p>
            <a:pPr marL="285750" indent="-285750"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проектно-сметная документация </a:t>
            </a:r>
            <a:r>
              <a:rPr lang="ru-RU" sz="1700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(должна быть готова на 100 % к моменту заключения соглашения)</a:t>
            </a:r>
          </a:p>
          <a:p>
            <a:pPr marL="285750" indent="-285750"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документы управляющей компании на имущественный комплекс*;</a:t>
            </a:r>
          </a:p>
          <a:p>
            <a:pPr marL="285750" indent="-285750"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наличие внебюджетных средств у управляющей компании;</a:t>
            </a:r>
          </a:p>
          <a:p>
            <a:pPr marL="285750" indent="-285750"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 (предварительные договоры), подтверждающие намерение субъектов МСП стать резидентами, а также кооперацию между потенциальными резидентами</a:t>
            </a:r>
          </a:p>
          <a:p>
            <a:pPr marL="285750" indent="-285750"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гос. экспертизы ПСД </a:t>
            </a:r>
            <a:r>
              <a:rPr lang="ru-RU" sz="1700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 моменту передачи денежных средств)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15372" y="2922414"/>
            <a:ext cx="10079466" cy="373413"/>
          </a:xfrm>
          <a:prstGeom prst="rect">
            <a:avLst/>
          </a:prstGeom>
          <a:solidFill>
            <a:srgbClr val="768E65"/>
          </a:solidFill>
          <a:ln>
            <a:solidFill>
              <a:srgbClr val="768E6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Перечень документов, которые готовит инвестор (УК)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744" y="6113138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i="1" dirty="0">
                <a:solidFill>
                  <a:srgbClr val="768E65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предварительный отбор возможна подача гарантийного письма о намерении приобретения или выделения земельного участка для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08527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245704" y="609327"/>
            <a:ext cx="10603259" cy="979232"/>
          </a:xfrm>
          <a:prstGeom prst="rect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 совмещение компенсации затрат по линии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320098" y="3017166"/>
            <a:ext cx="615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2A20"/>
                </a:solidFill>
                <a:latin typeface="Book Antiqua" panose="02040602050305030304" pitchFamily="18" charset="0"/>
              </a:rPr>
              <a:t>СУБСИДИИ  МИНПРОМТОРГ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50768" y="303081"/>
            <a:ext cx="10862558" cy="22938"/>
          </a:xfrm>
          <a:prstGeom prst="line">
            <a:avLst/>
          </a:prstGeom>
          <a:ln w="19050">
            <a:solidFill>
              <a:srgbClr val="768E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046118" y="326019"/>
            <a:ext cx="6510" cy="5891901"/>
          </a:xfrm>
          <a:prstGeom prst="line">
            <a:avLst/>
          </a:prstGeom>
          <a:ln w="19050">
            <a:solidFill>
              <a:srgbClr val="768E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1607631" y="399402"/>
            <a:ext cx="249663" cy="222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556093" y="411789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latin typeface="TT Norms Regular" panose="02000503030000020003" pitchFamily="50" charset="-52"/>
              </a:rPr>
              <a:t>8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T Norms Regular" panose="02000503030000020003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6002" y="1692987"/>
            <a:ext cx="6158754" cy="707886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Условие: компенсируемые затраты не дублируются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5704" y="2678297"/>
            <a:ext cx="10611590" cy="359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3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 РФ от 30 октября 2014 г. № 1119 </a:t>
            </a:r>
          </a:p>
          <a:p>
            <a:pPr marL="285750" indent="-285750" algn="just">
              <a:lnSpc>
                <a:spcPts val="23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Компенсация части затрат субъекта РФ на создание и развитие инфраструктуры за счет уплаченных налогов резидентами в федеральный бюджет</a:t>
            </a:r>
          </a:p>
          <a:p>
            <a:pPr marL="285750" indent="-285750" algn="just">
              <a:lnSpc>
                <a:spcPts val="23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 РФ от 15 апреля 2014 г. № 328 (Приложение 18)</a:t>
            </a:r>
          </a:p>
          <a:p>
            <a:pPr marL="285750" indent="-285750" algn="just">
              <a:lnSpc>
                <a:spcPts val="23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Компенсация части затрат управляющей компании на создание и развитие инфраструктуры за счет уплаченных налогов резидентами в федеральный бюджет</a:t>
            </a:r>
          </a:p>
          <a:p>
            <a:pPr marL="285750" indent="-285750" algn="just">
              <a:lnSpc>
                <a:spcPts val="23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 РФ от 19 сентября 2022 г. № 1659 </a:t>
            </a:r>
          </a:p>
          <a:p>
            <a:pPr marL="285750" indent="-285750" algn="just">
              <a:lnSpc>
                <a:spcPts val="23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Прямая субсидия до 900 млн. руб. на создание и развитие промышленных технопарков в сфере электронной промышленности</a:t>
            </a:r>
          </a:p>
          <a:p>
            <a:pPr marL="285750" indent="-285750" algn="just">
              <a:lnSpc>
                <a:spcPts val="23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 РФ от 20 июня 2023 г. № 1007 </a:t>
            </a:r>
          </a:p>
          <a:p>
            <a:pPr marL="285750" indent="-285750" algn="just">
              <a:lnSpc>
                <a:spcPts val="2300"/>
              </a:lnSpc>
              <a:buClr>
                <a:srgbClr val="768E65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Гранты на создание и развитие агропромышленных технопарков</a:t>
            </a:r>
          </a:p>
          <a:p>
            <a:pPr marL="285750" indent="-285750">
              <a:buClr>
                <a:srgbClr val="768E65"/>
              </a:buClr>
              <a:buFont typeface="Arial" panose="020B0604020202020204" pitchFamily="34" charset="0"/>
              <a:buChar char="•"/>
            </a:pP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310061" y="1604174"/>
            <a:ext cx="3578845" cy="0"/>
          </a:xfrm>
          <a:prstGeom prst="line">
            <a:avLst/>
          </a:prstGeom>
          <a:ln w="28575">
            <a:solidFill>
              <a:srgbClr val="768E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88906" y="1301385"/>
            <a:ext cx="4513885" cy="0"/>
          </a:xfrm>
          <a:prstGeom prst="line">
            <a:avLst/>
          </a:prstGeom>
          <a:ln w="28575">
            <a:solidFill>
              <a:srgbClr val="768E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888906" y="1301385"/>
            <a:ext cx="0" cy="302789"/>
          </a:xfrm>
          <a:prstGeom prst="line">
            <a:avLst/>
          </a:prstGeom>
          <a:ln w="28575">
            <a:solidFill>
              <a:srgbClr val="768E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402791" y="1301385"/>
            <a:ext cx="0" cy="302789"/>
          </a:xfrm>
          <a:prstGeom prst="straightConnector1">
            <a:avLst/>
          </a:prstGeom>
          <a:ln w="28575">
            <a:solidFill>
              <a:srgbClr val="768E6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0618" y="5289822"/>
            <a:ext cx="1114138" cy="11141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3" b="36879"/>
          <a:stretch/>
        </p:blipFill>
        <p:spPr>
          <a:xfrm>
            <a:off x="1664100" y="1733421"/>
            <a:ext cx="2995157" cy="6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6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1"/>
          <p:cNvSpPr/>
          <p:nvPr/>
        </p:nvSpPr>
        <p:spPr>
          <a:xfrm>
            <a:off x="7779541" y="955416"/>
            <a:ext cx="1075755" cy="3982785"/>
          </a:xfrm>
          <a:prstGeom prst="rect">
            <a:avLst/>
          </a:prstGeom>
          <a:gradFill flip="none" rotWithShape="1">
            <a:gsLst>
              <a:gs pos="0">
                <a:srgbClr val="768E65">
                  <a:tint val="66000"/>
                  <a:satMod val="160000"/>
                </a:srgbClr>
              </a:gs>
              <a:gs pos="50000">
                <a:srgbClr val="768E65">
                  <a:tint val="44500"/>
                  <a:satMod val="160000"/>
                </a:srgbClr>
              </a:gs>
              <a:gs pos="100000">
                <a:srgbClr val="768E65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отбор проектов 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федеральном уровне</a:t>
            </a:r>
            <a:r>
              <a:rPr lang="ru-RU" sz="1200" dirty="0">
                <a:latin typeface="Stolzl" panose="00000500000000000000" pitchFamily="50" charset="-52"/>
              </a:rPr>
              <a:t>)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610007" y="960150"/>
            <a:ext cx="1169534" cy="3982785"/>
          </a:xfrm>
          <a:prstGeom prst="rect">
            <a:avLst/>
          </a:prstGeom>
          <a:gradFill flip="none" rotWithShape="1">
            <a:gsLst>
              <a:gs pos="0">
                <a:srgbClr val="768E65">
                  <a:tint val="66000"/>
                  <a:satMod val="160000"/>
                </a:srgbClr>
              </a:gs>
              <a:gs pos="50000">
                <a:srgbClr val="768E65">
                  <a:tint val="44500"/>
                  <a:satMod val="160000"/>
                </a:srgbClr>
              </a:gs>
              <a:gs pos="100000">
                <a:srgbClr val="768E65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Доработка проектов 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замечаний МЭР РФ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5201172" y="955417"/>
            <a:ext cx="1456421" cy="3982785"/>
          </a:xfrm>
          <a:prstGeom prst="rect">
            <a:avLst/>
          </a:prstGeom>
          <a:gradFill flip="none" rotWithShape="1">
            <a:gsLst>
              <a:gs pos="0">
                <a:srgbClr val="768E65">
                  <a:tint val="66000"/>
                  <a:satMod val="160000"/>
                </a:srgbClr>
              </a:gs>
              <a:gs pos="50000">
                <a:srgbClr val="768E65">
                  <a:tint val="44500"/>
                  <a:satMod val="160000"/>
                </a:srgbClr>
              </a:gs>
              <a:gs pos="100000">
                <a:srgbClr val="768E65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7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Предварительный отбор</a:t>
            </a:r>
            <a:endParaRPr lang="ru-RU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28560" y="955417"/>
            <a:ext cx="2202097" cy="3982785"/>
          </a:xfrm>
          <a:prstGeom prst="rect">
            <a:avLst/>
          </a:prstGeom>
          <a:gradFill flip="none" rotWithShape="1">
            <a:gsLst>
              <a:gs pos="0">
                <a:srgbClr val="768E65">
                  <a:tint val="66000"/>
                  <a:satMod val="160000"/>
                </a:srgbClr>
              </a:gs>
              <a:gs pos="50000">
                <a:srgbClr val="768E65">
                  <a:tint val="44500"/>
                  <a:satMod val="160000"/>
                </a:srgbClr>
              </a:gs>
              <a:gs pos="100000">
                <a:srgbClr val="768E65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7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Подача заявок на </a:t>
            </a:r>
          </a:p>
          <a:p>
            <a:pPr algn="ctr">
              <a:lnSpc>
                <a:spcPts val="17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предварительный отбор</a:t>
            </a:r>
            <a:endParaRPr lang="ru-RU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3AFE8E-16EB-45D7-814A-4E140D12D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5893490"/>
            <a:ext cx="1732085" cy="477607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CF8EB98-36C4-4B2A-B093-3D1BB2F3E878}"/>
              </a:ext>
            </a:extLst>
          </p:cNvPr>
          <p:cNvCxnSpPr>
            <a:cxnSpLocks/>
          </p:cNvCxnSpPr>
          <p:nvPr/>
        </p:nvCxnSpPr>
        <p:spPr>
          <a:xfrm>
            <a:off x="1653213" y="4940041"/>
            <a:ext cx="9605554" cy="1"/>
          </a:xfrm>
          <a:prstGeom prst="straightConnector1">
            <a:avLst/>
          </a:prstGeom>
          <a:ln w="38100">
            <a:solidFill>
              <a:srgbClr val="262A2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5A70800E-E900-417F-96ED-A6E34C27C6B5}"/>
              </a:ext>
            </a:extLst>
          </p:cNvPr>
          <p:cNvSpPr/>
          <p:nvPr/>
        </p:nvSpPr>
        <p:spPr>
          <a:xfrm>
            <a:off x="2948833" y="4860547"/>
            <a:ext cx="158569" cy="155311"/>
          </a:xfrm>
          <a:prstGeom prst="flowChartConnector">
            <a:avLst/>
          </a:prstGeom>
          <a:solidFill>
            <a:srgbClr val="8E814F"/>
          </a:solidFill>
          <a:ln>
            <a:solidFill>
              <a:srgbClr val="262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6F34E1C5-B3E1-43F1-BB7B-BE2AE9731659}"/>
              </a:ext>
            </a:extLst>
          </p:cNvPr>
          <p:cNvSpPr/>
          <p:nvPr/>
        </p:nvSpPr>
        <p:spPr>
          <a:xfrm>
            <a:off x="5160071" y="4860547"/>
            <a:ext cx="158569" cy="155311"/>
          </a:xfrm>
          <a:prstGeom prst="flowChartConnector">
            <a:avLst/>
          </a:prstGeom>
          <a:solidFill>
            <a:srgbClr val="8E814F"/>
          </a:solidFill>
          <a:ln>
            <a:solidFill>
              <a:srgbClr val="262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725DE199-77C9-452E-937E-72067DFAB8C1}"/>
              </a:ext>
            </a:extLst>
          </p:cNvPr>
          <p:cNvSpPr/>
          <p:nvPr/>
        </p:nvSpPr>
        <p:spPr>
          <a:xfrm>
            <a:off x="6573472" y="4862385"/>
            <a:ext cx="158569" cy="155311"/>
          </a:xfrm>
          <a:prstGeom prst="flowChartConnector">
            <a:avLst/>
          </a:prstGeom>
          <a:solidFill>
            <a:srgbClr val="8E814F"/>
          </a:solidFill>
          <a:ln>
            <a:solidFill>
              <a:srgbClr val="262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815736EA-DC36-4B6B-AD2D-04F24BB64CE4}"/>
              </a:ext>
            </a:extLst>
          </p:cNvPr>
          <p:cNvSpPr/>
          <p:nvPr/>
        </p:nvSpPr>
        <p:spPr>
          <a:xfrm>
            <a:off x="7700257" y="4862385"/>
            <a:ext cx="158569" cy="155311"/>
          </a:xfrm>
          <a:prstGeom prst="flowChartConnector">
            <a:avLst/>
          </a:prstGeom>
          <a:solidFill>
            <a:srgbClr val="8E814F"/>
          </a:solidFill>
          <a:ln>
            <a:solidFill>
              <a:srgbClr val="262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79881E4D-55E2-46A2-8F1B-17EF71AFDF2B}"/>
              </a:ext>
            </a:extLst>
          </p:cNvPr>
          <p:cNvSpPr/>
          <p:nvPr/>
        </p:nvSpPr>
        <p:spPr>
          <a:xfrm>
            <a:off x="8747757" y="4862384"/>
            <a:ext cx="158569" cy="155311"/>
          </a:xfrm>
          <a:prstGeom prst="flowChartConnector">
            <a:avLst/>
          </a:prstGeom>
          <a:solidFill>
            <a:srgbClr val="8E814F"/>
          </a:solidFill>
          <a:ln>
            <a:solidFill>
              <a:srgbClr val="262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3173B53B-ABAE-45E7-B4D1-D778BC506EB0}"/>
              </a:ext>
            </a:extLst>
          </p:cNvPr>
          <p:cNvSpPr/>
          <p:nvPr/>
        </p:nvSpPr>
        <p:spPr>
          <a:xfrm>
            <a:off x="9343637" y="4853732"/>
            <a:ext cx="158569" cy="15531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262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40702D-7206-4B2D-9963-57DD38A69A62}"/>
              </a:ext>
            </a:extLst>
          </p:cNvPr>
          <p:cNvSpPr txBox="1"/>
          <p:nvPr/>
        </p:nvSpPr>
        <p:spPr>
          <a:xfrm>
            <a:off x="2890782" y="5215731"/>
            <a:ext cx="9476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4B21A3-1D4D-4760-BE9A-0B0B6C76E674}"/>
              </a:ext>
            </a:extLst>
          </p:cNvPr>
          <p:cNvSpPr txBox="1"/>
          <p:nvPr/>
        </p:nvSpPr>
        <p:spPr>
          <a:xfrm>
            <a:off x="4752709" y="5215731"/>
            <a:ext cx="9476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27.01.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0A4D7F-9E2B-42B6-A0B9-55E3DEB71347}"/>
              </a:ext>
            </a:extLst>
          </p:cNvPr>
          <p:cNvSpPr txBox="1"/>
          <p:nvPr/>
        </p:nvSpPr>
        <p:spPr>
          <a:xfrm>
            <a:off x="6205952" y="5215731"/>
            <a:ext cx="9476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10.03.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1BCC6E-84CF-4D6A-822F-356D128C0708}"/>
              </a:ext>
            </a:extLst>
          </p:cNvPr>
          <p:cNvSpPr txBox="1"/>
          <p:nvPr/>
        </p:nvSpPr>
        <p:spPr>
          <a:xfrm>
            <a:off x="7351260" y="5208823"/>
            <a:ext cx="9476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03.04.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F0AAE8-BC09-4610-A716-C835A2199F70}"/>
              </a:ext>
            </a:extLst>
          </p:cNvPr>
          <p:cNvSpPr txBox="1"/>
          <p:nvPr/>
        </p:nvSpPr>
        <p:spPr>
          <a:xfrm>
            <a:off x="8375599" y="5222629"/>
            <a:ext cx="9476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27.05.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4C141B-039F-4CEF-B98B-BEFE546DD37B}"/>
              </a:ext>
            </a:extLst>
          </p:cNvPr>
          <p:cNvSpPr txBox="1"/>
          <p:nvPr/>
        </p:nvSpPr>
        <p:spPr>
          <a:xfrm>
            <a:off x="8949075" y="4506604"/>
            <a:ext cx="9476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30.05.</a:t>
            </a:r>
            <a:r>
              <a:rPr lang="en-US" sz="17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Овал 28"/>
          <p:cNvSpPr/>
          <p:nvPr/>
        </p:nvSpPr>
        <p:spPr>
          <a:xfrm>
            <a:off x="11607631" y="399402"/>
            <a:ext cx="249663" cy="222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1556093" y="411789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TT Norms Regular" panose="02000503030000020003" pitchFamily="50" charset="-52"/>
              </a:rPr>
              <a:t>9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T Norms Regular" panose="02000503030000020003" pitchFamily="50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-2372791" y="2911776"/>
            <a:ext cx="615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62A20"/>
                </a:solidFill>
                <a:latin typeface="Book Antiqua" panose="02040602050305030304" pitchFamily="18" charset="0"/>
              </a:rPr>
              <a:t>	</a:t>
            </a:r>
            <a:r>
              <a:rPr lang="ru-RU" sz="3500" b="1" dirty="0">
                <a:solidFill>
                  <a:srgbClr val="262A20"/>
                </a:solidFill>
                <a:latin typeface="Book Antiqua" panose="02040602050305030304" pitchFamily="18" charset="0"/>
              </a:rPr>
              <a:t>ДОРОЖНАЯ КАРТА  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1008423" y="287384"/>
            <a:ext cx="11183577" cy="13426"/>
          </a:xfrm>
          <a:prstGeom prst="line">
            <a:avLst/>
          </a:prstGeom>
          <a:ln w="1905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1006880" y="292103"/>
            <a:ext cx="5964" cy="5160337"/>
          </a:xfrm>
          <a:prstGeom prst="line">
            <a:avLst/>
          </a:prstGeom>
          <a:ln w="19050">
            <a:solidFill>
              <a:srgbClr val="76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56" y="2092726"/>
            <a:ext cx="1211106" cy="1212341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 rot="16200000">
            <a:off x="7694980" y="2331343"/>
            <a:ext cx="3381885" cy="630029"/>
          </a:xfrm>
          <a:prstGeom prst="rect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Объявление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4025307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779</Words>
  <Application>Microsoft Office PowerPoint</Application>
  <PresentationFormat>Широкоэкранный</PresentationFormat>
  <Paragraphs>114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Stolzl</vt:lpstr>
      <vt:lpstr>TT Norms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Васильевна Скок</dc:creator>
  <cp:lastModifiedBy>Котова Марина</cp:lastModifiedBy>
  <cp:revision>185</cp:revision>
  <cp:lastPrinted>2024-12-23T06:22:42Z</cp:lastPrinted>
  <dcterms:created xsi:type="dcterms:W3CDTF">2022-04-05T01:43:15Z</dcterms:created>
  <dcterms:modified xsi:type="dcterms:W3CDTF">2024-12-27T00:42:29Z</dcterms:modified>
</cp:coreProperties>
</file>