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7" r:id="rId2"/>
    <p:sldId id="269" r:id="rId3"/>
    <p:sldId id="371" r:id="rId4"/>
    <p:sldId id="375" r:id="rId5"/>
    <p:sldId id="383" r:id="rId6"/>
    <p:sldId id="384" r:id="rId7"/>
    <p:sldId id="385" r:id="rId8"/>
    <p:sldId id="373" r:id="rId9"/>
    <p:sldId id="409" r:id="rId10"/>
    <p:sldId id="402" r:id="rId11"/>
    <p:sldId id="407" r:id="rId12"/>
    <p:sldId id="404" r:id="rId13"/>
    <p:sldId id="408" r:id="rId14"/>
    <p:sldId id="374" r:id="rId15"/>
    <p:sldId id="390" r:id="rId16"/>
    <p:sldId id="395" r:id="rId17"/>
    <p:sldId id="381" r:id="rId18"/>
    <p:sldId id="359" r:id="rId1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9"/>
            <p14:sldId id="371"/>
            <p14:sldId id="375"/>
            <p14:sldId id="383"/>
            <p14:sldId id="384"/>
            <p14:sldId id="385"/>
            <p14:sldId id="373"/>
            <p14:sldId id="409"/>
            <p14:sldId id="402"/>
            <p14:sldId id="407"/>
            <p14:sldId id="404"/>
            <p14:sldId id="408"/>
            <p14:sldId id="374"/>
            <p14:sldId id="390"/>
            <p14:sldId id="395"/>
            <p14:sldId id="381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синкина Регина Сергеевна" initials="ОРС" lastIdx="1" clrIdx="0">
    <p:extLst>
      <p:ext uri="{19B8F6BF-5375-455C-9EA6-DF929625EA0E}">
        <p15:presenceInfo xmlns:p15="http://schemas.microsoft.com/office/powerpoint/2012/main" userId="S-1-5-21-261341302-3159387693-3420431122-1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2276BC"/>
    <a:srgbClr val="FEFEFE"/>
    <a:srgbClr val="FBFBFB"/>
    <a:srgbClr val="FCFCFC"/>
    <a:srgbClr val="B1C1E4"/>
    <a:srgbClr val="D1D1D1"/>
    <a:srgbClr val="B9B9B9"/>
    <a:srgbClr val="F1F1F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719"/>
  </p:normalViewPr>
  <p:slideViewPr>
    <p:cSldViewPr snapToGrid="0">
      <p:cViewPr varScale="1">
        <p:scale>
          <a:sx n="108" d="100"/>
          <a:sy n="108" d="100"/>
        </p:scale>
        <p:origin x="1434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ru-ID" smtClean="0"/>
              <a:t>06/05/2025</a:t>
            </a:fld>
            <a:endParaRPr lang="ru-I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I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I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54858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30B5A-09C7-C9F1-DEFC-F607394C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DD1034A-D4D9-A7A7-FF3F-117C154DF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FBE1E42-6EEC-D97F-07E1-233AE705E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2401A3-A773-5836-663D-116C2B04F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04584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8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9710C-8604-8BF8-B5FE-190E18824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4C9D7F-3166-82BA-23D9-C02F56FD8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EE1F49-E749-D701-1C1B-F1F28C103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C52A9F-E293-9D53-9E17-1439C6C10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9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14405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11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05.06.2025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05.06.2025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05.06.2025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05.06.2025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05.06.2025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05.06.2025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05.06.2025</a:t>
            </a:fld>
            <a:endParaRPr lang="ru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05.06.2025</a:t>
            </a:fld>
            <a:endParaRPr lang="ru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05.06.2025</a:t>
            </a:fld>
            <a:endParaRPr lang="ru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05.06.2025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05.06.2025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05.06.2025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3.svg"/><Relationship Id="rId3" Type="http://schemas.openxmlformats.org/officeDocument/2006/relationships/image" Target="../media/image86.png"/><Relationship Id="rId7" Type="http://schemas.openxmlformats.org/officeDocument/2006/relationships/hyperlink" Target="mailto:mail@svobregion.ru" TargetMode="External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svg"/><Relationship Id="rId11" Type="http://schemas.openxmlformats.org/officeDocument/2006/relationships/image" Target="../media/image91.svg"/><Relationship Id="rId5" Type="http://schemas.openxmlformats.org/officeDocument/2006/relationships/image" Target="../media/image88.png"/><Relationship Id="rId10" Type="http://schemas.openxmlformats.org/officeDocument/2006/relationships/image" Target="../media/image90.png"/><Relationship Id="rId4" Type="http://schemas.openxmlformats.org/officeDocument/2006/relationships/image" Target="../media/image87.svg"/><Relationship Id="rId9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webp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eb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webp"/><Relationship Id="rId4" Type="http://schemas.openxmlformats.org/officeDocument/2006/relationships/image" Target="../media/image65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6169311" y="231666"/>
            <a:ext cx="2153465" cy="43306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АМУРСКАЯ ОБЛАСТЬ</a:t>
            </a:r>
            <a:endParaRPr kumimoji="0" lang="ru-ID" sz="14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8460766" y="181098"/>
            <a:ext cx="727622" cy="478690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468483" y="5556090"/>
            <a:ext cx="71406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  <a:endParaRPr lang="ru-ID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СВОБОДНЕНСКОГО РАЙОНА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2" name="Рисунок 11" descr="Герб Свободненского района маленький">
            <a:extLst>
              <a:ext uri="{FF2B5EF4-FFF2-40B4-BE49-F238E27FC236}">
                <a16:creationId xmlns:a16="http://schemas.microsoft.com/office/drawing/2014/main" id="{8578066B-0BA1-04EC-7F3F-E7ABB739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22" y="220776"/>
            <a:ext cx="518168" cy="50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FD1BA9-4660-EAC8-E194-9A8DB237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773" y="243109"/>
            <a:ext cx="848140" cy="433062"/>
          </a:xfrm>
          <a:prstGeom prst="rect">
            <a:avLst/>
          </a:prstGeom>
        </p:spPr>
      </p:pic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5226C057-F9AD-B735-E351-264553C7C728}"/>
              </a:ext>
            </a:extLst>
          </p:cNvPr>
          <p:cNvSpPr/>
          <p:nvPr/>
        </p:nvSpPr>
        <p:spPr>
          <a:xfrm>
            <a:off x="1468483" y="243109"/>
            <a:ext cx="2610035" cy="43306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СВОБОДНЕНСКИЙ РАЙОН</a:t>
            </a:r>
            <a:endParaRPr kumimoji="0" lang="ru-ID" sz="14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82CF86-FBA2-0225-3AC6-44B105D26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21" y="896645"/>
            <a:ext cx="8330067" cy="45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596256" y="2259889"/>
            <a:ext cx="9136387" cy="3865336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ОСНОВНЫЕ СЕЛЬСКОХОЗЯЙСТВЕННЫЕ ОРГАНИЗАЦИИ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47570"/>
              </p:ext>
            </p:extLst>
          </p:nvPr>
        </p:nvGraphicFramePr>
        <p:xfrm>
          <a:off x="596256" y="1376760"/>
          <a:ext cx="9167150" cy="474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506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53506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30069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30069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205669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</a:p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руб.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2024 год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959238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КХ «Бибикова Д.Е.»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 и сои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196,098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923360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«Агро-Диал»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 и сои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128,807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1042280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«Восточный»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 и сои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54,429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82407"/>
                  </a:ext>
                </a:extLst>
              </a:tr>
              <a:tr h="617917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«ОКДВА»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 и сои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27,057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830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207306" y="1401546"/>
            <a:ext cx="4497839" cy="4970316"/>
          </a:xfrm>
          <a:prstGeom prst="roundRect">
            <a:avLst>
              <a:gd name="adj" fmla="val 10047"/>
            </a:avLst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tIns="144000" rtlCol="0" anchor="t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РЕЗИДЕНТЫ ТОР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осуществляющие свою деятельность на территории Свободненского района: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переработка Благовещенск»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«Технологии строительства»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«Свободненская ТЭС-2»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«Альфа»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«Свободненская ТЭС»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«Амурский ГХК»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«Сервис-Интегратор</a:t>
            </a: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Управление Транспортом»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«ТЭСС Амур»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гелий сервис»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ОПЕРЕЖАЮЩЕГО РАЗВИТИЯ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09" y="196463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ТОР «АМУРСКАЯ»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294837"/>
            <a:ext cx="4497842" cy="663364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 на прибыль: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- первые 5 лет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- последующие 5 лет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627009" y="3731877"/>
            <a:ext cx="4497842" cy="645163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627009" y="3014892"/>
            <a:ext cx="4497842" cy="660294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 на имущество: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- первые 5 налоговых периода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 - последующие 5 налоговых периода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F2BDC7A8-D16D-712D-09B3-015B8842E731}"/>
              </a:ext>
            </a:extLst>
          </p:cNvPr>
          <p:cNvSpPr/>
          <p:nvPr/>
        </p:nvSpPr>
        <p:spPr>
          <a:xfrm>
            <a:off x="709464" y="5331425"/>
            <a:ext cx="4415387" cy="104043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Страховые взносы: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7,6% - на 10 лет в пределах установленной единой предельной величины базы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- свыше единой предельной величины базы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1C6E2-897E-5017-9D02-05493EE2E66F}"/>
              </a:ext>
            </a:extLst>
          </p:cNvPr>
          <p:cNvSpPr txBox="1"/>
          <p:nvPr/>
        </p:nvSpPr>
        <p:spPr>
          <a:xfrm>
            <a:off x="861069" y="3832275"/>
            <a:ext cx="402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налог:</a:t>
            </a:r>
          </a:p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- первые 3 налоговых периода</a:t>
            </a:r>
          </a:p>
        </p:txBody>
      </p:sp>
      <p:sp>
        <p:nvSpPr>
          <p:cNvPr id="6" name="Скругленный прямоугольник 37">
            <a:extLst>
              <a:ext uri="{FF2B5EF4-FFF2-40B4-BE49-F238E27FC236}">
                <a16:creationId xmlns:a16="http://schemas.microsoft.com/office/drawing/2014/main" id="{675DE7F3-242A-ADC9-3CE4-43B9A63902D2}"/>
              </a:ext>
            </a:extLst>
          </p:cNvPr>
          <p:cNvSpPr/>
          <p:nvPr/>
        </p:nvSpPr>
        <p:spPr>
          <a:xfrm>
            <a:off x="627009" y="4433731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 на добычу полезных ископаемых: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пониженный коэффициент (</a:t>
            </a:r>
            <a:r>
              <a:rPr lang="ru-RU" sz="14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Ктд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течении 120 налоговых периодов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B8210B4-5415-024E-8580-CB687A9F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35" y="4935984"/>
            <a:ext cx="3566156" cy="13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2073"/>
              </p:ext>
            </p:extLst>
          </p:nvPr>
        </p:nvGraphicFramePr>
        <p:xfrm>
          <a:off x="627015" y="1032213"/>
          <a:ext cx="9136390" cy="526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152597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009859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Амурский газохимический комплекс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полиэтилена и полипропилена востребованных на российском и мировом рынках марок. Производственная мощность комплекса составит до 2,7 миллионов тонн готовой продукции в год </a:t>
                      </a:r>
                      <a:endParaRPr lang="ru-ID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</a:t>
                      </a:r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ID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779467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"Технологии строительства""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цеха по производству металлических конструкций и организация строительно-монтажных работ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274,2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823716">
                <a:tc>
                  <a:txBody>
                    <a:bodyPr/>
                    <a:lstStyle/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«ООО Свободненская ТЭС-2» 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по расширению Свободненской ТЭС</a:t>
                      </a: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130000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892844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b="1" i="0" u="none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"Альфа</a:t>
                      </a:r>
                    </a:p>
                    <a:p>
                      <a:pPr algn="l"/>
                      <a:endParaRPr lang="ru-RU" sz="1100" b="1" i="0" u="sng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100" b="1" i="0" u="sng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асфальтобетонной смеси</a:t>
                      </a: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611269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</a:tbl>
          </a:graphicData>
        </a:graphic>
      </p:graphicFrame>
      <p:pic>
        <p:nvPicPr>
          <p:cNvPr id="9" name="Рисунок 8" descr="Коробка со сплошной заливкой">
            <a:extLst>
              <a:ext uri="{FF2B5EF4-FFF2-40B4-BE49-F238E27FC236}">
                <a16:creationId xmlns:a16="http://schemas.microsoft.com/office/drawing/2014/main" id="{5D0287BC-73B1-2001-592C-910FF8D4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464" y="4996200"/>
            <a:ext cx="360000" cy="360000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id="{468E90E6-BD38-5DFE-4C51-27957474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763" y="4192580"/>
            <a:ext cx="360000" cy="360000"/>
          </a:xfrm>
          <a:prstGeom prst="rect">
            <a:avLst/>
          </a:prstGeom>
        </p:spPr>
      </p:pic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464" y="2538588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763" y="342717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8A55916-27BD-C7E2-C029-8FE7CCEB8BC0}"/>
              </a:ext>
            </a:extLst>
          </p:cNvPr>
          <p:cNvCxnSpPr>
            <a:cxnSpLocks/>
          </p:cNvCxnSpPr>
          <p:nvPr/>
        </p:nvCxnSpPr>
        <p:spPr>
          <a:xfrm flipH="1">
            <a:off x="627015" y="5681710"/>
            <a:ext cx="3163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AEA1-6B7E-F74D-DA46-7F41EE809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E3EF62A-96BE-0585-25F8-1B6677650BA1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E70B1AD3-53CC-97B8-083D-B904C1D14A97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5A36A-5A97-D342-B780-D44FD5A86FBB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4C77789-2006-9492-A59A-0A1618574796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21C2BAC-3E8E-7A2B-19F3-ECF2D4B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AFEB17-B4B1-7F1A-E4B8-D9C21FDA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63650"/>
              </p:ext>
            </p:extLst>
          </p:nvPr>
        </p:nvGraphicFramePr>
        <p:xfrm>
          <a:off x="627015" y="1032214"/>
          <a:ext cx="9136390" cy="529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074789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079908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b="1" i="0" u="sng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потенциальных инвесторов:</a:t>
                      </a:r>
                    </a:p>
                    <a:p>
                      <a:pPr algn="l"/>
                      <a:endParaRPr lang="ru-RU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Малахов Д.Г.</a:t>
                      </a:r>
                    </a:p>
                    <a:p>
                      <a:pPr algn="l"/>
                      <a:endParaRPr lang="ru-RU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ГАУ СО АО "Реабилитационный Центр "</a:t>
                      </a:r>
                      <a:r>
                        <a:rPr lang="ru-RU" sz="11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Бардагон</a:t>
                      </a:r>
                      <a:r>
                        <a:rPr lang="ru-RU" sz="11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Обработка древесины и производство изделий из дерева и пробки, кроме мебели, производство изделий из соломки и материалов для плетения</a:t>
                      </a: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ID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737929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реабилитационного центра для детей и подростков с ограниченными возможностями</a:t>
                      </a: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проработке</a:t>
                      </a: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880853">
                <a:tc>
                  <a:txBody>
                    <a:bodyPr/>
                    <a:lstStyle/>
                    <a:p>
                      <a:pPr algn="l"/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842603">
                <a:tc rowSpan="2">
                  <a:txBody>
                    <a:bodyPr/>
                    <a:lstStyle/>
                    <a:p>
                      <a:pPr algn="l"/>
                      <a:endParaRPr lang="ru-ID" sz="11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653670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ID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</a:tbl>
          </a:graphicData>
        </a:graphic>
      </p:graphicFrame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id="{93050BFB-7DF1-1145-9421-607B67CD0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464" y="2538588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90E723D3-E224-D8A0-3244-A14F5F8EE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464" y="317611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2B156-FE8B-8D3A-BF99-20875EA4D98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BFD0B4-2EEC-D04B-62D4-FF82CADE2684}"/>
              </a:ext>
            </a:extLst>
          </p:cNvPr>
          <p:cNvCxnSpPr>
            <a:cxnSpLocks/>
          </p:cNvCxnSpPr>
          <p:nvPr/>
        </p:nvCxnSpPr>
        <p:spPr>
          <a:xfrm flipH="1">
            <a:off x="627015" y="5761608"/>
            <a:ext cx="31371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0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2CA7548-6045-4ECD-4A16-A7415314D93C}"/>
              </a:ext>
            </a:extLst>
          </p:cNvPr>
          <p:cNvSpPr/>
          <p:nvPr/>
        </p:nvSpPr>
        <p:spPr>
          <a:xfrm>
            <a:off x="5113538" y="6264133"/>
            <a:ext cx="4646925" cy="54602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 инженерной инфраструктуре, условиях аренды можно на сайте: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https://svobregion.amurobl.ru/pages/investoru/investitsionnye-ploshchadki-/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482215" y="478166"/>
            <a:ext cx="7868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7" y="1046412"/>
            <a:ext cx="2533572" cy="703258"/>
          </a:xfrm>
          <a:prstGeom prst="roundRect">
            <a:avLst>
              <a:gd name="adj" fmla="val 225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1674114" y="1087106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777299" y="1506780"/>
            <a:ext cx="23832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5407" y="6357145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486368" y="6607261"/>
            <a:ext cx="31726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5301D94-2747-A2BF-9000-8063AE7ED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85073"/>
              </p:ext>
            </p:extLst>
          </p:nvPr>
        </p:nvGraphicFramePr>
        <p:xfrm>
          <a:off x="5225407" y="1506779"/>
          <a:ext cx="4488348" cy="4732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124">
                  <a:extLst>
                    <a:ext uri="{9D8B030D-6E8A-4147-A177-3AD203B41FA5}">
                      <a16:colId xmlns:a16="http://schemas.microsoft.com/office/drawing/2014/main" val="2159746701"/>
                    </a:ext>
                  </a:extLst>
                </a:gridCol>
                <a:gridCol w="1470107">
                  <a:extLst>
                    <a:ext uri="{9D8B030D-6E8A-4147-A177-3AD203B41FA5}">
                      <a16:colId xmlns:a16="http://schemas.microsoft.com/office/drawing/2014/main" val="765679001"/>
                    </a:ext>
                  </a:extLst>
                </a:gridCol>
                <a:gridCol w="611379">
                  <a:extLst>
                    <a:ext uri="{9D8B030D-6E8A-4147-A177-3AD203B41FA5}">
                      <a16:colId xmlns:a16="http://schemas.microsoft.com/office/drawing/2014/main" val="1345944288"/>
                    </a:ext>
                  </a:extLst>
                </a:gridCol>
                <a:gridCol w="1199837">
                  <a:extLst>
                    <a:ext uri="{9D8B030D-6E8A-4147-A177-3AD203B41FA5}">
                      <a16:colId xmlns:a16="http://schemas.microsoft.com/office/drawing/2014/main" val="3139136159"/>
                    </a:ext>
                  </a:extLst>
                </a:gridCol>
                <a:gridCol w="859901">
                  <a:extLst>
                    <a:ext uri="{9D8B030D-6E8A-4147-A177-3AD203B41FA5}">
                      <a16:colId xmlns:a16="http://schemas.microsoft.com/office/drawing/2014/main" val="2852439788"/>
                    </a:ext>
                  </a:extLst>
                </a:gridCol>
              </a:tblGrid>
              <a:tr h="9638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Расположение площадки, адрес, удаленность от муниципального образования;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областного центра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(</a:t>
                      </a:r>
                      <a:r>
                        <a:rPr lang="ru-RU" sz="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 га.)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инженерной инфраструктуры (водопровод, канализация, линии электропередачи и т.п.) и год их постройки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Возможное назначение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165050510"/>
                  </a:ext>
                </a:extLst>
              </a:tr>
              <a:tr h="580293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7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Чембары</a:t>
                      </a: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Набережная 1, до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 Свободный 30 км, 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г. Благовещенск 200 км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10000/1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Линии электропередач на расстоянии 50 метров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Частная застройка, использование под подсобное хозяйство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3671981651"/>
                  </a:ext>
                </a:extLst>
              </a:tr>
              <a:tr h="670775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Черновка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пер. Школьный 3 (Земли, ранее арендуемые керамическим заводом) до г. Свободный 30 км, до г. Благовещенск 200 км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5000/0,5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Любое строительство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3791496718"/>
                  </a:ext>
                </a:extLst>
              </a:tr>
              <a:tr h="492042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Семеновка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Дзержинского 41 (ранее земли использовались под зерновой двор)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20000/2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под объекты соцкультбыта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145522719"/>
                  </a:ext>
                </a:extLst>
              </a:tr>
              <a:tr h="492042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7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Чембары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Центральная до г. Свободный 30 км, до г. Благовещенск 200 км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10000/1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Частная застройка, использование под подсобное хозяйство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3310027402"/>
                  </a:ext>
                </a:extLst>
              </a:tr>
              <a:tr h="492042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Чембары, Центральная часть села до г. Свободный 30 км, до г. Благовещенск 200 км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10000/1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электропередач, трансформаторная подстанция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под объекты соцкультбыта и частных застроек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638503193"/>
                  </a:ext>
                </a:extLst>
              </a:tr>
              <a:tr h="615053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1300"/>
                        </a:spcAft>
                      </a:pPr>
                      <a:r>
                        <a:rPr lang="ru-RU" sz="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Чембары ул. Центральная (территория бывшего сельского клуба) до г. Свободный 30 км, до г.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3000/0,3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Линия электропередач, трансформаторная подстанция - 50 метров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Застройка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2057434000"/>
                  </a:ext>
                </a:extLst>
              </a:tr>
              <a:tr h="369032"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  <a:spcAft>
                          <a:spcPts val="1300"/>
                        </a:spcAft>
                      </a:pPr>
                      <a:r>
                        <a:rPr lang="ru-RU" sz="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Новгородка кадастровый номер 28:21:000000:1224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l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4157406/415,7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7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tc>
                  <a:txBody>
                    <a:bodyPr/>
                    <a:lstStyle/>
                    <a:p>
                      <a:pPr lvl="0" indent="0" algn="ctr">
                        <a:lnSpc>
                          <a:spcPct val="100000"/>
                        </a:lnSpc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сельскохозяйственного производства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12" marR="3912" marT="0" marB="0" anchor="ctr" anchorCtr="1"/>
                </a:tc>
                <a:extLst>
                  <a:ext uri="{0D108BD9-81ED-4DB2-BD59-A6C34878D82A}">
                    <a16:rowId xmlns:a16="http://schemas.microsoft.com/office/drawing/2014/main" val="408234539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1D32789-AF05-AB3A-9F73-632E1524646D}"/>
              </a:ext>
            </a:extLst>
          </p:cNvPr>
          <p:cNvSpPr txBox="1"/>
          <p:nvPr/>
        </p:nvSpPr>
        <p:spPr>
          <a:xfrm>
            <a:off x="5113538" y="748670"/>
            <a:ext cx="4693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 неиспользуемых земельных участков для предложения инвесторам, пригодных для строительства жилых и производственных помещений, а также для развития сельского хозяйства на территории Свободненского района Амурской области</a:t>
            </a:r>
            <a:endParaRPr lang="ru-RU" sz="1000" b="1" dirty="0">
              <a:solidFill>
                <a:srgbClr val="008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6F6C183-56A0-DA6C-048E-9F8568472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97252"/>
              </p:ext>
            </p:extLst>
          </p:nvPr>
        </p:nvGraphicFramePr>
        <p:xfrm>
          <a:off x="482215" y="2601883"/>
          <a:ext cx="4631324" cy="3530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5608">
                  <a:extLst>
                    <a:ext uri="{9D8B030D-6E8A-4147-A177-3AD203B41FA5}">
                      <a16:colId xmlns:a16="http://schemas.microsoft.com/office/drawing/2014/main" val="2896624119"/>
                    </a:ext>
                  </a:extLst>
                </a:gridCol>
                <a:gridCol w="1393446">
                  <a:extLst>
                    <a:ext uri="{9D8B030D-6E8A-4147-A177-3AD203B41FA5}">
                      <a16:colId xmlns:a16="http://schemas.microsoft.com/office/drawing/2014/main" val="3223285692"/>
                    </a:ext>
                  </a:extLst>
                </a:gridCol>
                <a:gridCol w="826477">
                  <a:extLst>
                    <a:ext uri="{9D8B030D-6E8A-4147-A177-3AD203B41FA5}">
                      <a16:colId xmlns:a16="http://schemas.microsoft.com/office/drawing/2014/main" val="102785710"/>
                    </a:ext>
                  </a:extLst>
                </a:gridCol>
                <a:gridCol w="1165793">
                  <a:extLst>
                    <a:ext uri="{9D8B030D-6E8A-4147-A177-3AD203B41FA5}">
                      <a16:colId xmlns:a16="http://schemas.microsoft.com/office/drawing/2014/main" val="88972191"/>
                    </a:ext>
                  </a:extLst>
                </a:gridCol>
              </a:tblGrid>
              <a:tr h="1036861">
                <a:tc>
                  <a:txBody>
                    <a:bodyPr/>
                    <a:lstStyle/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предприятия, адрес,  </a:t>
                      </a:r>
                    </a:p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Расположение  </a:t>
                      </a:r>
                    </a:p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площадки, адрес, </a:t>
                      </a:r>
                    </a:p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удаленность от </a:t>
                      </a:r>
                    </a:p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муниципального </a:t>
                      </a:r>
                    </a:p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образования; </a:t>
                      </a:r>
                      <a:r>
                        <a:rPr lang="ru-RU" sz="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indent="254000" algn="l"/>
                      <a:r>
                        <a:rPr lang="ru-RU" sz="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областного   </a:t>
                      </a:r>
                      <a:r>
                        <a:rPr lang="ru-RU" sz="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indent="254000" algn="l"/>
                      <a:r>
                        <a:rPr lang="ru-RU" sz="9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участка и застройки (</a:t>
                      </a:r>
                      <a:r>
                        <a:rPr lang="ru-RU" sz="9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Правовой </a:t>
                      </a:r>
                    </a:p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статус     (государственная, муниципальная, </a:t>
                      </a:r>
                    </a:p>
                    <a:p>
                      <a:pPr indent="254000" algn="l"/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частная)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1497341187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97000"/>
                        </a:lnSpc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>
                        <a:lnSpc>
                          <a:spcPct val="97000"/>
                        </a:lnSpc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Здание недостроенной бани с.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Чембары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20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Чембары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ул. Новая до г. Свободный 30 км, до г. Благовещенск 200 км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собственность Черновского сельсовета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1716705262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Здание бывшего детского сада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Семеновка ул.Почтамтская,9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собственность Свободненского района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2933460233"/>
                  </a:ext>
                </a:extLst>
              </a:tr>
              <a:tr h="733347"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Здание бывшей школы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Маркучи, ул. Молодежная,12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1749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собственность Свободненского района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3964569102"/>
                  </a:ext>
                </a:extLst>
              </a:tr>
              <a:tr h="586678"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Здание бывшей  </a:t>
                      </a:r>
                    </a:p>
                    <a:p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школы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254000" algn="ctr"/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Новостепановка ул. Центральная, 9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tc>
                  <a:txBody>
                    <a:bodyPr/>
                    <a:lstStyle/>
                    <a:p>
                      <a:pPr indent="254000" 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собственность Свободненского района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 anchorCtr="1"/>
                </a:tc>
                <a:extLst>
                  <a:ext uri="{0D108BD9-81ED-4DB2-BD59-A6C34878D82A}">
                    <a16:rowId xmlns:a16="http://schemas.microsoft.com/office/drawing/2014/main" val="235991776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F7B1BA7-00B8-76BA-A280-A93CCA45BA24}"/>
              </a:ext>
            </a:extLst>
          </p:cNvPr>
          <p:cNvSpPr txBox="1"/>
          <p:nvPr/>
        </p:nvSpPr>
        <p:spPr>
          <a:xfrm>
            <a:off x="629575" y="1878107"/>
            <a:ext cx="4340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350"/>
              </a:spcBef>
            </a:pPr>
            <a:r>
              <a:rPr lang="ru-RU" sz="1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</a:t>
            </a:r>
            <a:endParaRPr lang="ru-RU" sz="1000" b="1" i="1" dirty="0">
              <a:solidFill>
                <a:srgbClr val="008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незадействованных площадей на предприятиях, организациях и учреждениях (в т.ч. незавершенное строительство) на территории Свободненского района</a:t>
            </a:r>
            <a:endParaRPr lang="ru-RU" sz="1000" b="1" dirty="0">
              <a:solidFill>
                <a:srgbClr val="008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ПОДДЕРЖКИ БИЗНЕСА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54343" y="1493461"/>
            <a:ext cx="1976682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45508" y="1604034"/>
            <a:ext cx="1710000" cy="509191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74865467-DC3F-30ED-A2E2-AE772E0BB58C}"/>
              </a:ext>
            </a:extLst>
          </p:cNvPr>
          <p:cNvSpPr/>
          <p:nvPr/>
        </p:nvSpPr>
        <p:spPr>
          <a:xfrm>
            <a:off x="2863622" y="1493461"/>
            <a:ext cx="2114242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6035FA24-3445-92D9-8779-8906CA8356A4}"/>
              </a:ext>
            </a:extLst>
          </p:cNvPr>
          <p:cNvSpPr/>
          <p:nvPr/>
        </p:nvSpPr>
        <p:spPr>
          <a:xfrm>
            <a:off x="5197882" y="1493461"/>
            <a:ext cx="2114242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A930814C-6C32-C14B-E8DE-92769C490880}"/>
              </a:ext>
            </a:extLst>
          </p:cNvPr>
          <p:cNvSpPr/>
          <p:nvPr/>
        </p:nvSpPr>
        <p:spPr>
          <a:xfrm>
            <a:off x="7541585" y="1489596"/>
            <a:ext cx="2114242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695173" y="3841272"/>
            <a:ext cx="1935851" cy="180906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7DBBEF72-E326-F688-F2DF-29A8A297810A}"/>
              </a:ext>
            </a:extLst>
          </p:cNvPr>
          <p:cNvSpPr/>
          <p:nvPr/>
        </p:nvSpPr>
        <p:spPr>
          <a:xfrm>
            <a:off x="2818190" y="3824877"/>
            <a:ext cx="2159674" cy="180715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F094A80-5BAE-32C7-EA15-5459001EDA76}"/>
              </a:ext>
            </a:extLst>
          </p:cNvPr>
          <p:cNvSpPr/>
          <p:nvPr/>
        </p:nvSpPr>
        <p:spPr>
          <a:xfrm>
            <a:off x="5213636" y="3827505"/>
            <a:ext cx="2173035" cy="1807157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A39F93CA-3AA3-0119-407F-5C489857FB7F}"/>
              </a:ext>
            </a:extLst>
          </p:cNvPr>
          <p:cNvSpPr/>
          <p:nvPr/>
        </p:nvSpPr>
        <p:spPr>
          <a:xfrm>
            <a:off x="7639772" y="3827505"/>
            <a:ext cx="2016055" cy="180715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45508" y="2262892"/>
            <a:ext cx="169909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«Мой бизнес 28»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48884" y="2695426"/>
            <a:ext cx="1710000" cy="36466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3857DB-2DA8-E6E3-4AD9-3428BA1DD7BC}"/>
              </a:ext>
            </a:extLst>
          </p:cNvPr>
          <p:cNvSpPr txBox="1"/>
          <p:nvPr/>
        </p:nvSpPr>
        <p:spPr>
          <a:xfrm>
            <a:off x="2995088" y="2201271"/>
            <a:ext cx="178376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кластерного развития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FEB17594-FA55-5D4B-A29C-3B4D61CD6D8D}"/>
              </a:ext>
            </a:extLst>
          </p:cNvPr>
          <p:cNvSpPr/>
          <p:nvPr/>
        </p:nvSpPr>
        <p:spPr>
          <a:xfrm>
            <a:off x="3052523" y="2689288"/>
            <a:ext cx="1710000" cy="37564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https://business.amurobl.ru/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951FBD-1E74-BE7C-D4A3-F35376CDAEF3}"/>
              </a:ext>
            </a:extLst>
          </p:cNvPr>
          <p:cNvSpPr txBox="1"/>
          <p:nvPr/>
        </p:nvSpPr>
        <p:spPr>
          <a:xfrm>
            <a:off x="5378632" y="2238109"/>
            <a:ext cx="173435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кредитной поддержки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B81A249F-DCE3-08A0-4B87-C67630735136}"/>
              </a:ext>
            </a:extLst>
          </p:cNvPr>
          <p:cNvSpPr/>
          <p:nvPr/>
        </p:nvSpPr>
        <p:spPr>
          <a:xfrm>
            <a:off x="5378633" y="2695426"/>
            <a:ext cx="1754617" cy="37798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бизнескредит28.рф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27D5FE-F318-9DC8-513C-A48C26710BE8}"/>
              </a:ext>
            </a:extLst>
          </p:cNvPr>
          <p:cNvSpPr txBox="1"/>
          <p:nvPr/>
        </p:nvSpPr>
        <p:spPr>
          <a:xfrm>
            <a:off x="7766622" y="2170487"/>
            <a:ext cx="169284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Туристско-информационный центр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3FEF74B3-ADEE-BCE6-D097-03A5BBB0295C}"/>
              </a:ext>
            </a:extLst>
          </p:cNvPr>
          <p:cNvSpPr/>
          <p:nvPr/>
        </p:nvSpPr>
        <p:spPr>
          <a:xfrm>
            <a:off x="7731623" y="2719689"/>
            <a:ext cx="1727846" cy="37080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https://visitamur.ru/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9FD35FDE-44D5-69AA-B56A-DAAC1C428CDD}"/>
              </a:ext>
            </a:extLst>
          </p:cNvPr>
          <p:cNvSpPr/>
          <p:nvPr/>
        </p:nvSpPr>
        <p:spPr>
          <a:xfrm>
            <a:off x="979318" y="399647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8ECDEF-3F43-3975-0B80-A87602F13F61}"/>
              </a:ext>
            </a:extLst>
          </p:cNvPr>
          <p:cNvSpPr txBox="1"/>
          <p:nvPr/>
        </p:nvSpPr>
        <p:spPr>
          <a:xfrm>
            <a:off x="773723" y="4756638"/>
            <a:ext cx="18573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Агентство по привлечению инвестиций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0C8E6F72-ACE9-B06A-C36F-14240F9C08ED}"/>
              </a:ext>
            </a:extLst>
          </p:cNvPr>
          <p:cNvSpPr/>
          <p:nvPr/>
        </p:nvSpPr>
        <p:spPr>
          <a:xfrm>
            <a:off x="754194" y="5162182"/>
            <a:ext cx="1701314" cy="36350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https://invest.amurobl.ru/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8AC662-A2F8-BE41-67F7-2E05358356A9}"/>
              </a:ext>
            </a:extLst>
          </p:cNvPr>
          <p:cNvSpPr txBox="1"/>
          <p:nvPr/>
        </p:nvSpPr>
        <p:spPr>
          <a:xfrm>
            <a:off x="2995088" y="4709312"/>
            <a:ext cx="17674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Фонд содействия кредитованию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4799F6AF-2D83-0543-6070-AD3C85DAE524}"/>
              </a:ext>
            </a:extLst>
          </p:cNvPr>
          <p:cNvSpPr/>
          <p:nvPr/>
        </p:nvSpPr>
        <p:spPr>
          <a:xfrm>
            <a:off x="3065803" y="5162183"/>
            <a:ext cx="1696719" cy="36350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E765BB-949A-B404-9239-345EA25CC23C}"/>
              </a:ext>
            </a:extLst>
          </p:cNvPr>
          <p:cNvSpPr txBox="1"/>
          <p:nvPr/>
        </p:nvSpPr>
        <p:spPr>
          <a:xfrm>
            <a:off x="5378632" y="4692585"/>
            <a:ext cx="18705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B18BBBB6-B986-F405-356C-1830AD96E294}"/>
              </a:ext>
            </a:extLst>
          </p:cNvPr>
          <p:cNvSpPr/>
          <p:nvPr/>
        </p:nvSpPr>
        <p:spPr>
          <a:xfrm>
            <a:off x="5489116" y="5153634"/>
            <a:ext cx="1760088" cy="37205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https://amurexport.ru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6FCB94-9D24-6DD4-BDD3-EA1459C62D8D}"/>
              </a:ext>
            </a:extLst>
          </p:cNvPr>
          <p:cNvSpPr txBox="1"/>
          <p:nvPr/>
        </p:nvSpPr>
        <p:spPr>
          <a:xfrm>
            <a:off x="7867087" y="4701115"/>
            <a:ext cx="145691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Амурской области</a:t>
            </a:r>
            <a:endParaRPr lang="ru-ID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B026FA2E-3031-2846-D206-E2E40D670DD5}"/>
              </a:ext>
            </a:extLst>
          </p:cNvPr>
          <p:cNvSpPr/>
          <p:nvPr/>
        </p:nvSpPr>
        <p:spPr>
          <a:xfrm>
            <a:off x="7853994" y="5153634"/>
            <a:ext cx="1653389" cy="38404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https://fond.amurobl.ru/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78BB493-240B-BA9F-B753-69107E03B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3C4CCF9-B57D-4E4F-FFA3-D43EE4880D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6847" y="39452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EB5EE1C-A640-9D30-063D-35B98F76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00" y="1609292"/>
            <a:ext cx="1649047" cy="4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78C901-DDF3-297E-1D70-24034537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69" y="1609292"/>
            <a:ext cx="1754617" cy="4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862602C-BDAE-CF2D-BF7F-BA4EC348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23" y="1600447"/>
            <a:ext cx="1812579" cy="4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4BEED271-DE0F-34C3-BB88-BE2113C3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3" y="3966287"/>
            <a:ext cx="1456918" cy="5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34859A5-E775-B072-6CB3-195D451F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71" y="3911271"/>
            <a:ext cx="1801352" cy="6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99B5C751-7E73-9191-34F4-8711DA51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6" y="3960850"/>
            <a:ext cx="1639404" cy="5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54B8506-9D5F-0CE8-3885-8EC167D3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02" y="3930398"/>
            <a:ext cx="1549893" cy="5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565703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ЭКОНОМИЧЕСКОГО РАЗВИТИЯ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6" y="2650787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И АРХИТЕКТУРЫ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6" y="488471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СЕЛЬСКОГО ХОЗЯЙСТВА АМУРСКОЙ ОБЛАСТИ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3767181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ИМУЩЕСТВЕННЫХ ОТНОШЕНИЙ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id="{131C888D-6A77-FA57-7287-59E57BB12423}"/>
              </a:ext>
            </a:extLst>
          </p:cNvPr>
          <p:cNvSpPr/>
          <p:nvPr/>
        </p:nvSpPr>
        <p:spPr>
          <a:xfrm>
            <a:off x="5289754" y="153862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ЖИЛИЩНО-КОММУНАЛЬНОГО ХОЗЯЙСТВА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E72EEE87-401A-6915-9E04-97934AFA7EA6}"/>
              </a:ext>
            </a:extLst>
          </p:cNvPr>
          <p:cNvSpPr/>
          <p:nvPr/>
        </p:nvSpPr>
        <p:spPr>
          <a:xfrm>
            <a:off x="5289754" y="263273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ПРИРОДНЫХ РЕСУРСОВ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id="{01175CC2-6729-59B8-4B7D-523141702B5F}"/>
              </a:ext>
            </a:extLst>
          </p:cNvPr>
          <p:cNvSpPr/>
          <p:nvPr/>
        </p:nvSpPr>
        <p:spPr>
          <a:xfrm>
            <a:off x="5271922" y="4897093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ЦИФРОВОГО РАЗВИТИЯ И СВЯЗИ АМУРСКОЙ ОБЛАСТИ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89754" y="3767181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ТРАСПОРТА И ДОРОЖНОГО ХОЗЯЙСТВА АМУРСКОЙ ОБЛАСТИ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830BB6-9CA3-5FCB-35F9-5DC58EC5E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2" y="1801128"/>
            <a:ext cx="527238" cy="4099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F897A4-1137-5629-06C6-C6385D57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89" y="2849902"/>
            <a:ext cx="527238" cy="409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CA35D4-D35C-8F42-0180-5986C02E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88" y="3949524"/>
            <a:ext cx="527238" cy="4099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C507910-8B72-B358-A6F9-B47F4E47C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2" y="5090679"/>
            <a:ext cx="527238" cy="409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419EC4-DBE0-D475-511A-7896E2127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60" y="1789830"/>
            <a:ext cx="527238" cy="4099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CA93787-1B10-1863-B44F-552AC343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52" y="2838815"/>
            <a:ext cx="527238" cy="4099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528CAD9-18EE-B32E-3CA3-A1AC3F76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60" y="3984353"/>
            <a:ext cx="527238" cy="409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2BEEBC-A6DD-FE34-FC6E-B1C4F2E7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60" y="5117170"/>
            <a:ext cx="527238" cy="409977"/>
          </a:xfrm>
          <a:prstGeom prst="rect">
            <a:avLst/>
          </a:prstGeom>
        </p:spPr>
      </p:pic>
      <p:sp>
        <p:nvSpPr>
          <p:cNvPr id="5" name="Скругленный прямоугольник 11">
            <a:extLst>
              <a:ext uri="{FF2B5EF4-FFF2-40B4-BE49-F238E27FC236}">
                <a16:creationId xmlns:a16="http://schemas.microsoft.com/office/drawing/2014/main" id="{25D74C86-844A-E21C-7F3F-902C53BCD9DF}"/>
              </a:ext>
            </a:extLst>
          </p:cNvPr>
          <p:cNvSpPr/>
          <p:nvPr/>
        </p:nvSpPr>
        <p:spPr>
          <a:xfrm>
            <a:off x="2704079" y="5762938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ВНЕШНИХ СВЯЗЕЙ И ТУРИЗМА АМУРСКОЙ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FB5785-044F-C97C-3A80-5E142E11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37" y="5980111"/>
            <a:ext cx="527238" cy="40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44034" y="2187352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18884" y="2497753"/>
            <a:ext cx="383019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2458" y="3042094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8920" y="3314316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442812" y="2994789"/>
            <a:ext cx="27038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Шиндорикова</a:t>
            </a: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Эдуардовна</a:t>
            </a:r>
            <a:endParaRPr lang="ru-ID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362544" y="308152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(41643) 3-02-52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7975787" y="332245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u="sng" kern="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mail@svobregion.ru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41351" y="1456677"/>
            <a:ext cx="4497842" cy="1530000"/>
          </a:xfrm>
          <a:prstGeom prst="roundRect">
            <a:avLst>
              <a:gd name="adj" fmla="val 1739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41840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АМУРСКОЙ ОБЛАСТИ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560" y="23852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23658" y="2240134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0553" y="2601338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974443" y="2384933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Благовещенск, ул. Ленина, 135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122850" y="230272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(4162) 232-100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122850" y="2608438"/>
            <a:ext cx="193404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deportament@economy.amurobl.ru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D76D3B17-D1DC-4C2D-0858-016C18C26F0A}"/>
              </a:ext>
            </a:extLst>
          </p:cNvPr>
          <p:cNvSpPr/>
          <p:nvPr/>
        </p:nvSpPr>
        <p:spPr>
          <a:xfrm>
            <a:off x="5244034" y="4028171"/>
            <a:ext cx="4497842" cy="1477133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6D9819-4A1F-9F5A-6D0B-B65AE8044B91}"/>
              </a:ext>
            </a:extLst>
          </p:cNvPr>
          <p:cNvSpPr txBox="1"/>
          <p:nvPr/>
        </p:nvSpPr>
        <p:spPr>
          <a:xfrm>
            <a:off x="5518884" y="4232619"/>
            <a:ext cx="40128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ЭКОНОМИКИ АДМИНИСТРАЦИИ СВОБОДНЕНСКОГО РАЙОНА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8444" y="4778889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B2D7B61-649A-1419-25DD-524D69E49D41}"/>
              </a:ext>
            </a:extLst>
          </p:cNvPr>
          <p:cNvSpPr txBox="1"/>
          <p:nvPr/>
        </p:nvSpPr>
        <p:spPr>
          <a:xfrm>
            <a:off x="8214539" y="4799640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(41643) 3-05-78</a:t>
            </a:r>
            <a:endParaRPr lang="ru-ID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СВОБОДНЕНСКОГО </a:t>
            </a:r>
            <a:r>
              <a:rPr lang="ru-RU" sz="1100" b="1" dirty="0">
                <a:solidFill>
                  <a:srgbClr val="FCF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endParaRPr lang="ru-ID" sz="1100" b="1" dirty="0">
              <a:solidFill>
                <a:srgbClr val="FCFC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39589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«АГЕНСТВО АМУРСКОЙ ОБЛАСТИ 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ПРИВЛЕЧЕНИЮ ИНВЕСТИЦИЙ»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442948" y="3314316"/>
            <a:ext cx="20957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района</a:t>
            </a:r>
            <a:endParaRPr lang="ru-ID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2995F26-C3E4-A72C-CBC3-F8FE39CEAEA6}"/>
              </a:ext>
            </a:extLst>
          </p:cNvPr>
          <p:cNvSpPr txBox="1"/>
          <p:nvPr/>
        </p:nvSpPr>
        <p:spPr>
          <a:xfrm>
            <a:off x="5402182" y="4759910"/>
            <a:ext cx="294352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Белоусова Анна Владимировна</a:t>
            </a:r>
            <a:endParaRPr lang="ru-ID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767AB82-D77A-356C-0B07-87E9FCF120D0}"/>
              </a:ext>
            </a:extLst>
          </p:cNvPr>
          <p:cNvSpPr txBox="1"/>
          <p:nvPr/>
        </p:nvSpPr>
        <p:spPr>
          <a:xfrm>
            <a:off x="5442948" y="5086440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</a:t>
            </a:r>
            <a:endParaRPr lang="ru-ID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Свободненский район, 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50 лет Октября, 14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(41643) 3-02-51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621959" y="425270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kern="0" dirty="0">
                <a:solidFill>
                  <a:srgbClr val="FEFEF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mail@svobregion.ru</a:t>
            </a:r>
            <a:endParaRPr lang="ru-ID" sz="9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052825" y="5632988"/>
            <a:ext cx="19877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Благовещенск, ул. Амурская, 38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(4162) 772-609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493768" y="5923568"/>
            <a:ext cx="13534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Invest.amurobl@mail.ru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2701" y="5086440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08B959E2-D59B-C8AE-5076-93CE546FF814}"/>
              </a:ext>
            </a:extLst>
          </p:cNvPr>
          <p:cNvSpPr txBox="1"/>
          <p:nvPr/>
        </p:nvSpPr>
        <p:spPr>
          <a:xfrm>
            <a:off x="7968444" y="5086440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ru-RU" sz="900" b="1" u="sng" kern="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@svobregion.ru</a:t>
            </a:r>
            <a:endParaRPr lang="ru-ID" sz="900" b="1" u="sng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1381617" y="2954142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ID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8C76F-F287-7799-FDF4-0079BD20713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69355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ID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1134368" y="1550531"/>
            <a:ext cx="3499657" cy="2021920"/>
          </a:xfrm>
          <a:prstGeom prst="roundRect">
            <a:avLst>
              <a:gd name="adj" fmla="val 121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270144" y="1459835"/>
            <a:ext cx="3991893" cy="2070549"/>
          </a:xfrm>
          <a:prstGeom prst="roundRect">
            <a:avLst>
              <a:gd name="adj" fmla="val 1116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1097135" y="3701983"/>
            <a:ext cx="3536890" cy="2027453"/>
          </a:xfrm>
          <a:prstGeom prst="roundRect">
            <a:avLst>
              <a:gd name="adj" fmla="val 1183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5270143" y="3701983"/>
            <a:ext cx="3991893" cy="2027453"/>
          </a:xfrm>
          <a:prstGeom prst="roundRect">
            <a:avLst>
              <a:gd name="adj" fmla="val 1175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1285462" y="1974828"/>
            <a:ext cx="304662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РАЙОНА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и автомобильный транспорт</a:t>
            </a:r>
            <a:endParaRPr lang="ru-ID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1285462" y="4131374"/>
            <a:ext cx="317753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МЕСТОРОЖДЕНИЙ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ПОЛЕЗНЫХ ИСКОПАЕМЫХ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Бурый уголь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Огнеупорная глина</a:t>
            </a:r>
            <a:endParaRPr lang="ru-ID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5674990" y="1955020"/>
            <a:ext cx="3195322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ТУРИСТИЧЕСКИЙ ПОТЕНЦИАЛ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промышленный туризм;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лечебно-оздоровительный отдых;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культурно-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познавательные программы;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базы отдыха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5941957" y="4399140"/>
            <a:ext cx="290222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ЗЕМЛИ ДЛЯ ПРЕДЛОЖЕНИЯ ИНВЕСТОРАМ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6205" y="1550531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544" y="150345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439614" y="6607262"/>
            <a:ext cx="614934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869005" y="533114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Пейзаж шоссе">
            <a:extLst>
              <a:ext uri="{FF2B5EF4-FFF2-40B4-BE49-F238E27FC236}">
                <a16:creationId xmlns:a16="http://schemas.microsoft.com/office/drawing/2014/main" id="{5429F06A-F863-804D-E540-8C487CE83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5327" y="3712381"/>
            <a:ext cx="533273" cy="472005"/>
          </a:xfrm>
          <a:prstGeom prst="rect">
            <a:avLst/>
          </a:prstGeom>
        </p:spPr>
      </p:pic>
      <p:pic>
        <p:nvPicPr>
          <p:cNvPr id="15" name="Рисунок 14" descr="Африка">
            <a:extLst>
              <a:ext uri="{FF2B5EF4-FFF2-40B4-BE49-F238E27FC236}">
                <a16:creationId xmlns:a16="http://schemas.microsoft.com/office/drawing/2014/main" id="{BAF53727-8EF8-52CE-1D9A-B9EDD85F1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2651" y="3749456"/>
            <a:ext cx="586611" cy="5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Транспортная доступность района</a:t>
            </a:r>
            <a:endParaRPr lang="ru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2314086" cy="1738207"/>
          </a:xfrm>
          <a:prstGeom prst="roundRect">
            <a:avLst>
              <a:gd name="adj" fmla="val 244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8172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16531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821353" y="1609564"/>
            <a:ext cx="3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8447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2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 населения на 01.01.2025 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821297" y="1588279"/>
            <a:ext cx="11429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сельсоветов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89161" y="2579591"/>
            <a:ext cx="11217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6983,9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716560" y="2645972"/>
            <a:ext cx="2968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км2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5" y="3071236"/>
            <a:ext cx="15243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района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0" y="2579591"/>
            <a:ext cx="4951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891828" y="2590155"/>
            <a:ext cx="12614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пункта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123218"/>
            <a:ext cx="18447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26257" y="5241009"/>
            <a:ext cx="18453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 ➝ Хабаровск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3294108" y="3951931"/>
            <a:ext cx="2286992" cy="1738207"/>
          </a:xfrm>
          <a:prstGeom prst="roundRect">
            <a:avLst>
              <a:gd name="adj" fmla="val 2446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3793150" y="4114077"/>
            <a:ext cx="12941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Ж/д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C816E-E458-34AF-82E9-E325D2EA6F15}"/>
              </a:ext>
            </a:extLst>
          </p:cNvPr>
          <p:cNvSpPr txBox="1"/>
          <p:nvPr/>
        </p:nvSpPr>
        <p:spPr>
          <a:xfrm>
            <a:off x="3644314" y="4849497"/>
            <a:ext cx="14383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Забайкальская железная дорога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3578828" y="4390104"/>
            <a:ext cx="17486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«Свободный»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«Ледяная»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831826" y="4575147"/>
            <a:ext cx="17492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Трасса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Р-297 «Амур»</a:t>
            </a: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CC153910-9A00-1ED6-0150-93643BD15075}"/>
              </a:ext>
            </a:extLst>
          </p:cNvPr>
          <p:cNvSpPr/>
          <p:nvPr/>
        </p:nvSpPr>
        <p:spPr>
          <a:xfrm>
            <a:off x="6023292" y="5549141"/>
            <a:ext cx="3728798" cy="1062140"/>
          </a:xfrm>
          <a:prstGeom prst="roundRect">
            <a:avLst>
              <a:gd name="adj" fmla="val 30066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 местного значения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               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261,6 км.  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твердым покрытием     64,3 км.</a:t>
            </a: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AAD730-052F-6357-4938-5877EFE78A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4984" y="1384599"/>
            <a:ext cx="3975335" cy="4118046"/>
          </a:xfrm>
          <a:prstGeom prst="rect">
            <a:avLst/>
          </a:prstGeom>
        </p:spPr>
      </p:pic>
      <p:pic>
        <p:nvPicPr>
          <p:cNvPr id="12" name="Рисунок 11" descr="Маркер">
            <a:extLst>
              <a:ext uri="{FF2B5EF4-FFF2-40B4-BE49-F238E27FC236}">
                <a16:creationId xmlns:a16="http://schemas.microsoft.com/office/drawing/2014/main" id="{A9F38015-F4A7-D90D-4307-6E52D47323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60043" y="3051177"/>
            <a:ext cx="457200" cy="34275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B45198C-FC2B-7840-0FF4-B14EF1C5C81D}"/>
              </a:ext>
            </a:extLst>
          </p:cNvPr>
          <p:cNvSpPr/>
          <p:nvPr/>
        </p:nvSpPr>
        <p:spPr>
          <a:xfrm>
            <a:off x="8509385" y="3104624"/>
            <a:ext cx="914400" cy="2194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Свободный</a:t>
            </a:r>
          </a:p>
        </p:txBody>
      </p:sp>
      <p:pic>
        <p:nvPicPr>
          <p:cNvPr id="16" name="Рисунок 15" descr="Маркер">
            <a:extLst>
              <a:ext uri="{FF2B5EF4-FFF2-40B4-BE49-F238E27FC236}">
                <a16:creationId xmlns:a16="http://schemas.microsoft.com/office/drawing/2014/main" id="{8AEE8E5C-A73A-090C-A759-CAE198FB10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9385" y="5017363"/>
            <a:ext cx="459844" cy="323292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AA195A8-138E-9B07-8C6D-7DD316654178}"/>
              </a:ext>
            </a:extLst>
          </p:cNvPr>
          <p:cNvSpPr/>
          <p:nvPr/>
        </p:nvSpPr>
        <p:spPr>
          <a:xfrm>
            <a:off x="7572711" y="5073252"/>
            <a:ext cx="1044532" cy="2283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Белогорск</a:t>
            </a:r>
          </a:p>
        </p:txBody>
      </p:sp>
      <p:pic>
        <p:nvPicPr>
          <p:cNvPr id="20" name="Рисунок 19" descr="Направление">
            <a:extLst>
              <a:ext uri="{FF2B5EF4-FFF2-40B4-BE49-F238E27FC236}">
                <a16:creationId xmlns:a16="http://schemas.microsoft.com/office/drawing/2014/main" id="{274AF967-3AF1-54B7-0045-EE2F3B62A5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08642" y="2505471"/>
            <a:ext cx="461998" cy="443452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969BE7B-8874-564E-1B00-A95344B9DD2F}"/>
              </a:ext>
            </a:extLst>
          </p:cNvPr>
          <p:cNvSpPr/>
          <p:nvPr/>
        </p:nvSpPr>
        <p:spPr>
          <a:xfrm>
            <a:off x="7509080" y="2405982"/>
            <a:ext cx="1769904" cy="2505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Свободненский район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9F8BF56-81E0-C32D-3647-1EA8CC242B7D}"/>
              </a:ext>
            </a:extLst>
          </p:cNvPr>
          <p:cNvSpPr/>
          <p:nvPr/>
        </p:nvSpPr>
        <p:spPr>
          <a:xfrm>
            <a:off x="999766" y="5855466"/>
            <a:ext cx="3882670" cy="6000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перевезенных пассажиров за 2024 год составило 421,7 тыс. человек</a:t>
            </a:r>
            <a:endParaRPr lang="ru-RU" sz="14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627015" y="1401546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480913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Посевная площадь – 28648,2 га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19445" y="4637733"/>
            <a:ext cx="2966400" cy="1761327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ID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ID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ID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83211" y="1427793"/>
            <a:ext cx="127448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капитал,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ID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2939195" y="2143144"/>
            <a:ext cx="531671" cy="2889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215,3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4093861" y="2126714"/>
            <a:ext cx="531671" cy="29740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447,4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33114" y="2140045"/>
            <a:ext cx="492589" cy="273421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332,3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336397" y="2590007"/>
            <a:ext cx="112031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в действие жилых домов</a:t>
            </a:r>
          </a:p>
          <a:p>
            <a:pPr algn="ctr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м2.</a:t>
            </a:r>
            <a:endParaRPr lang="ru-ID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4852932" y="3286049"/>
            <a:ext cx="594302" cy="32239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50" y="3297100"/>
            <a:ext cx="489784" cy="33488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2367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463880" y="3286051"/>
            <a:ext cx="572014" cy="345931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959662" y="2794339"/>
            <a:ext cx="156298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Среднегодовая численность,</a:t>
            </a:r>
          </a:p>
          <a:p>
            <a:pPr algn="ctr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ID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959662" y="3341847"/>
            <a:ext cx="447981" cy="29842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11642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972508" y="3335703"/>
            <a:ext cx="445241" cy="29627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13925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83106" y="3341847"/>
            <a:ext cx="457945" cy="298423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11412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2947274" y="4608359"/>
            <a:ext cx="159219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 крупных, средних и некоммерческих организаций</a:t>
            </a:r>
          </a:p>
          <a:p>
            <a:pPr algn="ctr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ID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2830477" y="5466287"/>
            <a:ext cx="535591" cy="3697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168954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167575" y="5466737"/>
            <a:ext cx="556286" cy="36933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227512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469258" y="5485494"/>
            <a:ext cx="600935" cy="362198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186129</a:t>
            </a:r>
            <a:endParaRPr lang="ru-ID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D9C58-F2B2-6EAE-088A-204864373865}"/>
              </a:ext>
            </a:extLst>
          </p:cNvPr>
          <p:cNvSpPr txBox="1"/>
          <p:nvPr/>
        </p:nvSpPr>
        <p:spPr>
          <a:xfrm>
            <a:off x="6819445" y="2071671"/>
            <a:ext cx="1617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Зерновые культуры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3B76C-23ED-EFCE-7812-493D82B000AF}"/>
              </a:ext>
            </a:extLst>
          </p:cNvPr>
          <p:cNvSpPr txBox="1"/>
          <p:nvPr/>
        </p:nvSpPr>
        <p:spPr>
          <a:xfrm>
            <a:off x="6800788" y="2885367"/>
            <a:ext cx="1457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Кормовые культуры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476187-BEA0-0377-FD45-117D0DB1BD91}"/>
              </a:ext>
            </a:extLst>
          </p:cNvPr>
          <p:cNvSpPr/>
          <p:nvPr/>
        </p:nvSpPr>
        <p:spPr>
          <a:xfrm>
            <a:off x="8754406" y="2031913"/>
            <a:ext cx="905522" cy="31530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5815,8 га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35A071-4978-BF23-F6C4-3D9C240DD31D}"/>
              </a:ext>
            </a:extLst>
          </p:cNvPr>
          <p:cNvSpPr/>
          <p:nvPr/>
        </p:nvSpPr>
        <p:spPr>
          <a:xfrm>
            <a:off x="8731354" y="2960092"/>
            <a:ext cx="905523" cy="27114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1198 га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C79E7-9EA7-41B7-4C4F-4DB5CAE6447D}"/>
              </a:ext>
            </a:extLst>
          </p:cNvPr>
          <p:cNvSpPr txBox="1"/>
          <p:nvPr/>
        </p:nvSpPr>
        <p:spPr>
          <a:xfrm>
            <a:off x="6876039" y="3416732"/>
            <a:ext cx="585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E7408D-AC91-7829-189C-302F0CC6A2C9}"/>
              </a:ext>
            </a:extLst>
          </p:cNvPr>
          <p:cNvSpPr/>
          <p:nvPr/>
        </p:nvSpPr>
        <p:spPr>
          <a:xfrm>
            <a:off x="8726746" y="3399016"/>
            <a:ext cx="989099" cy="271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21604,4 га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5E536F2-4A6C-E900-A827-D7F5D12ABEB3}"/>
              </a:ext>
            </a:extLst>
          </p:cNvPr>
          <p:cNvCxnSpPr>
            <a:cxnSpLocks/>
          </p:cNvCxnSpPr>
          <p:nvPr/>
        </p:nvCxnSpPr>
        <p:spPr>
          <a:xfrm>
            <a:off x="8401955" y="2226057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3624A1B-5AAA-627C-B0D2-2BB8BCCF3478}"/>
              </a:ext>
            </a:extLst>
          </p:cNvPr>
          <p:cNvSpPr/>
          <p:nvPr/>
        </p:nvSpPr>
        <p:spPr>
          <a:xfrm>
            <a:off x="8754406" y="2523078"/>
            <a:ext cx="905522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га га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DF922C-7ADD-1ED9-8E77-A2087A46327A}"/>
              </a:ext>
            </a:extLst>
          </p:cNvPr>
          <p:cNvSpPr txBox="1"/>
          <p:nvPr/>
        </p:nvSpPr>
        <p:spPr>
          <a:xfrm>
            <a:off x="6797581" y="2491180"/>
            <a:ext cx="1487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D768DAF-8375-6F5F-1A12-552BA73CD3A4}"/>
              </a:ext>
            </a:extLst>
          </p:cNvPr>
          <p:cNvCxnSpPr>
            <a:cxnSpLocks/>
          </p:cNvCxnSpPr>
          <p:nvPr/>
        </p:nvCxnSpPr>
        <p:spPr>
          <a:xfrm>
            <a:off x="8401955" y="2644258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F3A9719-2880-A9DB-684B-51649101F6B9}"/>
              </a:ext>
            </a:extLst>
          </p:cNvPr>
          <p:cNvCxnSpPr>
            <a:cxnSpLocks/>
          </p:cNvCxnSpPr>
          <p:nvPr/>
        </p:nvCxnSpPr>
        <p:spPr>
          <a:xfrm>
            <a:off x="8401708" y="3108052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60BA57AA-0F61-D86C-CAF5-8C841694B45C}"/>
              </a:ext>
            </a:extLst>
          </p:cNvPr>
          <p:cNvCxnSpPr>
            <a:cxnSpLocks/>
          </p:cNvCxnSpPr>
          <p:nvPr/>
        </p:nvCxnSpPr>
        <p:spPr>
          <a:xfrm>
            <a:off x="8401954" y="3547537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57000A8E-1E0D-81E8-EA98-AE2B7EE9D69F}"/>
              </a:ext>
            </a:extLst>
          </p:cNvPr>
          <p:cNvSpPr/>
          <p:nvPr/>
        </p:nvSpPr>
        <p:spPr>
          <a:xfrm>
            <a:off x="6817725" y="3970069"/>
            <a:ext cx="2968120" cy="480913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Валовое производство</a:t>
            </a:r>
          </a:p>
        </p:txBody>
      </p:sp>
      <p:sp>
        <p:nvSpPr>
          <p:cNvPr id="15" name="Скругленный прямоугольник 10">
            <a:extLst>
              <a:ext uri="{FF2B5EF4-FFF2-40B4-BE49-F238E27FC236}">
                <a16:creationId xmlns:a16="http://schemas.microsoft.com/office/drawing/2014/main" id="{D1E2A489-7607-3031-9BA6-AB17778A142A}"/>
              </a:ext>
            </a:extLst>
          </p:cNvPr>
          <p:cNvSpPr/>
          <p:nvPr/>
        </p:nvSpPr>
        <p:spPr>
          <a:xfrm>
            <a:off x="6858966" y="1965744"/>
            <a:ext cx="2966400" cy="1802345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A446B-02FA-B3D0-4E72-CB927B306D8A}"/>
              </a:ext>
            </a:extLst>
          </p:cNvPr>
          <p:cNvSpPr txBox="1"/>
          <p:nvPr/>
        </p:nvSpPr>
        <p:spPr>
          <a:xfrm>
            <a:off x="6865230" y="4773626"/>
            <a:ext cx="1617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Зерновые культуры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65A0D45-1B73-E831-A74E-08137F9A24E8}"/>
              </a:ext>
            </a:extLst>
          </p:cNvPr>
          <p:cNvCxnSpPr>
            <a:cxnSpLocks/>
          </p:cNvCxnSpPr>
          <p:nvPr/>
        </p:nvCxnSpPr>
        <p:spPr>
          <a:xfrm>
            <a:off x="8429612" y="4904431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40FD58A-CCBD-479C-B16C-4A962C3B8A7E}"/>
              </a:ext>
            </a:extLst>
          </p:cNvPr>
          <p:cNvSpPr/>
          <p:nvPr/>
        </p:nvSpPr>
        <p:spPr>
          <a:xfrm>
            <a:off x="8817364" y="4753061"/>
            <a:ext cx="905522" cy="31530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8856 т.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491B6E-795A-C5EF-3426-D28BD9B96CAC}"/>
              </a:ext>
            </a:extLst>
          </p:cNvPr>
          <p:cNvSpPr/>
          <p:nvPr/>
        </p:nvSpPr>
        <p:spPr>
          <a:xfrm>
            <a:off x="8810324" y="5150985"/>
            <a:ext cx="905522" cy="31530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19134 т.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145ED1F-4D52-2A6D-46EE-BD6F99E6D850}"/>
              </a:ext>
            </a:extLst>
          </p:cNvPr>
          <p:cNvCxnSpPr>
            <a:cxnSpLocks/>
          </p:cNvCxnSpPr>
          <p:nvPr/>
        </p:nvCxnSpPr>
        <p:spPr>
          <a:xfrm>
            <a:off x="8455123" y="5307932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135AC4-6A25-2A12-6124-8E23DD88F8B9}"/>
              </a:ext>
            </a:extLst>
          </p:cNvPr>
          <p:cNvSpPr txBox="1"/>
          <p:nvPr/>
        </p:nvSpPr>
        <p:spPr>
          <a:xfrm>
            <a:off x="6865230" y="5153937"/>
            <a:ext cx="557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18EE5-6730-EF33-CA84-6F493C90D0E2}"/>
              </a:ext>
            </a:extLst>
          </p:cNvPr>
          <p:cNvSpPr txBox="1"/>
          <p:nvPr/>
        </p:nvSpPr>
        <p:spPr>
          <a:xfrm>
            <a:off x="6854849" y="5454745"/>
            <a:ext cx="1487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13D14CF-F38D-2BB6-EDA3-0E760987EF30}"/>
              </a:ext>
            </a:extLst>
          </p:cNvPr>
          <p:cNvCxnSpPr>
            <a:cxnSpLocks/>
          </p:cNvCxnSpPr>
          <p:nvPr/>
        </p:nvCxnSpPr>
        <p:spPr>
          <a:xfrm>
            <a:off x="8452700" y="5716355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82BFDAC-C9B7-B24E-252E-24F6EBE6981C}"/>
              </a:ext>
            </a:extLst>
          </p:cNvPr>
          <p:cNvSpPr/>
          <p:nvPr/>
        </p:nvSpPr>
        <p:spPr>
          <a:xfrm>
            <a:off x="8810324" y="5549133"/>
            <a:ext cx="905522" cy="3153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231,5 т.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3AFD545-D4DD-9DC2-4971-70D92D102C4E}"/>
              </a:ext>
            </a:extLst>
          </p:cNvPr>
          <p:cNvSpPr/>
          <p:nvPr/>
        </p:nvSpPr>
        <p:spPr>
          <a:xfrm>
            <a:off x="8817364" y="5983575"/>
            <a:ext cx="905522" cy="3153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т.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D944CF4-D04F-3831-CD74-49216517B382}"/>
              </a:ext>
            </a:extLst>
          </p:cNvPr>
          <p:cNvCxnSpPr>
            <a:cxnSpLocks/>
          </p:cNvCxnSpPr>
          <p:nvPr/>
        </p:nvCxnSpPr>
        <p:spPr>
          <a:xfrm>
            <a:off x="8467757" y="6141226"/>
            <a:ext cx="324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EE0AD98-38B7-829A-38BC-164DCBBD4780}"/>
              </a:ext>
            </a:extLst>
          </p:cNvPr>
          <p:cNvSpPr txBox="1"/>
          <p:nvPr/>
        </p:nvSpPr>
        <p:spPr>
          <a:xfrm>
            <a:off x="6838977" y="5938942"/>
            <a:ext cx="707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Овощи</a:t>
            </a: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7825074" y="5415279"/>
            <a:ext cx="685879" cy="37715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чел.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73018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40992" y="1331650"/>
            <a:ext cx="4497839" cy="2657089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производство</a:t>
            </a:r>
          </a:p>
          <a:p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  <a:p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и связи</a:t>
            </a:r>
            <a:endParaRPr lang="ru-ID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524145" y="1420526"/>
            <a:ext cx="446988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2024 ГОДУ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ru-ID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DE570A78-46A9-3F07-36FA-94EF1D510C3A}"/>
              </a:ext>
            </a:extLst>
          </p:cNvPr>
          <p:cNvSpPr/>
          <p:nvPr/>
        </p:nvSpPr>
        <p:spPr>
          <a:xfrm>
            <a:off x="5495580" y="5486834"/>
            <a:ext cx="1180427" cy="30560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(на 01.01.2024г.)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36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185075" y="4496844"/>
            <a:ext cx="55098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Трудоустроено в 2024 году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4" y="5891942"/>
            <a:ext cx="175452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01.01.2025г.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2661133-D7B9-BD0B-3DFB-D40DCD737739}"/>
              </a:ext>
            </a:extLst>
          </p:cNvPr>
          <p:cNvSpPr/>
          <p:nvPr/>
        </p:nvSpPr>
        <p:spPr>
          <a:xfrm>
            <a:off x="5799136" y="1540088"/>
            <a:ext cx="3331357" cy="2081873"/>
          </a:xfrm>
          <a:prstGeom prst="roundRect">
            <a:avLst/>
          </a:prstGeom>
          <a:solidFill>
            <a:srgbClr val="B1C1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организаций – 8927 человек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(142 % к 2023г.)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892CE6-EEE9-9018-04DC-5B4B8B86BA8B}"/>
              </a:ext>
            </a:extLst>
          </p:cNvPr>
          <p:cNvSpPr/>
          <p:nvPr/>
        </p:nvSpPr>
        <p:spPr>
          <a:xfrm>
            <a:off x="3268444" y="2227046"/>
            <a:ext cx="1733336" cy="2416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274422 руб.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529885-A957-27A1-3BB4-5B43A8F89765}"/>
              </a:ext>
            </a:extLst>
          </p:cNvPr>
          <p:cNvSpPr/>
          <p:nvPr/>
        </p:nvSpPr>
        <p:spPr>
          <a:xfrm>
            <a:off x="3268444" y="2585854"/>
            <a:ext cx="1540966" cy="2248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210841 руб</a:t>
            </a:r>
            <a:r>
              <a:rPr lang="ru-RU" sz="1200" dirty="0"/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CEAED3-6942-2DCB-7265-03E21812C342}"/>
              </a:ext>
            </a:extLst>
          </p:cNvPr>
          <p:cNvSpPr/>
          <p:nvPr/>
        </p:nvSpPr>
        <p:spPr>
          <a:xfrm>
            <a:off x="3268444" y="2964451"/>
            <a:ext cx="1021181" cy="2299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199663 руб</a:t>
            </a:r>
            <a:r>
              <a:rPr lang="ru-RU" sz="1200" dirty="0"/>
              <a:t>.</a:t>
            </a:r>
          </a:p>
        </p:txBody>
      </p:sp>
      <p:sp>
        <p:nvSpPr>
          <p:cNvPr id="13" name="Скругленный прямоугольник 13">
            <a:extLst>
              <a:ext uri="{FF2B5EF4-FFF2-40B4-BE49-F238E27FC236}">
                <a16:creationId xmlns:a16="http://schemas.microsoft.com/office/drawing/2014/main" id="{64693A87-5426-1DE7-3489-730992572DE1}"/>
              </a:ext>
            </a:extLst>
          </p:cNvPr>
          <p:cNvSpPr/>
          <p:nvPr/>
        </p:nvSpPr>
        <p:spPr>
          <a:xfrm>
            <a:off x="2841780" y="3988739"/>
            <a:ext cx="2160000" cy="2345112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1854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</a:p>
          <a:p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вакансий для замещения свободных рабочих мест (вакантных должностей)</a:t>
            </a:r>
          </a:p>
          <a:p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01.01.2025г.</a:t>
            </a:r>
            <a:endParaRPr lang="ru-ID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Рукопожатие">
            <a:extLst>
              <a:ext uri="{FF2B5EF4-FFF2-40B4-BE49-F238E27FC236}">
                <a16:creationId xmlns:a16="http://schemas.microsoft.com/office/drawing/2014/main" id="{626EC2A6-09C9-3565-7433-EAEB3886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5170" y="4023933"/>
            <a:ext cx="557549" cy="557549"/>
          </a:xfrm>
          <a:prstGeom prst="rect">
            <a:avLst/>
          </a:prstGeom>
        </p:spPr>
      </p:pic>
      <p:pic>
        <p:nvPicPr>
          <p:cNvPr id="25" name="Рисунок 24" descr="Отзыв клиента">
            <a:extLst>
              <a:ext uri="{FF2B5EF4-FFF2-40B4-BE49-F238E27FC236}">
                <a16:creationId xmlns:a16="http://schemas.microsoft.com/office/drawing/2014/main" id="{1540F8B5-99BB-12E6-7022-38923144A3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2073" y="4314425"/>
            <a:ext cx="1427192" cy="1465521"/>
          </a:xfrm>
          <a:prstGeom prst="rect">
            <a:avLst/>
          </a:prstGeom>
        </p:spPr>
      </p:pic>
      <p:pic>
        <p:nvPicPr>
          <p:cNvPr id="15" name="Рисунок 14" descr="Целевая аудитория">
            <a:extLst>
              <a:ext uri="{FF2B5EF4-FFF2-40B4-BE49-F238E27FC236}">
                <a16:creationId xmlns:a16="http://schemas.microsoft.com/office/drawing/2014/main" id="{C6A222DC-0AAB-805D-E22C-61CAC28945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0566" y="1618734"/>
            <a:ext cx="536668" cy="5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3855" y="5629106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6599" y="5132047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Континентальный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8" y="2758783"/>
            <a:ext cx="23331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-24,℃, в июле + 21℃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годовое количество осадков –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470-500 мм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207878"/>
            <a:ext cx="17028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Лесной фонд</a:t>
            </a:r>
            <a:endParaRPr lang="en-US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3234,4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200696" y="5638390"/>
            <a:ext cx="129811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 насаждения естественного происхождения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299578" y="5316810"/>
            <a:ext cx="153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299578" y="5496226"/>
            <a:ext cx="177590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11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11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бурые 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11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11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лесные почвы</a:t>
            </a:r>
            <a:endParaRPr lang="ru-RU" sz="11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6983,9 </a:t>
            </a:r>
            <a:r>
              <a:rPr lang="ru-RU" sz="12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км2</a:t>
            </a:r>
            <a:endParaRPr lang="ru-RU" sz="12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3332,7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2" y="5816180"/>
            <a:ext cx="26117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энергетики и транспорта 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319,8 км2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D1039-4394-F5A0-6437-898F6AD881D4}"/>
              </a:ext>
            </a:extLst>
          </p:cNvPr>
          <p:cNvSpPr txBox="1"/>
          <p:nvPr/>
        </p:nvSpPr>
        <p:spPr>
          <a:xfrm>
            <a:off x="5936304" y="2269728"/>
            <a:ext cx="3474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бурого угля расположено в 60 км северо-западнее г. Свободного, в бассейне рек малой Перы и Нылги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A701C-53FD-5779-AD99-A05EE24CD680}"/>
              </a:ext>
            </a:extLst>
          </p:cNvPr>
          <p:cNvSpPr txBox="1"/>
          <p:nvPr/>
        </p:nvSpPr>
        <p:spPr>
          <a:xfrm>
            <a:off x="5964523" y="2827780"/>
            <a:ext cx="34592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огнеупорных глин, расположенное в 2 км. южнее </a:t>
            </a:r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ж.д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станции </a:t>
            </a:r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Бузули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Месторождение состоит из 3-х участков: восточного, западного и южного</a:t>
            </a:r>
          </a:p>
        </p:txBody>
      </p:sp>
      <p:pic>
        <p:nvPicPr>
          <p:cNvPr id="10" name="Рисунок 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473BC3E1-E65B-35C6-8FAF-7B71F9E0A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81544" y="2393948"/>
            <a:ext cx="360000" cy="360000"/>
          </a:xfrm>
          <a:prstGeom prst="rect">
            <a:avLst/>
          </a:prstGeom>
        </p:spPr>
      </p:pic>
      <p:pic>
        <p:nvPicPr>
          <p:cNvPr id="11" name="Рисунок 10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1614133B-EA1D-BB1F-9247-01BBAEA055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19208" y="30982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ru-ID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813095" y="3873379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 культуры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315635"/>
            <a:ext cx="1073839" cy="162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5"/>
            <a:ext cx="2196000" cy="4038108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68834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833960" y="4918682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83262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</a:t>
            </a:r>
          </a:p>
          <a:p>
            <a:pPr>
              <a:lnSpc>
                <a:spcPts val="122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нач. школьное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4002674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70172" y="2575909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70172" y="3486292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33647" y="4515405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ru-ID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1" y="2567701"/>
            <a:ext cx="893839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лыжная трасса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479067" y="3920371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огневых рубежей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574499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      </a:t>
            </a:r>
            <a:endParaRPr lang="ru-ID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3628091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 ТУРИЗМ СВОБОДНЕНСКОГО РАЙОНА</a:t>
            </a:r>
          </a:p>
          <a:p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C4AB92F1-CEB6-26D4-2A1E-FF237173ABDF}"/>
              </a:ext>
            </a:extLst>
          </p:cNvPr>
          <p:cNvSpPr/>
          <p:nvPr/>
        </p:nvSpPr>
        <p:spPr>
          <a:xfrm>
            <a:off x="6479010" y="870012"/>
            <a:ext cx="3300493" cy="1344249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u="sng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Сазанковый</a:t>
            </a:r>
            <a:r>
              <a:rPr lang="ru-RU" sz="11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оползень</a:t>
            </a:r>
          </a:p>
          <a:p>
            <a:pPr algn="just"/>
            <a:endParaRPr lang="ru-RU" sz="800" dirty="0">
              <a:solidFill>
                <a:srgbClr val="4756A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амятник находится в долине р. Зеи, на ее правом берегу, в 150 км от места слияния ее с Амуром на территории Свободненского района. Оползень относится к категории одного из крупнейших не только на Дальнем Востоке, но и в России. В результате оползания берегового массива образовалась почти отвесная стенка срыва высотой около 70 м</a:t>
            </a:r>
            <a:r>
              <a:rPr lang="ru-RU" sz="10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Созерцание доставляет незабываемое эстетическое наслаждение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6509356" y="2301389"/>
            <a:ext cx="3261977" cy="1179345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57911A3B-BCB5-2A47-5B07-3112694A3637}"/>
              </a:ext>
            </a:extLst>
          </p:cNvPr>
          <p:cNvSpPr/>
          <p:nvPr/>
        </p:nvSpPr>
        <p:spPr>
          <a:xfrm>
            <a:off x="6557722" y="3567863"/>
            <a:ext cx="3236477" cy="136203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D55725BD-9CEF-A6C4-CE2F-1F1ED6085E54}"/>
              </a:ext>
            </a:extLst>
          </p:cNvPr>
          <p:cNvSpPr/>
          <p:nvPr/>
        </p:nvSpPr>
        <p:spPr>
          <a:xfrm>
            <a:off x="6563823" y="5054532"/>
            <a:ext cx="3215680" cy="1456495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2652016" y="2658363"/>
            <a:ext cx="81770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САЗАНКОВЫЙ ОПОЛЗЕНЬ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B1FF055-40B5-BA60-4F7B-23BB5E57A5CD}"/>
              </a:ext>
            </a:extLst>
          </p:cNvPr>
          <p:cNvSpPr txBox="1"/>
          <p:nvPr/>
        </p:nvSpPr>
        <p:spPr>
          <a:xfrm>
            <a:off x="2652015" y="5724789"/>
            <a:ext cx="885159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ПЕРСКИЙ МИНЕРАЛЬНЫЙ ИСТОЧНИК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5510633" y="2698143"/>
            <a:ext cx="88515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МИХАЙЛОВСКИЕ ОЗЕРА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FA563426-A606-79B1-A5F7-DD5BE611BA68}"/>
              </a:ext>
            </a:extLst>
          </p:cNvPr>
          <p:cNvSpPr/>
          <p:nvPr/>
        </p:nvSpPr>
        <p:spPr>
          <a:xfrm>
            <a:off x="6587682" y="3583531"/>
            <a:ext cx="3089509" cy="126367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ru-RU" sz="1100" b="1" u="sng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База отдыха У Друзей</a:t>
            </a:r>
          </a:p>
          <a:p>
            <a:pPr algn="just"/>
            <a:endParaRPr lang="ru-RU" sz="1100" b="1" u="sng" dirty="0">
              <a:solidFill>
                <a:srgbClr val="4756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Вам нужна смена обстановки, а возможности поехать в длительное путешествие пока нет? База отдыха У друзей может оказаться для вас интересным вариантом! Люди нередко приезжают сюда, чтобы отдохнуть не так, как всегда, пополнить альбом новыми фотографиями, пожить в неспешном ритме.</a:t>
            </a:r>
            <a:endParaRPr lang="ru-ID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720A437-E917-8D9D-E318-B644F0E3B647}"/>
              </a:ext>
            </a:extLst>
          </p:cNvPr>
          <p:cNvSpPr txBox="1"/>
          <p:nvPr/>
        </p:nvSpPr>
        <p:spPr>
          <a:xfrm>
            <a:off x="6780949" y="5094333"/>
            <a:ext cx="2923839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100" b="1" u="sng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Перский</a:t>
            </a:r>
            <a:r>
              <a:rPr lang="ru-RU" sz="1100" b="1" u="sng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минеральный источник</a:t>
            </a:r>
          </a:p>
          <a:p>
            <a:pPr algn="just"/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Расположен в 200 м от р. </a:t>
            </a:r>
            <a:r>
              <a:rPr lang="ru-RU" sz="800" b="0" i="0" dirty="0" err="1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Б.Пера</a:t>
            </a:r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вблизи г. Свободного.</a:t>
            </a:r>
          </a:p>
          <a:p>
            <a:pPr algn="just"/>
            <a:endParaRPr lang="ru-RU" sz="800" b="1" u="sng" dirty="0">
              <a:solidFill>
                <a:srgbClr val="4756A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u="sng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Турбаза Михайловские озера</a:t>
            </a:r>
          </a:p>
          <a:p>
            <a:pPr algn="just"/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Вам не хватает тишины, чистого воздуха и первозданной природы? Тогда добро пожаловать на Базу отдыха Михайловские озера. Это место, куда легко собраться без лишней суеты — не расходуя время на сбор огромных чемоданов, утомительные перелеты и планирование путешествия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D69D6E-1090-5702-3445-D4AE46822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38" y="1556260"/>
            <a:ext cx="1735250" cy="13459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0473A-81FB-16BD-47EA-5C8F8F258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056" y="1556260"/>
            <a:ext cx="1756612" cy="13672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F714DF-B1B7-84AC-DCA1-EEF6ABFE4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64" y="4750317"/>
            <a:ext cx="1799523" cy="1374908"/>
          </a:xfrm>
          <a:prstGeom prst="rect">
            <a:avLst/>
          </a:prstGeom>
        </p:spPr>
      </p:pic>
      <p:sp>
        <p:nvSpPr>
          <p:cNvPr id="17" name="Скругленный прямоугольник 197">
            <a:extLst>
              <a:ext uri="{FF2B5EF4-FFF2-40B4-BE49-F238E27FC236}">
                <a16:creationId xmlns:a16="http://schemas.microsoft.com/office/drawing/2014/main" id="{C9EE2323-B153-A7AB-902F-B54E37EFB3CC}"/>
              </a:ext>
            </a:extLst>
          </p:cNvPr>
          <p:cNvSpPr/>
          <p:nvPr/>
        </p:nvSpPr>
        <p:spPr>
          <a:xfrm>
            <a:off x="3744974" y="4752719"/>
            <a:ext cx="2580894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АМУРСКИЙ ГХК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6D798A-18CC-4009-A78E-B90EF63FA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086" y="4750317"/>
            <a:ext cx="1615866" cy="137490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48BE124-E948-8B85-9C9A-9109805DAEEA}"/>
              </a:ext>
            </a:extLst>
          </p:cNvPr>
          <p:cNvSpPr/>
          <p:nvPr/>
        </p:nvSpPr>
        <p:spPr>
          <a:xfrm>
            <a:off x="5522256" y="5801637"/>
            <a:ext cx="788938" cy="3235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ИВЕРСКИЙ ЗАКАЗНИК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090DD9-DF97-9C41-B0B7-B7AC04C67C63}"/>
              </a:ext>
            </a:extLst>
          </p:cNvPr>
          <p:cNvSpPr txBox="1"/>
          <p:nvPr/>
        </p:nvSpPr>
        <p:spPr>
          <a:xfrm>
            <a:off x="6621165" y="2293581"/>
            <a:ext cx="3016181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i="0" u="sng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Иверский зоологический заказник </a:t>
            </a:r>
          </a:p>
          <a:p>
            <a:pPr algn="just"/>
            <a:endParaRPr lang="ru-RU" sz="800" b="1" i="0" dirty="0">
              <a:solidFill>
                <a:srgbClr val="4756A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заказнике </a:t>
            </a:r>
            <a:r>
              <a:rPr lang="ru-RU" sz="800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800" b="0" i="0" dirty="0">
                <a:solidFill>
                  <a:srgbClr val="4756A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битает 14 видов ценных промысловых животных: лось, изюбр, косуля, кабан, медведь, белка, заяц-беляк, колонок, лисица, норка, барсук, енотовидная собака, рябчик, фазан, тетерев. В зимний период на зимовки с сопредельных территорий приходят косуля, кабан, изюбрь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196">
            <a:extLst>
              <a:ext uri="{FF2B5EF4-FFF2-40B4-BE49-F238E27FC236}">
                <a16:creationId xmlns:a16="http://schemas.microsoft.com/office/drawing/2014/main" id="{2437A627-E260-ED14-EDA5-61743286D316}"/>
              </a:ext>
            </a:extLst>
          </p:cNvPr>
          <p:cNvSpPr/>
          <p:nvPr/>
        </p:nvSpPr>
        <p:spPr>
          <a:xfrm>
            <a:off x="2187927" y="3065850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001C0-AC57-00AA-3BF4-33F9BFC00CC7}"/>
              </a:ext>
            </a:extLst>
          </p:cNvPr>
          <p:cNvSpPr txBox="1"/>
          <p:nvPr/>
        </p:nvSpPr>
        <p:spPr>
          <a:xfrm>
            <a:off x="4067841" y="4195838"/>
            <a:ext cx="88515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ОТДЫХА У ДРУЗЕЙ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6266EB-B773-A1A2-967B-3A011D2D8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428" y="3096927"/>
            <a:ext cx="1658405" cy="140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E26C-361B-EF41-98A0-4A8A9634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61173CBE-9A73-1058-F670-4773FB3A48AF}"/>
              </a:ext>
            </a:extLst>
          </p:cNvPr>
          <p:cNvSpPr/>
          <p:nvPr/>
        </p:nvSpPr>
        <p:spPr>
          <a:xfrm>
            <a:off x="695857" y="1401546"/>
            <a:ext cx="4027063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87A05063-D597-3358-C05F-5CDAD8E2D8C1}"/>
              </a:ext>
            </a:extLst>
          </p:cNvPr>
          <p:cNvSpPr/>
          <p:nvPr/>
        </p:nvSpPr>
        <p:spPr>
          <a:xfrm>
            <a:off x="989279" y="1456865"/>
            <a:ext cx="35117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id="{04542FF9-B2FB-1C06-5C0D-DB44DA45BCE9}"/>
              </a:ext>
            </a:extLst>
          </p:cNvPr>
          <p:cNvSpPr/>
          <p:nvPr/>
        </p:nvSpPr>
        <p:spPr>
          <a:xfrm>
            <a:off x="874780" y="3035720"/>
            <a:ext cx="358235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771F2-BE4B-C9C8-2A8F-338B20ED50D9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 ТУРИЗМ СВОБОДНЕНСКОГО РАЙОНА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212CB22-F790-B3B1-04F4-6C10172EE275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3E18DC9D-5A5D-F095-A7D8-2C70584E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CBF242A1-B7BC-487F-3B04-040DE06389E2}"/>
              </a:ext>
            </a:extLst>
          </p:cNvPr>
          <p:cNvSpPr/>
          <p:nvPr/>
        </p:nvSpPr>
        <p:spPr>
          <a:xfrm>
            <a:off x="5544177" y="1840763"/>
            <a:ext cx="3236477" cy="136203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B83069F3-5E6B-981E-6E8F-36B264CDC8BD}"/>
              </a:ext>
            </a:extLst>
          </p:cNvPr>
          <p:cNvSpPr/>
          <p:nvPr/>
        </p:nvSpPr>
        <p:spPr>
          <a:xfrm>
            <a:off x="5544177" y="3754715"/>
            <a:ext cx="3268155" cy="1456495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945386B-E77C-573F-C005-FD80D62D97E6}"/>
              </a:ext>
            </a:extLst>
          </p:cNvPr>
          <p:cNvSpPr txBox="1"/>
          <p:nvPr/>
        </p:nvSpPr>
        <p:spPr>
          <a:xfrm>
            <a:off x="2881170" y="2691807"/>
            <a:ext cx="947263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АМУРСКИЙ ГПЗ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62D3924-C445-6080-A39D-0D95119521A1}"/>
              </a:ext>
            </a:extLst>
          </p:cNvPr>
          <p:cNvSpPr txBox="1"/>
          <p:nvPr/>
        </p:nvSpPr>
        <p:spPr>
          <a:xfrm>
            <a:off x="2920758" y="4092258"/>
            <a:ext cx="694107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АМУРСКИЙ ГХК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D99FBCDC-C7FA-319E-B9E6-3F9871BD4DAC}"/>
              </a:ext>
            </a:extLst>
          </p:cNvPr>
          <p:cNvSpPr/>
          <p:nvPr/>
        </p:nvSpPr>
        <p:spPr>
          <a:xfrm>
            <a:off x="5691145" y="1889940"/>
            <a:ext cx="3089509" cy="1263677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ru-RU" sz="1100" b="1" u="sng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Промышленный туризм</a:t>
            </a:r>
          </a:p>
          <a:p>
            <a:pPr algn="just"/>
            <a:endParaRPr lang="ru-RU" sz="1100" b="1" u="sng" dirty="0">
              <a:solidFill>
                <a:srgbClr val="4756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80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ктивно развивается в Свободненском районе. </a:t>
            </a:r>
            <a:r>
              <a:rPr lang="ru-RU" sz="800" dirty="0">
                <a:solidFill>
                  <a:srgbClr val="4756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программу визитов на предприятия АГПЗ и АГХК входит посещение смотровой площадки, с которой открывается панорамный вид на всю территорию будущего предприятия, осмотр объектов строительства, знакомство с инфраструктурой проекта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0E1CC708-5FBC-7B8E-D6BD-A78E11EBCCA2}"/>
              </a:ext>
            </a:extLst>
          </p:cNvPr>
          <p:cNvSpPr txBox="1"/>
          <p:nvPr/>
        </p:nvSpPr>
        <p:spPr>
          <a:xfrm>
            <a:off x="5773979" y="3954582"/>
            <a:ext cx="2923839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100" b="1" u="sng" dirty="0">
                <a:solidFill>
                  <a:srgbClr val="4756A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Гостевой комплекс Лесная деревенька</a:t>
            </a:r>
          </a:p>
          <a:p>
            <a:pPr algn="just"/>
            <a:r>
              <a:rPr lang="ru-RU" sz="8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Спрос на отдых вдали от городской суеты растет с каждым годом. В "Лесной деревеньке", которая образовалась на дальневосточных гектарах в Свободненском районе Амурской области, создатели обустраивают все так, чтобы места отдыха были стилизованы. У каждого домика не только свое название, но и тематический дизайн</a:t>
            </a:r>
            <a:r>
              <a:rPr lang="ru-RU" sz="800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br>
              <a:rPr lang="ru-RU" sz="800" dirty="0"/>
            </a:b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EC019-8DFA-F839-39E8-621DE8DD43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СВОБОДНЕНСКОГО РАЙОНА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EB740A-09F6-142A-5BED-F807E013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57" y="1501048"/>
            <a:ext cx="1635058" cy="13768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49804C-3DBC-2A62-A10E-171373F39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40" y="3069727"/>
            <a:ext cx="1648519" cy="1384992"/>
          </a:xfrm>
          <a:prstGeom prst="rect">
            <a:avLst/>
          </a:prstGeom>
        </p:spPr>
      </p:pic>
      <p:sp>
        <p:nvSpPr>
          <p:cNvPr id="17" name="Скругленный прямоугольник 197">
            <a:extLst>
              <a:ext uri="{FF2B5EF4-FFF2-40B4-BE49-F238E27FC236}">
                <a16:creationId xmlns:a16="http://schemas.microsoft.com/office/drawing/2014/main" id="{FFC686D7-7A1E-E3D9-D6E0-0B3A12F6AA7B}"/>
              </a:ext>
            </a:extLst>
          </p:cNvPr>
          <p:cNvSpPr/>
          <p:nvPr/>
        </p:nvSpPr>
        <p:spPr>
          <a:xfrm>
            <a:off x="959573" y="4711516"/>
            <a:ext cx="3541406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C6E20E6-7615-7597-0924-AE2F0C55A91D}"/>
              </a:ext>
            </a:extLst>
          </p:cNvPr>
          <p:cNvSpPr/>
          <p:nvPr/>
        </p:nvSpPr>
        <p:spPr>
          <a:xfrm>
            <a:off x="2836988" y="5491638"/>
            <a:ext cx="947263" cy="66877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ГОСТЕВОЙ КОМПЛЕКС ЛЕСНАЯ ДЕРЕВЕНЬКА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D17B5-A055-92A0-8597-F96A3DA98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89" y="4736412"/>
            <a:ext cx="1672303" cy="14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6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29664</TotalTime>
  <Words>2171</Words>
  <Application>Microsoft Office PowerPoint</Application>
  <PresentationFormat>Лист A4 (210x297 мм)</PresentationFormat>
  <Paragraphs>564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Осинкина Регина Сергеевна</cp:lastModifiedBy>
  <cp:revision>371</cp:revision>
  <cp:lastPrinted>2025-06-05T06:45:43Z</cp:lastPrinted>
  <dcterms:created xsi:type="dcterms:W3CDTF">2023-11-22T14:19:10Z</dcterms:created>
  <dcterms:modified xsi:type="dcterms:W3CDTF">2025-06-05T07:29:53Z</dcterms:modified>
</cp:coreProperties>
</file>