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14.jpg" ContentType="image/jpg"/>
  <Override PartName="/ppt/media/image116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435" r:id="rId10"/>
    <p:sldId id="418" r:id="rId11"/>
    <p:sldId id="419" r:id="rId12"/>
    <p:sldId id="373" r:id="rId13"/>
    <p:sldId id="414" r:id="rId14"/>
    <p:sldId id="409" r:id="rId15"/>
    <p:sldId id="412" r:id="rId16"/>
    <p:sldId id="411" r:id="rId17"/>
    <p:sldId id="432" r:id="rId18"/>
    <p:sldId id="433" r:id="rId19"/>
    <p:sldId id="434" r:id="rId20"/>
    <p:sldId id="377" r:id="rId21"/>
    <p:sldId id="402" r:id="rId22"/>
    <p:sldId id="403" r:id="rId23"/>
    <p:sldId id="406" r:id="rId24"/>
    <p:sldId id="405" r:id="rId25"/>
    <p:sldId id="415" r:id="rId26"/>
    <p:sldId id="374" r:id="rId27"/>
    <p:sldId id="396" r:id="rId28"/>
    <p:sldId id="390" r:id="rId29"/>
    <p:sldId id="395" r:id="rId30"/>
    <p:sldId id="381" r:id="rId31"/>
    <p:sldId id="416" r:id="rId32"/>
    <p:sldId id="417" r:id="rId33"/>
    <p:sldId id="421" r:id="rId34"/>
    <p:sldId id="422" r:id="rId35"/>
    <p:sldId id="423" r:id="rId36"/>
    <p:sldId id="425" r:id="rId37"/>
    <p:sldId id="430" r:id="rId38"/>
    <p:sldId id="426" r:id="rId39"/>
    <p:sldId id="431" r:id="rId40"/>
    <p:sldId id="427" r:id="rId41"/>
    <p:sldId id="429" r:id="rId42"/>
  </p:sldIdLst>
  <p:sldSz cx="9906000" cy="6858000" type="A4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435"/>
            <p14:sldId id="418"/>
            <p14:sldId id="419"/>
            <p14:sldId id="373"/>
            <p14:sldId id="414"/>
            <p14:sldId id="409"/>
            <p14:sldId id="412"/>
            <p14:sldId id="411"/>
            <p14:sldId id="432"/>
            <p14:sldId id="433"/>
            <p14:sldId id="434"/>
            <p14:sldId id="377"/>
            <p14:sldId id="402"/>
            <p14:sldId id="403"/>
            <p14:sldId id="406"/>
            <p14:sldId id="405"/>
            <p14:sldId id="415"/>
            <p14:sldId id="374"/>
            <p14:sldId id="396"/>
            <p14:sldId id="390"/>
            <p14:sldId id="395"/>
            <p14:sldId id="381"/>
            <p14:sldId id="416"/>
            <p14:sldId id="417"/>
            <p14:sldId id="421"/>
            <p14:sldId id="422"/>
            <p14:sldId id="423"/>
            <p14:sldId id="425"/>
            <p14:sldId id="430"/>
            <p14:sldId id="426"/>
            <p14:sldId id="431"/>
            <p14:sldId id="427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8F8F8"/>
    <a:srgbClr val="B1C1E4"/>
    <a:srgbClr val="4756A0"/>
    <a:srgbClr val="FEFEFE"/>
    <a:srgbClr val="D1D1D1"/>
    <a:srgbClr val="B9B9B9"/>
    <a:srgbClr val="F1F1F1"/>
    <a:srgbClr val="A6A6A6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719"/>
  </p:normalViewPr>
  <p:slideViewPr>
    <p:cSldViewPr snapToGrid="0">
      <p:cViewPr varScale="1">
        <p:scale>
          <a:sx n="114" d="100"/>
          <a:sy n="114" d="100"/>
        </p:scale>
        <p:origin x="1002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107,6%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36-F044-9683-AF306EA152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84%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36-F044-9683-AF306EA152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77,70%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95,4%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Всего по обследуемым видам экономической деятельности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1.1619999999999999</c:v>
                </c:pt>
                <c:pt idx="1">
                  <c:v>1.3480000000000001</c:v>
                </c:pt>
                <c:pt idx="2">
                  <c:v>0.77070000000000005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8306776"/>
        <c:axId val="178307168"/>
      </c:barChart>
      <c:catAx>
        <c:axId val="178306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7168"/>
        <c:crosses val="autoZero"/>
        <c:auto val="1"/>
        <c:lblAlgn val="ctr"/>
        <c:lblOffset val="100"/>
        <c:noMultiLvlLbl val="0"/>
      </c:catAx>
      <c:valAx>
        <c:axId val="17830716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78306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8307952"/>
        <c:axId val="178308344"/>
      </c:barChart>
      <c:catAx>
        <c:axId val="178307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8344"/>
        <c:crosses val="autoZero"/>
        <c:auto val="1"/>
        <c:lblAlgn val="ctr"/>
        <c:lblOffset val="100"/>
        <c:noMultiLvlLbl val="0"/>
      </c:catAx>
      <c:valAx>
        <c:axId val="17830834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830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78309128"/>
        <c:axId val="178309520"/>
      </c:barChart>
      <c:catAx>
        <c:axId val="178309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09520"/>
        <c:crosses val="autoZero"/>
        <c:auto val="1"/>
        <c:lblAlgn val="ctr"/>
        <c:lblOffset val="100"/>
        <c:noMultiLvlLbl val="0"/>
      </c:catAx>
      <c:valAx>
        <c:axId val="17830952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830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20.10.2025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3138" y="1235075"/>
            <a:ext cx="4814887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20.10.2025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20.10.2025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20.10.2025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20.10.2025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20.10.2025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20.10.2025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20.10.2025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1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19.png"/><Relationship Id="rId5" Type="http://schemas.openxmlformats.org/officeDocument/2006/relationships/image" Target="../media/image65.jpg"/><Relationship Id="rId10" Type="http://schemas.openxmlformats.org/officeDocument/2006/relationships/image" Target="../media/image70.svg"/><Relationship Id="rId4" Type="http://schemas.openxmlformats.org/officeDocument/2006/relationships/image" Target="../media/image64.jpg"/><Relationship Id="rId9" Type="http://schemas.openxmlformats.org/officeDocument/2006/relationships/image" Target="../media/image69.png"/><Relationship Id="rId1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18" Type="http://schemas.openxmlformats.org/officeDocument/2006/relationships/slide" Target="slide24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8.xml"/><Relationship Id="rId12" Type="http://schemas.openxmlformats.org/officeDocument/2006/relationships/slide" Target="slide16.xml"/><Relationship Id="rId17" Type="http://schemas.openxmlformats.org/officeDocument/2006/relationships/slide" Target="slide22.xml"/><Relationship Id="rId25" Type="http://schemas.openxmlformats.org/officeDocument/2006/relationships/image" Target="../media/image2.jpg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31.xml"/><Relationship Id="rId10" Type="http://schemas.openxmlformats.org/officeDocument/2006/relationships/slide" Target="slide15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2.xml"/><Relationship Id="rId14" Type="http://schemas.openxmlformats.org/officeDocument/2006/relationships/slide" Target="slide19.xml"/><Relationship Id="rId22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5.svg"/><Relationship Id="rId4" Type="http://schemas.openxmlformats.org/officeDocument/2006/relationships/image" Target="../media/image98.sv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84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jpg"/><Relationship Id="rId5" Type="http://schemas.openxmlformats.org/officeDocument/2006/relationships/image" Target="../media/image116.jpg"/><Relationship Id="rId10" Type="http://schemas.openxmlformats.org/officeDocument/2006/relationships/image" Target="../media/image121.jpg"/><Relationship Id="rId4" Type="http://schemas.openxmlformats.org/officeDocument/2006/relationships/image" Target="../media/image115.png"/><Relationship Id="rId9" Type="http://schemas.openxmlformats.org/officeDocument/2006/relationships/image" Target="../media/image1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hyperlink" Target="mailto:mail@amurobl.ru" TargetMode="External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17" Type="http://schemas.openxmlformats.org/officeDocument/2006/relationships/hyperlink" Target="mailto:temchenko@invest.amurobl.ru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3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Relationship Id="rId14" Type="http://schemas.openxmlformats.org/officeDocument/2006/relationships/hyperlink" Target="mailto:Invest.amurobl@mail.ru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image" Target="../media/image143.jpg"/><Relationship Id="rId5" Type="http://schemas.openxmlformats.org/officeDocument/2006/relationships/image" Target="../media/image138.png"/><Relationship Id="rId10" Type="http://schemas.openxmlformats.org/officeDocument/2006/relationships/image" Target="../media/image142.jpg"/><Relationship Id="rId4" Type="http://schemas.openxmlformats.org/officeDocument/2006/relationships/image" Target="../media/image137.png"/><Relationship Id="rId9" Type="http://schemas.openxmlformats.org/officeDocument/2006/relationships/hyperlink" Target="mailto:info@belogorck.r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1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chart" Target="../charts/chart3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png"/><Relationship Id="rId21" Type="http://schemas.openxmlformats.org/officeDocument/2006/relationships/image" Target="../media/image52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627016" y="190483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2052859" y="190483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МАГДАГАЧИНСКОГО МУНИЦИПАЛЬНОГО ОКРУГА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15" y="296329"/>
            <a:ext cx="434709" cy="465121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31FA9-5CDE-4703-9E55-5038F150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41624" y="1256552"/>
            <a:ext cx="2231550" cy="289638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6" y="300550"/>
            <a:ext cx="8543925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Показатели обеспечения повышения уровня качества жизни по направлению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«Потребление услуг»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758167"/>
              </p:ext>
            </p:extLst>
          </p:nvPr>
        </p:nvGraphicFramePr>
        <p:xfrm>
          <a:off x="681038" y="1347472"/>
          <a:ext cx="8543925" cy="50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2022год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2023год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проведением досуга вне дома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опытом покупки товаров повседневного спроса, в том числе продуктов питания, и получения повседневных услуг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Удовлетворенность опытом покупки товаров длительного пользования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уровня своего дохода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возможности обеспечить ребенка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Уровень обеспеченности спортивными сооружениями исходя из единовременной пропускной способности объектов спорта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 общественного питания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населения, проживающего в радиусе 3 км по дорогам общего пользования от как минимум одного объекта культурно-досуговой сферы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удовлетворенности качеством и выбором спортивных сооружений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23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посещений культурных мероприятий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990756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1117935,26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94393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94393" y="661177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6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526679"/>
              </p:ext>
            </p:extLst>
          </p:nvPr>
        </p:nvGraphicFramePr>
        <p:xfrm>
          <a:off x="627016" y="1151857"/>
          <a:ext cx="8543925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4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93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2022год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значение 2023год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удовлетворенности качеством и выбором объектов общественного питания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Обеспеченность населения торговой площадью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на 100 тысяч населения</a:t>
                      </a: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103616,19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населения, проживающего в пределах 15-минутной пешей доступности от хотя бы одного продуктового магазина 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Оценка доступности товаров длительного потребления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Доступность товаров первой необходимости (для села)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 с денежными доходами ниже величины прожиточного минимума, установленного в субъекте Российской Федерации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Реальные среднедушевые денежные доходы населения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количества объектов общественного питания на 100 тысяч человек населения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доли граждан, систематически занимающихся физической культурой и спортом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доли населения с денежными доходами ниже величины прожиточного минимума, установленного в субъекте Российской Федерации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процентных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пунктов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0764" y="1636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Показатели обеспечения повышения уровня качества жизни по направлению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«Потребление услуг»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07796"/>
              </p:ext>
            </p:extLst>
          </p:nvPr>
        </p:nvGraphicFramePr>
        <p:xfrm>
          <a:off x="627016" y="6038600"/>
          <a:ext cx="85439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3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реальных среднедушевых денежных доходов населения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2,870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</a:t>
                      </a:r>
                    </a:p>
                  </a:txBody>
                  <a:tcPr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7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1525347"/>
            <a:ext cx="1799522" cy="1452097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81" y="1525346"/>
            <a:ext cx="1815996" cy="1452098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3105150"/>
            <a:ext cx="1799522" cy="1480166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77" y="3114356"/>
            <a:ext cx="1816299" cy="1470960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717587"/>
            <a:ext cx="1799522" cy="146250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77" y="4717648"/>
            <a:ext cx="1816297" cy="1462440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МУЗЕЙ ИСТОРИИ АМУРСКОГО КАЗАЧЕСТВА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4036282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258253"/>
            <a:ext cx="694107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ИСТОРИИ АМУРСКОГО КАЗАЧЕСТВА МАГДАГАЧИНСКОГО РАЙОНА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686738"/>
            <a:ext cx="94726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ВОИНАМ ВОВ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770956"/>
            <a:ext cx="817709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МИНИРАЛЬНЫЙ ИСТОЧНИК «ГОНЖИНСКИЙ»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663232"/>
            <a:ext cx="69410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ГИДРОТЕХНИЧЕСКОЕ СООРУЖЕНИЕ, ПЛАТИНА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176185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– ПАРОВОЗ Л №3927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853017"/>
            <a:ext cx="694107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ПОКРОВСКИЙ РУДНИК</a:t>
            </a: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РУД И ПЕСКОВ ДРАГОЦЕННЫХ МЕТАЛОВ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6154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2024 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2024 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01692" y="2959435"/>
            <a:ext cx="8938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ВЫСТАВОК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9021 ТЫС. ЕДИНИЦ ХРАНЕНИЯ, ИЗ НИХ: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ФОНД – 7842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НАУЧНО-ВСПОМОГАТЕЛЬНЫЙ - 1179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4189730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46903" y="4424776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Магдагачи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Тыгда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Гонжа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Черняево</a:t>
            </a: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404704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ПАМЯТНИКИ МАГДАГАЧИНСКОГО МУНИЦИПАЛЬНОГО ОКРУГА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8" y="1434164"/>
            <a:ext cx="8145328" cy="4922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1556773"/>
            <a:ext cx="3567887" cy="1469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3160626"/>
            <a:ext cx="3567887" cy="1469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0" y="4758489"/>
            <a:ext cx="3567887" cy="1469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066" y="1556773"/>
            <a:ext cx="3566469" cy="1469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7" y="3154636"/>
            <a:ext cx="3566469" cy="14692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7" y="4752273"/>
            <a:ext cx="3566469" cy="1469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1556772"/>
            <a:ext cx="1946125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3160626"/>
            <a:ext cx="1946125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0" y="4764480"/>
            <a:ext cx="1946126" cy="144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4748015"/>
            <a:ext cx="1944793" cy="14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3154636"/>
            <a:ext cx="1901957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5" y="1556547"/>
            <a:ext cx="1901957" cy="14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26247" y="2210609"/>
            <a:ext cx="1270356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ПАМЯТНАЯ СТЕЛА, ПОСВЯЩЕННАЯ 100-ЛЕТИЮ ЛОКОМОТИВНОГО РЕМОНТНОГО ДЕПО СТ. МАГДАГАЧИ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43631" y="3850794"/>
            <a:ext cx="943345" cy="7232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ПАМЯТНАЯ СТЕЛА,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ПОСВЯЩЕННАЯ ЮБТЛЕЮ ВЕЛИКОЙ ОТЕЧЕСТВЕННОЙ ВОЙНЫ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3" y="2226658"/>
            <a:ext cx="694107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</a:rPr>
              <a:t>ПАМЯТНИК ВОЙНАМ-ИНТЕРНАЦИОНАЛИСТАМ ПОГИБШИМ В АФГАНИСТАНЕ</a:t>
            </a:r>
            <a:endParaRPr lang="ru-RU" sz="800" dirty="0">
              <a:solidFill>
                <a:srgbClr val="4756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943631" y="5329595"/>
            <a:ext cx="694107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МЕМОРИАЛЬНАЯ ДОСКА ВОЙНАМ-ЗЕМЛЯКАМ ГЕРОЯМ СССР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5" y="3920045"/>
            <a:ext cx="87524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ГЕРОЮ СССР МИХАИЛУ ТИХОНОВИЧУ КУРБАТОВУ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7161854" y="5247425"/>
            <a:ext cx="816893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ПАРТИЗАНАМ В ПРИВОКЗАЛЬНОМ СКВЕРЕ (БРАТСКАЯ МОГИЛА)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5406" y="6531643"/>
            <a:ext cx="71623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4" name="TextBox 2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6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развития Нижегородской области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Природные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lvl="0">
              <a:buClr>
                <a:srgbClr val="4756A0"/>
              </a:buClr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Строительство индивидуальных жилых домов.</a:t>
            </a:r>
          </a:p>
          <a:p>
            <a:pPr lvl="0">
              <a:buClr>
                <a:srgbClr val="4756A0"/>
              </a:buClr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Наличие Генерального плана муниципального образования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AutoNum type="arabicPeriod" startAt="2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жилищного фонда.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социальной инфраструктуры.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базы по производству и выпуску строительных материалов.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Строительство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27013" y="2240277"/>
            <a:ext cx="4497839" cy="1486171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r>
              <a:rPr lang="ru-RU" sz="800" dirty="0"/>
              <a:t>Раз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Разнообразная и богатая минерально-сырьевая база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ресурсы, создающие потенциал для развития интеграции, возможность вовлечения их в финансово-хозяйственный процесс, добыча полезных ископаемых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лесными ресурсами.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Значительные рекреационные возможности, наличие свободного экологически чистого пространства, пригодного для размещения на территории района зон для развития отдыха и туризма.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83794" y="2240277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эффективное использование природных ресурсов.</a:t>
            </a:r>
          </a:p>
          <a:p>
            <a:pPr marL="228600" lvl="0" indent="-228600">
              <a:buFontTx/>
              <a:buAutoNum type="arabicPeriod" startAt="2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природно-климатические условия.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Отсутствие развитой инфраструктуры (нет обеспечения централизованной канализации, электроснабжения и теплоснабжения)</a:t>
            </a: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83793" y="4824775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жилищного строительства (за исключением индивидуальных домов).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развитие отрасли строительства.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на территории района базы по производству и выпуску строительных материалов.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Значительное количество домов в аварийном состоянии, подлежащих сносу</a:t>
            </a:r>
            <a:r>
              <a:rPr lang="ru-RU" sz="900" dirty="0">
                <a:solidFill>
                  <a:schemeClr val="tx1"/>
                </a:solidFill>
              </a:rPr>
              <a:t>.</a:t>
            </a:r>
          </a:p>
          <a:p>
            <a:pPr marL="228600" lvl="0" indent="-228600">
              <a:buFontTx/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Опережение темпов износа зданий в сравнении с темпами ввода в строй новых зданий, капитального ремонта существующих.</a:t>
            </a:r>
          </a:p>
          <a:p>
            <a:pPr marL="228600" lvl="0" indent="-228600">
              <a:buFontTx/>
              <a:buAutoNum type="arabicPeriod" startAt="2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lvl="0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смертности от  неэпидемических заболеваний системы кровообращения, новообразований, травм и отравлений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Tx/>
              <a:buAutoNum type="arabicPeriod"/>
            </a:pP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Опережение темпов износа зданий в сравнении с темпами ввода в строй новых зданий, капитального ремонта существующих.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осознанного выбора выпускников школ направления (специальностей) профессионального образования, соответствующего направлениям развития региона («погоня за престижными профессиями»).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молодого населения в другие города и регионы для получения профессионального образования.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27013" y="2224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на территорию молодых специалистов, создание условий для их закрепления.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предотвратимых потерь физического здоровья населения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материально-технической базы учреждений здравоохранения.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здоровья населения, снижение уровня заболеваемости и инвалидности посредством проведения противоэпидемических и </a:t>
            </a:r>
            <a:r>
              <a:rPr lang="ru-RU" sz="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вакцинопрофилактических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мероприятий, эффективного и своевременного лечения.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медицинских услуг путем повышения уровня профессионализма, доукомплектования штата высококвалифицированными специалистами, в т.ч. узкой специализации, обеспечения  подготовки и переподготовки кадров.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Здравоохранение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сети образовательных учреждений и расширение сети дошкольных образовательных учреждений: строительство, реконструкция,  капитальный и текущий ремонты зданий учреждений отрасли.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материально-технической базы учреждений общего и дополнительного образования.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материально-технической базы муниципальных общеобразовательных учреждений в соответствии с требованиями к условиям реализации федеральных государственных образовательных стандартов.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 dirty="0"/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B2793-94A9-04A3-C01B-88F6FD8ABD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36641" y="48297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ИТОГИ СОЦИОЛОГИЧЕСКИХ ОПРОСОВ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88718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8914FD-827C-4AA9-ACBE-A54319AF86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3948" y="1256552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62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В 2024 году (% ОТ ЧИСЛА ОПРОШЕННЫХ)</a:t>
            </a:r>
          </a:p>
        </p:txBody>
      </p:sp>
      <p:sp>
        <p:nvSpPr>
          <p:cNvPr id="5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graphicFrame>
        <p:nvGraphicFramePr>
          <p:cNvPr id="34" name="Объект 3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290016"/>
              </p:ext>
            </p:extLst>
          </p:nvPr>
        </p:nvGraphicFramePr>
        <p:xfrm>
          <a:off x="762318" y="1561465"/>
          <a:ext cx="8543925" cy="447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Удовлетворенность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Магдагачинский район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Деятельностью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главы муниципального района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Качеством автомобильных дорог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Транспортным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обслуживанием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теплоснабжения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водоснабжения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(водоотведения)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организации электроснабжения 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газоснабжения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Уровнем организации сбора, вывоза и утилизации</a:t>
                      </a:r>
                      <a:r>
                        <a:rPr lang="ru-RU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бытовых отходов (мусора)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организации содержания придомовой территории (освещенность улиц и дворов, благоустройство и озеленение)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респондентов, принявших участие в опросе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</p:spTree>
    <p:extLst>
      <p:ext uri="{BB962C8B-B14F-4D97-AF65-F5344CB8AC3E}">
        <p14:creationId xmlns:p14="http://schemas.microsoft.com/office/powerpoint/2010/main" val="98246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РЕЙТИНГ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7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6049" y="300550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( % ОТ ЧИСЛА ОПРОШЕННЫХ)</a:t>
            </a:r>
          </a:p>
        </p:txBody>
      </p:sp>
      <p:sp>
        <p:nvSpPr>
          <p:cNvPr id="11" name="object 4"/>
          <p:cNvSpPr/>
          <p:nvPr/>
        </p:nvSpPr>
        <p:spPr>
          <a:xfrm>
            <a:off x="516049" y="1308125"/>
            <a:ext cx="9136380" cy="1153160"/>
          </a:xfrm>
          <a:custGeom>
            <a:avLst/>
            <a:gdLst/>
            <a:ahLst/>
            <a:cxnLst/>
            <a:rect l="l" t="t" r="r" b="b"/>
            <a:pathLst>
              <a:path w="9136380" h="1153160">
                <a:moveTo>
                  <a:pt x="8880208" y="0"/>
                </a:moveTo>
                <a:lnTo>
                  <a:pt x="256222" y="0"/>
                </a:lnTo>
                <a:lnTo>
                  <a:pt x="210167" y="4126"/>
                </a:lnTo>
                <a:lnTo>
                  <a:pt x="166819" y="16025"/>
                </a:lnTo>
                <a:lnTo>
                  <a:pt x="126904" y="34972"/>
                </a:lnTo>
                <a:lnTo>
                  <a:pt x="91143" y="60243"/>
                </a:lnTo>
                <a:lnTo>
                  <a:pt x="60261" y="91116"/>
                </a:lnTo>
                <a:lnTo>
                  <a:pt x="34982" y="126868"/>
                </a:lnTo>
                <a:lnTo>
                  <a:pt x="16030" y="166774"/>
                </a:lnTo>
                <a:lnTo>
                  <a:pt x="4128" y="210112"/>
                </a:lnTo>
                <a:lnTo>
                  <a:pt x="0" y="256158"/>
                </a:lnTo>
                <a:lnTo>
                  <a:pt x="0" y="896619"/>
                </a:lnTo>
                <a:lnTo>
                  <a:pt x="4128" y="942666"/>
                </a:lnTo>
                <a:lnTo>
                  <a:pt x="16030" y="986004"/>
                </a:lnTo>
                <a:lnTo>
                  <a:pt x="34982" y="1025910"/>
                </a:lnTo>
                <a:lnTo>
                  <a:pt x="60261" y="1061662"/>
                </a:lnTo>
                <a:lnTo>
                  <a:pt x="91143" y="1092535"/>
                </a:lnTo>
                <a:lnTo>
                  <a:pt x="126904" y="1117806"/>
                </a:lnTo>
                <a:lnTo>
                  <a:pt x="166819" y="1136753"/>
                </a:lnTo>
                <a:lnTo>
                  <a:pt x="210167" y="1148652"/>
                </a:lnTo>
                <a:lnTo>
                  <a:pt x="256222" y="1152778"/>
                </a:lnTo>
                <a:lnTo>
                  <a:pt x="8880208" y="1152778"/>
                </a:lnTo>
                <a:lnTo>
                  <a:pt x="8926254" y="1148652"/>
                </a:lnTo>
                <a:lnTo>
                  <a:pt x="8969592" y="1136753"/>
                </a:lnTo>
                <a:lnTo>
                  <a:pt x="9009499" y="1117806"/>
                </a:lnTo>
                <a:lnTo>
                  <a:pt x="9045250" y="1092535"/>
                </a:lnTo>
                <a:lnTo>
                  <a:pt x="9076123" y="1061662"/>
                </a:lnTo>
                <a:lnTo>
                  <a:pt x="9101395" y="1025910"/>
                </a:lnTo>
                <a:lnTo>
                  <a:pt x="9120341" y="986004"/>
                </a:lnTo>
                <a:lnTo>
                  <a:pt x="9132240" y="942666"/>
                </a:lnTo>
                <a:lnTo>
                  <a:pt x="9136367" y="896619"/>
                </a:lnTo>
                <a:lnTo>
                  <a:pt x="9136367" y="256158"/>
                </a:lnTo>
                <a:lnTo>
                  <a:pt x="9132240" y="210112"/>
                </a:lnTo>
                <a:lnTo>
                  <a:pt x="9120341" y="166774"/>
                </a:lnTo>
                <a:lnTo>
                  <a:pt x="9101395" y="126868"/>
                </a:lnTo>
                <a:lnTo>
                  <a:pt x="9076123" y="91116"/>
                </a:lnTo>
                <a:lnTo>
                  <a:pt x="9045250" y="60243"/>
                </a:lnTo>
                <a:lnTo>
                  <a:pt x="9009499" y="34972"/>
                </a:lnTo>
                <a:lnTo>
                  <a:pt x="8969592" y="16025"/>
                </a:lnTo>
                <a:lnTo>
                  <a:pt x="8926254" y="4126"/>
                </a:lnTo>
                <a:lnTo>
                  <a:pt x="888020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5"/>
          <p:cNvSpPr/>
          <p:nvPr/>
        </p:nvSpPr>
        <p:spPr>
          <a:xfrm>
            <a:off x="515414" y="2271250"/>
            <a:ext cx="9137015" cy="4119390"/>
          </a:xfrm>
          <a:custGeom>
            <a:avLst/>
            <a:gdLst/>
            <a:ahLst/>
            <a:cxnLst/>
            <a:rect l="l" t="t" r="r" b="b"/>
            <a:pathLst>
              <a:path w="9137015" h="2395220">
                <a:moveTo>
                  <a:pt x="3142869" y="1570875"/>
                </a:moveTo>
                <a:lnTo>
                  <a:pt x="0" y="1570875"/>
                </a:lnTo>
                <a:lnTo>
                  <a:pt x="0" y="1982978"/>
                </a:lnTo>
                <a:lnTo>
                  <a:pt x="0" y="2395093"/>
                </a:lnTo>
                <a:lnTo>
                  <a:pt x="3142869" y="2395093"/>
                </a:lnTo>
                <a:lnTo>
                  <a:pt x="3142869" y="1982978"/>
                </a:lnTo>
                <a:lnTo>
                  <a:pt x="3142869" y="1570875"/>
                </a:lnTo>
                <a:close/>
              </a:path>
              <a:path w="9137015" h="2395220">
                <a:moveTo>
                  <a:pt x="3142869" y="824268"/>
                </a:moveTo>
                <a:lnTo>
                  <a:pt x="0" y="824268"/>
                </a:lnTo>
                <a:lnTo>
                  <a:pt x="0" y="1158748"/>
                </a:lnTo>
                <a:lnTo>
                  <a:pt x="0" y="1570863"/>
                </a:lnTo>
                <a:lnTo>
                  <a:pt x="3142869" y="1570863"/>
                </a:lnTo>
                <a:lnTo>
                  <a:pt x="3142869" y="1158748"/>
                </a:lnTo>
                <a:lnTo>
                  <a:pt x="3142869" y="824268"/>
                </a:lnTo>
                <a:close/>
              </a:path>
              <a:path w="9137015" h="2395220">
                <a:moveTo>
                  <a:pt x="3142869" y="0"/>
                </a:moveTo>
                <a:lnTo>
                  <a:pt x="0" y="0"/>
                </a:lnTo>
                <a:lnTo>
                  <a:pt x="0" y="412115"/>
                </a:lnTo>
                <a:lnTo>
                  <a:pt x="0" y="824230"/>
                </a:lnTo>
                <a:lnTo>
                  <a:pt x="3142869" y="824230"/>
                </a:lnTo>
                <a:lnTo>
                  <a:pt x="3142869" y="412115"/>
                </a:lnTo>
                <a:lnTo>
                  <a:pt x="3142869" y="0"/>
                </a:lnTo>
                <a:close/>
              </a:path>
              <a:path w="9137015" h="2395220">
                <a:moveTo>
                  <a:pt x="9136494" y="1570875"/>
                </a:moveTo>
                <a:lnTo>
                  <a:pt x="7711173" y="1570875"/>
                </a:lnTo>
                <a:lnTo>
                  <a:pt x="6285852" y="1570875"/>
                </a:lnTo>
                <a:lnTo>
                  <a:pt x="3142983" y="1570875"/>
                </a:lnTo>
                <a:lnTo>
                  <a:pt x="3142983" y="1982978"/>
                </a:lnTo>
                <a:lnTo>
                  <a:pt x="3142983" y="2395093"/>
                </a:lnTo>
                <a:lnTo>
                  <a:pt x="6285852" y="2395093"/>
                </a:lnTo>
                <a:lnTo>
                  <a:pt x="7711173" y="2395093"/>
                </a:lnTo>
                <a:lnTo>
                  <a:pt x="9136494" y="2395093"/>
                </a:lnTo>
                <a:lnTo>
                  <a:pt x="9136494" y="1982978"/>
                </a:lnTo>
                <a:lnTo>
                  <a:pt x="9136494" y="1570875"/>
                </a:lnTo>
                <a:close/>
              </a:path>
              <a:path w="9137015" h="2395220">
                <a:moveTo>
                  <a:pt x="9136494" y="824268"/>
                </a:moveTo>
                <a:lnTo>
                  <a:pt x="7711173" y="824268"/>
                </a:lnTo>
                <a:lnTo>
                  <a:pt x="6285852" y="824268"/>
                </a:lnTo>
                <a:lnTo>
                  <a:pt x="3142983" y="824268"/>
                </a:lnTo>
                <a:lnTo>
                  <a:pt x="3142983" y="1158748"/>
                </a:lnTo>
                <a:lnTo>
                  <a:pt x="3142983" y="1570863"/>
                </a:lnTo>
                <a:lnTo>
                  <a:pt x="6285852" y="1570863"/>
                </a:lnTo>
                <a:lnTo>
                  <a:pt x="7711173" y="1570863"/>
                </a:lnTo>
                <a:lnTo>
                  <a:pt x="9136494" y="1570863"/>
                </a:lnTo>
                <a:lnTo>
                  <a:pt x="9136494" y="1158748"/>
                </a:lnTo>
                <a:lnTo>
                  <a:pt x="9136494" y="824268"/>
                </a:lnTo>
                <a:close/>
              </a:path>
              <a:path w="9137015" h="2395220">
                <a:moveTo>
                  <a:pt x="9136494" y="0"/>
                </a:moveTo>
                <a:lnTo>
                  <a:pt x="7711173" y="0"/>
                </a:lnTo>
                <a:lnTo>
                  <a:pt x="6285852" y="0"/>
                </a:lnTo>
                <a:lnTo>
                  <a:pt x="3142983" y="0"/>
                </a:lnTo>
                <a:lnTo>
                  <a:pt x="3142983" y="412115"/>
                </a:lnTo>
                <a:lnTo>
                  <a:pt x="3142983" y="824230"/>
                </a:lnTo>
                <a:lnTo>
                  <a:pt x="6285852" y="824230"/>
                </a:lnTo>
                <a:lnTo>
                  <a:pt x="7711173" y="824230"/>
                </a:lnTo>
                <a:lnTo>
                  <a:pt x="9136494" y="824230"/>
                </a:lnTo>
                <a:lnTo>
                  <a:pt x="9136494" y="412115"/>
                </a:lnTo>
                <a:lnTo>
                  <a:pt x="913649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911032"/>
              </p:ext>
            </p:extLst>
          </p:nvPr>
        </p:nvGraphicFramePr>
        <p:xfrm>
          <a:off x="627018" y="2271250"/>
          <a:ext cx="8892902" cy="411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9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aseline="0" dirty="0">
                          <a:latin typeface="Times New Roman"/>
                          <a:cs typeface="Times New Roman"/>
                        </a:rPr>
                        <a:t>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В 2024 году в голосовании приняло участие 2758 житель области. Согласно данным, полученным в      результате опроса, составлена таблица оценки населением эффективности деятельности руководителей органов местного самоуправления муниципальных, городских округов и муниципальных районов Амурской области в целом которая отражает среднеарифметические данные удовлетворенности населения организацией транспортного обслуживания и качеством автомобильных дорог в муниципальных образованиях, а так же жилищно-коммунальными услугами,  оказываемыми органами местного самоуправления муниципальных образований.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В среднем по Амурской области уровень удовлетворённости населения деятельностью руководителей органов местного самоуправления муниципальных образований в 2024 году составил 87,0% (2023 год – 76,0%.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Среди муниципальных районов и округов й показатель удовлетворенности деятельностью главы в Магдагачинском районе (99,0%)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15414" y="1308125"/>
            <a:ext cx="9137015" cy="963125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населения эффективностью деятельности руководителей органов местного самоуправления муниципальных, городских округов и муниципальных районов Амурской области проведена на основании голосования жителей на интернет-портале «Открытый регион Амурская область».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5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0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2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2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4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0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1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0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2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" action="ppaction://noaction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" action="ppaction://noaction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" action="ppaction://noaction"/>
            <a:extLst>
              <a:ext uri="{FF2B5EF4-FFF2-40B4-BE49-F238E27FC236}">
                <a16:creationId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" action="ppaction://noaction"/>
            <a:extLst>
              <a:ext uri="{FF2B5EF4-FFF2-40B4-BE49-F238E27FC236}">
                <a16:creationId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24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17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12513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МАГДАГАЧИНСКОГО МУНИЦИПАЛЬНОГО ОКРУГА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6641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88718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A6701A-D236-499C-88B0-4214799DD3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3948" y="1256552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051122"/>
              </p:ext>
            </p:extLst>
          </p:nvPr>
        </p:nvGraphicFramePr>
        <p:xfrm>
          <a:off x="627015" y="1376762"/>
          <a:ext cx="9136386" cy="506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840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723840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688706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«Покровский рудник»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руд и песков драгоценных металлов (золота, серебра и металлов платиновой группы)</a:t>
                      </a:r>
                    </a:p>
                  </a:txBody>
                  <a:tcPr marL="66675" marR="66675" marT="19050" marB="1905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Эксплуатационное локомотивное депо Амурское СП Забайкальской дирекции тяги – СП Дирекции тяги СП – филиала ОАО «РЖД»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Грузоперевозки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537013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Дистанция инженерных сооружений-структурное подразделение Забайкальской дирекции инфраструктуры-СП Центральной дирекции инфраструктуры-филиала ОАО «РЖД»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и содержание инженерных сооружений на железнодорожных путях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Магдагачинская дистанция электроснабжения СП Забайкальской дирекции по энергообеспечению-СП 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Трансэнерго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-филиала ОАО «РЖД»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Эксплуатация эл. сетей ОАО РЖД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Сервисное локомотивное депо «Магдагачи» филиала «Дальневосточный» ООО» ТМХ-Сервис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услуг по ремонту, техническому обслуживанию и переделке железнодорожных локомотивов, трамвайных и прочих моторных вагонов и подвижного состава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ПМС 185 ОАО РЖД п. Ушумун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 по ремонту пути ОАО РЖД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бумажные и резиновые изделия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49268" y="377358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транспортно-магистральных связей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76603" y="376227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округа, 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32700" y="376227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377358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138" y="3449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383" y="3801513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ПРОДОВОЛЬСТВЕННАЯ</a:t>
            </a:r>
            <a:endParaRPr lang="ru-RU" sz="1100" dirty="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</a:pP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ДОЛИНА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3513665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3513664" y="2314160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2985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898" y="2438646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Тепличный комплекс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Предприятие по переработке овощей</a:t>
            </a: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Складской комплекс включающий сухой и рефрижераторный склады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Животноводческий комплекс с созданием цеха по производству мясных полуфабрикатов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3661472" y="2889210"/>
            <a:ext cx="19003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Освоение различных месторождений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угольно-логистического кластера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(жилых комплексов)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A61EAE-9D1F-4D10-8D34-C6E9DB2A434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8549" y="2269714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промышленных предприятий, потребность улучшения экологической составляющей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ЦЕХА ПО ПРОИЗВОДСТВУ ЁЛОЧНЫХ ИГРУШЕК НА СТЕКОЛЬНОМ ЗАВОДЕ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предприятий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регулярно использующих грузоперевозки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 расширения функциональности существующего предприятия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предприятий, 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отходом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нового цеха на базе текущего производства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бренда компании, расширение производства и увеличение доходов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в работу предприятий процессов          по взаимодействию с туристами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Популяризации производственных профессий</a:t>
            </a: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br>
              <a:rPr lang="ru-RU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-6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ИНВЕСТОРОВ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136" y="2010155"/>
            <a:ext cx="1594485" cy="901065"/>
          </a:xfrm>
          <a:custGeom>
            <a:avLst/>
            <a:gdLst/>
            <a:ahLst/>
            <a:cxnLst/>
            <a:rect l="l" t="t" r="r" b="b"/>
            <a:pathLst>
              <a:path w="1594485" h="901064">
                <a:moveTo>
                  <a:pt x="1349120" y="0"/>
                </a:moveTo>
                <a:lnTo>
                  <a:pt x="245033" y="0"/>
                </a:lnTo>
                <a:lnTo>
                  <a:pt x="195650" y="4979"/>
                </a:lnTo>
                <a:lnTo>
                  <a:pt x="149654" y="19258"/>
                </a:lnTo>
                <a:lnTo>
                  <a:pt x="108031" y="41851"/>
                </a:lnTo>
                <a:lnTo>
                  <a:pt x="71767" y="71770"/>
                </a:lnTo>
                <a:lnTo>
                  <a:pt x="41847" y="108030"/>
                </a:lnTo>
                <a:lnTo>
                  <a:pt x="19255" y="149643"/>
                </a:lnTo>
                <a:lnTo>
                  <a:pt x="4978" y="195623"/>
                </a:lnTo>
                <a:lnTo>
                  <a:pt x="0" y="244983"/>
                </a:lnTo>
                <a:lnTo>
                  <a:pt x="0" y="655701"/>
                </a:lnTo>
                <a:lnTo>
                  <a:pt x="4978" y="705060"/>
                </a:lnTo>
                <a:lnTo>
                  <a:pt x="19255" y="751040"/>
                </a:lnTo>
                <a:lnTo>
                  <a:pt x="41847" y="792653"/>
                </a:lnTo>
                <a:lnTo>
                  <a:pt x="71767" y="828913"/>
                </a:lnTo>
                <a:lnTo>
                  <a:pt x="108031" y="858832"/>
                </a:lnTo>
                <a:lnTo>
                  <a:pt x="149654" y="881425"/>
                </a:lnTo>
                <a:lnTo>
                  <a:pt x="195650" y="895704"/>
                </a:lnTo>
                <a:lnTo>
                  <a:pt x="245033" y="900684"/>
                </a:lnTo>
                <a:lnTo>
                  <a:pt x="1349120" y="900684"/>
                </a:lnTo>
                <a:lnTo>
                  <a:pt x="1398480" y="895704"/>
                </a:lnTo>
                <a:lnTo>
                  <a:pt x="1444460" y="881425"/>
                </a:lnTo>
                <a:lnTo>
                  <a:pt x="1486073" y="858832"/>
                </a:lnTo>
                <a:lnTo>
                  <a:pt x="1522333" y="828913"/>
                </a:lnTo>
                <a:lnTo>
                  <a:pt x="1552252" y="792653"/>
                </a:lnTo>
                <a:lnTo>
                  <a:pt x="1574845" y="751040"/>
                </a:lnTo>
                <a:lnTo>
                  <a:pt x="1589124" y="705060"/>
                </a:lnTo>
                <a:lnTo>
                  <a:pt x="1594103" y="655701"/>
                </a:lnTo>
                <a:lnTo>
                  <a:pt x="1594103" y="244983"/>
                </a:lnTo>
                <a:lnTo>
                  <a:pt x="1589124" y="195623"/>
                </a:lnTo>
                <a:lnTo>
                  <a:pt x="1574845" y="149643"/>
                </a:lnTo>
                <a:lnTo>
                  <a:pt x="1552252" y="108030"/>
                </a:lnTo>
                <a:lnTo>
                  <a:pt x="1522333" y="71770"/>
                </a:lnTo>
                <a:lnTo>
                  <a:pt x="1486073" y="41851"/>
                </a:lnTo>
                <a:lnTo>
                  <a:pt x="1444460" y="19258"/>
                </a:lnTo>
                <a:lnTo>
                  <a:pt x="1398480" y="4979"/>
                </a:lnTo>
                <a:lnTo>
                  <a:pt x="134912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719327" y="3029711"/>
            <a:ext cx="1621790" cy="1118870"/>
          </a:xfrm>
          <a:custGeom>
            <a:avLst/>
            <a:gdLst/>
            <a:ahLst/>
            <a:cxnLst/>
            <a:rect l="l" t="t" r="r" b="b"/>
            <a:pathLst>
              <a:path w="1621789" h="1118870">
                <a:moveTo>
                  <a:pt x="1304290" y="0"/>
                </a:moveTo>
                <a:lnTo>
                  <a:pt x="317233" y="0"/>
                </a:lnTo>
                <a:lnTo>
                  <a:pt x="270353" y="3438"/>
                </a:lnTo>
                <a:lnTo>
                  <a:pt x="225609" y="13427"/>
                </a:lnTo>
                <a:lnTo>
                  <a:pt x="183493" y="29477"/>
                </a:lnTo>
                <a:lnTo>
                  <a:pt x="144493" y="51097"/>
                </a:lnTo>
                <a:lnTo>
                  <a:pt x="109102" y="77798"/>
                </a:lnTo>
                <a:lnTo>
                  <a:pt x="77809" y="109089"/>
                </a:lnTo>
                <a:lnTo>
                  <a:pt x="51106" y="144480"/>
                </a:lnTo>
                <a:lnTo>
                  <a:pt x="29483" y="183481"/>
                </a:lnTo>
                <a:lnTo>
                  <a:pt x="13430" y="225602"/>
                </a:lnTo>
                <a:lnTo>
                  <a:pt x="3439" y="270354"/>
                </a:lnTo>
                <a:lnTo>
                  <a:pt x="0" y="317246"/>
                </a:lnTo>
                <a:lnTo>
                  <a:pt x="0" y="801369"/>
                </a:lnTo>
                <a:lnTo>
                  <a:pt x="3439" y="848261"/>
                </a:lnTo>
                <a:lnTo>
                  <a:pt x="13430" y="893013"/>
                </a:lnTo>
                <a:lnTo>
                  <a:pt x="29483" y="935134"/>
                </a:lnTo>
                <a:lnTo>
                  <a:pt x="51106" y="974135"/>
                </a:lnTo>
                <a:lnTo>
                  <a:pt x="77809" y="1009526"/>
                </a:lnTo>
                <a:lnTo>
                  <a:pt x="109102" y="1040817"/>
                </a:lnTo>
                <a:lnTo>
                  <a:pt x="144493" y="1067518"/>
                </a:lnTo>
                <a:lnTo>
                  <a:pt x="183493" y="1089138"/>
                </a:lnTo>
                <a:lnTo>
                  <a:pt x="225609" y="1105188"/>
                </a:lnTo>
                <a:lnTo>
                  <a:pt x="270353" y="1115177"/>
                </a:lnTo>
                <a:lnTo>
                  <a:pt x="317233" y="1118615"/>
                </a:lnTo>
                <a:lnTo>
                  <a:pt x="1304290" y="1118615"/>
                </a:lnTo>
                <a:lnTo>
                  <a:pt x="1351181" y="1115177"/>
                </a:lnTo>
                <a:lnTo>
                  <a:pt x="1395933" y="1105188"/>
                </a:lnTo>
                <a:lnTo>
                  <a:pt x="1438054" y="1089138"/>
                </a:lnTo>
                <a:lnTo>
                  <a:pt x="1477055" y="1067518"/>
                </a:lnTo>
                <a:lnTo>
                  <a:pt x="1512446" y="1040817"/>
                </a:lnTo>
                <a:lnTo>
                  <a:pt x="1543737" y="1009526"/>
                </a:lnTo>
                <a:lnTo>
                  <a:pt x="1570438" y="974135"/>
                </a:lnTo>
                <a:lnTo>
                  <a:pt x="1592058" y="935134"/>
                </a:lnTo>
                <a:lnTo>
                  <a:pt x="1608108" y="893013"/>
                </a:lnTo>
                <a:lnTo>
                  <a:pt x="1618097" y="848261"/>
                </a:lnTo>
                <a:lnTo>
                  <a:pt x="1621536" y="801369"/>
                </a:lnTo>
                <a:lnTo>
                  <a:pt x="1621536" y="317246"/>
                </a:lnTo>
                <a:lnTo>
                  <a:pt x="1618097" y="270354"/>
                </a:lnTo>
                <a:lnTo>
                  <a:pt x="1608108" y="225602"/>
                </a:lnTo>
                <a:lnTo>
                  <a:pt x="1592058" y="183481"/>
                </a:lnTo>
                <a:lnTo>
                  <a:pt x="1570438" y="144480"/>
                </a:lnTo>
                <a:lnTo>
                  <a:pt x="1543737" y="109089"/>
                </a:lnTo>
                <a:lnTo>
                  <a:pt x="1512446" y="77798"/>
                </a:lnTo>
                <a:lnTo>
                  <a:pt x="1477055" y="51097"/>
                </a:lnTo>
                <a:lnTo>
                  <a:pt x="1438054" y="29477"/>
                </a:lnTo>
                <a:lnTo>
                  <a:pt x="1395933" y="13427"/>
                </a:lnTo>
                <a:lnTo>
                  <a:pt x="1351181" y="3438"/>
                </a:lnTo>
                <a:lnTo>
                  <a:pt x="130429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707136" y="4227576"/>
            <a:ext cx="1623060" cy="899160"/>
          </a:xfrm>
          <a:custGeom>
            <a:avLst/>
            <a:gdLst/>
            <a:ahLst/>
            <a:cxnLst/>
            <a:rect l="l" t="t" r="r" b="b"/>
            <a:pathLst>
              <a:path w="1623060" h="899160">
                <a:moveTo>
                  <a:pt x="1395857" y="0"/>
                </a:moveTo>
                <a:lnTo>
                  <a:pt x="227202" y="0"/>
                </a:lnTo>
                <a:lnTo>
                  <a:pt x="181415" y="4616"/>
                </a:lnTo>
                <a:lnTo>
                  <a:pt x="138767" y="17855"/>
                </a:lnTo>
                <a:lnTo>
                  <a:pt x="100173" y="38803"/>
                </a:lnTo>
                <a:lnTo>
                  <a:pt x="66548" y="66548"/>
                </a:lnTo>
                <a:lnTo>
                  <a:pt x="38803" y="100173"/>
                </a:lnTo>
                <a:lnTo>
                  <a:pt x="17855" y="138767"/>
                </a:lnTo>
                <a:lnTo>
                  <a:pt x="4616" y="181415"/>
                </a:lnTo>
                <a:lnTo>
                  <a:pt x="0" y="227203"/>
                </a:lnTo>
                <a:lnTo>
                  <a:pt x="0" y="671957"/>
                </a:lnTo>
                <a:lnTo>
                  <a:pt x="4616" y="717744"/>
                </a:lnTo>
                <a:lnTo>
                  <a:pt x="17855" y="760392"/>
                </a:lnTo>
                <a:lnTo>
                  <a:pt x="38803" y="798986"/>
                </a:lnTo>
                <a:lnTo>
                  <a:pt x="66548" y="832611"/>
                </a:lnTo>
                <a:lnTo>
                  <a:pt x="100173" y="860356"/>
                </a:lnTo>
                <a:lnTo>
                  <a:pt x="138767" y="881304"/>
                </a:lnTo>
                <a:lnTo>
                  <a:pt x="181415" y="894543"/>
                </a:lnTo>
                <a:lnTo>
                  <a:pt x="227202" y="899160"/>
                </a:lnTo>
                <a:lnTo>
                  <a:pt x="1395857" y="899160"/>
                </a:lnTo>
                <a:lnTo>
                  <a:pt x="1441644" y="894543"/>
                </a:lnTo>
                <a:lnTo>
                  <a:pt x="1484292" y="881304"/>
                </a:lnTo>
                <a:lnTo>
                  <a:pt x="1522886" y="860356"/>
                </a:lnTo>
                <a:lnTo>
                  <a:pt x="1556511" y="832611"/>
                </a:lnTo>
                <a:lnTo>
                  <a:pt x="1584256" y="798986"/>
                </a:lnTo>
                <a:lnTo>
                  <a:pt x="1605204" y="760392"/>
                </a:lnTo>
                <a:lnTo>
                  <a:pt x="1618443" y="717744"/>
                </a:lnTo>
                <a:lnTo>
                  <a:pt x="1623059" y="671957"/>
                </a:lnTo>
                <a:lnTo>
                  <a:pt x="1623059" y="227203"/>
                </a:lnTo>
                <a:lnTo>
                  <a:pt x="1618443" y="181415"/>
                </a:lnTo>
                <a:lnTo>
                  <a:pt x="1605204" y="138767"/>
                </a:lnTo>
                <a:lnTo>
                  <a:pt x="1584256" y="100173"/>
                </a:lnTo>
                <a:lnTo>
                  <a:pt x="1556511" y="66548"/>
                </a:lnTo>
                <a:lnTo>
                  <a:pt x="1522886" y="38803"/>
                </a:lnTo>
                <a:lnTo>
                  <a:pt x="1484292" y="17855"/>
                </a:lnTo>
                <a:lnTo>
                  <a:pt x="1441644" y="4616"/>
                </a:lnTo>
                <a:lnTo>
                  <a:pt x="139585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707136" y="5213603"/>
            <a:ext cx="1633855" cy="1056640"/>
          </a:xfrm>
          <a:custGeom>
            <a:avLst/>
            <a:gdLst/>
            <a:ahLst/>
            <a:cxnLst/>
            <a:rect l="l" t="t" r="r" b="b"/>
            <a:pathLst>
              <a:path w="1633855" h="1056639">
                <a:moveTo>
                  <a:pt x="1370711" y="0"/>
                </a:moveTo>
                <a:lnTo>
                  <a:pt x="263029" y="0"/>
                </a:lnTo>
                <a:lnTo>
                  <a:pt x="215751" y="4236"/>
                </a:lnTo>
                <a:lnTo>
                  <a:pt x="171252" y="16451"/>
                </a:lnTo>
                <a:lnTo>
                  <a:pt x="130275" y="35903"/>
                </a:lnTo>
                <a:lnTo>
                  <a:pt x="93564" y="61849"/>
                </a:lnTo>
                <a:lnTo>
                  <a:pt x="61862" y="93547"/>
                </a:lnTo>
                <a:lnTo>
                  <a:pt x="35912" y="130254"/>
                </a:lnTo>
                <a:lnTo>
                  <a:pt x="16456" y="171230"/>
                </a:lnTo>
                <a:lnTo>
                  <a:pt x="4237" y="215732"/>
                </a:lnTo>
                <a:lnTo>
                  <a:pt x="0" y="263017"/>
                </a:lnTo>
                <a:lnTo>
                  <a:pt x="0" y="793102"/>
                </a:lnTo>
                <a:lnTo>
                  <a:pt x="4237" y="840380"/>
                </a:lnTo>
                <a:lnTo>
                  <a:pt x="16456" y="884879"/>
                </a:lnTo>
                <a:lnTo>
                  <a:pt x="35912" y="925856"/>
                </a:lnTo>
                <a:lnTo>
                  <a:pt x="61862" y="962567"/>
                </a:lnTo>
                <a:lnTo>
                  <a:pt x="93564" y="994269"/>
                </a:lnTo>
                <a:lnTo>
                  <a:pt x="130275" y="1020219"/>
                </a:lnTo>
                <a:lnTo>
                  <a:pt x="171252" y="1039675"/>
                </a:lnTo>
                <a:lnTo>
                  <a:pt x="215751" y="1051894"/>
                </a:lnTo>
                <a:lnTo>
                  <a:pt x="263029" y="1056132"/>
                </a:lnTo>
                <a:lnTo>
                  <a:pt x="1370711" y="1056132"/>
                </a:lnTo>
                <a:lnTo>
                  <a:pt x="1417995" y="1051894"/>
                </a:lnTo>
                <a:lnTo>
                  <a:pt x="1462497" y="1039675"/>
                </a:lnTo>
                <a:lnTo>
                  <a:pt x="1503473" y="1020219"/>
                </a:lnTo>
                <a:lnTo>
                  <a:pt x="1540180" y="994269"/>
                </a:lnTo>
                <a:lnTo>
                  <a:pt x="1571878" y="962567"/>
                </a:lnTo>
                <a:lnTo>
                  <a:pt x="1597824" y="925856"/>
                </a:lnTo>
                <a:lnTo>
                  <a:pt x="1617276" y="884879"/>
                </a:lnTo>
                <a:lnTo>
                  <a:pt x="1629491" y="840380"/>
                </a:lnTo>
                <a:lnTo>
                  <a:pt x="1633727" y="793102"/>
                </a:lnTo>
                <a:lnTo>
                  <a:pt x="1633727" y="263017"/>
                </a:lnTo>
                <a:lnTo>
                  <a:pt x="1629491" y="215732"/>
                </a:lnTo>
                <a:lnTo>
                  <a:pt x="1617276" y="171230"/>
                </a:lnTo>
                <a:lnTo>
                  <a:pt x="1597824" y="130254"/>
                </a:lnTo>
                <a:lnTo>
                  <a:pt x="1571878" y="93547"/>
                </a:lnTo>
                <a:lnTo>
                  <a:pt x="1540180" y="61849"/>
                </a:lnTo>
                <a:lnTo>
                  <a:pt x="1503473" y="35903"/>
                </a:lnTo>
                <a:lnTo>
                  <a:pt x="1462497" y="16451"/>
                </a:lnTo>
                <a:lnTo>
                  <a:pt x="1417995" y="4236"/>
                </a:lnTo>
                <a:lnTo>
                  <a:pt x="137071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/>
          <p:cNvSpPr/>
          <p:nvPr/>
        </p:nvSpPr>
        <p:spPr>
          <a:xfrm>
            <a:off x="2386583" y="1351788"/>
            <a:ext cx="2303145" cy="622300"/>
          </a:xfrm>
          <a:custGeom>
            <a:avLst/>
            <a:gdLst/>
            <a:ahLst/>
            <a:cxnLst/>
            <a:rect l="l" t="t" r="r" b="b"/>
            <a:pathLst>
              <a:path w="2303145" h="622300">
                <a:moveTo>
                  <a:pt x="2096896" y="0"/>
                </a:moveTo>
                <a:lnTo>
                  <a:pt x="205867" y="0"/>
                </a:lnTo>
                <a:lnTo>
                  <a:pt x="158673" y="5438"/>
                </a:lnTo>
                <a:lnTo>
                  <a:pt x="115345" y="20930"/>
                </a:lnTo>
                <a:lnTo>
                  <a:pt x="77121" y="45236"/>
                </a:lnTo>
                <a:lnTo>
                  <a:pt x="45236" y="77121"/>
                </a:lnTo>
                <a:lnTo>
                  <a:pt x="20930" y="115345"/>
                </a:lnTo>
                <a:lnTo>
                  <a:pt x="5438" y="158673"/>
                </a:lnTo>
                <a:lnTo>
                  <a:pt x="0" y="205866"/>
                </a:lnTo>
                <a:lnTo>
                  <a:pt x="0" y="415925"/>
                </a:lnTo>
                <a:lnTo>
                  <a:pt x="5438" y="463118"/>
                </a:lnTo>
                <a:lnTo>
                  <a:pt x="20930" y="506446"/>
                </a:lnTo>
                <a:lnTo>
                  <a:pt x="45236" y="544670"/>
                </a:lnTo>
                <a:lnTo>
                  <a:pt x="77121" y="576555"/>
                </a:lnTo>
                <a:lnTo>
                  <a:pt x="115345" y="600861"/>
                </a:lnTo>
                <a:lnTo>
                  <a:pt x="158673" y="616353"/>
                </a:lnTo>
                <a:lnTo>
                  <a:pt x="205867" y="621791"/>
                </a:lnTo>
                <a:lnTo>
                  <a:pt x="2096896" y="621791"/>
                </a:lnTo>
                <a:lnTo>
                  <a:pt x="2144090" y="616353"/>
                </a:lnTo>
                <a:lnTo>
                  <a:pt x="2187418" y="600861"/>
                </a:lnTo>
                <a:lnTo>
                  <a:pt x="2225642" y="576555"/>
                </a:lnTo>
                <a:lnTo>
                  <a:pt x="2257527" y="544670"/>
                </a:lnTo>
                <a:lnTo>
                  <a:pt x="2281833" y="506446"/>
                </a:lnTo>
                <a:lnTo>
                  <a:pt x="2297325" y="463118"/>
                </a:lnTo>
                <a:lnTo>
                  <a:pt x="2302764" y="415925"/>
                </a:lnTo>
                <a:lnTo>
                  <a:pt x="2302764" y="205866"/>
                </a:lnTo>
                <a:lnTo>
                  <a:pt x="2297325" y="158673"/>
                </a:lnTo>
                <a:lnTo>
                  <a:pt x="2281833" y="115345"/>
                </a:lnTo>
                <a:lnTo>
                  <a:pt x="2257527" y="77121"/>
                </a:lnTo>
                <a:lnTo>
                  <a:pt x="2225642" y="45236"/>
                </a:lnTo>
                <a:lnTo>
                  <a:pt x="2187418" y="20930"/>
                </a:lnTo>
                <a:lnTo>
                  <a:pt x="2144090" y="5438"/>
                </a:lnTo>
                <a:lnTo>
                  <a:pt x="20968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/>
          <p:cNvSpPr/>
          <p:nvPr/>
        </p:nvSpPr>
        <p:spPr>
          <a:xfrm>
            <a:off x="2386583" y="2039111"/>
            <a:ext cx="2303145" cy="901065"/>
          </a:xfrm>
          <a:custGeom>
            <a:avLst/>
            <a:gdLst/>
            <a:ahLst/>
            <a:cxnLst/>
            <a:rect l="l" t="t" r="r" b="b"/>
            <a:pathLst>
              <a:path w="2303145" h="901064">
                <a:moveTo>
                  <a:pt x="2070354" y="0"/>
                </a:moveTo>
                <a:lnTo>
                  <a:pt x="232410" y="0"/>
                </a:lnTo>
                <a:lnTo>
                  <a:pt x="185559" y="4720"/>
                </a:lnTo>
                <a:lnTo>
                  <a:pt x="141928" y="18258"/>
                </a:lnTo>
                <a:lnTo>
                  <a:pt x="102449" y="39681"/>
                </a:lnTo>
                <a:lnTo>
                  <a:pt x="68056" y="68056"/>
                </a:lnTo>
                <a:lnTo>
                  <a:pt x="39681" y="102449"/>
                </a:lnTo>
                <a:lnTo>
                  <a:pt x="18258" y="141928"/>
                </a:lnTo>
                <a:lnTo>
                  <a:pt x="4720" y="185559"/>
                </a:lnTo>
                <a:lnTo>
                  <a:pt x="0" y="232410"/>
                </a:lnTo>
                <a:lnTo>
                  <a:pt x="0" y="668274"/>
                </a:lnTo>
                <a:lnTo>
                  <a:pt x="4720" y="715124"/>
                </a:lnTo>
                <a:lnTo>
                  <a:pt x="18258" y="758755"/>
                </a:lnTo>
                <a:lnTo>
                  <a:pt x="39681" y="798234"/>
                </a:lnTo>
                <a:lnTo>
                  <a:pt x="68056" y="832627"/>
                </a:lnTo>
                <a:lnTo>
                  <a:pt x="102449" y="861002"/>
                </a:lnTo>
                <a:lnTo>
                  <a:pt x="141928" y="882425"/>
                </a:lnTo>
                <a:lnTo>
                  <a:pt x="185559" y="895963"/>
                </a:lnTo>
                <a:lnTo>
                  <a:pt x="232410" y="900684"/>
                </a:lnTo>
                <a:lnTo>
                  <a:pt x="2070354" y="900684"/>
                </a:lnTo>
                <a:lnTo>
                  <a:pt x="2117204" y="895963"/>
                </a:lnTo>
                <a:lnTo>
                  <a:pt x="2160835" y="882425"/>
                </a:lnTo>
                <a:lnTo>
                  <a:pt x="2200314" y="861002"/>
                </a:lnTo>
                <a:lnTo>
                  <a:pt x="2234707" y="832627"/>
                </a:lnTo>
                <a:lnTo>
                  <a:pt x="2263082" y="798234"/>
                </a:lnTo>
                <a:lnTo>
                  <a:pt x="2284505" y="758755"/>
                </a:lnTo>
                <a:lnTo>
                  <a:pt x="2298043" y="715124"/>
                </a:lnTo>
                <a:lnTo>
                  <a:pt x="2302764" y="668274"/>
                </a:lnTo>
                <a:lnTo>
                  <a:pt x="2302764" y="232410"/>
                </a:lnTo>
                <a:lnTo>
                  <a:pt x="2298043" y="185559"/>
                </a:lnTo>
                <a:lnTo>
                  <a:pt x="2284505" y="141928"/>
                </a:lnTo>
                <a:lnTo>
                  <a:pt x="2263082" y="102449"/>
                </a:lnTo>
                <a:lnTo>
                  <a:pt x="2234707" y="68056"/>
                </a:lnTo>
                <a:lnTo>
                  <a:pt x="2200314" y="39681"/>
                </a:lnTo>
                <a:lnTo>
                  <a:pt x="2160835" y="18258"/>
                </a:lnTo>
                <a:lnTo>
                  <a:pt x="2117204" y="4720"/>
                </a:lnTo>
                <a:lnTo>
                  <a:pt x="207035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1"/>
          <p:cNvSpPr/>
          <p:nvPr/>
        </p:nvSpPr>
        <p:spPr>
          <a:xfrm>
            <a:off x="2386583" y="3061716"/>
            <a:ext cx="2303145" cy="1057910"/>
          </a:xfrm>
          <a:custGeom>
            <a:avLst/>
            <a:gdLst/>
            <a:ahLst/>
            <a:cxnLst/>
            <a:rect l="l" t="t" r="r" b="b"/>
            <a:pathLst>
              <a:path w="2303145" h="1057910">
                <a:moveTo>
                  <a:pt x="2029841" y="0"/>
                </a:moveTo>
                <a:lnTo>
                  <a:pt x="272923" y="0"/>
                </a:lnTo>
                <a:lnTo>
                  <a:pt x="223860" y="4396"/>
                </a:lnTo>
                <a:lnTo>
                  <a:pt x="177684" y="17072"/>
                </a:lnTo>
                <a:lnTo>
                  <a:pt x="135165" y="37258"/>
                </a:lnTo>
                <a:lnTo>
                  <a:pt x="97074" y="64182"/>
                </a:lnTo>
                <a:lnTo>
                  <a:pt x="64182" y="97074"/>
                </a:lnTo>
                <a:lnTo>
                  <a:pt x="37258" y="135165"/>
                </a:lnTo>
                <a:lnTo>
                  <a:pt x="17072" y="177684"/>
                </a:lnTo>
                <a:lnTo>
                  <a:pt x="4396" y="223860"/>
                </a:lnTo>
                <a:lnTo>
                  <a:pt x="0" y="272923"/>
                </a:lnTo>
                <a:lnTo>
                  <a:pt x="0" y="784733"/>
                </a:lnTo>
                <a:lnTo>
                  <a:pt x="4396" y="833795"/>
                </a:lnTo>
                <a:lnTo>
                  <a:pt x="17072" y="879971"/>
                </a:lnTo>
                <a:lnTo>
                  <a:pt x="37258" y="922490"/>
                </a:lnTo>
                <a:lnTo>
                  <a:pt x="64182" y="960581"/>
                </a:lnTo>
                <a:lnTo>
                  <a:pt x="97074" y="993473"/>
                </a:lnTo>
                <a:lnTo>
                  <a:pt x="135165" y="1020397"/>
                </a:lnTo>
                <a:lnTo>
                  <a:pt x="177684" y="1040583"/>
                </a:lnTo>
                <a:lnTo>
                  <a:pt x="223860" y="1053259"/>
                </a:lnTo>
                <a:lnTo>
                  <a:pt x="272923" y="1057656"/>
                </a:lnTo>
                <a:lnTo>
                  <a:pt x="2029841" y="1057656"/>
                </a:lnTo>
                <a:lnTo>
                  <a:pt x="2078903" y="1053259"/>
                </a:lnTo>
                <a:lnTo>
                  <a:pt x="2125079" y="1040583"/>
                </a:lnTo>
                <a:lnTo>
                  <a:pt x="2167598" y="1020397"/>
                </a:lnTo>
                <a:lnTo>
                  <a:pt x="2205689" y="993473"/>
                </a:lnTo>
                <a:lnTo>
                  <a:pt x="2238581" y="960581"/>
                </a:lnTo>
                <a:lnTo>
                  <a:pt x="2265505" y="922490"/>
                </a:lnTo>
                <a:lnTo>
                  <a:pt x="2285691" y="879971"/>
                </a:lnTo>
                <a:lnTo>
                  <a:pt x="2298367" y="833795"/>
                </a:lnTo>
                <a:lnTo>
                  <a:pt x="2302764" y="784733"/>
                </a:lnTo>
                <a:lnTo>
                  <a:pt x="2302764" y="272923"/>
                </a:lnTo>
                <a:lnTo>
                  <a:pt x="2298367" y="223860"/>
                </a:lnTo>
                <a:lnTo>
                  <a:pt x="2285691" y="177684"/>
                </a:lnTo>
                <a:lnTo>
                  <a:pt x="2265505" y="135165"/>
                </a:lnTo>
                <a:lnTo>
                  <a:pt x="2238581" y="97074"/>
                </a:lnTo>
                <a:lnTo>
                  <a:pt x="2205689" y="64182"/>
                </a:lnTo>
                <a:lnTo>
                  <a:pt x="2167598" y="37258"/>
                </a:lnTo>
                <a:lnTo>
                  <a:pt x="2125079" y="17072"/>
                </a:lnTo>
                <a:lnTo>
                  <a:pt x="2078903" y="4396"/>
                </a:lnTo>
                <a:lnTo>
                  <a:pt x="202984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3"/>
          <p:cNvSpPr/>
          <p:nvPr/>
        </p:nvSpPr>
        <p:spPr>
          <a:xfrm>
            <a:off x="2386583" y="4250435"/>
            <a:ext cx="2303145" cy="901065"/>
          </a:xfrm>
          <a:custGeom>
            <a:avLst/>
            <a:gdLst/>
            <a:ahLst/>
            <a:cxnLst/>
            <a:rect l="l" t="t" r="r" b="b"/>
            <a:pathLst>
              <a:path w="2303145" h="901064">
                <a:moveTo>
                  <a:pt x="2070354" y="0"/>
                </a:moveTo>
                <a:lnTo>
                  <a:pt x="232410" y="0"/>
                </a:lnTo>
                <a:lnTo>
                  <a:pt x="185559" y="4720"/>
                </a:lnTo>
                <a:lnTo>
                  <a:pt x="141928" y="18258"/>
                </a:lnTo>
                <a:lnTo>
                  <a:pt x="102449" y="39681"/>
                </a:lnTo>
                <a:lnTo>
                  <a:pt x="68056" y="68056"/>
                </a:lnTo>
                <a:lnTo>
                  <a:pt x="39681" y="102449"/>
                </a:lnTo>
                <a:lnTo>
                  <a:pt x="18258" y="141928"/>
                </a:lnTo>
                <a:lnTo>
                  <a:pt x="4720" y="185559"/>
                </a:lnTo>
                <a:lnTo>
                  <a:pt x="0" y="232409"/>
                </a:lnTo>
                <a:lnTo>
                  <a:pt x="0" y="668274"/>
                </a:lnTo>
                <a:lnTo>
                  <a:pt x="4720" y="715124"/>
                </a:lnTo>
                <a:lnTo>
                  <a:pt x="18258" y="758755"/>
                </a:lnTo>
                <a:lnTo>
                  <a:pt x="39681" y="798234"/>
                </a:lnTo>
                <a:lnTo>
                  <a:pt x="68056" y="832627"/>
                </a:lnTo>
                <a:lnTo>
                  <a:pt x="102449" y="861002"/>
                </a:lnTo>
                <a:lnTo>
                  <a:pt x="141928" y="882425"/>
                </a:lnTo>
                <a:lnTo>
                  <a:pt x="185559" y="895963"/>
                </a:lnTo>
                <a:lnTo>
                  <a:pt x="232410" y="900683"/>
                </a:lnTo>
                <a:lnTo>
                  <a:pt x="2070354" y="900683"/>
                </a:lnTo>
                <a:lnTo>
                  <a:pt x="2117204" y="895963"/>
                </a:lnTo>
                <a:lnTo>
                  <a:pt x="2160835" y="882425"/>
                </a:lnTo>
                <a:lnTo>
                  <a:pt x="2200314" y="861002"/>
                </a:lnTo>
                <a:lnTo>
                  <a:pt x="2234707" y="832627"/>
                </a:lnTo>
                <a:lnTo>
                  <a:pt x="2263082" y="798234"/>
                </a:lnTo>
                <a:lnTo>
                  <a:pt x="2284505" y="758755"/>
                </a:lnTo>
                <a:lnTo>
                  <a:pt x="2298043" y="715124"/>
                </a:lnTo>
                <a:lnTo>
                  <a:pt x="2302764" y="668274"/>
                </a:lnTo>
                <a:lnTo>
                  <a:pt x="2302764" y="232409"/>
                </a:lnTo>
                <a:lnTo>
                  <a:pt x="2298043" y="185559"/>
                </a:lnTo>
                <a:lnTo>
                  <a:pt x="2284505" y="141928"/>
                </a:lnTo>
                <a:lnTo>
                  <a:pt x="2263082" y="102449"/>
                </a:lnTo>
                <a:lnTo>
                  <a:pt x="2234707" y="68056"/>
                </a:lnTo>
                <a:lnTo>
                  <a:pt x="2200314" y="39681"/>
                </a:lnTo>
                <a:lnTo>
                  <a:pt x="2160835" y="18258"/>
                </a:lnTo>
                <a:lnTo>
                  <a:pt x="2117204" y="4720"/>
                </a:lnTo>
                <a:lnTo>
                  <a:pt x="207035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5"/>
          <p:cNvSpPr/>
          <p:nvPr/>
        </p:nvSpPr>
        <p:spPr>
          <a:xfrm>
            <a:off x="2412492" y="5254752"/>
            <a:ext cx="2303145" cy="1015365"/>
          </a:xfrm>
          <a:custGeom>
            <a:avLst/>
            <a:gdLst/>
            <a:ahLst/>
            <a:cxnLst/>
            <a:rect l="l" t="t" r="r" b="b"/>
            <a:pathLst>
              <a:path w="2303145" h="1015364">
                <a:moveTo>
                  <a:pt x="2040762" y="0"/>
                </a:moveTo>
                <a:lnTo>
                  <a:pt x="262000" y="0"/>
                </a:lnTo>
                <a:lnTo>
                  <a:pt x="214884" y="4218"/>
                </a:lnTo>
                <a:lnTo>
                  <a:pt x="170547" y="16382"/>
                </a:lnTo>
                <a:lnTo>
                  <a:pt x="129728" y="35752"/>
                </a:lnTo>
                <a:lnTo>
                  <a:pt x="93163" y="61592"/>
                </a:lnTo>
                <a:lnTo>
                  <a:pt x="61592" y="93163"/>
                </a:lnTo>
                <a:lnTo>
                  <a:pt x="35752" y="129728"/>
                </a:lnTo>
                <a:lnTo>
                  <a:pt x="16382" y="170547"/>
                </a:lnTo>
                <a:lnTo>
                  <a:pt x="4218" y="214884"/>
                </a:lnTo>
                <a:lnTo>
                  <a:pt x="0" y="262001"/>
                </a:lnTo>
                <a:lnTo>
                  <a:pt x="0" y="753021"/>
                </a:lnTo>
                <a:lnTo>
                  <a:pt x="4218" y="800109"/>
                </a:lnTo>
                <a:lnTo>
                  <a:pt x="16382" y="844428"/>
                </a:lnTo>
                <a:lnTo>
                  <a:pt x="35752" y="885238"/>
                </a:lnTo>
                <a:lnTo>
                  <a:pt x="61592" y="921800"/>
                </a:lnTo>
                <a:lnTo>
                  <a:pt x="93163" y="953373"/>
                </a:lnTo>
                <a:lnTo>
                  <a:pt x="129728" y="979218"/>
                </a:lnTo>
                <a:lnTo>
                  <a:pt x="170547" y="998594"/>
                </a:lnTo>
                <a:lnTo>
                  <a:pt x="214884" y="1010763"/>
                </a:lnTo>
                <a:lnTo>
                  <a:pt x="262000" y="1014984"/>
                </a:lnTo>
                <a:lnTo>
                  <a:pt x="2040762" y="1014984"/>
                </a:lnTo>
                <a:lnTo>
                  <a:pt x="2087879" y="1010763"/>
                </a:lnTo>
                <a:lnTo>
                  <a:pt x="2132216" y="998594"/>
                </a:lnTo>
                <a:lnTo>
                  <a:pt x="2173035" y="979218"/>
                </a:lnTo>
                <a:lnTo>
                  <a:pt x="2209600" y="953373"/>
                </a:lnTo>
                <a:lnTo>
                  <a:pt x="2241171" y="921800"/>
                </a:lnTo>
                <a:lnTo>
                  <a:pt x="2267011" y="885238"/>
                </a:lnTo>
                <a:lnTo>
                  <a:pt x="2286381" y="844428"/>
                </a:lnTo>
                <a:lnTo>
                  <a:pt x="2298545" y="800109"/>
                </a:lnTo>
                <a:lnTo>
                  <a:pt x="2302763" y="753021"/>
                </a:lnTo>
                <a:lnTo>
                  <a:pt x="2302763" y="262001"/>
                </a:lnTo>
                <a:lnTo>
                  <a:pt x="2298545" y="214884"/>
                </a:lnTo>
                <a:lnTo>
                  <a:pt x="2286381" y="170547"/>
                </a:lnTo>
                <a:lnTo>
                  <a:pt x="2267011" y="129728"/>
                </a:lnTo>
                <a:lnTo>
                  <a:pt x="2241171" y="93163"/>
                </a:lnTo>
                <a:lnTo>
                  <a:pt x="2209600" y="61592"/>
                </a:lnTo>
                <a:lnTo>
                  <a:pt x="2173035" y="35752"/>
                </a:lnTo>
                <a:lnTo>
                  <a:pt x="2132216" y="16382"/>
                </a:lnTo>
                <a:lnTo>
                  <a:pt x="2087879" y="4218"/>
                </a:lnTo>
                <a:lnTo>
                  <a:pt x="204076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/>
          <p:cNvSpPr/>
          <p:nvPr/>
        </p:nvSpPr>
        <p:spPr>
          <a:xfrm>
            <a:off x="4905755" y="2055876"/>
            <a:ext cx="2304415" cy="899160"/>
          </a:xfrm>
          <a:custGeom>
            <a:avLst/>
            <a:gdLst/>
            <a:ahLst/>
            <a:cxnLst/>
            <a:rect l="l" t="t" r="r" b="b"/>
            <a:pathLst>
              <a:path w="2304415" h="899160">
                <a:moveTo>
                  <a:pt x="2072259" y="0"/>
                </a:moveTo>
                <a:lnTo>
                  <a:pt x="232029" y="0"/>
                </a:lnTo>
                <a:lnTo>
                  <a:pt x="185267" y="4714"/>
                </a:lnTo>
                <a:lnTo>
                  <a:pt x="141714" y="18234"/>
                </a:lnTo>
                <a:lnTo>
                  <a:pt x="102300" y="39627"/>
                </a:lnTo>
                <a:lnTo>
                  <a:pt x="67960" y="67960"/>
                </a:lnTo>
                <a:lnTo>
                  <a:pt x="39627" y="102300"/>
                </a:lnTo>
                <a:lnTo>
                  <a:pt x="18234" y="141714"/>
                </a:lnTo>
                <a:lnTo>
                  <a:pt x="4714" y="185267"/>
                </a:lnTo>
                <a:lnTo>
                  <a:pt x="0" y="232028"/>
                </a:lnTo>
                <a:lnTo>
                  <a:pt x="0" y="667131"/>
                </a:lnTo>
                <a:lnTo>
                  <a:pt x="4714" y="713892"/>
                </a:lnTo>
                <a:lnTo>
                  <a:pt x="18234" y="757445"/>
                </a:lnTo>
                <a:lnTo>
                  <a:pt x="39627" y="796859"/>
                </a:lnTo>
                <a:lnTo>
                  <a:pt x="67960" y="831199"/>
                </a:lnTo>
                <a:lnTo>
                  <a:pt x="102300" y="859532"/>
                </a:lnTo>
                <a:lnTo>
                  <a:pt x="141714" y="880925"/>
                </a:lnTo>
                <a:lnTo>
                  <a:pt x="185267" y="894445"/>
                </a:lnTo>
                <a:lnTo>
                  <a:pt x="232029" y="899160"/>
                </a:lnTo>
                <a:lnTo>
                  <a:pt x="2072259" y="899160"/>
                </a:lnTo>
                <a:lnTo>
                  <a:pt x="2119020" y="894445"/>
                </a:lnTo>
                <a:lnTo>
                  <a:pt x="2162573" y="880925"/>
                </a:lnTo>
                <a:lnTo>
                  <a:pt x="2201987" y="859532"/>
                </a:lnTo>
                <a:lnTo>
                  <a:pt x="2236327" y="831199"/>
                </a:lnTo>
                <a:lnTo>
                  <a:pt x="2264660" y="796859"/>
                </a:lnTo>
                <a:lnTo>
                  <a:pt x="2286053" y="757445"/>
                </a:lnTo>
                <a:lnTo>
                  <a:pt x="2299573" y="713892"/>
                </a:lnTo>
                <a:lnTo>
                  <a:pt x="2304288" y="667131"/>
                </a:lnTo>
                <a:lnTo>
                  <a:pt x="2304288" y="232028"/>
                </a:lnTo>
                <a:lnTo>
                  <a:pt x="2299573" y="185267"/>
                </a:lnTo>
                <a:lnTo>
                  <a:pt x="2286053" y="141714"/>
                </a:lnTo>
                <a:lnTo>
                  <a:pt x="2264660" y="102300"/>
                </a:lnTo>
                <a:lnTo>
                  <a:pt x="2236327" y="67960"/>
                </a:lnTo>
                <a:lnTo>
                  <a:pt x="2201987" y="39627"/>
                </a:lnTo>
                <a:lnTo>
                  <a:pt x="2162573" y="18234"/>
                </a:lnTo>
                <a:lnTo>
                  <a:pt x="2119020" y="4714"/>
                </a:lnTo>
                <a:lnTo>
                  <a:pt x="20722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4905755" y="1353311"/>
            <a:ext cx="2304415" cy="615950"/>
          </a:xfrm>
          <a:custGeom>
            <a:avLst/>
            <a:gdLst/>
            <a:ahLst/>
            <a:cxnLst/>
            <a:rect l="l" t="t" r="r" b="b"/>
            <a:pathLst>
              <a:path w="2304415" h="615950">
                <a:moveTo>
                  <a:pt x="2100453" y="0"/>
                </a:moveTo>
                <a:lnTo>
                  <a:pt x="203835" y="0"/>
                </a:lnTo>
                <a:lnTo>
                  <a:pt x="157074" y="5379"/>
                </a:lnTo>
                <a:lnTo>
                  <a:pt x="114161" y="20705"/>
                </a:lnTo>
                <a:lnTo>
                  <a:pt x="76315" y="44756"/>
                </a:lnTo>
                <a:lnTo>
                  <a:pt x="44756" y="76315"/>
                </a:lnTo>
                <a:lnTo>
                  <a:pt x="20705" y="114161"/>
                </a:lnTo>
                <a:lnTo>
                  <a:pt x="5379" y="157074"/>
                </a:lnTo>
                <a:lnTo>
                  <a:pt x="0" y="203835"/>
                </a:lnTo>
                <a:lnTo>
                  <a:pt x="0" y="411861"/>
                </a:lnTo>
                <a:lnTo>
                  <a:pt x="5379" y="458621"/>
                </a:lnTo>
                <a:lnTo>
                  <a:pt x="20705" y="501534"/>
                </a:lnTo>
                <a:lnTo>
                  <a:pt x="44756" y="539380"/>
                </a:lnTo>
                <a:lnTo>
                  <a:pt x="76315" y="570939"/>
                </a:lnTo>
                <a:lnTo>
                  <a:pt x="114161" y="594990"/>
                </a:lnTo>
                <a:lnTo>
                  <a:pt x="157074" y="610316"/>
                </a:lnTo>
                <a:lnTo>
                  <a:pt x="203835" y="615696"/>
                </a:lnTo>
                <a:lnTo>
                  <a:pt x="2100453" y="615696"/>
                </a:lnTo>
                <a:lnTo>
                  <a:pt x="2147213" y="610316"/>
                </a:lnTo>
                <a:lnTo>
                  <a:pt x="2190126" y="594990"/>
                </a:lnTo>
                <a:lnTo>
                  <a:pt x="2227972" y="570939"/>
                </a:lnTo>
                <a:lnTo>
                  <a:pt x="2259531" y="539380"/>
                </a:lnTo>
                <a:lnTo>
                  <a:pt x="2283582" y="501534"/>
                </a:lnTo>
                <a:lnTo>
                  <a:pt x="2298908" y="458621"/>
                </a:lnTo>
                <a:lnTo>
                  <a:pt x="2304288" y="411861"/>
                </a:lnTo>
                <a:lnTo>
                  <a:pt x="2304288" y="203835"/>
                </a:lnTo>
                <a:lnTo>
                  <a:pt x="2298908" y="157074"/>
                </a:lnTo>
                <a:lnTo>
                  <a:pt x="2283582" y="114161"/>
                </a:lnTo>
                <a:lnTo>
                  <a:pt x="2259531" y="76315"/>
                </a:lnTo>
                <a:lnTo>
                  <a:pt x="2227972" y="44756"/>
                </a:lnTo>
                <a:lnTo>
                  <a:pt x="2190126" y="20705"/>
                </a:lnTo>
                <a:lnTo>
                  <a:pt x="2147213" y="5379"/>
                </a:lnTo>
                <a:lnTo>
                  <a:pt x="210045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"/>
          <p:cNvSpPr/>
          <p:nvPr/>
        </p:nvSpPr>
        <p:spPr>
          <a:xfrm>
            <a:off x="7424928" y="1351788"/>
            <a:ext cx="2303145" cy="634365"/>
          </a:xfrm>
          <a:custGeom>
            <a:avLst/>
            <a:gdLst/>
            <a:ahLst/>
            <a:cxnLst/>
            <a:rect l="l" t="t" r="r" b="b"/>
            <a:pathLst>
              <a:path w="2303145" h="634364">
                <a:moveTo>
                  <a:pt x="2092960" y="0"/>
                </a:moveTo>
                <a:lnTo>
                  <a:pt x="209803" y="0"/>
                </a:lnTo>
                <a:lnTo>
                  <a:pt x="161712" y="5543"/>
                </a:lnTo>
                <a:lnTo>
                  <a:pt x="117558" y="21333"/>
                </a:lnTo>
                <a:lnTo>
                  <a:pt x="78602" y="46106"/>
                </a:lnTo>
                <a:lnTo>
                  <a:pt x="46106" y="78602"/>
                </a:lnTo>
                <a:lnTo>
                  <a:pt x="21333" y="117558"/>
                </a:lnTo>
                <a:lnTo>
                  <a:pt x="5543" y="161712"/>
                </a:lnTo>
                <a:lnTo>
                  <a:pt x="0" y="209803"/>
                </a:lnTo>
                <a:lnTo>
                  <a:pt x="0" y="424179"/>
                </a:lnTo>
                <a:lnTo>
                  <a:pt x="5543" y="472271"/>
                </a:lnTo>
                <a:lnTo>
                  <a:pt x="21333" y="516425"/>
                </a:lnTo>
                <a:lnTo>
                  <a:pt x="46106" y="555381"/>
                </a:lnTo>
                <a:lnTo>
                  <a:pt x="78602" y="587877"/>
                </a:lnTo>
                <a:lnTo>
                  <a:pt x="117558" y="612650"/>
                </a:lnTo>
                <a:lnTo>
                  <a:pt x="161712" y="628440"/>
                </a:lnTo>
                <a:lnTo>
                  <a:pt x="209803" y="633984"/>
                </a:lnTo>
                <a:lnTo>
                  <a:pt x="2092960" y="633984"/>
                </a:lnTo>
                <a:lnTo>
                  <a:pt x="2141051" y="628440"/>
                </a:lnTo>
                <a:lnTo>
                  <a:pt x="2185205" y="612650"/>
                </a:lnTo>
                <a:lnTo>
                  <a:pt x="2224161" y="587877"/>
                </a:lnTo>
                <a:lnTo>
                  <a:pt x="2256657" y="555381"/>
                </a:lnTo>
                <a:lnTo>
                  <a:pt x="2281430" y="516425"/>
                </a:lnTo>
                <a:lnTo>
                  <a:pt x="2297220" y="472271"/>
                </a:lnTo>
                <a:lnTo>
                  <a:pt x="2302764" y="424179"/>
                </a:lnTo>
                <a:lnTo>
                  <a:pt x="2302764" y="209803"/>
                </a:lnTo>
                <a:lnTo>
                  <a:pt x="2297220" y="161712"/>
                </a:lnTo>
                <a:lnTo>
                  <a:pt x="2281430" y="117558"/>
                </a:lnTo>
                <a:lnTo>
                  <a:pt x="2256657" y="78602"/>
                </a:lnTo>
                <a:lnTo>
                  <a:pt x="2224161" y="46106"/>
                </a:lnTo>
                <a:lnTo>
                  <a:pt x="2185205" y="21333"/>
                </a:lnTo>
                <a:lnTo>
                  <a:pt x="2141051" y="5543"/>
                </a:lnTo>
                <a:lnTo>
                  <a:pt x="2092960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1"/>
          <p:cNvSpPr/>
          <p:nvPr/>
        </p:nvSpPr>
        <p:spPr>
          <a:xfrm>
            <a:off x="4905755" y="3061716"/>
            <a:ext cx="2304415" cy="1057910"/>
          </a:xfrm>
          <a:custGeom>
            <a:avLst/>
            <a:gdLst/>
            <a:ahLst/>
            <a:cxnLst/>
            <a:rect l="l" t="t" r="r" b="b"/>
            <a:pathLst>
              <a:path w="2304415" h="1057910">
                <a:moveTo>
                  <a:pt x="2031365" y="0"/>
                </a:moveTo>
                <a:lnTo>
                  <a:pt x="272923" y="0"/>
                </a:lnTo>
                <a:lnTo>
                  <a:pt x="223860" y="4396"/>
                </a:lnTo>
                <a:lnTo>
                  <a:pt x="177684" y="17072"/>
                </a:lnTo>
                <a:lnTo>
                  <a:pt x="135165" y="37258"/>
                </a:lnTo>
                <a:lnTo>
                  <a:pt x="97074" y="64182"/>
                </a:lnTo>
                <a:lnTo>
                  <a:pt x="64182" y="97074"/>
                </a:lnTo>
                <a:lnTo>
                  <a:pt x="37258" y="135165"/>
                </a:lnTo>
                <a:lnTo>
                  <a:pt x="17072" y="177684"/>
                </a:lnTo>
                <a:lnTo>
                  <a:pt x="4396" y="223860"/>
                </a:lnTo>
                <a:lnTo>
                  <a:pt x="0" y="272923"/>
                </a:lnTo>
                <a:lnTo>
                  <a:pt x="0" y="784733"/>
                </a:lnTo>
                <a:lnTo>
                  <a:pt x="4396" y="833795"/>
                </a:lnTo>
                <a:lnTo>
                  <a:pt x="17072" y="879971"/>
                </a:lnTo>
                <a:lnTo>
                  <a:pt x="37258" y="922490"/>
                </a:lnTo>
                <a:lnTo>
                  <a:pt x="64182" y="960581"/>
                </a:lnTo>
                <a:lnTo>
                  <a:pt x="97074" y="993473"/>
                </a:lnTo>
                <a:lnTo>
                  <a:pt x="135165" y="1020397"/>
                </a:lnTo>
                <a:lnTo>
                  <a:pt x="177684" y="1040583"/>
                </a:lnTo>
                <a:lnTo>
                  <a:pt x="223860" y="1053259"/>
                </a:lnTo>
                <a:lnTo>
                  <a:pt x="272923" y="1057656"/>
                </a:lnTo>
                <a:lnTo>
                  <a:pt x="2031365" y="1057656"/>
                </a:lnTo>
                <a:lnTo>
                  <a:pt x="2080427" y="1053259"/>
                </a:lnTo>
                <a:lnTo>
                  <a:pt x="2126603" y="1040583"/>
                </a:lnTo>
                <a:lnTo>
                  <a:pt x="2169122" y="1020397"/>
                </a:lnTo>
                <a:lnTo>
                  <a:pt x="2207213" y="993473"/>
                </a:lnTo>
                <a:lnTo>
                  <a:pt x="2240105" y="960581"/>
                </a:lnTo>
                <a:lnTo>
                  <a:pt x="2267029" y="922490"/>
                </a:lnTo>
                <a:lnTo>
                  <a:pt x="2287215" y="879971"/>
                </a:lnTo>
                <a:lnTo>
                  <a:pt x="2299891" y="833795"/>
                </a:lnTo>
                <a:lnTo>
                  <a:pt x="2304288" y="784733"/>
                </a:lnTo>
                <a:lnTo>
                  <a:pt x="2304288" y="272923"/>
                </a:lnTo>
                <a:lnTo>
                  <a:pt x="2299891" y="223860"/>
                </a:lnTo>
                <a:lnTo>
                  <a:pt x="2287215" y="177684"/>
                </a:lnTo>
                <a:lnTo>
                  <a:pt x="2267029" y="135165"/>
                </a:lnTo>
                <a:lnTo>
                  <a:pt x="2240105" y="97074"/>
                </a:lnTo>
                <a:lnTo>
                  <a:pt x="2207213" y="64182"/>
                </a:lnTo>
                <a:lnTo>
                  <a:pt x="2169122" y="37258"/>
                </a:lnTo>
                <a:lnTo>
                  <a:pt x="2126603" y="17072"/>
                </a:lnTo>
                <a:lnTo>
                  <a:pt x="2080427" y="4396"/>
                </a:lnTo>
                <a:lnTo>
                  <a:pt x="203136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9"/>
          <p:cNvSpPr/>
          <p:nvPr/>
        </p:nvSpPr>
        <p:spPr>
          <a:xfrm>
            <a:off x="4905755" y="4250435"/>
            <a:ext cx="2304415" cy="937260"/>
          </a:xfrm>
          <a:custGeom>
            <a:avLst/>
            <a:gdLst/>
            <a:ahLst/>
            <a:cxnLst/>
            <a:rect l="l" t="t" r="r" b="b"/>
            <a:pathLst>
              <a:path w="2304415" h="937260">
                <a:moveTo>
                  <a:pt x="2062352" y="0"/>
                </a:moveTo>
                <a:lnTo>
                  <a:pt x="241935" y="0"/>
                </a:lnTo>
                <a:lnTo>
                  <a:pt x="193180" y="4915"/>
                </a:lnTo>
                <a:lnTo>
                  <a:pt x="147768" y="19014"/>
                </a:lnTo>
                <a:lnTo>
                  <a:pt x="106672" y="41322"/>
                </a:lnTo>
                <a:lnTo>
                  <a:pt x="70865" y="70866"/>
                </a:lnTo>
                <a:lnTo>
                  <a:pt x="41322" y="106672"/>
                </a:lnTo>
                <a:lnTo>
                  <a:pt x="19014" y="147768"/>
                </a:lnTo>
                <a:lnTo>
                  <a:pt x="4915" y="193180"/>
                </a:lnTo>
                <a:lnTo>
                  <a:pt x="0" y="241934"/>
                </a:lnTo>
                <a:lnTo>
                  <a:pt x="0" y="695325"/>
                </a:lnTo>
                <a:lnTo>
                  <a:pt x="4915" y="744079"/>
                </a:lnTo>
                <a:lnTo>
                  <a:pt x="19014" y="789491"/>
                </a:lnTo>
                <a:lnTo>
                  <a:pt x="41322" y="830587"/>
                </a:lnTo>
                <a:lnTo>
                  <a:pt x="70865" y="866394"/>
                </a:lnTo>
                <a:lnTo>
                  <a:pt x="106672" y="895937"/>
                </a:lnTo>
                <a:lnTo>
                  <a:pt x="147768" y="918245"/>
                </a:lnTo>
                <a:lnTo>
                  <a:pt x="193180" y="932344"/>
                </a:lnTo>
                <a:lnTo>
                  <a:pt x="241935" y="937259"/>
                </a:lnTo>
                <a:lnTo>
                  <a:pt x="2062352" y="937259"/>
                </a:lnTo>
                <a:lnTo>
                  <a:pt x="2111107" y="932344"/>
                </a:lnTo>
                <a:lnTo>
                  <a:pt x="2156519" y="918245"/>
                </a:lnTo>
                <a:lnTo>
                  <a:pt x="2197615" y="895937"/>
                </a:lnTo>
                <a:lnTo>
                  <a:pt x="2233422" y="866393"/>
                </a:lnTo>
                <a:lnTo>
                  <a:pt x="2262965" y="830587"/>
                </a:lnTo>
                <a:lnTo>
                  <a:pt x="2285273" y="789491"/>
                </a:lnTo>
                <a:lnTo>
                  <a:pt x="2299372" y="744079"/>
                </a:lnTo>
                <a:lnTo>
                  <a:pt x="2304288" y="695325"/>
                </a:lnTo>
                <a:lnTo>
                  <a:pt x="2304288" y="241934"/>
                </a:lnTo>
                <a:lnTo>
                  <a:pt x="2299372" y="193180"/>
                </a:lnTo>
                <a:lnTo>
                  <a:pt x="2285273" y="147768"/>
                </a:lnTo>
                <a:lnTo>
                  <a:pt x="2262965" y="106672"/>
                </a:lnTo>
                <a:lnTo>
                  <a:pt x="2233422" y="70865"/>
                </a:lnTo>
                <a:lnTo>
                  <a:pt x="2197615" y="41322"/>
                </a:lnTo>
                <a:lnTo>
                  <a:pt x="2156519" y="19014"/>
                </a:lnTo>
                <a:lnTo>
                  <a:pt x="2111107" y="4915"/>
                </a:lnTo>
                <a:lnTo>
                  <a:pt x="206235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7"/>
          <p:cNvSpPr/>
          <p:nvPr/>
        </p:nvSpPr>
        <p:spPr>
          <a:xfrm>
            <a:off x="4875276" y="5300471"/>
            <a:ext cx="2304415" cy="969644"/>
          </a:xfrm>
          <a:custGeom>
            <a:avLst/>
            <a:gdLst/>
            <a:ahLst/>
            <a:cxnLst/>
            <a:rect l="l" t="t" r="r" b="b"/>
            <a:pathLst>
              <a:path w="2304415" h="969645">
                <a:moveTo>
                  <a:pt x="2054098" y="0"/>
                </a:moveTo>
                <a:lnTo>
                  <a:pt x="250189" y="0"/>
                </a:lnTo>
                <a:lnTo>
                  <a:pt x="205218" y="4030"/>
                </a:lnTo>
                <a:lnTo>
                  <a:pt x="162890" y="15652"/>
                </a:lnTo>
                <a:lnTo>
                  <a:pt x="123914" y="34158"/>
                </a:lnTo>
                <a:lnTo>
                  <a:pt x="88995" y="58841"/>
                </a:lnTo>
                <a:lnTo>
                  <a:pt x="58841" y="88995"/>
                </a:lnTo>
                <a:lnTo>
                  <a:pt x="34158" y="123914"/>
                </a:lnTo>
                <a:lnTo>
                  <a:pt x="15652" y="162890"/>
                </a:lnTo>
                <a:lnTo>
                  <a:pt x="4030" y="205218"/>
                </a:lnTo>
                <a:lnTo>
                  <a:pt x="0" y="250189"/>
                </a:lnTo>
                <a:lnTo>
                  <a:pt x="0" y="719099"/>
                </a:lnTo>
                <a:lnTo>
                  <a:pt x="4030" y="764067"/>
                </a:lnTo>
                <a:lnTo>
                  <a:pt x="15652" y="806390"/>
                </a:lnTo>
                <a:lnTo>
                  <a:pt x="34158" y="845362"/>
                </a:lnTo>
                <a:lnTo>
                  <a:pt x="58841" y="880277"/>
                </a:lnTo>
                <a:lnTo>
                  <a:pt x="88995" y="910428"/>
                </a:lnTo>
                <a:lnTo>
                  <a:pt x="123914" y="935109"/>
                </a:lnTo>
                <a:lnTo>
                  <a:pt x="162890" y="953613"/>
                </a:lnTo>
                <a:lnTo>
                  <a:pt x="205218" y="965233"/>
                </a:lnTo>
                <a:lnTo>
                  <a:pt x="250189" y="969263"/>
                </a:lnTo>
                <a:lnTo>
                  <a:pt x="2054098" y="969263"/>
                </a:lnTo>
                <a:lnTo>
                  <a:pt x="2099069" y="965233"/>
                </a:lnTo>
                <a:lnTo>
                  <a:pt x="2141397" y="953613"/>
                </a:lnTo>
                <a:lnTo>
                  <a:pt x="2180373" y="935109"/>
                </a:lnTo>
                <a:lnTo>
                  <a:pt x="2215292" y="910428"/>
                </a:lnTo>
                <a:lnTo>
                  <a:pt x="2245446" y="880277"/>
                </a:lnTo>
                <a:lnTo>
                  <a:pt x="2270129" y="845362"/>
                </a:lnTo>
                <a:lnTo>
                  <a:pt x="2288635" y="806390"/>
                </a:lnTo>
                <a:lnTo>
                  <a:pt x="2300257" y="764067"/>
                </a:lnTo>
                <a:lnTo>
                  <a:pt x="2304288" y="719099"/>
                </a:lnTo>
                <a:lnTo>
                  <a:pt x="2304288" y="250189"/>
                </a:lnTo>
                <a:lnTo>
                  <a:pt x="2300257" y="205218"/>
                </a:lnTo>
                <a:lnTo>
                  <a:pt x="2288635" y="162890"/>
                </a:lnTo>
                <a:lnTo>
                  <a:pt x="2270129" y="123914"/>
                </a:lnTo>
                <a:lnTo>
                  <a:pt x="2245446" y="88995"/>
                </a:lnTo>
                <a:lnTo>
                  <a:pt x="2215292" y="58841"/>
                </a:lnTo>
                <a:lnTo>
                  <a:pt x="2180373" y="34158"/>
                </a:lnTo>
                <a:lnTo>
                  <a:pt x="2141397" y="15652"/>
                </a:lnTo>
                <a:lnTo>
                  <a:pt x="2099069" y="4030"/>
                </a:lnTo>
                <a:lnTo>
                  <a:pt x="205409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5"/>
          <p:cNvSpPr/>
          <p:nvPr/>
        </p:nvSpPr>
        <p:spPr>
          <a:xfrm>
            <a:off x="7405116" y="2055876"/>
            <a:ext cx="2304415" cy="899160"/>
          </a:xfrm>
          <a:custGeom>
            <a:avLst/>
            <a:gdLst/>
            <a:ahLst/>
            <a:cxnLst/>
            <a:rect l="l" t="t" r="r" b="b"/>
            <a:pathLst>
              <a:path w="2304415" h="899160">
                <a:moveTo>
                  <a:pt x="2072258" y="0"/>
                </a:moveTo>
                <a:lnTo>
                  <a:pt x="232028" y="0"/>
                </a:lnTo>
                <a:lnTo>
                  <a:pt x="185267" y="4714"/>
                </a:lnTo>
                <a:lnTo>
                  <a:pt x="141714" y="18234"/>
                </a:lnTo>
                <a:lnTo>
                  <a:pt x="102300" y="39627"/>
                </a:lnTo>
                <a:lnTo>
                  <a:pt x="67960" y="67960"/>
                </a:lnTo>
                <a:lnTo>
                  <a:pt x="39627" y="102300"/>
                </a:lnTo>
                <a:lnTo>
                  <a:pt x="18234" y="141714"/>
                </a:lnTo>
                <a:lnTo>
                  <a:pt x="4714" y="185267"/>
                </a:lnTo>
                <a:lnTo>
                  <a:pt x="0" y="232028"/>
                </a:lnTo>
                <a:lnTo>
                  <a:pt x="0" y="667131"/>
                </a:lnTo>
                <a:lnTo>
                  <a:pt x="4714" y="713892"/>
                </a:lnTo>
                <a:lnTo>
                  <a:pt x="18234" y="757445"/>
                </a:lnTo>
                <a:lnTo>
                  <a:pt x="39627" y="796859"/>
                </a:lnTo>
                <a:lnTo>
                  <a:pt x="67960" y="831199"/>
                </a:lnTo>
                <a:lnTo>
                  <a:pt x="102300" y="859532"/>
                </a:lnTo>
                <a:lnTo>
                  <a:pt x="141714" y="880925"/>
                </a:lnTo>
                <a:lnTo>
                  <a:pt x="185267" y="894445"/>
                </a:lnTo>
                <a:lnTo>
                  <a:pt x="232028" y="899160"/>
                </a:lnTo>
                <a:lnTo>
                  <a:pt x="2072258" y="899160"/>
                </a:lnTo>
                <a:lnTo>
                  <a:pt x="2119020" y="894445"/>
                </a:lnTo>
                <a:lnTo>
                  <a:pt x="2162573" y="880925"/>
                </a:lnTo>
                <a:lnTo>
                  <a:pt x="2201987" y="859532"/>
                </a:lnTo>
                <a:lnTo>
                  <a:pt x="2236327" y="831199"/>
                </a:lnTo>
                <a:lnTo>
                  <a:pt x="2264660" y="796859"/>
                </a:lnTo>
                <a:lnTo>
                  <a:pt x="2286053" y="757445"/>
                </a:lnTo>
                <a:lnTo>
                  <a:pt x="2299573" y="713892"/>
                </a:lnTo>
                <a:lnTo>
                  <a:pt x="2304287" y="667131"/>
                </a:lnTo>
                <a:lnTo>
                  <a:pt x="2304287" y="232028"/>
                </a:lnTo>
                <a:lnTo>
                  <a:pt x="2299573" y="185267"/>
                </a:lnTo>
                <a:lnTo>
                  <a:pt x="2286053" y="141714"/>
                </a:lnTo>
                <a:lnTo>
                  <a:pt x="2264660" y="102300"/>
                </a:lnTo>
                <a:lnTo>
                  <a:pt x="2236327" y="67960"/>
                </a:lnTo>
                <a:lnTo>
                  <a:pt x="2201987" y="39627"/>
                </a:lnTo>
                <a:lnTo>
                  <a:pt x="2162573" y="18234"/>
                </a:lnTo>
                <a:lnTo>
                  <a:pt x="2119020" y="4714"/>
                </a:lnTo>
                <a:lnTo>
                  <a:pt x="207225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2"/>
          <p:cNvSpPr/>
          <p:nvPr/>
        </p:nvSpPr>
        <p:spPr>
          <a:xfrm>
            <a:off x="7423404" y="3058667"/>
            <a:ext cx="2304415" cy="1061085"/>
          </a:xfrm>
          <a:custGeom>
            <a:avLst/>
            <a:gdLst/>
            <a:ahLst/>
            <a:cxnLst/>
            <a:rect l="l" t="t" r="r" b="b"/>
            <a:pathLst>
              <a:path w="2304415" h="1061085">
                <a:moveTo>
                  <a:pt x="2030476" y="0"/>
                </a:moveTo>
                <a:lnTo>
                  <a:pt x="273812" y="0"/>
                </a:lnTo>
                <a:lnTo>
                  <a:pt x="224584" y="4410"/>
                </a:lnTo>
                <a:lnTo>
                  <a:pt x="178256" y="17126"/>
                </a:lnTo>
                <a:lnTo>
                  <a:pt x="135598" y="37375"/>
                </a:lnTo>
                <a:lnTo>
                  <a:pt x="97384" y="64385"/>
                </a:lnTo>
                <a:lnTo>
                  <a:pt x="64385" y="97384"/>
                </a:lnTo>
                <a:lnTo>
                  <a:pt x="37375" y="135598"/>
                </a:lnTo>
                <a:lnTo>
                  <a:pt x="17126" y="178256"/>
                </a:lnTo>
                <a:lnTo>
                  <a:pt x="4410" y="224584"/>
                </a:lnTo>
                <a:lnTo>
                  <a:pt x="0" y="273812"/>
                </a:lnTo>
                <a:lnTo>
                  <a:pt x="0" y="786892"/>
                </a:lnTo>
                <a:lnTo>
                  <a:pt x="4410" y="836119"/>
                </a:lnTo>
                <a:lnTo>
                  <a:pt x="17126" y="882447"/>
                </a:lnTo>
                <a:lnTo>
                  <a:pt x="37375" y="925105"/>
                </a:lnTo>
                <a:lnTo>
                  <a:pt x="64385" y="963319"/>
                </a:lnTo>
                <a:lnTo>
                  <a:pt x="97384" y="996318"/>
                </a:lnTo>
                <a:lnTo>
                  <a:pt x="135598" y="1023328"/>
                </a:lnTo>
                <a:lnTo>
                  <a:pt x="178256" y="1043577"/>
                </a:lnTo>
                <a:lnTo>
                  <a:pt x="224584" y="1056293"/>
                </a:lnTo>
                <a:lnTo>
                  <a:pt x="273812" y="1060704"/>
                </a:lnTo>
                <a:lnTo>
                  <a:pt x="2030476" y="1060704"/>
                </a:lnTo>
                <a:lnTo>
                  <a:pt x="2079703" y="1056293"/>
                </a:lnTo>
                <a:lnTo>
                  <a:pt x="2126031" y="1043577"/>
                </a:lnTo>
                <a:lnTo>
                  <a:pt x="2168689" y="1023328"/>
                </a:lnTo>
                <a:lnTo>
                  <a:pt x="2206903" y="996318"/>
                </a:lnTo>
                <a:lnTo>
                  <a:pt x="2239902" y="963319"/>
                </a:lnTo>
                <a:lnTo>
                  <a:pt x="2266912" y="925105"/>
                </a:lnTo>
                <a:lnTo>
                  <a:pt x="2287161" y="882447"/>
                </a:lnTo>
                <a:lnTo>
                  <a:pt x="2299877" y="836119"/>
                </a:lnTo>
                <a:lnTo>
                  <a:pt x="2304288" y="786892"/>
                </a:lnTo>
                <a:lnTo>
                  <a:pt x="2304288" y="273812"/>
                </a:lnTo>
                <a:lnTo>
                  <a:pt x="2299877" y="224584"/>
                </a:lnTo>
                <a:lnTo>
                  <a:pt x="2287161" y="178256"/>
                </a:lnTo>
                <a:lnTo>
                  <a:pt x="2266912" y="135598"/>
                </a:lnTo>
                <a:lnTo>
                  <a:pt x="2239902" y="97384"/>
                </a:lnTo>
                <a:lnTo>
                  <a:pt x="2206903" y="64385"/>
                </a:lnTo>
                <a:lnTo>
                  <a:pt x="2168689" y="37375"/>
                </a:lnTo>
                <a:lnTo>
                  <a:pt x="2126031" y="17126"/>
                </a:lnTo>
                <a:lnTo>
                  <a:pt x="2079703" y="4410"/>
                </a:lnTo>
                <a:lnTo>
                  <a:pt x="203047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0"/>
          <p:cNvSpPr/>
          <p:nvPr/>
        </p:nvSpPr>
        <p:spPr>
          <a:xfrm>
            <a:off x="7405116" y="4250435"/>
            <a:ext cx="2304415" cy="928369"/>
          </a:xfrm>
          <a:custGeom>
            <a:avLst/>
            <a:gdLst/>
            <a:ahLst/>
            <a:cxnLst/>
            <a:rect l="l" t="t" r="r" b="b"/>
            <a:pathLst>
              <a:path w="2304415" h="928370">
                <a:moveTo>
                  <a:pt x="2064765" y="0"/>
                </a:moveTo>
                <a:lnTo>
                  <a:pt x="239522" y="0"/>
                </a:lnTo>
                <a:lnTo>
                  <a:pt x="191235" y="4864"/>
                </a:lnTo>
                <a:lnTo>
                  <a:pt x="146268" y="18815"/>
                </a:lnTo>
                <a:lnTo>
                  <a:pt x="105581" y="40893"/>
                </a:lnTo>
                <a:lnTo>
                  <a:pt x="70135" y="70135"/>
                </a:lnTo>
                <a:lnTo>
                  <a:pt x="40893" y="105581"/>
                </a:lnTo>
                <a:lnTo>
                  <a:pt x="18815" y="146268"/>
                </a:lnTo>
                <a:lnTo>
                  <a:pt x="4864" y="191235"/>
                </a:lnTo>
                <a:lnTo>
                  <a:pt x="0" y="239521"/>
                </a:lnTo>
                <a:lnTo>
                  <a:pt x="0" y="688594"/>
                </a:lnTo>
                <a:lnTo>
                  <a:pt x="4864" y="736880"/>
                </a:lnTo>
                <a:lnTo>
                  <a:pt x="18815" y="781847"/>
                </a:lnTo>
                <a:lnTo>
                  <a:pt x="40893" y="822534"/>
                </a:lnTo>
                <a:lnTo>
                  <a:pt x="70135" y="857980"/>
                </a:lnTo>
                <a:lnTo>
                  <a:pt x="105581" y="887222"/>
                </a:lnTo>
                <a:lnTo>
                  <a:pt x="146268" y="909300"/>
                </a:lnTo>
                <a:lnTo>
                  <a:pt x="191235" y="923251"/>
                </a:lnTo>
                <a:lnTo>
                  <a:pt x="239522" y="928115"/>
                </a:lnTo>
                <a:lnTo>
                  <a:pt x="2064765" y="928115"/>
                </a:lnTo>
                <a:lnTo>
                  <a:pt x="2113052" y="923251"/>
                </a:lnTo>
                <a:lnTo>
                  <a:pt x="2158019" y="909300"/>
                </a:lnTo>
                <a:lnTo>
                  <a:pt x="2198706" y="887222"/>
                </a:lnTo>
                <a:lnTo>
                  <a:pt x="2234152" y="857980"/>
                </a:lnTo>
                <a:lnTo>
                  <a:pt x="2263394" y="822534"/>
                </a:lnTo>
                <a:lnTo>
                  <a:pt x="2285472" y="781847"/>
                </a:lnTo>
                <a:lnTo>
                  <a:pt x="2299423" y="736880"/>
                </a:lnTo>
                <a:lnTo>
                  <a:pt x="2304287" y="688594"/>
                </a:lnTo>
                <a:lnTo>
                  <a:pt x="2304287" y="239521"/>
                </a:lnTo>
                <a:lnTo>
                  <a:pt x="2299423" y="191235"/>
                </a:lnTo>
                <a:lnTo>
                  <a:pt x="2285472" y="146268"/>
                </a:lnTo>
                <a:lnTo>
                  <a:pt x="2263394" y="105581"/>
                </a:lnTo>
                <a:lnTo>
                  <a:pt x="2234152" y="70135"/>
                </a:lnTo>
                <a:lnTo>
                  <a:pt x="2198706" y="40893"/>
                </a:lnTo>
                <a:lnTo>
                  <a:pt x="2158019" y="18815"/>
                </a:lnTo>
                <a:lnTo>
                  <a:pt x="2113052" y="4864"/>
                </a:lnTo>
                <a:lnTo>
                  <a:pt x="206476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7405116" y="5289803"/>
            <a:ext cx="2304415" cy="990600"/>
          </a:xfrm>
          <a:custGeom>
            <a:avLst/>
            <a:gdLst/>
            <a:ahLst/>
            <a:cxnLst/>
            <a:rect l="l" t="t" r="r" b="b"/>
            <a:pathLst>
              <a:path w="2304415" h="990600">
                <a:moveTo>
                  <a:pt x="2048636" y="0"/>
                </a:moveTo>
                <a:lnTo>
                  <a:pt x="255650" y="0"/>
                </a:lnTo>
                <a:lnTo>
                  <a:pt x="209689" y="4117"/>
                </a:lnTo>
                <a:lnTo>
                  <a:pt x="166433" y="15990"/>
                </a:lnTo>
                <a:lnTo>
                  <a:pt x="126604" y="34896"/>
                </a:lnTo>
                <a:lnTo>
                  <a:pt x="90925" y="60115"/>
                </a:lnTo>
                <a:lnTo>
                  <a:pt x="60115" y="90925"/>
                </a:lnTo>
                <a:lnTo>
                  <a:pt x="34896" y="126604"/>
                </a:lnTo>
                <a:lnTo>
                  <a:pt x="15990" y="166433"/>
                </a:lnTo>
                <a:lnTo>
                  <a:pt x="4117" y="209689"/>
                </a:lnTo>
                <a:lnTo>
                  <a:pt x="0" y="255651"/>
                </a:lnTo>
                <a:lnTo>
                  <a:pt x="0" y="734936"/>
                </a:lnTo>
                <a:lnTo>
                  <a:pt x="4117" y="780892"/>
                </a:lnTo>
                <a:lnTo>
                  <a:pt x="15990" y="824145"/>
                </a:lnTo>
                <a:lnTo>
                  <a:pt x="34896" y="863974"/>
                </a:lnTo>
                <a:lnTo>
                  <a:pt x="60115" y="899656"/>
                </a:lnTo>
                <a:lnTo>
                  <a:pt x="90925" y="930470"/>
                </a:lnTo>
                <a:lnTo>
                  <a:pt x="126604" y="955694"/>
                </a:lnTo>
                <a:lnTo>
                  <a:pt x="166433" y="974604"/>
                </a:lnTo>
                <a:lnTo>
                  <a:pt x="209689" y="986480"/>
                </a:lnTo>
                <a:lnTo>
                  <a:pt x="255650" y="990600"/>
                </a:lnTo>
                <a:lnTo>
                  <a:pt x="2048636" y="990600"/>
                </a:lnTo>
                <a:lnTo>
                  <a:pt x="2094598" y="986480"/>
                </a:lnTo>
                <a:lnTo>
                  <a:pt x="2137854" y="974604"/>
                </a:lnTo>
                <a:lnTo>
                  <a:pt x="2177683" y="955694"/>
                </a:lnTo>
                <a:lnTo>
                  <a:pt x="2213362" y="930470"/>
                </a:lnTo>
                <a:lnTo>
                  <a:pt x="2244172" y="899656"/>
                </a:lnTo>
                <a:lnTo>
                  <a:pt x="2269391" y="863974"/>
                </a:lnTo>
                <a:lnTo>
                  <a:pt x="2288297" y="824145"/>
                </a:lnTo>
                <a:lnTo>
                  <a:pt x="2300170" y="780892"/>
                </a:lnTo>
                <a:lnTo>
                  <a:pt x="2304287" y="734936"/>
                </a:lnTo>
                <a:lnTo>
                  <a:pt x="2304287" y="255651"/>
                </a:lnTo>
                <a:lnTo>
                  <a:pt x="2300170" y="209689"/>
                </a:lnTo>
                <a:lnTo>
                  <a:pt x="2288297" y="166433"/>
                </a:lnTo>
                <a:lnTo>
                  <a:pt x="2269391" y="126604"/>
                </a:lnTo>
                <a:lnTo>
                  <a:pt x="2244172" y="90925"/>
                </a:lnTo>
                <a:lnTo>
                  <a:pt x="2213362" y="60115"/>
                </a:lnTo>
                <a:lnTo>
                  <a:pt x="2177683" y="34896"/>
                </a:lnTo>
                <a:lnTo>
                  <a:pt x="2137854" y="15990"/>
                </a:lnTo>
                <a:lnTo>
                  <a:pt x="2094598" y="4117"/>
                </a:lnTo>
                <a:lnTo>
                  <a:pt x="204863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2290572"/>
            <a:ext cx="359664" cy="359663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1236370" y="2292857"/>
            <a:ext cx="9848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779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КАТЕГОРИЯ 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 ПО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Л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Ч</a:t>
            </a:r>
            <a:r>
              <a:rPr sz="1000" b="1" spc="-40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1000" b="1" spc="1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000" b="1" spc="-10" dirty="0">
                <a:solidFill>
                  <a:srgbClr val="46559F"/>
                </a:solidFill>
                <a:latin typeface="Arial"/>
                <a:cs typeface="Arial"/>
              </a:rPr>
              <a:t>ЕЛЕ</a:t>
            </a:r>
            <a:r>
              <a:rPr sz="1000" b="1" spc="-5" dirty="0">
                <a:solidFill>
                  <a:srgbClr val="46559F"/>
                </a:solidFill>
                <a:latin typeface="Arial"/>
                <a:cs typeface="Arial"/>
              </a:rPr>
              <a:t>Й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28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383" y="3383279"/>
            <a:ext cx="359664" cy="359664"/>
          </a:xfrm>
          <a:prstGeom prst="rect">
            <a:avLst/>
          </a:prstGeom>
        </p:spPr>
      </p:pic>
      <p:sp>
        <p:nvSpPr>
          <p:cNvPr id="29" name="object 8"/>
          <p:cNvSpPr txBox="1"/>
          <p:nvPr/>
        </p:nvSpPr>
        <p:spPr>
          <a:xfrm>
            <a:off x="1367155" y="3404996"/>
            <a:ext cx="77597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ЕР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ИИ 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ОТБОРА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0" name="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383" y="4497323"/>
            <a:ext cx="359664" cy="359663"/>
          </a:xfrm>
          <a:prstGeom prst="rect">
            <a:avLst/>
          </a:prstGeom>
        </p:spPr>
      </p:pic>
      <p:sp>
        <p:nvSpPr>
          <p:cNvPr id="31" name="object 16"/>
          <p:cNvSpPr txBox="1"/>
          <p:nvPr/>
        </p:nvSpPr>
        <p:spPr>
          <a:xfrm>
            <a:off x="1286383" y="4493133"/>
            <a:ext cx="91566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9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ПОРЯДОК 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ПОЛ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УЧЕ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1163827" y="5474614"/>
            <a:ext cx="108458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indent="-16764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М</a:t>
            </a:r>
            <a:r>
              <a:rPr sz="1100" b="1" spc="-45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ВН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- 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ПРАВОВОЙ</a:t>
            </a:r>
            <a:endParaRPr sz="1100" dirty="0">
              <a:latin typeface="Arial"/>
              <a:cs typeface="Arial"/>
            </a:endParaRPr>
          </a:p>
          <a:p>
            <a:pPr marL="398145">
              <a:lnSpc>
                <a:spcPct val="100000"/>
              </a:lnSpc>
              <a:spcBef>
                <a:spcPts val="5"/>
              </a:spcBef>
            </a:pP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АКТ**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3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383" y="5529071"/>
            <a:ext cx="359664" cy="361188"/>
          </a:xfrm>
          <a:prstGeom prst="rect">
            <a:avLst/>
          </a:prstGeom>
        </p:spPr>
      </p:pic>
      <p:sp>
        <p:nvSpPr>
          <p:cNvPr id="34" name="object 14"/>
          <p:cNvSpPr txBox="1"/>
          <p:nvPr/>
        </p:nvSpPr>
        <p:spPr>
          <a:xfrm>
            <a:off x="2515616" y="2199894"/>
            <a:ext cx="20802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734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субъекты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хозяйственной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деятельности,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зарегистрированные</a:t>
            </a:r>
            <a:endParaRPr sz="9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территории</a:t>
            </a:r>
            <a:r>
              <a:rPr sz="900" b="1" spc="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муниципального</a:t>
            </a:r>
            <a:endParaRPr sz="9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образования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5" name="object 22"/>
          <p:cNvSpPr txBox="1"/>
          <p:nvPr/>
        </p:nvSpPr>
        <p:spPr>
          <a:xfrm>
            <a:off x="2579370" y="3301110"/>
            <a:ext cx="1953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соответствии</a:t>
            </a:r>
            <a:r>
              <a:rPr sz="900" b="1" spc="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с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утверждёнными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порядками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и </a:t>
            </a:r>
            <a:r>
              <a:rPr sz="900" b="1" spc="-10" dirty="0">
                <a:latin typeface="Arial"/>
                <a:cs typeface="Arial"/>
              </a:rPr>
              <a:t>условиями</a:t>
            </a:r>
            <a:endParaRPr sz="900" dirty="0">
              <a:latin typeface="Arial"/>
              <a:cs typeface="Arial"/>
            </a:endParaRPr>
          </a:p>
          <a:p>
            <a:pPr marL="132715" marR="127635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предоставления финансовой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поддержки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2441575" y="4248150"/>
            <a:ext cx="2192020" cy="36676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субсидирование</a:t>
            </a:r>
            <a:endParaRPr sz="900" dirty="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предоставление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налоговых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льгот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7" name="object 34"/>
          <p:cNvSpPr txBox="1"/>
          <p:nvPr/>
        </p:nvSpPr>
        <p:spPr>
          <a:xfrm>
            <a:off x="5035422" y="2216277"/>
            <a:ext cx="2080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734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субъекты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хозяйственной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деятельности,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зарегистрированные</a:t>
            </a:r>
            <a:endParaRPr sz="900" dirty="0">
              <a:latin typeface="Arial"/>
              <a:cs typeface="Arial"/>
            </a:endParaRPr>
          </a:p>
          <a:p>
            <a:pPr marL="669290" marR="125730" indent="-53530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территории</a:t>
            </a:r>
            <a:r>
              <a:rPr sz="900" b="1" spc="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муниципального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образования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9" name="object 32"/>
          <p:cNvSpPr txBox="1"/>
          <p:nvPr/>
        </p:nvSpPr>
        <p:spPr>
          <a:xfrm>
            <a:off x="5101844" y="3083813"/>
            <a:ext cx="2035810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marR="261620" indent="-36830">
              <a:lnSpc>
                <a:spcPct val="100000"/>
              </a:lnSpc>
              <a:spcBef>
                <a:spcPts val="100"/>
              </a:spcBef>
            </a:pPr>
            <a:r>
              <a:rPr sz="850" b="1" spc="-5" dirty="0">
                <a:latin typeface="Arial"/>
                <a:cs typeface="Arial"/>
              </a:rPr>
              <a:t>согласно</a:t>
            </a:r>
            <a:r>
              <a:rPr sz="850" b="1" spc="1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порядку</a:t>
            </a:r>
            <a:r>
              <a:rPr sz="850" b="1" dirty="0">
                <a:latin typeface="Arial"/>
                <a:cs typeface="Arial"/>
              </a:rPr>
              <a:t> и</a:t>
            </a:r>
            <a:r>
              <a:rPr sz="850" b="1" spc="-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условиям </a:t>
            </a:r>
            <a:r>
              <a:rPr sz="850" b="1" spc="-22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предоставления</a:t>
            </a:r>
            <a:r>
              <a:rPr sz="850" b="1" spc="1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имущества:</a:t>
            </a:r>
            <a:endParaRPr sz="850" dirty="0">
              <a:latin typeface="Arial"/>
              <a:cs typeface="Arial"/>
            </a:endParaRPr>
          </a:p>
          <a:p>
            <a:pPr marL="182880" marR="128270" indent="-94615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260985" algn="l"/>
                <a:tab pos="261620" algn="l"/>
              </a:tabLst>
            </a:pPr>
            <a:r>
              <a:rPr sz="850" b="1" spc="-5" dirty="0" err="1">
                <a:latin typeface="Arial"/>
                <a:cs typeface="Arial"/>
              </a:rPr>
              <a:t>соответствие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приоритетным </a:t>
            </a:r>
            <a:r>
              <a:rPr sz="850" b="1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направлениям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инвестиционной</a:t>
            </a:r>
            <a:endParaRPr sz="850" dirty="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</a:pPr>
            <a:r>
              <a:rPr sz="850" b="1" spc="-5" dirty="0">
                <a:latin typeface="Arial"/>
                <a:cs typeface="Arial"/>
              </a:rPr>
              <a:t>политики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муниципалитета</a:t>
            </a:r>
            <a:endParaRPr sz="850" dirty="0">
              <a:latin typeface="Arial"/>
              <a:cs typeface="Arial"/>
            </a:endParaRPr>
          </a:p>
          <a:p>
            <a:pPr marL="59690" marR="5080" indent="-47625">
              <a:lnSpc>
                <a:spcPct val="100000"/>
              </a:lnSpc>
              <a:spcBef>
                <a:spcPts val="305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850" b="1" spc="-5" dirty="0">
                <a:latin typeface="Arial"/>
                <a:cs typeface="Arial"/>
              </a:rPr>
              <a:t>финансирование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проекта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в </a:t>
            </a:r>
            <a:r>
              <a:rPr sz="850" b="1" spc="-5" dirty="0">
                <a:latin typeface="Arial"/>
                <a:cs typeface="Arial"/>
              </a:rPr>
              <a:t>том </a:t>
            </a:r>
            <a:r>
              <a:rPr sz="850" b="1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числе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за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счет</a:t>
            </a:r>
            <a:r>
              <a:rPr sz="850" b="1" spc="5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собственных</a:t>
            </a:r>
            <a:r>
              <a:rPr sz="850" b="1" spc="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средств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30"/>
          <p:cNvSpPr txBox="1"/>
          <p:nvPr/>
        </p:nvSpPr>
        <p:spPr>
          <a:xfrm>
            <a:off x="4964429" y="4306646"/>
            <a:ext cx="219011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715" indent="-172720" algn="just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Font typeface="Microsoft Sans Serif"/>
              <a:buChar char="•"/>
              <a:tabLst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льготы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аренде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имущества,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являющегося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муниципальной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собственностью</a:t>
            </a:r>
            <a:endParaRPr sz="900" dirty="0">
              <a:latin typeface="Arial"/>
              <a:cs typeface="Arial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305"/>
              </a:spcBef>
              <a:buClr>
                <a:srgbClr val="2E5496"/>
              </a:buClr>
              <a:buFont typeface="Microsoft Sans Serif"/>
              <a:buChar char="•"/>
              <a:tabLst>
                <a:tab pos="185420" algn="l"/>
                <a:tab pos="1558925" algn="l"/>
              </a:tabLst>
            </a:pPr>
            <a:r>
              <a:rPr sz="900" b="1" spc="-5" dirty="0">
                <a:latin typeface="Arial"/>
                <a:cs typeface="Arial"/>
              </a:rPr>
              <a:t>залоговая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поддержка</a:t>
            </a:r>
            <a:r>
              <a:rPr sz="900" b="1" dirty="0">
                <a:latin typeface="Arial"/>
                <a:cs typeface="Arial"/>
              </a:rPr>
              <a:t> для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обес</a:t>
            </a:r>
            <a:r>
              <a:rPr sz="900" b="1" spc="-2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ече</a:t>
            </a:r>
            <a:r>
              <a:rPr sz="900" b="1" spc="-20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ия	</a:t>
            </a:r>
            <a:r>
              <a:rPr sz="900" b="1" spc="-10" dirty="0">
                <a:latin typeface="Arial"/>
                <a:cs typeface="Arial"/>
              </a:rPr>
              <a:t>кр</a:t>
            </a:r>
            <a:r>
              <a:rPr sz="900" b="1" dirty="0">
                <a:latin typeface="Arial"/>
                <a:cs typeface="Arial"/>
              </a:rPr>
              <a:t>ед</a:t>
            </a:r>
            <a:r>
              <a:rPr sz="900" b="1" spc="10" dirty="0">
                <a:latin typeface="Arial"/>
                <a:cs typeface="Arial"/>
              </a:rPr>
              <a:t>и</a:t>
            </a:r>
            <a:r>
              <a:rPr sz="900" b="1" spc="-35" dirty="0">
                <a:latin typeface="Arial"/>
                <a:cs typeface="Arial"/>
              </a:rPr>
              <a:t>т</a:t>
            </a:r>
            <a:r>
              <a:rPr sz="900" b="1" spc="-5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ых  </a:t>
            </a:r>
            <a:r>
              <a:rPr sz="900" b="1" spc="-10" dirty="0">
                <a:latin typeface="Arial"/>
                <a:cs typeface="Arial"/>
              </a:rPr>
              <a:t>обязательств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36306" y="4304157"/>
            <a:ext cx="2014855" cy="6889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spc="-5" dirty="0">
                <a:latin typeface="Arial"/>
                <a:cs typeface="Arial"/>
              </a:rPr>
              <a:t>по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справочным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телефонам</a:t>
            </a:r>
            <a:endParaRPr sz="900" dirty="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ходе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личного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приёма</a:t>
            </a:r>
            <a:endParaRPr sz="90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300"/>
              </a:spcBef>
              <a:buClr>
                <a:srgbClr val="2E5496"/>
              </a:buClr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sz="900" b="1" dirty="0">
                <a:latin typeface="Arial"/>
                <a:cs typeface="Arial"/>
              </a:rPr>
              <a:t>в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форме</a:t>
            </a:r>
            <a:r>
              <a:rPr sz="900" b="1" spc="-15" dirty="0">
                <a:latin typeface="Arial"/>
                <a:cs typeface="Arial"/>
              </a:rPr>
              <a:t> ответа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на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письменное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обращение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2" name="object 43"/>
          <p:cNvSpPr txBox="1"/>
          <p:nvPr/>
        </p:nvSpPr>
        <p:spPr>
          <a:xfrm>
            <a:off x="7583169" y="3437001"/>
            <a:ext cx="2023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без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применения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количественных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и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качественных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критериев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3" name="object 36"/>
          <p:cNvSpPr txBox="1"/>
          <p:nvPr/>
        </p:nvSpPr>
        <p:spPr>
          <a:xfrm>
            <a:off x="7503032" y="2284857"/>
            <a:ext cx="21120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юридические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лица,</a:t>
            </a:r>
            <a:endParaRPr sz="9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индивидуальные предприниматели,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физические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лица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4" name="object 20"/>
          <p:cNvSpPr txBox="1"/>
          <p:nvPr/>
        </p:nvSpPr>
        <p:spPr>
          <a:xfrm>
            <a:off x="7767573" y="1399794"/>
            <a:ext cx="1617980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ИНФОРМАЦИОННАЯ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КОНСУЛЬТАЦИОННАЯ </a:t>
            </a:r>
            <a:r>
              <a:rPr sz="11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ПОДДЕРЖКА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5" name="object 12"/>
          <p:cNvSpPr txBox="1"/>
          <p:nvPr/>
        </p:nvSpPr>
        <p:spPr>
          <a:xfrm>
            <a:off x="5385308" y="1475994"/>
            <a:ext cx="134556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ИМУ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Я 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ПОДДЕРЖКА*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6" name="object 18"/>
          <p:cNvSpPr txBox="1"/>
          <p:nvPr/>
        </p:nvSpPr>
        <p:spPr>
          <a:xfrm>
            <a:off x="2537586" y="1561845"/>
            <a:ext cx="20066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ФИНАНСОВАЯ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ПОДДЕРЖКА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3"/>
          <p:cNvSpPr/>
          <p:nvPr/>
        </p:nvSpPr>
        <p:spPr>
          <a:xfrm>
            <a:off x="626363" y="181355"/>
            <a:ext cx="1786255" cy="285115"/>
          </a:xfrm>
          <a:custGeom>
            <a:avLst/>
            <a:gdLst/>
            <a:ahLst/>
            <a:cxnLst/>
            <a:rect l="l" t="t" r="r" b="b"/>
            <a:pathLst>
              <a:path w="1786255" h="285115">
                <a:moveTo>
                  <a:pt x="1643634" y="0"/>
                </a:moveTo>
                <a:lnTo>
                  <a:pt x="142494" y="0"/>
                </a:lnTo>
                <a:lnTo>
                  <a:pt x="97453" y="7260"/>
                </a:lnTo>
                <a:lnTo>
                  <a:pt x="58336" y="27480"/>
                </a:lnTo>
                <a:lnTo>
                  <a:pt x="27491" y="58320"/>
                </a:lnTo>
                <a:lnTo>
                  <a:pt x="7263" y="97438"/>
                </a:lnTo>
                <a:lnTo>
                  <a:pt x="0" y="142494"/>
                </a:lnTo>
                <a:lnTo>
                  <a:pt x="7263" y="187549"/>
                </a:lnTo>
                <a:lnTo>
                  <a:pt x="27491" y="226667"/>
                </a:lnTo>
                <a:lnTo>
                  <a:pt x="58336" y="257507"/>
                </a:lnTo>
                <a:lnTo>
                  <a:pt x="97453" y="277727"/>
                </a:lnTo>
                <a:lnTo>
                  <a:pt x="142494" y="284988"/>
                </a:lnTo>
                <a:lnTo>
                  <a:pt x="1643634" y="284988"/>
                </a:lnTo>
                <a:lnTo>
                  <a:pt x="1688689" y="277727"/>
                </a:lnTo>
                <a:lnTo>
                  <a:pt x="1727807" y="257507"/>
                </a:lnTo>
                <a:lnTo>
                  <a:pt x="1758647" y="226667"/>
                </a:lnTo>
                <a:lnTo>
                  <a:pt x="1778867" y="187549"/>
                </a:lnTo>
                <a:lnTo>
                  <a:pt x="1786128" y="142494"/>
                </a:lnTo>
                <a:lnTo>
                  <a:pt x="1778867" y="97438"/>
                </a:lnTo>
                <a:lnTo>
                  <a:pt x="1758647" y="58320"/>
                </a:lnTo>
                <a:lnTo>
                  <a:pt x="1727807" y="27480"/>
                </a:lnTo>
                <a:lnTo>
                  <a:pt x="1688689" y="7260"/>
                </a:lnTo>
                <a:lnTo>
                  <a:pt x="164363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"/>
          <p:cNvSpPr txBox="1"/>
          <p:nvPr/>
        </p:nvSpPr>
        <p:spPr>
          <a:xfrm>
            <a:off x="764235" y="247269"/>
            <a:ext cx="15157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поддержки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инвесторов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9" name="object 26"/>
          <p:cNvSpPr txBox="1"/>
          <p:nvPr/>
        </p:nvSpPr>
        <p:spPr>
          <a:xfrm>
            <a:off x="2473832" y="5340523"/>
            <a:ext cx="2008505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sz="900" spc="-5" dirty="0" err="1">
                <a:latin typeface="Microsoft Sans Serif"/>
                <a:cs typeface="Microsoft Sans Serif"/>
              </a:rPr>
              <a:t>Решение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lang="ru-RU" sz="900" spc="-30" dirty="0">
                <a:latin typeface="Microsoft Sans Serif"/>
                <a:cs typeface="Microsoft Sans Serif"/>
              </a:rPr>
              <a:t>МРСНД от 28.11.2016 года № 120-р</a:t>
            </a: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lang="ru-RU" sz="900" spc="-30" dirty="0">
                <a:latin typeface="Microsoft Sans Serif"/>
                <a:cs typeface="Microsoft Sans Serif"/>
              </a:rPr>
              <a:t>Постановление от 02.11.2015г. </a:t>
            </a:r>
            <a:r>
              <a:rPr lang="ru-RU" sz="900" spc="-30">
                <a:latin typeface="Microsoft Sans Serif"/>
                <a:cs typeface="Microsoft Sans Serif"/>
              </a:rPr>
              <a:t>№869</a:t>
            </a:r>
            <a:endParaRPr lang="ru-RU" sz="900" spc="-30" dirty="0">
              <a:latin typeface="Microsoft Sans Serif"/>
              <a:cs typeface="Microsoft Sans Serif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0" name="object 26"/>
          <p:cNvSpPr txBox="1"/>
          <p:nvPr/>
        </p:nvSpPr>
        <p:spPr>
          <a:xfrm>
            <a:off x="4964429" y="5313612"/>
            <a:ext cx="2008505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r>
              <a:rPr sz="900" spc="-5" dirty="0" err="1">
                <a:latin typeface="Microsoft Sans Serif"/>
                <a:cs typeface="Microsoft Sans Serif"/>
              </a:rPr>
              <a:t>Решение</a:t>
            </a:r>
            <a:r>
              <a:rPr lang="ru-RU" sz="900" spc="-5" dirty="0">
                <a:latin typeface="Microsoft Sans Serif"/>
                <a:cs typeface="Microsoft Sans Serif"/>
              </a:rPr>
              <a:t> </a:t>
            </a:r>
            <a:r>
              <a:rPr lang="ru-RU" sz="900" spc="-30" dirty="0">
                <a:latin typeface="Microsoft Sans Serif"/>
                <a:cs typeface="Microsoft Sans Serif"/>
              </a:rPr>
              <a:t>Магдагачинского районного Совета народных депутатов от 25.04.2014 года  №29/237</a:t>
            </a: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</a:tabLst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1" name="object 39"/>
          <p:cNvSpPr txBox="1"/>
          <p:nvPr/>
        </p:nvSpPr>
        <p:spPr>
          <a:xfrm>
            <a:off x="7504429" y="5387469"/>
            <a:ext cx="218059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2E5496"/>
              </a:buClr>
              <a:buChar char="•"/>
              <a:tabLst>
                <a:tab pos="184785" algn="l"/>
                <a:tab pos="185420" algn="l"/>
                <a:tab pos="1326515" algn="l"/>
              </a:tabLst>
            </a:pPr>
            <a:r>
              <a:rPr sz="900" spc="-5" dirty="0">
                <a:latin typeface="Microsoft Sans Serif"/>
                <a:cs typeface="Microsoft Sans Serif"/>
              </a:rPr>
              <a:t>По</a:t>
            </a:r>
            <a:r>
              <a:rPr sz="900" spc="5" dirty="0">
                <a:latin typeface="Microsoft Sans Serif"/>
                <a:cs typeface="Microsoft Sans Serif"/>
              </a:rPr>
              <a:t>с</a:t>
            </a:r>
            <a:r>
              <a:rPr sz="900" spc="-5" dirty="0">
                <a:latin typeface="Microsoft Sans Serif"/>
                <a:cs typeface="Microsoft Sans Serif"/>
              </a:rPr>
              <a:t>т</a:t>
            </a:r>
            <a:r>
              <a:rPr sz="900" dirty="0">
                <a:latin typeface="Microsoft Sans Serif"/>
                <a:cs typeface="Microsoft Sans Serif"/>
              </a:rPr>
              <a:t>а</a:t>
            </a:r>
            <a:r>
              <a:rPr sz="900" spc="-10" dirty="0">
                <a:latin typeface="Microsoft Sans Serif"/>
                <a:cs typeface="Microsoft Sans Serif"/>
              </a:rPr>
              <a:t>н</a:t>
            </a:r>
            <a:r>
              <a:rPr sz="900" dirty="0">
                <a:latin typeface="Microsoft Sans Serif"/>
                <a:cs typeface="Microsoft Sans Serif"/>
              </a:rPr>
              <a:t>ов</a:t>
            </a:r>
            <a:r>
              <a:rPr sz="900" spc="5" dirty="0">
                <a:latin typeface="Microsoft Sans Serif"/>
                <a:cs typeface="Microsoft Sans Serif"/>
              </a:rPr>
              <a:t>л</a:t>
            </a:r>
            <a:r>
              <a:rPr sz="900" dirty="0">
                <a:latin typeface="Microsoft Sans Serif"/>
                <a:cs typeface="Microsoft Sans Serif"/>
              </a:rPr>
              <a:t>е</a:t>
            </a:r>
            <a:r>
              <a:rPr sz="900" spc="-10" dirty="0">
                <a:latin typeface="Microsoft Sans Serif"/>
                <a:cs typeface="Microsoft Sans Serif"/>
              </a:rPr>
              <a:t>н</a:t>
            </a:r>
            <a:r>
              <a:rPr sz="900" spc="-5" dirty="0">
                <a:latin typeface="Microsoft Sans Serif"/>
                <a:cs typeface="Microsoft Sans Serif"/>
              </a:rPr>
              <a:t>ие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dirty="0" err="1">
                <a:latin typeface="Microsoft Sans Serif"/>
                <a:cs typeface="Microsoft Sans Serif"/>
              </a:rPr>
              <a:t>Ад</a:t>
            </a:r>
            <a:r>
              <a:rPr sz="900" spc="-35" dirty="0" err="1">
                <a:latin typeface="Microsoft Sans Serif"/>
                <a:cs typeface="Microsoft Sans Serif"/>
              </a:rPr>
              <a:t>м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sz="900" spc="-10" dirty="0" err="1">
                <a:latin typeface="Microsoft Sans Serif"/>
                <a:cs typeface="Microsoft Sans Serif"/>
              </a:rPr>
              <a:t>н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sz="900" dirty="0" err="1">
                <a:latin typeface="Microsoft Sans Serif"/>
                <a:cs typeface="Microsoft Sans Serif"/>
              </a:rPr>
              <a:t>с</a:t>
            </a:r>
            <a:r>
              <a:rPr sz="900" spc="-5" dirty="0" err="1">
                <a:latin typeface="Microsoft Sans Serif"/>
                <a:cs typeface="Microsoft Sans Serif"/>
              </a:rPr>
              <a:t>т</a:t>
            </a:r>
            <a:r>
              <a:rPr sz="900" dirty="0" err="1">
                <a:latin typeface="Microsoft Sans Serif"/>
                <a:cs typeface="Microsoft Sans Serif"/>
              </a:rPr>
              <a:t>ра</a:t>
            </a:r>
            <a:r>
              <a:rPr sz="900" spc="-5" dirty="0" err="1">
                <a:latin typeface="Microsoft Sans Serif"/>
                <a:cs typeface="Microsoft Sans Serif"/>
              </a:rPr>
              <a:t>ц</a:t>
            </a:r>
            <a:r>
              <a:rPr sz="900" spc="-20" dirty="0" err="1">
                <a:latin typeface="Microsoft Sans Serif"/>
                <a:cs typeface="Microsoft Sans Serif"/>
              </a:rPr>
              <a:t>и</a:t>
            </a:r>
            <a:r>
              <a:rPr sz="900" spc="-5" dirty="0" err="1">
                <a:latin typeface="Microsoft Sans Serif"/>
                <a:cs typeface="Microsoft Sans Serif"/>
              </a:rPr>
              <a:t>и</a:t>
            </a:r>
            <a:r>
              <a:rPr lang="ru-RU" sz="900" spc="-5" dirty="0">
                <a:latin typeface="Microsoft Sans Serif"/>
                <a:cs typeface="Microsoft Sans Serif"/>
              </a:rPr>
              <a:t> Магдагачинского района от 13.03.2015г №337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26363" y="6535124"/>
            <a:ext cx="4953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7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337104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реестрах инвестиционных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                       на сайте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http://www.magdagachi.ru/index.php?option=com_k2&amp;view=itemlist&amp;task=category&amp;id=321:reestr-investitsionnyih-ploschadok&amp;Itemid=2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474434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</a:t>
            </a:r>
            <a:r>
              <a:rPr lang="ru-RU" sz="800" noProof="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можно                                по</a:t>
            </a:r>
            <a:r>
              <a:rPr kumimoji="0" lang="ru-RU" sz="800" b="0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ссылке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http://www.magdagachi.ru/index.php?option=com_k2&amp;view=item&amp;id=2991:reestr-munitsipalnogo-imuschestva&amp;Itemid=2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03" y="1410457"/>
            <a:ext cx="3991893" cy="3881566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168688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6317949" y="6036613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1903" y="5957928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3437634" y="1545372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670709" y="158884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Пионерский лагерь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437634" y="1855781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93796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Каолиновый завод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664584" y="228708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аренду и строительство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02" y="3476074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02" y="4859766"/>
            <a:ext cx="360000" cy="360000"/>
          </a:xfrm>
          <a:prstGeom prst="rect">
            <a:avLst/>
          </a:prstGeom>
        </p:spPr>
      </p:pic>
      <p:pic>
        <p:nvPicPr>
          <p:cNvPr id="68" name="Рисунок 67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8875" y="4654348"/>
            <a:ext cx="180000" cy="180000"/>
          </a:xfrm>
          <a:prstGeom prst="rect">
            <a:avLst/>
          </a:prstGeom>
        </p:spPr>
      </p:pic>
      <p:sp>
        <p:nvSpPr>
          <p:cNvPr id="70" name="Овал 69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7600269" y="21536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7613230" y="25654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374804" y="516025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lang="en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 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61" name="object 8"/>
          <p:cNvGrpSpPr/>
          <p:nvPr/>
        </p:nvGrpSpPr>
        <p:grpSpPr>
          <a:xfrm>
            <a:off x="626363" y="1402080"/>
            <a:ext cx="1710055" cy="1710055"/>
            <a:chOff x="626363" y="1402080"/>
            <a:chExt cx="1710055" cy="1710055"/>
          </a:xfrm>
        </p:grpSpPr>
        <p:sp>
          <p:nvSpPr>
            <p:cNvPr id="65" name="object 9"/>
            <p:cNvSpPr/>
            <p:nvPr/>
          </p:nvSpPr>
          <p:spPr>
            <a:xfrm>
              <a:off x="626363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5" h="1710055">
                  <a:moveTo>
                    <a:pt x="1428877" y="0"/>
                  </a:moveTo>
                  <a:lnTo>
                    <a:pt x="281025" y="0"/>
                  </a:lnTo>
                  <a:lnTo>
                    <a:pt x="235441" y="3679"/>
                  </a:lnTo>
                  <a:lnTo>
                    <a:pt x="192199" y="14330"/>
                  </a:lnTo>
                  <a:lnTo>
                    <a:pt x="151877" y="31375"/>
                  </a:lnTo>
                  <a:lnTo>
                    <a:pt x="115055" y="54234"/>
                  </a:lnTo>
                  <a:lnTo>
                    <a:pt x="82310" y="82327"/>
                  </a:lnTo>
                  <a:lnTo>
                    <a:pt x="54221" y="115077"/>
                  </a:lnTo>
                  <a:lnTo>
                    <a:pt x="31367" y="151903"/>
                  </a:lnTo>
                  <a:lnTo>
                    <a:pt x="14326" y="192227"/>
                  </a:lnTo>
                  <a:lnTo>
                    <a:pt x="3678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8" y="1474458"/>
                  </a:lnTo>
                  <a:lnTo>
                    <a:pt x="14326" y="1517700"/>
                  </a:lnTo>
                  <a:lnTo>
                    <a:pt x="31367" y="1558024"/>
                  </a:lnTo>
                  <a:lnTo>
                    <a:pt x="54221" y="1594850"/>
                  </a:lnTo>
                  <a:lnTo>
                    <a:pt x="82310" y="1627600"/>
                  </a:lnTo>
                  <a:lnTo>
                    <a:pt x="115055" y="1655693"/>
                  </a:lnTo>
                  <a:lnTo>
                    <a:pt x="151877" y="1678552"/>
                  </a:lnTo>
                  <a:lnTo>
                    <a:pt x="192199" y="1695597"/>
                  </a:lnTo>
                  <a:lnTo>
                    <a:pt x="235441" y="1706248"/>
                  </a:lnTo>
                  <a:lnTo>
                    <a:pt x="281025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7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0"/>
            <p:cNvSpPr/>
            <p:nvPr/>
          </p:nvSpPr>
          <p:spPr>
            <a:xfrm>
              <a:off x="745235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475" y="0"/>
                  </a:lnTo>
                  <a:lnTo>
                    <a:pt x="128827" y="6271"/>
                  </a:lnTo>
                  <a:lnTo>
                    <a:pt x="86909" y="23970"/>
                  </a:lnTo>
                  <a:lnTo>
                    <a:pt x="51395" y="51419"/>
                  </a:lnTo>
                  <a:lnTo>
                    <a:pt x="23957" y="86943"/>
                  </a:lnTo>
                  <a:lnTo>
                    <a:pt x="6268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68" y="457873"/>
                  </a:lnTo>
                  <a:lnTo>
                    <a:pt x="23957" y="499796"/>
                  </a:lnTo>
                  <a:lnTo>
                    <a:pt x="51395" y="535320"/>
                  </a:lnTo>
                  <a:lnTo>
                    <a:pt x="86909" y="562769"/>
                  </a:lnTo>
                  <a:lnTo>
                    <a:pt x="128827" y="580468"/>
                  </a:lnTo>
                  <a:lnTo>
                    <a:pt x="175475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4" name="object 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963" y="1693164"/>
            <a:ext cx="1289303" cy="252984"/>
          </a:xfrm>
          <a:prstGeom prst="rect">
            <a:avLst/>
          </a:prstGeom>
        </p:spPr>
      </p:pic>
      <p:sp>
        <p:nvSpPr>
          <p:cNvPr id="75" name="object 40"/>
          <p:cNvSpPr txBox="1"/>
          <p:nvPr/>
        </p:nvSpPr>
        <p:spPr>
          <a:xfrm>
            <a:off x="823061" y="2216022"/>
            <a:ext cx="1175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АНО </a:t>
            </a:r>
            <a:r>
              <a:rPr sz="600" b="1" spc="-5" dirty="0">
                <a:latin typeface="Arial"/>
                <a:cs typeface="Arial"/>
              </a:rPr>
              <a:t>«АГЕНТСТВО АМУРСКОЙ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 </a:t>
            </a:r>
            <a:r>
              <a:rPr sz="600" b="1" dirty="0">
                <a:latin typeface="Arial"/>
                <a:cs typeface="Arial"/>
              </a:rPr>
              <a:t>ПО </a:t>
            </a:r>
            <a:r>
              <a:rPr sz="600" b="1" spc="-5" dirty="0">
                <a:latin typeface="Arial"/>
                <a:cs typeface="Arial"/>
              </a:rPr>
              <a:t>ПРИВЛЕЧЕНИЮ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ИНВЕСТИЦИЙ»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7" name="object 41"/>
          <p:cNvSpPr/>
          <p:nvPr/>
        </p:nvSpPr>
        <p:spPr>
          <a:xfrm>
            <a:off x="781812" y="2731007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2"/>
          <p:cNvSpPr txBox="1"/>
          <p:nvPr/>
        </p:nvSpPr>
        <p:spPr>
          <a:xfrm>
            <a:off x="1054100" y="2789301"/>
            <a:ext cx="91884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https://invest.amurobl.ru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79" name="object 37"/>
          <p:cNvGrpSpPr/>
          <p:nvPr/>
        </p:nvGrpSpPr>
        <p:grpSpPr>
          <a:xfrm>
            <a:off x="2610611" y="1527047"/>
            <a:ext cx="1449705" cy="586740"/>
            <a:chOff x="2610611" y="1527047"/>
            <a:chExt cx="1449705" cy="586740"/>
          </a:xfrm>
        </p:grpSpPr>
        <p:sp>
          <p:nvSpPr>
            <p:cNvPr id="80" name="object 38"/>
            <p:cNvSpPr/>
            <p:nvPr/>
          </p:nvSpPr>
          <p:spPr>
            <a:xfrm>
              <a:off x="2610611" y="1527047"/>
              <a:ext cx="1449705" cy="586740"/>
            </a:xfrm>
            <a:custGeom>
              <a:avLst/>
              <a:gdLst/>
              <a:ahLst/>
              <a:cxnLst/>
              <a:rect l="l" t="t" r="r" b="b"/>
              <a:pathLst>
                <a:path w="1449704" h="586739">
                  <a:moveTo>
                    <a:pt x="127381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73810" y="586739"/>
                  </a:lnTo>
                  <a:lnTo>
                    <a:pt x="1320457" y="580468"/>
                  </a:lnTo>
                  <a:lnTo>
                    <a:pt x="1362380" y="562769"/>
                  </a:lnTo>
                  <a:lnTo>
                    <a:pt x="1397904" y="535320"/>
                  </a:lnTo>
                  <a:lnTo>
                    <a:pt x="1425353" y="499796"/>
                  </a:lnTo>
                  <a:lnTo>
                    <a:pt x="1443052" y="457873"/>
                  </a:lnTo>
                  <a:lnTo>
                    <a:pt x="1449324" y="411225"/>
                  </a:lnTo>
                  <a:lnTo>
                    <a:pt x="1449324" y="175513"/>
                  </a:lnTo>
                  <a:lnTo>
                    <a:pt x="1443052" y="128866"/>
                  </a:lnTo>
                  <a:lnTo>
                    <a:pt x="1425353" y="86943"/>
                  </a:lnTo>
                  <a:lnTo>
                    <a:pt x="1397904" y="51419"/>
                  </a:lnTo>
                  <a:lnTo>
                    <a:pt x="1362380" y="23970"/>
                  </a:lnTo>
                  <a:lnTo>
                    <a:pt x="1320457" y="6271"/>
                  </a:lnTo>
                  <a:lnTo>
                    <a:pt x="127381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2071" y="1616963"/>
              <a:ext cx="931163" cy="416051"/>
            </a:xfrm>
            <a:prstGeom prst="rect">
              <a:avLst/>
            </a:prstGeom>
          </p:spPr>
        </p:pic>
      </p:grpSp>
      <p:sp>
        <p:nvSpPr>
          <p:cNvPr id="82" name="object 34"/>
          <p:cNvSpPr txBox="1"/>
          <p:nvPr/>
        </p:nvSpPr>
        <p:spPr>
          <a:xfrm>
            <a:off x="2646679" y="2205990"/>
            <a:ext cx="725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МОЙ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БИЗНЕС </a:t>
            </a:r>
            <a:r>
              <a:rPr sz="600" b="1" dirty="0">
                <a:latin typeface="Arial"/>
                <a:cs typeface="Arial"/>
              </a:rPr>
              <a:t>28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Амурская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область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83" name="object 35"/>
          <p:cNvSpPr/>
          <p:nvPr/>
        </p:nvSpPr>
        <p:spPr>
          <a:xfrm>
            <a:off x="2627376" y="2756916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35"/>
          <p:cNvSpPr/>
          <p:nvPr/>
        </p:nvSpPr>
        <p:spPr>
          <a:xfrm>
            <a:off x="4478643" y="2756916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35"/>
          <p:cNvSpPr/>
          <p:nvPr/>
        </p:nvSpPr>
        <p:spPr>
          <a:xfrm>
            <a:off x="6330724" y="2730245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35"/>
          <p:cNvSpPr/>
          <p:nvPr/>
        </p:nvSpPr>
        <p:spPr>
          <a:xfrm>
            <a:off x="8183500" y="2724951"/>
            <a:ext cx="1457325" cy="234950"/>
          </a:xfrm>
          <a:custGeom>
            <a:avLst/>
            <a:gdLst/>
            <a:ahLst/>
            <a:cxnLst/>
            <a:rect l="l" t="t" r="r" b="b"/>
            <a:pathLst>
              <a:path w="1457325" h="234950">
                <a:moveTo>
                  <a:pt x="1339596" y="0"/>
                </a:moveTo>
                <a:lnTo>
                  <a:pt x="117348" y="0"/>
                </a:lnTo>
                <a:lnTo>
                  <a:pt x="71687" y="9227"/>
                </a:lnTo>
                <a:lnTo>
                  <a:pt x="34385" y="34385"/>
                </a:lnTo>
                <a:lnTo>
                  <a:pt x="9227" y="71687"/>
                </a:lnTo>
                <a:lnTo>
                  <a:pt x="0" y="117348"/>
                </a:lnTo>
                <a:lnTo>
                  <a:pt x="9227" y="163008"/>
                </a:lnTo>
                <a:lnTo>
                  <a:pt x="34385" y="200310"/>
                </a:lnTo>
                <a:lnTo>
                  <a:pt x="71687" y="225468"/>
                </a:lnTo>
                <a:lnTo>
                  <a:pt x="117348" y="234696"/>
                </a:lnTo>
                <a:lnTo>
                  <a:pt x="1339596" y="234696"/>
                </a:lnTo>
                <a:lnTo>
                  <a:pt x="1385256" y="225468"/>
                </a:lnTo>
                <a:lnTo>
                  <a:pt x="1422558" y="200310"/>
                </a:lnTo>
                <a:lnTo>
                  <a:pt x="1447716" y="163008"/>
                </a:lnTo>
                <a:lnTo>
                  <a:pt x="1456944" y="117348"/>
                </a:lnTo>
                <a:lnTo>
                  <a:pt x="1447716" y="71687"/>
                </a:lnTo>
                <a:lnTo>
                  <a:pt x="1422558" y="34385"/>
                </a:lnTo>
                <a:lnTo>
                  <a:pt x="1385256" y="9227"/>
                </a:lnTo>
                <a:lnTo>
                  <a:pt x="133959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12"/>
          <p:cNvGrpSpPr/>
          <p:nvPr/>
        </p:nvGrpSpPr>
        <p:grpSpPr>
          <a:xfrm>
            <a:off x="4343400" y="1402080"/>
            <a:ext cx="1710055" cy="1710055"/>
            <a:chOff x="4343400" y="1402080"/>
            <a:chExt cx="1710055" cy="1710055"/>
          </a:xfrm>
        </p:grpSpPr>
        <p:sp>
          <p:nvSpPr>
            <p:cNvPr id="88" name="object 13"/>
            <p:cNvSpPr/>
            <p:nvPr/>
          </p:nvSpPr>
          <p:spPr>
            <a:xfrm>
              <a:off x="4343400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7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4"/>
            <p:cNvSpPr/>
            <p:nvPr/>
          </p:nvSpPr>
          <p:spPr>
            <a:xfrm>
              <a:off x="4431792" y="1527048"/>
              <a:ext cx="1503045" cy="586740"/>
            </a:xfrm>
            <a:custGeom>
              <a:avLst/>
              <a:gdLst/>
              <a:ahLst/>
              <a:cxnLst/>
              <a:rect l="l" t="t" r="r" b="b"/>
              <a:pathLst>
                <a:path w="1503045" h="586739">
                  <a:moveTo>
                    <a:pt x="132715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327150" y="586739"/>
                  </a:lnTo>
                  <a:lnTo>
                    <a:pt x="1373797" y="580468"/>
                  </a:lnTo>
                  <a:lnTo>
                    <a:pt x="1415720" y="562769"/>
                  </a:lnTo>
                  <a:lnTo>
                    <a:pt x="1451244" y="535320"/>
                  </a:lnTo>
                  <a:lnTo>
                    <a:pt x="1478693" y="499796"/>
                  </a:lnTo>
                  <a:lnTo>
                    <a:pt x="1496392" y="457873"/>
                  </a:lnTo>
                  <a:lnTo>
                    <a:pt x="1502664" y="411225"/>
                  </a:lnTo>
                  <a:lnTo>
                    <a:pt x="1502664" y="175513"/>
                  </a:lnTo>
                  <a:lnTo>
                    <a:pt x="1496392" y="128866"/>
                  </a:lnTo>
                  <a:lnTo>
                    <a:pt x="1478693" y="86943"/>
                  </a:lnTo>
                  <a:lnTo>
                    <a:pt x="1451244" y="51419"/>
                  </a:lnTo>
                  <a:lnTo>
                    <a:pt x="1415720" y="23970"/>
                  </a:lnTo>
                  <a:lnTo>
                    <a:pt x="1373797" y="6271"/>
                  </a:lnTo>
                  <a:lnTo>
                    <a:pt x="132715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36"/>
          <p:cNvSpPr txBox="1"/>
          <p:nvPr/>
        </p:nvSpPr>
        <p:spPr>
          <a:xfrm>
            <a:off x="2841117" y="2815209"/>
            <a:ext cx="10293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91" name="object 7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0871" y="1568196"/>
            <a:ext cx="934212" cy="501396"/>
          </a:xfrm>
          <a:prstGeom prst="rect">
            <a:avLst/>
          </a:prstGeom>
        </p:spPr>
      </p:pic>
      <p:sp>
        <p:nvSpPr>
          <p:cNvPr id="92" name="object 44"/>
          <p:cNvSpPr/>
          <p:nvPr/>
        </p:nvSpPr>
        <p:spPr>
          <a:xfrm>
            <a:off x="4431791" y="2769107"/>
            <a:ext cx="1503045" cy="228600"/>
          </a:xfrm>
          <a:custGeom>
            <a:avLst/>
            <a:gdLst/>
            <a:ahLst/>
            <a:cxnLst/>
            <a:rect l="l" t="t" r="r" b="b"/>
            <a:pathLst>
              <a:path w="1503045" h="228600">
                <a:moveTo>
                  <a:pt x="1388364" y="0"/>
                </a:moveTo>
                <a:lnTo>
                  <a:pt x="114300" y="0"/>
                </a:ln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8983" y="158787"/>
                </a:lnTo>
                <a:lnTo>
                  <a:pt x="33480" y="195119"/>
                </a:lnTo>
                <a:lnTo>
                  <a:pt x="69812" y="219616"/>
                </a:lnTo>
                <a:lnTo>
                  <a:pt x="114300" y="228600"/>
                </a:lnTo>
                <a:lnTo>
                  <a:pt x="1388364" y="228600"/>
                </a:lnTo>
                <a:lnTo>
                  <a:pt x="1432851" y="219616"/>
                </a:lnTo>
                <a:lnTo>
                  <a:pt x="1469183" y="195119"/>
                </a:lnTo>
                <a:lnTo>
                  <a:pt x="1493680" y="158787"/>
                </a:lnTo>
                <a:lnTo>
                  <a:pt x="1502664" y="114300"/>
                </a:lnTo>
                <a:lnTo>
                  <a:pt x="1493680" y="69812"/>
                </a:lnTo>
                <a:lnTo>
                  <a:pt x="1469183" y="33480"/>
                </a:lnTo>
                <a:lnTo>
                  <a:pt x="1432851" y="8983"/>
                </a:lnTo>
                <a:lnTo>
                  <a:pt x="138836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43"/>
          <p:cNvSpPr txBox="1"/>
          <p:nvPr/>
        </p:nvSpPr>
        <p:spPr>
          <a:xfrm>
            <a:off x="4420361" y="2196210"/>
            <a:ext cx="1244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Э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spc="-5" dirty="0">
                <a:latin typeface="Arial"/>
                <a:cs typeface="Arial"/>
              </a:rPr>
              <a:t>СПОР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А 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4" name="object 45"/>
          <p:cNvSpPr txBox="1"/>
          <p:nvPr/>
        </p:nvSpPr>
        <p:spPr>
          <a:xfrm>
            <a:off x="4785105" y="2824734"/>
            <a:ext cx="796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https://amurexport.ru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7" name="object 17"/>
          <p:cNvSpPr/>
          <p:nvPr/>
        </p:nvSpPr>
        <p:spPr>
          <a:xfrm>
            <a:off x="6324599" y="1527048"/>
            <a:ext cx="1457325" cy="586740"/>
          </a:xfrm>
          <a:custGeom>
            <a:avLst/>
            <a:gdLst/>
            <a:ahLst/>
            <a:cxnLst/>
            <a:rect l="l" t="t" r="r" b="b"/>
            <a:pathLst>
              <a:path w="1457325" h="586739">
                <a:moveTo>
                  <a:pt x="1281429" y="0"/>
                </a:moveTo>
                <a:lnTo>
                  <a:pt x="175513" y="0"/>
                </a:lnTo>
                <a:lnTo>
                  <a:pt x="128866" y="6271"/>
                </a:lnTo>
                <a:lnTo>
                  <a:pt x="86943" y="23970"/>
                </a:lnTo>
                <a:lnTo>
                  <a:pt x="51419" y="51419"/>
                </a:lnTo>
                <a:lnTo>
                  <a:pt x="23970" y="86943"/>
                </a:lnTo>
                <a:lnTo>
                  <a:pt x="6271" y="128866"/>
                </a:lnTo>
                <a:lnTo>
                  <a:pt x="0" y="175513"/>
                </a:lnTo>
                <a:lnTo>
                  <a:pt x="0" y="411225"/>
                </a:lnTo>
                <a:lnTo>
                  <a:pt x="6271" y="457873"/>
                </a:lnTo>
                <a:lnTo>
                  <a:pt x="23970" y="499796"/>
                </a:lnTo>
                <a:lnTo>
                  <a:pt x="51419" y="535320"/>
                </a:lnTo>
                <a:lnTo>
                  <a:pt x="86943" y="562769"/>
                </a:lnTo>
                <a:lnTo>
                  <a:pt x="128866" y="580468"/>
                </a:lnTo>
                <a:lnTo>
                  <a:pt x="175513" y="586739"/>
                </a:lnTo>
                <a:lnTo>
                  <a:pt x="1281429" y="586739"/>
                </a:lnTo>
                <a:lnTo>
                  <a:pt x="1328077" y="580468"/>
                </a:lnTo>
                <a:lnTo>
                  <a:pt x="1370000" y="562769"/>
                </a:lnTo>
                <a:lnTo>
                  <a:pt x="1405524" y="535320"/>
                </a:lnTo>
                <a:lnTo>
                  <a:pt x="1432973" y="499796"/>
                </a:lnTo>
                <a:lnTo>
                  <a:pt x="1450672" y="457873"/>
                </a:lnTo>
                <a:lnTo>
                  <a:pt x="1456944" y="411225"/>
                </a:lnTo>
                <a:lnTo>
                  <a:pt x="1456944" y="175513"/>
                </a:lnTo>
                <a:lnTo>
                  <a:pt x="1450672" y="128866"/>
                </a:lnTo>
                <a:lnTo>
                  <a:pt x="1432973" y="86943"/>
                </a:lnTo>
                <a:lnTo>
                  <a:pt x="1405524" y="51419"/>
                </a:lnTo>
                <a:lnTo>
                  <a:pt x="1370000" y="23970"/>
                </a:lnTo>
                <a:lnTo>
                  <a:pt x="1328077" y="6271"/>
                </a:lnTo>
                <a:lnTo>
                  <a:pt x="128142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7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0028" y="1641348"/>
            <a:ext cx="1458468" cy="342900"/>
          </a:xfrm>
          <a:prstGeom prst="rect">
            <a:avLst/>
          </a:prstGeom>
        </p:spPr>
      </p:pic>
      <p:sp>
        <p:nvSpPr>
          <p:cNvPr id="99" name="object 46"/>
          <p:cNvSpPr txBox="1"/>
          <p:nvPr/>
        </p:nvSpPr>
        <p:spPr>
          <a:xfrm>
            <a:off x="6312789" y="2196210"/>
            <a:ext cx="859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ФОНД </a:t>
            </a:r>
            <a:r>
              <a:rPr sz="600" b="1" spc="-5" dirty="0">
                <a:latin typeface="Arial"/>
                <a:cs typeface="Arial"/>
              </a:rPr>
              <a:t>РАЗВИТИЯ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0" name="object 48"/>
          <p:cNvSpPr txBox="1"/>
          <p:nvPr/>
        </p:nvSpPr>
        <p:spPr>
          <a:xfrm>
            <a:off x="6621271" y="2820670"/>
            <a:ext cx="8629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https://fond.amurobl.ru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1" name="object 20"/>
          <p:cNvSpPr/>
          <p:nvPr/>
        </p:nvSpPr>
        <p:spPr>
          <a:xfrm>
            <a:off x="8183879" y="1527048"/>
            <a:ext cx="1457325" cy="586740"/>
          </a:xfrm>
          <a:custGeom>
            <a:avLst/>
            <a:gdLst/>
            <a:ahLst/>
            <a:cxnLst/>
            <a:rect l="l" t="t" r="r" b="b"/>
            <a:pathLst>
              <a:path w="1457325" h="586739">
                <a:moveTo>
                  <a:pt x="1281429" y="0"/>
                </a:moveTo>
                <a:lnTo>
                  <a:pt x="175514" y="0"/>
                </a:lnTo>
                <a:lnTo>
                  <a:pt x="128866" y="6271"/>
                </a:lnTo>
                <a:lnTo>
                  <a:pt x="86943" y="23970"/>
                </a:lnTo>
                <a:lnTo>
                  <a:pt x="51419" y="51419"/>
                </a:lnTo>
                <a:lnTo>
                  <a:pt x="23970" y="86943"/>
                </a:lnTo>
                <a:lnTo>
                  <a:pt x="6271" y="128866"/>
                </a:lnTo>
                <a:lnTo>
                  <a:pt x="0" y="175513"/>
                </a:lnTo>
                <a:lnTo>
                  <a:pt x="0" y="411225"/>
                </a:lnTo>
                <a:lnTo>
                  <a:pt x="6271" y="457873"/>
                </a:lnTo>
                <a:lnTo>
                  <a:pt x="23970" y="499796"/>
                </a:lnTo>
                <a:lnTo>
                  <a:pt x="51419" y="535320"/>
                </a:lnTo>
                <a:lnTo>
                  <a:pt x="86943" y="562769"/>
                </a:lnTo>
                <a:lnTo>
                  <a:pt x="128866" y="580468"/>
                </a:lnTo>
                <a:lnTo>
                  <a:pt x="175514" y="586739"/>
                </a:lnTo>
                <a:lnTo>
                  <a:pt x="1281429" y="586739"/>
                </a:lnTo>
                <a:lnTo>
                  <a:pt x="1328077" y="580468"/>
                </a:lnTo>
                <a:lnTo>
                  <a:pt x="1370000" y="562769"/>
                </a:lnTo>
                <a:lnTo>
                  <a:pt x="1405524" y="535320"/>
                </a:lnTo>
                <a:lnTo>
                  <a:pt x="1432973" y="499796"/>
                </a:lnTo>
                <a:lnTo>
                  <a:pt x="1450672" y="457873"/>
                </a:lnTo>
                <a:lnTo>
                  <a:pt x="1456944" y="411225"/>
                </a:lnTo>
                <a:lnTo>
                  <a:pt x="1456944" y="175513"/>
                </a:lnTo>
                <a:lnTo>
                  <a:pt x="1450672" y="128866"/>
                </a:lnTo>
                <a:lnTo>
                  <a:pt x="1432973" y="86943"/>
                </a:lnTo>
                <a:lnTo>
                  <a:pt x="1405524" y="51419"/>
                </a:lnTo>
                <a:lnTo>
                  <a:pt x="1370000" y="23970"/>
                </a:lnTo>
                <a:lnTo>
                  <a:pt x="1328077" y="6271"/>
                </a:lnTo>
                <a:lnTo>
                  <a:pt x="128142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2356" y="1671827"/>
            <a:ext cx="1458468" cy="312420"/>
          </a:xfrm>
          <a:prstGeom prst="rect">
            <a:avLst/>
          </a:prstGeom>
        </p:spPr>
      </p:pic>
      <p:sp>
        <p:nvSpPr>
          <p:cNvPr id="104" name="object 72"/>
          <p:cNvSpPr txBox="1"/>
          <p:nvPr/>
        </p:nvSpPr>
        <p:spPr>
          <a:xfrm>
            <a:off x="8172068" y="2207514"/>
            <a:ext cx="1431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СОЮЗ «ТОРГОВО-ПРОМЫШЛЕННАЯ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ПАЛАТА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5" name="object 49"/>
          <p:cNvSpPr txBox="1"/>
          <p:nvPr/>
        </p:nvSpPr>
        <p:spPr>
          <a:xfrm>
            <a:off x="8533003" y="2820670"/>
            <a:ext cx="7594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https://amur.tpprf.ru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106" name="object 6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4859" y="3505200"/>
            <a:ext cx="1409700" cy="286512"/>
          </a:xfrm>
          <a:prstGeom prst="rect">
            <a:avLst/>
          </a:prstGeom>
        </p:spPr>
      </p:pic>
      <p:pic>
        <p:nvPicPr>
          <p:cNvPr id="107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17292" y="3547871"/>
            <a:ext cx="1158240" cy="297179"/>
          </a:xfrm>
          <a:prstGeom prst="rect">
            <a:avLst/>
          </a:prstGeom>
        </p:spPr>
      </p:pic>
      <p:pic>
        <p:nvPicPr>
          <p:cNvPr id="108" name="object 6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83608" y="3567684"/>
            <a:ext cx="1354836" cy="214883"/>
          </a:xfrm>
          <a:prstGeom prst="rect">
            <a:avLst/>
          </a:prstGeom>
        </p:spPr>
      </p:pic>
      <p:pic>
        <p:nvPicPr>
          <p:cNvPr id="109" name="object 6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00800" y="3459479"/>
            <a:ext cx="1281683" cy="487679"/>
          </a:xfrm>
          <a:prstGeom prst="rect">
            <a:avLst/>
          </a:prstGeom>
        </p:spPr>
      </p:pic>
      <p:sp>
        <p:nvSpPr>
          <p:cNvPr id="111" name="object 50"/>
          <p:cNvSpPr txBox="1"/>
          <p:nvPr/>
        </p:nvSpPr>
        <p:spPr>
          <a:xfrm>
            <a:off x="732840" y="4060952"/>
            <a:ext cx="1192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НО </a:t>
            </a:r>
            <a:r>
              <a:rPr sz="600" b="1" dirty="0">
                <a:latin typeface="Arial"/>
                <a:cs typeface="Arial"/>
              </a:rPr>
              <a:t>«ФОНД </a:t>
            </a:r>
            <a:r>
              <a:rPr sz="600" b="1" spc="-5" dirty="0">
                <a:latin typeface="Arial"/>
                <a:cs typeface="Arial"/>
              </a:rPr>
              <a:t>СОДЕЙСТВИЯ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КРЕДИТОВАНИЮ СУБЪЕКТОВ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МАЛОГО</a:t>
            </a:r>
            <a:r>
              <a:rPr sz="600" b="1" dirty="0">
                <a:latin typeface="Arial"/>
                <a:cs typeface="Arial"/>
              </a:rPr>
              <a:t> И</a:t>
            </a:r>
            <a:r>
              <a:rPr sz="600" b="1" spc="-5" dirty="0">
                <a:latin typeface="Arial"/>
                <a:cs typeface="Arial"/>
              </a:rPr>
              <a:t> СРЕДНЕГО</a:t>
            </a:r>
            <a:endParaRPr sz="600" dirty="0">
              <a:latin typeface="Arial"/>
              <a:cs typeface="Arial"/>
            </a:endParaRPr>
          </a:p>
          <a:p>
            <a:pPr marL="12700" marR="15494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П</a:t>
            </a:r>
            <a:r>
              <a:rPr sz="600" b="1" spc="-5" dirty="0">
                <a:latin typeface="Arial"/>
                <a:cs typeface="Arial"/>
              </a:rPr>
              <a:t>РЕ</a:t>
            </a:r>
            <a:r>
              <a:rPr sz="600" b="1" dirty="0">
                <a:latin typeface="Arial"/>
                <a:cs typeface="Arial"/>
              </a:rPr>
              <a:t>ДП</a:t>
            </a:r>
            <a:r>
              <a:rPr sz="600" b="1" spc="-5" dirty="0">
                <a:latin typeface="Arial"/>
                <a:cs typeface="Arial"/>
              </a:rPr>
              <a:t>Р</a:t>
            </a:r>
            <a:r>
              <a:rPr sz="600" b="1" dirty="0">
                <a:latin typeface="Arial"/>
                <a:cs typeface="Arial"/>
              </a:rPr>
              <a:t>ИНИ</a:t>
            </a:r>
            <a:r>
              <a:rPr sz="600" b="1" spc="-10" dirty="0">
                <a:latin typeface="Arial"/>
                <a:cs typeface="Arial"/>
              </a:rPr>
              <a:t>М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Е</a:t>
            </a:r>
            <a:r>
              <a:rPr sz="600" b="1" dirty="0">
                <a:latin typeface="Arial"/>
                <a:cs typeface="Arial"/>
              </a:rPr>
              <a:t>ЛЬ</a:t>
            </a:r>
            <a:r>
              <a:rPr sz="600" b="1" spc="-5" dirty="0">
                <a:latin typeface="Arial"/>
                <a:cs typeface="Arial"/>
              </a:rPr>
              <a:t>С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ВА  АМУРСКОЙ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2" name="object 53"/>
          <p:cNvSpPr txBox="1"/>
          <p:nvPr/>
        </p:nvSpPr>
        <p:spPr>
          <a:xfrm>
            <a:off x="2591561" y="4060952"/>
            <a:ext cx="1318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Л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-5" dirty="0">
                <a:latin typeface="Arial"/>
                <a:cs typeface="Arial"/>
              </a:rPr>
              <a:t>С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ЕРНОГ</a:t>
            </a:r>
            <a:r>
              <a:rPr sz="600" b="1" dirty="0">
                <a:latin typeface="Arial"/>
                <a:cs typeface="Arial"/>
              </a:rPr>
              <a:t>О </a:t>
            </a:r>
            <a:r>
              <a:rPr sz="600" b="1" spc="-5" dirty="0">
                <a:latin typeface="Arial"/>
                <a:cs typeface="Arial"/>
              </a:rPr>
              <a:t>Р</a:t>
            </a:r>
            <a:r>
              <a:rPr sz="600" b="1" spc="-15" dirty="0">
                <a:latin typeface="Arial"/>
                <a:cs typeface="Arial"/>
              </a:rPr>
              <a:t>А</a:t>
            </a:r>
            <a:r>
              <a:rPr sz="600" b="1" spc="-5" dirty="0">
                <a:latin typeface="Arial"/>
                <a:cs typeface="Arial"/>
              </a:rPr>
              <a:t>ЗВИ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ИЯ  </a:t>
            </a:r>
            <a:r>
              <a:rPr sz="600" b="1" spc="-5" dirty="0">
                <a:latin typeface="Arial"/>
                <a:cs typeface="Arial"/>
              </a:rPr>
              <a:t>АМУРСКОЙ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ОБЛАСТИ </a:t>
            </a:r>
            <a:r>
              <a:rPr sz="600" b="1" dirty="0">
                <a:latin typeface="Arial"/>
                <a:cs typeface="Arial"/>
              </a:rPr>
              <a:t>(ЦКР)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3" name="object 56"/>
          <p:cNvSpPr txBox="1"/>
          <p:nvPr/>
        </p:nvSpPr>
        <p:spPr>
          <a:xfrm>
            <a:off x="4420361" y="4060952"/>
            <a:ext cx="1285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ПРЕДПРИНИМАТЕЛЬСТВА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(ЦПП)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4" name="object 59"/>
          <p:cNvSpPr txBox="1"/>
          <p:nvPr/>
        </p:nvSpPr>
        <p:spPr>
          <a:xfrm>
            <a:off x="6312789" y="4060952"/>
            <a:ext cx="1292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latin typeface="Arial"/>
                <a:cs typeface="Arial"/>
              </a:rPr>
              <a:t>Ц</a:t>
            </a:r>
            <a:r>
              <a:rPr sz="600" b="1" spc="-5" dirty="0">
                <a:latin typeface="Arial"/>
                <a:cs typeface="Arial"/>
              </a:rPr>
              <a:t>ЕН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dirty="0">
                <a:latin typeface="Arial"/>
                <a:cs typeface="Arial"/>
              </a:rPr>
              <a:t>Р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spc="-5" dirty="0">
                <a:latin typeface="Arial"/>
                <a:cs typeface="Arial"/>
              </a:rPr>
              <a:t>РЕ</a:t>
            </a:r>
            <a:r>
              <a:rPr sz="600" b="1" dirty="0">
                <a:latin typeface="Arial"/>
                <a:cs typeface="Arial"/>
              </a:rPr>
              <a:t>ДИ</a:t>
            </a:r>
            <a:r>
              <a:rPr sz="600" b="1" spc="15" dirty="0">
                <a:latin typeface="Arial"/>
                <a:cs typeface="Arial"/>
              </a:rPr>
              <a:t>Т</a:t>
            </a:r>
            <a:r>
              <a:rPr sz="600" b="1" spc="-5" dirty="0">
                <a:latin typeface="Arial"/>
                <a:cs typeface="Arial"/>
              </a:rPr>
              <a:t>НО</a:t>
            </a:r>
            <a:r>
              <a:rPr sz="600" b="1" dirty="0">
                <a:latin typeface="Arial"/>
                <a:cs typeface="Arial"/>
              </a:rPr>
              <a:t>Й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</a:t>
            </a:r>
            <a:r>
              <a:rPr sz="600" b="1" spc="-5" dirty="0">
                <a:latin typeface="Arial"/>
                <a:cs typeface="Arial"/>
              </a:rPr>
              <a:t>ЕРЖ</a:t>
            </a:r>
            <a:r>
              <a:rPr sz="600" b="1" spc="5" dirty="0">
                <a:latin typeface="Arial"/>
                <a:cs typeface="Arial"/>
              </a:rPr>
              <a:t>К</a:t>
            </a:r>
            <a:r>
              <a:rPr sz="600" b="1" dirty="0">
                <a:latin typeface="Arial"/>
                <a:cs typeface="Arial"/>
              </a:rPr>
              <a:t>И  </a:t>
            </a:r>
            <a:r>
              <a:rPr sz="600" b="1" spc="-5" dirty="0">
                <a:latin typeface="Arial"/>
                <a:cs typeface="Arial"/>
              </a:rPr>
              <a:t>ПРЕДПРИНИМАТЕЛЬСТВА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17" name="object 41"/>
          <p:cNvSpPr/>
          <p:nvPr/>
        </p:nvSpPr>
        <p:spPr>
          <a:xfrm>
            <a:off x="732789" y="4622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41"/>
          <p:cNvSpPr/>
          <p:nvPr/>
        </p:nvSpPr>
        <p:spPr>
          <a:xfrm>
            <a:off x="2591561" y="4622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41"/>
          <p:cNvSpPr/>
          <p:nvPr/>
        </p:nvSpPr>
        <p:spPr>
          <a:xfrm>
            <a:off x="4476420" y="4620315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41"/>
          <p:cNvSpPr/>
          <p:nvPr/>
        </p:nvSpPr>
        <p:spPr>
          <a:xfrm>
            <a:off x="6341872" y="4654523"/>
            <a:ext cx="1461770" cy="236220"/>
          </a:xfrm>
          <a:custGeom>
            <a:avLst/>
            <a:gdLst/>
            <a:ahLst/>
            <a:cxnLst/>
            <a:rect l="l" t="t" r="r" b="b"/>
            <a:pathLst>
              <a:path w="1461770" h="236219">
                <a:moveTo>
                  <a:pt x="1343406" y="0"/>
                </a:moveTo>
                <a:lnTo>
                  <a:pt x="118109" y="0"/>
                </a:lnTo>
                <a:lnTo>
                  <a:pt x="72137" y="9274"/>
                </a:lnTo>
                <a:lnTo>
                  <a:pt x="34594" y="34575"/>
                </a:lnTo>
                <a:lnTo>
                  <a:pt x="9282" y="72116"/>
                </a:lnTo>
                <a:lnTo>
                  <a:pt x="0" y="118109"/>
                </a:lnTo>
                <a:lnTo>
                  <a:pt x="9282" y="164103"/>
                </a:lnTo>
                <a:lnTo>
                  <a:pt x="34594" y="201644"/>
                </a:lnTo>
                <a:lnTo>
                  <a:pt x="72137" y="226945"/>
                </a:lnTo>
                <a:lnTo>
                  <a:pt x="118109" y="236219"/>
                </a:lnTo>
                <a:lnTo>
                  <a:pt x="1343406" y="236219"/>
                </a:lnTo>
                <a:lnTo>
                  <a:pt x="1389399" y="226945"/>
                </a:lnTo>
                <a:lnTo>
                  <a:pt x="1426940" y="201644"/>
                </a:lnTo>
                <a:lnTo>
                  <a:pt x="1452241" y="164103"/>
                </a:lnTo>
                <a:lnTo>
                  <a:pt x="1461515" y="118109"/>
                </a:lnTo>
                <a:lnTo>
                  <a:pt x="1452241" y="72116"/>
                </a:lnTo>
                <a:lnTo>
                  <a:pt x="1426940" y="34575"/>
                </a:lnTo>
                <a:lnTo>
                  <a:pt x="1389399" y="9274"/>
                </a:lnTo>
                <a:lnTo>
                  <a:pt x="134340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52"/>
          <p:cNvSpPr txBox="1"/>
          <p:nvPr/>
        </p:nvSpPr>
        <p:spPr>
          <a:xfrm>
            <a:off x="903224" y="4702555"/>
            <a:ext cx="11474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https://amurfondgarant.ru/fond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3" name="object 55"/>
          <p:cNvSpPr txBox="1"/>
          <p:nvPr/>
        </p:nvSpPr>
        <p:spPr>
          <a:xfrm>
            <a:off x="2596133" y="4701032"/>
            <a:ext cx="14833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https://business.amurobl.ru/amurcluster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4" name="object 58"/>
          <p:cNvSpPr txBox="1"/>
          <p:nvPr/>
        </p:nvSpPr>
        <p:spPr>
          <a:xfrm>
            <a:off x="4568697" y="4704969"/>
            <a:ext cx="1184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https://business.amurobl.ru/cpp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25" name="object 61"/>
          <p:cNvSpPr txBox="1"/>
          <p:nvPr/>
        </p:nvSpPr>
        <p:spPr>
          <a:xfrm>
            <a:off x="6539230" y="4704969"/>
            <a:ext cx="10242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https://бизнескредит28.рф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2" name="TextBox 7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7" y="648981"/>
            <a:ext cx="91605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АРХИТЕКТУРЫ АМУРСКОЙ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             И СВЯЗИ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 АМУРСКОЙ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И ВНЕШНИХ СВЯЗЕЙ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И НАЦИОНАЛЬНОЙ ПОЛИТИКИ АМУРСКОЙ 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ТРАНСПОРТА И ДОРОЖНОГО ХОЗЯЙСТВА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ОТНОШЕНИЙ АМУРСКОЙ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5" y="1637825"/>
            <a:ext cx="343991" cy="368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5" y="2648944"/>
            <a:ext cx="343991" cy="368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" y="3669779"/>
            <a:ext cx="343991" cy="368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05DEF5-701F-CCC4-9EA6-067260D7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" y="4688659"/>
            <a:ext cx="343991" cy="368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1637825"/>
            <a:ext cx="343991" cy="3680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2648753"/>
            <a:ext cx="343991" cy="3680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3678677"/>
            <a:ext cx="343991" cy="3680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1" y="4697297"/>
            <a:ext cx="343991" cy="3680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1" name="TextBox 40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21"/>
          <p:cNvSpPr txBox="1"/>
          <p:nvPr/>
        </p:nvSpPr>
        <p:spPr>
          <a:xfrm>
            <a:off x="1299827" y="1634529"/>
            <a:ext cx="34474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ЭКОНОМИЧЕСКОГО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РАЗВИТИЯ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ВНЕШНИХ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СВЯЗЕЙ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АМУРСКОЙ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087680" y="3541703"/>
            <a:ext cx="1680152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2289505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МАЛОГО И СРЕДНЕГО ПРЕДПРИНИМАТЕЛЬСТВА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 ИП и 865 самозанятых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5047868" y="3541701"/>
            <a:ext cx="1686832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968690" y="3541701"/>
            <a:ext cx="2818905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992910" y="1707941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отгруженной продукции 48061,47 млн. рублей в 2024 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52256" y="1693392"/>
            <a:ext cx="169586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транспорт.</a:t>
            </a:r>
          </a:p>
          <a:p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292745" y="3977308"/>
            <a:ext cx="1747043" cy="1474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НАЛИЧИЕ МЕСТОРОЖДЕНИЙ </a:t>
            </a:r>
            <a:r>
              <a:rPr lang="ru-RU" sz="11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ПОЛЕЗНЫХ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ИСКОПАЕМЫХ</a:t>
            </a:r>
          </a:p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lang="ru-RU"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(каолиновые глины, бурые, каменные и коксующиеся угли</a:t>
            </a:r>
            <a:r>
              <a:rPr lang="ru-RU"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endParaRPr lang="ru-RU" sz="11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7300"/>
              </a:lnSpc>
              <a:spcBef>
                <a:spcPts val="95"/>
              </a:spcBef>
            </a:pPr>
            <a:endParaRPr lang="ru-RU" sz="1100" dirty="0">
              <a:latin typeface="Arial"/>
              <a:cs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5179806" y="4057659"/>
            <a:ext cx="14889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ОБЛАСТНОМУ ЦЕНТРУ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470км на автомобильном транспорте, 371км на ж/д транспорте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68043" y="1707941"/>
            <a:ext cx="207407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СПОРТ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клубных формирования, 14 публичных библиотек, 38 спортивных сооружений, 28 видов спорта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7509968" y="4020755"/>
            <a:ext cx="14889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свободных инвестиционных площадок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Пейзаж холма со сплошной заливкой">
            <a:extLst>
              <a:ext uri="{FF2B5EF4-FFF2-40B4-BE49-F238E27FC236}">
                <a16:creationId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0286" y="3643392"/>
            <a:ext cx="360000" cy="360000"/>
          </a:xfrm>
          <a:prstGeom prst="rect">
            <a:avLst/>
          </a:prstGeom>
          <a:noFill/>
        </p:spPr>
      </p:pic>
      <p:pic>
        <p:nvPicPr>
          <p:cNvPr id="28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33469" y="3629383"/>
            <a:ext cx="358139" cy="358139"/>
          </a:xfrm>
          <a:prstGeom prst="rect">
            <a:avLst/>
          </a:prstGeom>
        </p:spPr>
      </p:pic>
      <p:pic>
        <p:nvPicPr>
          <p:cNvPr id="29" name="Рисунок 28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3650" y="3627584"/>
            <a:ext cx="361736" cy="361736"/>
          </a:xfrm>
          <a:prstGeom prst="rect">
            <a:avLst/>
          </a:prstGeom>
        </p:spPr>
      </p:pic>
      <p:pic>
        <p:nvPicPr>
          <p:cNvPr id="30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84105" y="1514323"/>
            <a:ext cx="356615" cy="358139"/>
          </a:xfrm>
          <a:prstGeom prst="rect">
            <a:avLst/>
          </a:prstGeom>
        </p:spPr>
      </p:pic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337070" y="4777822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81215" y="4872827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4898" y="5349686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6893" y="5780592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81215" y="5403118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БУЗЫКИНА ОЛЬГА ГАВРИЛОВНА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535203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+7(41653)97569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5780592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econom_magdag@mail.ru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751644" y="1611205"/>
            <a:ext cx="395137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662305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АППАРАТ ГУБЕРНАТОРА АМУРСКОЙ ОБЛАСТИ И ПРАВИТЕЛЬСТВА АМУРСКОЙ ОБЛАСТИ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28686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01798" y="22844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5" dirty="0">
                <a:solidFill>
                  <a:srgbClr val="FFFFFF"/>
                </a:solidFill>
                <a:cs typeface="Calibri"/>
              </a:rPr>
              <a:t>Амурская область, </a:t>
            </a:r>
            <a:r>
              <a:rPr lang="ru-RU" sz="900" dirty="0">
                <a:solidFill>
                  <a:srgbClr val="FFFFFF"/>
                </a:solidFill>
                <a:cs typeface="Calibri"/>
              </a:rPr>
              <a:t>г. </a:t>
            </a:r>
            <a:r>
              <a:rPr lang="ru-RU" sz="900" spc="-5" dirty="0">
                <a:solidFill>
                  <a:srgbClr val="FFFFFF"/>
                </a:solidFill>
                <a:cs typeface="Calibri"/>
              </a:rPr>
              <a:t>Благовещенск, </a:t>
            </a:r>
            <a:r>
              <a:rPr lang="ru-RU" sz="900" spc="-19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dirty="0" err="1">
                <a:solidFill>
                  <a:srgbClr val="FFFFFF"/>
                </a:solidFill>
                <a:cs typeface="Calibri"/>
              </a:rPr>
              <a:t>ул</a:t>
            </a:r>
            <a:r>
              <a:rPr lang="ru-RU" sz="900" spc="-1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spc="-5" dirty="0">
                <a:solidFill>
                  <a:srgbClr val="FFFFFF"/>
                </a:solidFill>
                <a:cs typeface="Calibri"/>
              </a:rPr>
              <a:t>Ленина,</a:t>
            </a:r>
            <a:r>
              <a:rPr lang="ru-RU" sz="900" spc="-2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900" dirty="0">
                <a:solidFill>
                  <a:srgbClr val="FFFFFF"/>
                </a:solidFill>
                <a:cs typeface="Calibri"/>
              </a:rPr>
              <a:t>135</a:t>
            </a:r>
            <a:endParaRPr lang="ru-RU" sz="900" dirty="0">
              <a:cs typeface="Calibri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+ 7(4162)596-002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+ 7(4162)221-002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690"/>
              </a:spcBef>
            </a:pP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mail@amu</a:t>
            </a:r>
            <a:r>
              <a:rPr lang="en-US" sz="900" b="1" spc="-5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r</a:t>
            </a: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obl.</a:t>
            </a:r>
            <a:r>
              <a:rPr lang="en-US" sz="900" b="1" spc="-5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r</a:t>
            </a:r>
            <a:r>
              <a:rPr lang="en-US" sz="900" b="1" dirty="0">
                <a:solidFill>
                  <a:schemeClr val="bg1"/>
                </a:solidFill>
                <a:latin typeface="Arial"/>
                <a:cs typeface="Arial"/>
                <a:hlinkClick r:id="rId13"/>
              </a:rPr>
              <a:t>u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746527" y="4873485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МАГДАГАЧИНСКОГО МУНИЦИПАЛЬНОГО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746527" y="3263964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20" dirty="0">
                <a:solidFill>
                  <a:srgbClr val="FFFFFF"/>
                </a:solidFill>
                <a:latin typeface="Arial"/>
                <a:cs typeface="Arial"/>
              </a:rPr>
              <a:t>АНО</a:t>
            </a:r>
            <a:r>
              <a:rPr lang="ru-RU"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«АГЕНТСТВО</a:t>
            </a:r>
            <a:r>
              <a:rPr lang="ru-RU" sz="11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АМУРСКОЙ</a:t>
            </a:r>
            <a:r>
              <a:rPr lang="ru-RU" sz="11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r>
              <a:rPr lang="ru-RU" sz="1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lang="ru-RU" sz="1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ПРИВЛЕЧЕНИЮ</a:t>
            </a:r>
            <a:r>
              <a:rPr lang="ru-RU"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FFFFFF"/>
                </a:solidFill>
                <a:latin typeface="Arial"/>
                <a:cs typeface="Arial"/>
              </a:rPr>
              <a:t>ИНВЕСТИЦИЙ»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604118" y="5702556"/>
            <a:ext cx="20957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Магдагачинского муниципального округа по экономике и инвестициям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337" y="3785302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827672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01798" y="5481917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область, пгт. Магдагачи ул.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К.Маркса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endParaRPr lang="x-non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541601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+ 7(41653)97230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5833567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priemnaya_mgd@mail.ru</a:t>
            </a:r>
            <a:endParaRPr lang="x-none" sz="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397" y="540311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2003" y="542147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2003" y="5882067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01798" y="3835914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Амурская </a:t>
            </a:r>
            <a:r>
              <a:rPr lang="ru-RU"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область,</a:t>
            </a:r>
            <a:r>
              <a:rPr lang="ru-RU" sz="9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г. </a:t>
            </a:r>
            <a:r>
              <a:rPr lang="ru-RU"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Благовещенск,</a:t>
            </a:r>
            <a:r>
              <a:rPr lang="ru-RU" sz="9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ул</a:t>
            </a:r>
            <a:r>
              <a:rPr lang="ru-RU" sz="9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Амурская,</a:t>
            </a:r>
            <a:r>
              <a:rPr lang="ru-RU"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38</a:t>
            </a:r>
            <a:endParaRPr lang="ru-RU" sz="900" dirty="0">
              <a:latin typeface="Microsoft Sans Serif"/>
              <a:cs typeface="Microsoft Sans Serif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24486" y="3784199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+ 7(4162)772-609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+ 7(4162)772-608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203" y="4209728"/>
            <a:ext cx="1459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spc="-5" dirty="0">
                <a:solidFill>
                  <a:srgbClr val="F8F8F8"/>
                </a:solidFill>
                <a:latin typeface="Arial"/>
                <a:cs typeface="Arial"/>
                <a:hlinkClick r:id="rId14"/>
              </a:rPr>
              <a:t>Invest.amurobl@mail.ru</a:t>
            </a:r>
            <a:endParaRPr lang="en-US" sz="900" dirty="0">
              <a:solidFill>
                <a:srgbClr val="F8F8F8"/>
              </a:solidFill>
              <a:latin typeface="Arial"/>
              <a:cs typeface="Arial"/>
            </a:endParaRPr>
          </a:p>
          <a:p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318511" y="1418605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581215" y="1605366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ИНВЕСТИЦИОННОЙ КОМАНДЫ АМУРСКОЙ ОБЛАСТИ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11"/>
          <p:cNvSpPr txBox="1"/>
          <p:nvPr/>
        </p:nvSpPr>
        <p:spPr>
          <a:xfrm>
            <a:off x="5522721" y="2088007"/>
            <a:ext cx="1069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ОРЛОВ ВАСИЛИЙ </a:t>
            </a:r>
            <a:r>
              <a:rPr sz="900" b="1" spc="-2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ЛЕК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900" b="1" spc="-20" dirty="0">
                <a:solidFill>
                  <a:srgbClr val="46559F"/>
                </a:solidFill>
                <a:latin typeface="Arial"/>
                <a:cs typeface="Arial"/>
              </a:rPr>
              <a:t>А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900" b="1" spc="-10" dirty="0">
                <a:solidFill>
                  <a:srgbClr val="46559F"/>
                </a:solidFill>
                <a:latin typeface="Arial"/>
                <a:cs typeface="Arial"/>
              </a:rPr>
              <a:t>Д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Р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ОВИЧ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28"/>
          <p:cNvSpPr txBox="1"/>
          <p:nvPr/>
        </p:nvSpPr>
        <p:spPr>
          <a:xfrm>
            <a:off x="5522721" y="2459863"/>
            <a:ext cx="165036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6559F"/>
                </a:solidFill>
                <a:latin typeface="Microsoft Sans Serif"/>
                <a:cs typeface="Microsoft Sans Serif"/>
              </a:rPr>
              <a:t>Губернатор</a:t>
            </a: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46559F"/>
                </a:solidFill>
                <a:latin typeface="Microsoft Sans Serif"/>
                <a:cs typeface="Microsoft Sans Serif"/>
              </a:rPr>
              <a:t>Амурской</a:t>
            </a: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6559F"/>
                </a:solidFill>
                <a:latin typeface="Microsoft Sans Serif"/>
                <a:cs typeface="Microsoft Sans Serif"/>
              </a:rPr>
              <a:t>области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51" name="object 12"/>
          <p:cNvSpPr txBox="1"/>
          <p:nvPr/>
        </p:nvSpPr>
        <p:spPr>
          <a:xfrm>
            <a:off x="8060856" y="2088007"/>
            <a:ext cx="1299210" cy="52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+7(4162)596-002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+7(4162)376-251</a:t>
            </a:r>
            <a:r>
              <a:rPr sz="900" b="1" spc="-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(факс)</a:t>
            </a:r>
            <a:endParaRPr sz="900" dirty="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69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  <a:hlinkClick r:id="rId13"/>
              </a:rPr>
              <a:t>mail@amurobl.ru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52" name="object 8"/>
          <p:cNvGrpSpPr/>
          <p:nvPr/>
        </p:nvGrpSpPr>
        <p:grpSpPr>
          <a:xfrm>
            <a:off x="7850175" y="2140439"/>
            <a:ext cx="153670" cy="462915"/>
            <a:chOff x="7574436" y="2133756"/>
            <a:chExt cx="153670" cy="462915"/>
          </a:xfrm>
        </p:grpSpPr>
        <p:pic>
          <p:nvPicPr>
            <p:cNvPr id="53" name="object 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80532" y="2133756"/>
              <a:ext cx="147554" cy="147554"/>
            </a:xfrm>
            <a:prstGeom prst="rect">
              <a:avLst/>
            </a:prstGeom>
          </p:spPr>
        </p:pic>
        <p:pic>
          <p:nvPicPr>
            <p:cNvPr id="54" name="object 1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4436" y="2495139"/>
              <a:ext cx="147554" cy="101443"/>
            </a:xfrm>
            <a:prstGeom prst="rect">
              <a:avLst/>
            </a:prstGeom>
          </p:spPr>
        </p:pic>
      </p:grpSp>
      <p:sp>
        <p:nvSpPr>
          <p:cNvPr id="55" name="object 23"/>
          <p:cNvSpPr txBox="1"/>
          <p:nvPr/>
        </p:nvSpPr>
        <p:spPr>
          <a:xfrm>
            <a:off x="5523738" y="3286505"/>
            <a:ext cx="33375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РУКОВОДИТЕЛЬ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АНО</a:t>
            </a:r>
            <a:r>
              <a:rPr sz="11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«АГЕНТСТВО</a:t>
            </a:r>
            <a:r>
              <a:rPr sz="1100" b="1" spc="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АМУРСКОЙ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ОБЛАСТИ</a:t>
            </a:r>
            <a:r>
              <a:rPr sz="1100" b="1" spc="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ПРИВЛЕЧЕНИЮ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ИНВЕСТИЦИЙ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6" name="object 29"/>
          <p:cNvSpPr txBox="1"/>
          <p:nvPr/>
        </p:nvSpPr>
        <p:spPr>
          <a:xfrm>
            <a:off x="5522721" y="3834129"/>
            <a:ext cx="111188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ТЕ</a:t>
            </a:r>
            <a:r>
              <a:rPr sz="900" b="1" spc="5" dirty="0">
                <a:solidFill>
                  <a:srgbClr val="46559F"/>
                </a:solidFill>
                <a:latin typeface="Arial"/>
                <a:cs typeface="Arial"/>
              </a:rPr>
              <a:t>М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ЧЕНКО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ОЛЬГА 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ГЕННАДЬЕВНА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spc="-20" dirty="0">
                <a:solidFill>
                  <a:srgbClr val="46559F"/>
                </a:solidFill>
                <a:latin typeface="Microsoft Sans Serif"/>
                <a:cs typeface="Microsoft Sans Serif"/>
              </a:rPr>
              <a:t>Директор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7" name="object 40"/>
          <p:cNvSpPr txBox="1"/>
          <p:nvPr/>
        </p:nvSpPr>
        <p:spPr>
          <a:xfrm>
            <a:off x="8056893" y="3946782"/>
            <a:ext cx="9093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7(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4162)77</a:t>
            </a:r>
            <a:r>
              <a:rPr sz="900" b="1" spc="5" dirty="0">
                <a:solidFill>
                  <a:srgbClr val="46559F"/>
                </a:solidFill>
                <a:latin typeface="Arial"/>
                <a:cs typeface="Arial"/>
              </a:rPr>
              <a:t>2</a:t>
            </a:r>
            <a:r>
              <a:rPr sz="900" b="1" dirty="0">
                <a:solidFill>
                  <a:srgbClr val="46559F"/>
                </a:solidFill>
                <a:latin typeface="Arial"/>
                <a:cs typeface="Arial"/>
              </a:rPr>
              <a:t>-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6</a:t>
            </a:r>
            <a:r>
              <a:rPr sz="900" b="1" spc="-15" dirty="0">
                <a:solidFill>
                  <a:srgbClr val="46559F"/>
                </a:solidFill>
                <a:latin typeface="Arial"/>
                <a:cs typeface="Arial"/>
              </a:rPr>
              <a:t>0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8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8" name="object 39"/>
          <p:cNvSpPr txBox="1"/>
          <p:nvPr/>
        </p:nvSpPr>
        <p:spPr>
          <a:xfrm>
            <a:off x="8056893" y="4235620"/>
            <a:ext cx="17018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  <a:hlinkClick r:id="rId17"/>
              </a:rPr>
              <a:t>temchenko@invest.amurobl.ru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83" y="297750"/>
            <a:ext cx="8543925" cy="132556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26363" y="1289303"/>
            <a:ext cx="9161145" cy="889000"/>
          </a:xfrm>
          <a:custGeom>
            <a:avLst/>
            <a:gdLst/>
            <a:ahLst/>
            <a:cxnLst/>
            <a:rect l="l" t="t" r="r" b="b"/>
            <a:pathLst>
              <a:path w="9161145" h="889000">
                <a:moveTo>
                  <a:pt x="8927972" y="0"/>
                </a:moveTo>
                <a:lnTo>
                  <a:pt x="232791" y="0"/>
                </a:lnTo>
                <a:lnTo>
                  <a:pt x="185873" y="4731"/>
                </a:lnTo>
                <a:lnTo>
                  <a:pt x="142174" y="18299"/>
                </a:lnTo>
                <a:lnTo>
                  <a:pt x="102631" y="39768"/>
                </a:lnTo>
                <a:lnTo>
                  <a:pt x="68179" y="68199"/>
                </a:lnTo>
                <a:lnTo>
                  <a:pt x="39754" y="102654"/>
                </a:lnTo>
                <a:lnTo>
                  <a:pt x="18292" y="142196"/>
                </a:lnTo>
                <a:lnTo>
                  <a:pt x="4729" y="185887"/>
                </a:lnTo>
                <a:lnTo>
                  <a:pt x="0" y="232791"/>
                </a:lnTo>
                <a:lnTo>
                  <a:pt x="0" y="655701"/>
                </a:lnTo>
                <a:lnTo>
                  <a:pt x="4729" y="702604"/>
                </a:lnTo>
                <a:lnTo>
                  <a:pt x="18292" y="746295"/>
                </a:lnTo>
                <a:lnTo>
                  <a:pt x="39754" y="785837"/>
                </a:lnTo>
                <a:lnTo>
                  <a:pt x="68179" y="820293"/>
                </a:lnTo>
                <a:lnTo>
                  <a:pt x="102631" y="848723"/>
                </a:lnTo>
                <a:lnTo>
                  <a:pt x="142174" y="870192"/>
                </a:lnTo>
                <a:lnTo>
                  <a:pt x="185873" y="883760"/>
                </a:lnTo>
                <a:lnTo>
                  <a:pt x="232791" y="888492"/>
                </a:lnTo>
                <a:lnTo>
                  <a:pt x="8927972" y="888492"/>
                </a:lnTo>
                <a:lnTo>
                  <a:pt x="8974876" y="883760"/>
                </a:lnTo>
                <a:lnTo>
                  <a:pt x="9018567" y="870192"/>
                </a:lnTo>
                <a:lnTo>
                  <a:pt x="9058109" y="848723"/>
                </a:lnTo>
                <a:lnTo>
                  <a:pt x="9092565" y="820293"/>
                </a:lnTo>
                <a:lnTo>
                  <a:pt x="9120995" y="785837"/>
                </a:lnTo>
                <a:lnTo>
                  <a:pt x="9142464" y="746295"/>
                </a:lnTo>
                <a:lnTo>
                  <a:pt x="9156032" y="702604"/>
                </a:lnTo>
                <a:lnTo>
                  <a:pt x="9160764" y="655701"/>
                </a:lnTo>
                <a:lnTo>
                  <a:pt x="9160764" y="232791"/>
                </a:lnTo>
                <a:lnTo>
                  <a:pt x="9156032" y="185887"/>
                </a:lnTo>
                <a:lnTo>
                  <a:pt x="9142464" y="142196"/>
                </a:lnTo>
                <a:lnTo>
                  <a:pt x="9120995" y="102654"/>
                </a:lnTo>
                <a:lnTo>
                  <a:pt x="9092565" y="68198"/>
                </a:lnTo>
                <a:lnTo>
                  <a:pt x="9058109" y="39768"/>
                </a:lnTo>
                <a:lnTo>
                  <a:pt x="9018567" y="18299"/>
                </a:lnTo>
                <a:lnTo>
                  <a:pt x="8974876" y="4731"/>
                </a:lnTo>
                <a:lnTo>
                  <a:pt x="892797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867155" y="1418843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5" h="551814">
                <a:moveTo>
                  <a:pt x="275844" y="0"/>
                </a:moveTo>
                <a:lnTo>
                  <a:pt x="226259" y="4442"/>
                </a:lnTo>
                <a:lnTo>
                  <a:pt x="179591" y="17251"/>
                </a:lnTo>
                <a:lnTo>
                  <a:pt x="136618" y="37648"/>
                </a:lnTo>
                <a:lnTo>
                  <a:pt x="98119" y="64856"/>
                </a:lnTo>
                <a:lnTo>
                  <a:pt x="64873" y="98098"/>
                </a:lnTo>
                <a:lnTo>
                  <a:pt x="37659" y="136595"/>
                </a:lnTo>
                <a:lnTo>
                  <a:pt x="17256" y="179570"/>
                </a:lnTo>
                <a:lnTo>
                  <a:pt x="4444" y="226246"/>
                </a:lnTo>
                <a:lnTo>
                  <a:pt x="0" y="275843"/>
                </a:lnTo>
                <a:lnTo>
                  <a:pt x="4444" y="325441"/>
                </a:lnTo>
                <a:lnTo>
                  <a:pt x="17256" y="372117"/>
                </a:lnTo>
                <a:lnTo>
                  <a:pt x="37659" y="415092"/>
                </a:lnTo>
                <a:lnTo>
                  <a:pt x="64873" y="453589"/>
                </a:lnTo>
                <a:lnTo>
                  <a:pt x="98119" y="486831"/>
                </a:lnTo>
                <a:lnTo>
                  <a:pt x="136618" y="514039"/>
                </a:lnTo>
                <a:lnTo>
                  <a:pt x="179591" y="534436"/>
                </a:lnTo>
                <a:lnTo>
                  <a:pt x="226259" y="547245"/>
                </a:lnTo>
                <a:lnTo>
                  <a:pt x="275844" y="551688"/>
                </a:lnTo>
                <a:lnTo>
                  <a:pt x="325441" y="547245"/>
                </a:lnTo>
                <a:lnTo>
                  <a:pt x="372117" y="534436"/>
                </a:lnTo>
                <a:lnTo>
                  <a:pt x="415092" y="514039"/>
                </a:lnTo>
                <a:lnTo>
                  <a:pt x="453589" y="486831"/>
                </a:lnTo>
                <a:lnTo>
                  <a:pt x="486831" y="453589"/>
                </a:lnTo>
                <a:lnTo>
                  <a:pt x="514039" y="415092"/>
                </a:lnTo>
                <a:lnTo>
                  <a:pt x="534436" y="372117"/>
                </a:lnTo>
                <a:lnTo>
                  <a:pt x="547245" y="325441"/>
                </a:lnTo>
                <a:lnTo>
                  <a:pt x="551688" y="275843"/>
                </a:lnTo>
                <a:lnTo>
                  <a:pt x="547245" y="226246"/>
                </a:lnTo>
                <a:lnTo>
                  <a:pt x="534436" y="179570"/>
                </a:lnTo>
                <a:lnTo>
                  <a:pt x="514039" y="136595"/>
                </a:lnTo>
                <a:lnTo>
                  <a:pt x="486831" y="98098"/>
                </a:lnTo>
                <a:lnTo>
                  <a:pt x="453589" y="64856"/>
                </a:lnTo>
                <a:lnTo>
                  <a:pt x="415092" y="37648"/>
                </a:lnTo>
                <a:lnTo>
                  <a:pt x="372117" y="17251"/>
                </a:lnTo>
                <a:lnTo>
                  <a:pt x="325441" y="4442"/>
                </a:lnTo>
                <a:lnTo>
                  <a:pt x="27584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2" y="1501139"/>
            <a:ext cx="298764" cy="397763"/>
          </a:xfrm>
          <a:prstGeom prst="rect">
            <a:avLst/>
          </a:prstGeom>
        </p:spPr>
      </p:pic>
      <p:sp>
        <p:nvSpPr>
          <p:cNvPr id="11" name="object 9"/>
          <p:cNvSpPr txBox="1"/>
          <p:nvPr/>
        </p:nvSpPr>
        <p:spPr>
          <a:xfrm>
            <a:off x="3587622" y="1411681"/>
            <a:ext cx="3812921" cy="4674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АДМИНИСТРАЦИЯ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ОКРУГА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25"/>
          <p:cNvSpPr txBox="1"/>
          <p:nvPr/>
        </p:nvSpPr>
        <p:spPr>
          <a:xfrm>
            <a:off x="3607434" y="1926463"/>
            <a:ext cx="16395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7(416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97-230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26"/>
          <p:cNvSpPr txBox="1"/>
          <p:nvPr/>
        </p:nvSpPr>
        <p:spPr>
          <a:xfrm>
            <a:off x="5787896" y="1945004"/>
            <a:ext cx="19879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priemnaya_magdagachi@mail.ru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1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4396" y="1920240"/>
            <a:ext cx="179832" cy="179832"/>
          </a:xfrm>
          <a:prstGeom prst="rect">
            <a:avLst/>
          </a:prstGeom>
        </p:spPr>
      </p:pic>
      <p:pic>
        <p:nvPicPr>
          <p:cNvPr id="15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2988" y="1937004"/>
            <a:ext cx="152400" cy="152400"/>
          </a:xfrm>
          <a:prstGeom prst="rect">
            <a:avLst/>
          </a:prstGeom>
        </p:spPr>
      </p:pic>
      <p:pic>
        <p:nvPicPr>
          <p:cNvPr id="16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1840" y="1703832"/>
            <a:ext cx="179832" cy="179832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623316" y="2314955"/>
            <a:ext cx="2952115" cy="4023360"/>
          </a:xfrm>
          <a:custGeom>
            <a:avLst/>
            <a:gdLst/>
            <a:ahLst/>
            <a:cxnLst/>
            <a:rect l="l" t="t" r="r" b="b"/>
            <a:pathLst>
              <a:path w="2952115" h="4023360">
                <a:moveTo>
                  <a:pt x="2758948" y="0"/>
                </a:moveTo>
                <a:lnTo>
                  <a:pt x="193052" y="0"/>
                </a:lnTo>
                <a:lnTo>
                  <a:pt x="148788" y="5101"/>
                </a:lnTo>
                <a:lnTo>
                  <a:pt x="108154" y="19631"/>
                </a:lnTo>
                <a:lnTo>
                  <a:pt x="72309" y="42427"/>
                </a:lnTo>
                <a:lnTo>
                  <a:pt x="42412" y="72328"/>
                </a:lnTo>
                <a:lnTo>
                  <a:pt x="19622" y="108172"/>
                </a:lnTo>
                <a:lnTo>
                  <a:pt x="5098" y="148796"/>
                </a:lnTo>
                <a:lnTo>
                  <a:pt x="0" y="193040"/>
                </a:lnTo>
                <a:lnTo>
                  <a:pt x="0" y="3830294"/>
                </a:lnTo>
                <a:lnTo>
                  <a:pt x="5098" y="3874563"/>
                </a:lnTo>
                <a:lnTo>
                  <a:pt x="19622" y="3915200"/>
                </a:lnTo>
                <a:lnTo>
                  <a:pt x="42412" y="3951048"/>
                </a:lnTo>
                <a:lnTo>
                  <a:pt x="72309" y="3980946"/>
                </a:lnTo>
                <a:lnTo>
                  <a:pt x="108154" y="4003736"/>
                </a:lnTo>
                <a:lnTo>
                  <a:pt x="148788" y="4018261"/>
                </a:lnTo>
                <a:lnTo>
                  <a:pt x="193052" y="4023360"/>
                </a:lnTo>
                <a:lnTo>
                  <a:pt x="2758948" y="4023360"/>
                </a:lnTo>
                <a:lnTo>
                  <a:pt x="2803191" y="4018261"/>
                </a:lnTo>
                <a:lnTo>
                  <a:pt x="2843815" y="4003736"/>
                </a:lnTo>
                <a:lnTo>
                  <a:pt x="2879659" y="3980946"/>
                </a:lnTo>
                <a:lnTo>
                  <a:pt x="2909560" y="3951048"/>
                </a:lnTo>
                <a:lnTo>
                  <a:pt x="2932356" y="3915200"/>
                </a:lnTo>
                <a:lnTo>
                  <a:pt x="2946886" y="3874563"/>
                </a:lnTo>
                <a:lnTo>
                  <a:pt x="2951988" y="3830294"/>
                </a:lnTo>
                <a:lnTo>
                  <a:pt x="2951988" y="193040"/>
                </a:lnTo>
                <a:lnTo>
                  <a:pt x="2946886" y="148796"/>
                </a:lnTo>
                <a:lnTo>
                  <a:pt x="2932356" y="108172"/>
                </a:lnTo>
                <a:lnTo>
                  <a:pt x="2909560" y="72328"/>
                </a:lnTo>
                <a:lnTo>
                  <a:pt x="2879659" y="42427"/>
                </a:lnTo>
                <a:lnTo>
                  <a:pt x="2843815" y="19631"/>
                </a:lnTo>
                <a:lnTo>
                  <a:pt x="2803191" y="5101"/>
                </a:lnTo>
                <a:lnTo>
                  <a:pt x="275894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2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61" y="2767583"/>
            <a:ext cx="1193171" cy="127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object 29"/>
          <p:cNvSpPr txBox="1"/>
          <p:nvPr/>
        </p:nvSpPr>
        <p:spPr>
          <a:xfrm>
            <a:off x="1292478" y="4275835"/>
            <a:ext cx="169735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ГОРЮНОВ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АНДРЕЙ ИГОРЕВИЧ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1390903" y="4753482"/>
            <a:ext cx="14154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1" dirty="0" err="1">
                <a:latin typeface="Arial"/>
                <a:cs typeface="Arial"/>
              </a:rPr>
              <a:t>Глава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lang="ru-RU" sz="900" b="1" spc="-50" dirty="0">
                <a:latin typeface="Arial"/>
                <a:cs typeface="Arial"/>
              </a:rPr>
              <a:t>Магдагачинского муниципального округа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30"/>
          <p:cNvSpPr txBox="1"/>
          <p:nvPr/>
        </p:nvSpPr>
        <p:spPr>
          <a:xfrm>
            <a:off x="1672208" y="5474919"/>
            <a:ext cx="946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97-430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2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3980" y="5497067"/>
            <a:ext cx="179831" cy="179831"/>
          </a:xfrm>
          <a:prstGeom prst="rect">
            <a:avLst/>
          </a:prstGeom>
        </p:spPr>
      </p:pic>
      <p:pic>
        <p:nvPicPr>
          <p:cNvPr id="23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3980" y="5917691"/>
            <a:ext cx="179831" cy="179832"/>
          </a:xfrm>
          <a:prstGeom prst="rect">
            <a:avLst/>
          </a:prstGeom>
        </p:spPr>
      </p:pic>
      <p:sp>
        <p:nvSpPr>
          <p:cNvPr id="25" name="object 32"/>
          <p:cNvSpPr txBox="1"/>
          <p:nvPr/>
        </p:nvSpPr>
        <p:spPr>
          <a:xfrm>
            <a:off x="1668272" y="5903467"/>
            <a:ext cx="10414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6559F"/>
                </a:solidFill>
                <a:latin typeface="Arial"/>
                <a:cs typeface="Arial"/>
                <a:hlinkClick r:id="rId9"/>
              </a:rPr>
              <a:t>i</a:t>
            </a: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agormgd@mail.ru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3710940" y="2328672"/>
            <a:ext cx="2969260" cy="4025265"/>
          </a:xfrm>
          <a:custGeom>
            <a:avLst/>
            <a:gdLst/>
            <a:ahLst/>
            <a:cxnLst/>
            <a:rect l="l" t="t" r="r" b="b"/>
            <a:pathLst>
              <a:path w="2969259" h="4025265">
                <a:moveTo>
                  <a:pt x="2712593" y="0"/>
                </a:moveTo>
                <a:lnTo>
                  <a:pt x="256159" y="0"/>
                </a:lnTo>
                <a:lnTo>
                  <a:pt x="210112" y="4126"/>
                </a:lnTo>
                <a:lnTo>
                  <a:pt x="166774" y="16025"/>
                </a:lnTo>
                <a:lnTo>
                  <a:pt x="126868" y="34972"/>
                </a:lnTo>
                <a:lnTo>
                  <a:pt x="91116" y="60243"/>
                </a:lnTo>
                <a:lnTo>
                  <a:pt x="60243" y="91116"/>
                </a:lnTo>
                <a:lnTo>
                  <a:pt x="34972" y="126868"/>
                </a:lnTo>
                <a:lnTo>
                  <a:pt x="16025" y="166774"/>
                </a:lnTo>
                <a:lnTo>
                  <a:pt x="4126" y="210112"/>
                </a:lnTo>
                <a:lnTo>
                  <a:pt x="0" y="256158"/>
                </a:lnTo>
                <a:lnTo>
                  <a:pt x="0" y="3768674"/>
                </a:lnTo>
                <a:lnTo>
                  <a:pt x="4126" y="3814728"/>
                </a:lnTo>
                <a:lnTo>
                  <a:pt x="16025" y="3858075"/>
                </a:lnTo>
                <a:lnTo>
                  <a:pt x="34972" y="3897989"/>
                </a:lnTo>
                <a:lnTo>
                  <a:pt x="60243" y="3933747"/>
                </a:lnTo>
                <a:lnTo>
                  <a:pt x="91116" y="3964627"/>
                </a:lnTo>
                <a:lnTo>
                  <a:pt x="126868" y="3989904"/>
                </a:lnTo>
                <a:lnTo>
                  <a:pt x="166774" y="4008855"/>
                </a:lnTo>
                <a:lnTo>
                  <a:pt x="210112" y="4020756"/>
                </a:lnTo>
                <a:lnTo>
                  <a:pt x="256159" y="4024883"/>
                </a:lnTo>
                <a:lnTo>
                  <a:pt x="2712593" y="4024883"/>
                </a:lnTo>
                <a:lnTo>
                  <a:pt x="2758639" y="4020756"/>
                </a:lnTo>
                <a:lnTo>
                  <a:pt x="2801977" y="4008855"/>
                </a:lnTo>
                <a:lnTo>
                  <a:pt x="2841883" y="3989904"/>
                </a:lnTo>
                <a:lnTo>
                  <a:pt x="2877635" y="3964627"/>
                </a:lnTo>
                <a:lnTo>
                  <a:pt x="2908508" y="3933747"/>
                </a:lnTo>
                <a:lnTo>
                  <a:pt x="2933779" y="3897989"/>
                </a:lnTo>
                <a:lnTo>
                  <a:pt x="2952726" y="3858075"/>
                </a:lnTo>
                <a:lnTo>
                  <a:pt x="2964625" y="3814728"/>
                </a:lnTo>
                <a:lnTo>
                  <a:pt x="2968752" y="3768674"/>
                </a:lnTo>
                <a:lnTo>
                  <a:pt x="2968752" y="256158"/>
                </a:lnTo>
                <a:lnTo>
                  <a:pt x="2964625" y="210112"/>
                </a:lnTo>
                <a:lnTo>
                  <a:pt x="2952726" y="166774"/>
                </a:lnTo>
                <a:lnTo>
                  <a:pt x="2933779" y="126868"/>
                </a:lnTo>
                <a:lnTo>
                  <a:pt x="2908508" y="91116"/>
                </a:lnTo>
                <a:lnTo>
                  <a:pt x="2877635" y="60243"/>
                </a:lnTo>
                <a:lnTo>
                  <a:pt x="2841883" y="34972"/>
                </a:lnTo>
                <a:lnTo>
                  <a:pt x="2801977" y="16025"/>
                </a:lnTo>
                <a:lnTo>
                  <a:pt x="2758639" y="4126"/>
                </a:lnTo>
                <a:lnTo>
                  <a:pt x="27125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38" y="2837826"/>
            <a:ext cx="1274064" cy="113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object 18"/>
          <p:cNvSpPr txBox="1"/>
          <p:nvPr/>
        </p:nvSpPr>
        <p:spPr>
          <a:xfrm>
            <a:off x="4399915" y="4273422"/>
            <a:ext cx="157289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МЕЛЬНИК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ИВАН  ИВАНОВИЧ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1" name="object 19"/>
          <p:cNvSpPr txBox="1"/>
          <p:nvPr/>
        </p:nvSpPr>
        <p:spPr>
          <a:xfrm>
            <a:off x="4181347" y="4767453"/>
            <a:ext cx="19640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 err="1">
                <a:latin typeface="Arial"/>
                <a:cs typeface="Arial"/>
              </a:rPr>
              <a:t>Заместитель</a:t>
            </a:r>
            <a:r>
              <a:rPr sz="900" b="1" spc="20" dirty="0">
                <a:latin typeface="Arial"/>
                <a:cs typeface="Arial"/>
              </a:rPr>
              <a:t> </a:t>
            </a:r>
            <a:r>
              <a:rPr lang="ru-RU" sz="900" b="1" spc="20" dirty="0">
                <a:latin typeface="Arial"/>
                <a:cs typeface="Arial"/>
              </a:rPr>
              <a:t>г</a:t>
            </a:r>
            <a:r>
              <a:rPr sz="900" b="1" dirty="0" err="1">
                <a:latin typeface="Arial"/>
                <a:cs typeface="Arial"/>
              </a:rPr>
              <a:t>лавы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Магдагачинского </a:t>
            </a:r>
            <a:r>
              <a:rPr lang="ru-RU" sz="900" b="1" spc="-50" dirty="0">
                <a:latin typeface="Arial"/>
                <a:cs typeface="Arial"/>
              </a:rPr>
              <a:t>муниципального округа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2" name="object 35"/>
          <p:cNvSpPr txBox="1"/>
          <p:nvPr/>
        </p:nvSpPr>
        <p:spPr>
          <a:xfrm>
            <a:off x="4580382" y="5433821"/>
            <a:ext cx="13373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97-531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6052" y="5497067"/>
            <a:ext cx="179832" cy="17983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26052" y="5917691"/>
            <a:ext cx="179832" cy="179832"/>
          </a:xfrm>
          <a:prstGeom prst="rect">
            <a:avLst/>
          </a:prstGeom>
        </p:spPr>
      </p:pic>
      <p:sp>
        <p:nvSpPr>
          <p:cNvPr id="35" name="object 36"/>
          <p:cNvSpPr txBox="1"/>
          <p:nvPr/>
        </p:nvSpPr>
        <p:spPr>
          <a:xfrm>
            <a:off x="4568444" y="5903467"/>
            <a:ext cx="1181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iva-melni@yandex.ru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6854698" y="2328672"/>
            <a:ext cx="2967355" cy="4025265"/>
          </a:xfrm>
          <a:custGeom>
            <a:avLst/>
            <a:gdLst/>
            <a:ahLst/>
            <a:cxnLst/>
            <a:rect l="l" t="t" r="r" b="b"/>
            <a:pathLst>
              <a:path w="2967354" h="4025265">
                <a:moveTo>
                  <a:pt x="2711196" y="0"/>
                </a:moveTo>
                <a:lnTo>
                  <a:pt x="256032" y="0"/>
                </a:lnTo>
                <a:lnTo>
                  <a:pt x="210023" y="4126"/>
                </a:lnTo>
                <a:lnTo>
                  <a:pt x="166714" y="16023"/>
                </a:lnTo>
                <a:lnTo>
                  <a:pt x="126830" y="34967"/>
                </a:lnTo>
                <a:lnTo>
                  <a:pt x="91095" y="60232"/>
                </a:lnTo>
                <a:lnTo>
                  <a:pt x="60232" y="91095"/>
                </a:lnTo>
                <a:lnTo>
                  <a:pt x="34967" y="126830"/>
                </a:lnTo>
                <a:lnTo>
                  <a:pt x="16023" y="166714"/>
                </a:lnTo>
                <a:lnTo>
                  <a:pt x="4126" y="210023"/>
                </a:lnTo>
                <a:lnTo>
                  <a:pt x="0" y="256032"/>
                </a:lnTo>
                <a:lnTo>
                  <a:pt x="0" y="3768813"/>
                </a:lnTo>
                <a:lnTo>
                  <a:pt x="4126" y="3814843"/>
                </a:lnTo>
                <a:lnTo>
                  <a:pt x="16023" y="3858166"/>
                </a:lnTo>
                <a:lnTo>
                  <a:pt x="34967" y="3898058"/>
                </a:lnTo>
                <a:lnTo>
                  <a:pt x="60232" y="3933798"/>
                </a:lnTo>
                <a:lnTo>
                  <a:pt x="91095" y="3964660"/>
                </a:lnTo>
                <a:lnTo>
                  <a:pt x="126830" y="3989923"/>
                </a:lnTo>
                <a:lnTo>
                  <a:pt x="166714" y="4008864"/>
                </a:lnTo>
                <a:lnTo>
                  <a:pt x="210023" y="4020758"/>
                </a:lnTo>
                <a:lnTo>
                  <a:pt x="256032" y="4024884"/>
                </a:lnTo>
                <a:lnTo>
                  <a:pt x="2711196" y="4024884"/>
                </a:lnTo>
                <a:lnTo>
                  <a:pt x="2757204" y="4020758"/>
                </a:lnTo>
                <a:lnTo>
                  <a:pt x="2800513" y="4008864"/>
                </a:lnTo>
                <a:lnTo>
                  <a:pt x="2840397" y="3989923"/>
                </a:lnTo>
                <a:lnTo>
                  <a:pt x="2876132" y="3964660"/>
                </a:lnTo>
                <a:lnTo>
                  <a:pt x="2906995" y="3933798"/>
                </a:lnTo>
                <a:lnTo>
                  <a:pt x="2932260" y="3898058"/>
                </a:lnTo>
                <a:lnTo>
                  <a:pt x="2951204" y="3858166"/>
                </a:lnTo>
                <a:lnTo>
                  <a:pt x="2963101" y="3814843"/>
                </a:lnTo>
                <a:lnTo>
                  <a:pt x="2967228" y="3768813"/>
                </a:lnTo>
                <a:lnTo>
                  <a:pt x="2967228" y="256032"/>
                </a:lnTo>
                <a:lnTo>
                  <a:pt x="2963101" y="210023"/>
                </a:lnTo>
                <a:lnTo>
                  <a:pt x="2951204" y="166714"/>
                </a:lnTo>
                <a:lnTo>
                  <a:pt x="2932260" y="126830"/>
                </a:lnTo>
                <a:lnTo>
                  <a:pt x="2906995" y="91095"/>
                </a:lnTo>
                <a:lnTo>
                  <a:pt x="2876132" y="60232"/>
                </a:lnTo>
                <a:lnTo>
                  <a:pt x="2840397" y="34967"/>
                </a:lnTo>
                <a:lnTo>
                  <a:pt x="2800513" y="16023"/>
                </a:lnTo>
                <a:lnTo>
                  <a:pt x="2757204" y="4126"/>
                </a:lnTo>
                <a:lnTo>
                  <a:pt x="27111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2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28" y="2767583"/>
            <a:ext cx="1180434" cy="127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object 15"/>
          <p:cNvSpPr txBox="1"/>
          <p:nvPr/>
        </p:nvSpPr>
        <p:spPr>
          <a:xfrm>
            <a:off x="7869428" y="4192346"/>
            <a:ext cx="1054100" cy="546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ЯКИМОВ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СЕРГЕЙ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СЕМЁНОВИЧ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7299197" y="4767453"/>
            <a:ext cx="2197100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 err="1">
                <a:latin typeface="Arial"/>
                <a:cs typeface="Arial"/>
              </a:rPr>
              <a:t>Заместитель</a:t>
            </a:r>
            <a:r>
              <a:rPr sz="900" b="1" spc="25" dirty="0">
                <a:latin typeface="Arial"/>
                <a:cs typeface="Arial"/>
              </a:rPr>
              <a:t> </a:t>
            </a:r>
            <a:r>
              <a:rPr lang="ru-RU" sz="900" b="1" spc="25" dirty="0">
                <a:latin typeface="Arial"/>
                <a:cs typeface="Arial"/>
              </a:rPr>
              <a:t>г</a:t>
            </a:r>
            <a:r>
              <a:rPr sz="900" b="1" dirty="0" err="1">
                <a:latin typeface="Arial"/>
                <a:cs typeface="Arial"/>
              </a:rPr>
              <a:t>лавы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lang="ru-RU" sz="900" b="1" spc="-25" dirty="0">
                <a:latin typeface="Arial"/>
                <a:cs typeface="Arial"/>
              </a:rPr>
              <a:t>округа</a:t>
            </a:r>
          </a:p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25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по вопросам строительства,</a:t>
            </a:r>
          </a:p>
          <a:p>
            <a:pPr marL="922655" marR="5080" indent="-91059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>
                <a:latin typeface="Arial"/>
                <a:cs typeface="Arial"/>
              </a:rPr>
              <a:t> архитектуры и ЖКХ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7784972" y="5428869"/>
            <a:ext cx="16071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53)97-278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97-230</a:t>
            </a:r>
            <a:r>
              <a:rPr sz="900" b="1" spc="-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41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00543" y="5497067"/>
            <a:ext cx="179831" cy="179831"/>
          </a:xfrm>
          <a:prstGeom prst="rect">
            <a:avLst/>
          </a:prstGeom>
        </p:spPr>
      </p:pic>
      <p:sp>
        <p:nvSpPr>
          <p:cNvPr id="42" name="object 40"/>
          <p:cNvSpPr txBox="1"/>
          <p:nvPr/>
        </p:nvSpPr>
        <p:spPr>
          <a:xfrm>
            <a:off x="7778621" y="5903467"/>
            <a:ext cx="127124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yakimovss55@mail.ru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43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85304" y="5916167"/>
            <a:ext cx="179831" cy="179831"/>
          </a:xfrm>
          <a:prstGeom prst="rect">
            <a:avLst/>
          </a:prstGeom>
        </p:spPr>
      </p:pic>
      <p:sp>
        <p:nvSpPr>
          <p:cNvPr id="44" name="TextBox 4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РАЙОНА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47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59" y="191311"/>
            <a:ext cx="8543925" cy="1325563"/>
          </a:xfrm>
        </p:spPr>
        <p:txBody>
          <a:bodyPr>
            <a:normAutofit/>
          </a:bodyPr>
          <a:lstStyle/>
          <a:p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/>
          </a:p>
        </p:txBody>
      </p:sp>
      <p:sp>
        <p:nvSpPr>
          <p:cNvPr id="5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7" name="object 5"/>
          <p:cNvGrpSpPr/>
          <p:nvPr/>
        </p:nvGrpSpPr>
        <p:grpSpPr>
          <a:xfrm>
            <a:off x="626363" y="1351788"/>
            <a:ext cx="4498975" cy="1262938"/>
            <a:chOff x="626363" y="1402080"/>
            <a:chExt cx="4498975" cy="1176655"/>
          </a:xfrm>
        </p:grpSpPr>
        <p:sp>
          <p:nvSpPr>
            <p:cNvPr id="8" name="object 6"/>
            <p:cNvSpPr/>
            <p:nvPr/>
          </p:nvSpPr>
          <p:spPr>
            <a:xfrm>
              <a:off x="626363" y="1402080"/>
              <a:ext cx="4498975" cy="1176655"/>
            </a:xfrm>
            <a:custGeom>
              <a:avLst/>
              <a:gdLst/>
              <a:ahLst/>
              <a:cxnLst/>
              <a:rect l="l" t="t" r="r" b="b"/>
              <a:pathLst>
                <a:path w="4498975" h="1176655">
                  <a:moveTo>
                    <a:pt x="4190619" y="0"/>
                  </a:moveTo>
                  <a:lnTo>
                    <a:pt x="308241" y="0"/>
                  </a:lnTo>
                  <a:lnTo>
                    <a:pt x="262693" y="3343"/>
                  </a:lnTo>
                  <a:lnTo>
                    <a:pt x="219219" y="13054"/>
                  </a:lnTo>
                  <a:lnTo>
                    <a:pt x="178297" y="28655"/>
                  </a:lnTo>
                  <a:lnTo>
                    <a:pt x="140403" y="49670"/>
                  </a:lnTo>
                  <a:lnTo>
                    <a:pt x="106015" y="75620"/>
                  </a:lnTo>
                  <a:lnTo>
                    <a:pt x="75608" y="106028"/>
                  </a:lnTo>
                  <a:lnTo>
                    <a:pt x="49661" y="140417"/>
                  </a:lnTo>
                  <a:lnTo>
                    <a:pt x="28649" y="178309"/>
                  </a:lnTo>
                  <a:lnTo>
                    <a:pt x="13051" y="219226"/>
                  </a:lnTo>
                  <a:lnTo>
                    <a:pt x="3342" y="262692"/>
                  </a:lnTo>
                  <a:lnTo>
                    <a:pt x="0" y="308229"/>
                  </a:lnTo>
                  <a:lnTo>
                    <a:pt x="0" y="868299"/>
                  </a:lnTo>
                  <a:lnTo>
                    <a:pt x="3342" y="913835"/>
                  </a:lnTo>
                  <a:lnTo>
                    <a:pt x="13051" y="957301"/>
                  </a:lnTo>
                  <a:lnTo>
                    <a:pt x="28649" y="998218"/>
                  </a:lnTo>
                  <a:lnTo>
                    <a:pt x="49661" y="1036110"/>
                  </a:lnTo>
                  <a:lnTo>
                    <a:pt x="75608" y="1070499"/>
                  </a:lnTo>
                  <a:lnTo>
                    <a:pt x="106015" y="1100907"/>
                  </a:lnTo>
                  <a:lnTo>
                    <a:pt x="140403" y="1126857"/>
                  </a:lnTo>
                  <a:lnTo>
                    <a:pt x="178297" y="1147872"/>
                  </a:lnTo>
                  <a:lnTo>
                    <a:pt x="219219" y="1163473"/>
                  </a:lnTo>
                  <a:lnTo>
                    <a:pt x="262693" y="1173184"/>
                  </a:lnTo>
                  <a:lnTo>
                    <a:pt x="308241" y="1176528"/>
                  </a:lnTo>
                  <a:lnTo>
                    <a:pt x="4190619" y="1176528"/>
                  </a:lnTo>
                  <a:lnTo>
                    <a:pt x="4236155" y="1173184"/>
                  </a:lnTo>
                  <a:lnTo>
                    <a:pt x="4279621" y="1163473"/>
                  </a:lnTo>
                  <a:lnTo>
                    <a:pt x="4320538" y="1147872"/>
                  </a:lnTo>
                  <a:lnTo>
                    <a:pt x="4358430" y="1126857"/>
                  </a:lnTo>
                  <a:lnTo>
                    <a:pt x="4392819" y="1100907"/>
                  </a:lnTo>
                  <a:lnTo>
                    <a:pt x="4423227" y="1070499"/>
                  </a:lnTo>
                  <a:lnTo>
                    <a:pt x="4449177" y="1036110"/>
                  </a:lnTo>
                  <a:lnTo>
                    <a:pt x="4470192" y="998218"/>
                  </a:lnTo>
                  <a:lnTo>
                    <a:pt x="4485793" y="957301"/>
                  </a:lnTo>
                  <a:lnTo>
                    <a:pt x="4495504" y="913835"/>
                  </a:lnTo>
                  <a:lnTo>
                    <a:pt x="4498848" y="868299"/>
                  </a:lnTo>
                  <a:lnTo>
                    <a:pt x="4498848" y="308229"/>
                  </a:lnTo>
                  <a:lnTo>
                    <a:pt x="4495504" y="262692"/>
                  </a:lnTo>
                  <a:lnTo>
                    <a:pt x="4485793" y="219226"/>
                  </a:lnTo>
                  <a:lnTo>
                    <a:pt x="4470192" y="178309"/>
                  </a:lnTo>
                  <a:lnTo>
                    <a:pt x="4449177" y="140417"/>
                  </a:lnTo>
                  <a:lnTo>
                    <a:pt x="4423227" y="106028"/>
                  </a:lnTo>
                  <a:lnTo>
                    <a:pt x="4392819" y="75620"/>
                  </a:lnTo>
                  <a:lnTo>
                    <a:pt x="4358430" y="49670"/>
                  </a:lnTo>
                  <a:lnTo>
                    <a:pt x="4320538" y="28655"/>
                  </a:lnTo>
                  <a:lnTo>
                    <a:pt x="4279621" y="13054"/>
                  </a:lnTo>
                  <a:lnTo>
                    <a:pt x="4236155" y="3343"/>
                  </a:lnTo>
                  <a:lnTo>
                    <a:pt x="4190619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818387" y="1549908"/>
              <a:ext cx="551815" cy="550545"/>
            </a:xfrm>
            <a:custGeom>
              <a:avLst/>
              <a:gdLst/>
              <a:ahLst/>
              <a:cxnLst/>
              <a:rect l="l" t="t" r="r" b="b"/>
              <a:pathLst>
                <a:path w="551815" h="550544">
                  <a:moveTo>
                    <a:pt x="276606" y="0"/>
                  </a:moveTo>
                  <a:lnTo>
                    <a:pt x="275081" y="0"/>
                  </a:lnTo>
                  <a:lnTo>
                    <a:pt x="225637" y="4432"/>
                  </a:lnTo>
                  <a:lnTo>
                    <a:pt x="179099" y="17213"/>
                  </a:lnTo>
                  <a:lnTo>
                    <a:pt x="136245" y="37563"/>
                  </a:lnTo>
                  <a:lnTo>
                    <a:pt x="97852" y="64706"/>
                  </a:lnTo>
                  <a:lnTo>
                    <a:pt x="64697" y="97863"/>
                  </a:lnTo>
                  <a:lnTo>
                    <a:pt x="37558" y="136256"/>
                  </a:lnTo>
                  <a:lnTo>
                    <a:pt x="17210" y="179109"/>
                  </a:lnTo>
                  <a:lnTo>
                    <a:pt x="4432" y="225643"/>
                  </a:lnTo>
                  <a:lnTo>
                    <a:pt x="0" y="275081"/>
                  </a:lnTo>
                  <a:lnTo>
                    <a:pt x="4432" y="324520"/>
                  </a:lnTo>
                  <a:lnTo>
                    <a:pt x="17210" y="371054"/>
                  </a:lnTo>
                  <a:lnTo>
                    <a:pt x="37558" y="413907"/>
                  </a:lnTo>
                  <a:lnTo>
                    <a:pt x="64697" y="452300"/>
                  </a:lnTo>
                  <a:lnTo>
                    <a:pt x="97852" y="485457"/>
                  </a:lnTo>
                  <a:lnTo>
                    <a:pt x="136245" y="512600"/>
                  </a:lnTo>
                  <a:lnTo>
                    <a:pt x="179099" y="532950"/>
                  </a:lnTo>
                  <a:lnTo>
                    <a:pt x="225637" y="545731"/>
                  </a:lnTo>
                  <a:lnTo>
                    <a:pt x="275081" y="550163"/>
                  </a:lnTo>
                  <a:lnTo>
                    <a:pt x="276606" y="550163"/>
                  </a:lnTo>
                  <a:lnTo>
                    <a:pt x="326050" y="545731"/>
                  </a:lnTo>
                  <a:lnTo>
                    <a:pt x="372588" y="532950"/>
                  </a:lnTo>
                  <a:lnTo>
                    <a:pt x="415442" y="512600"/>
                  </a:lnTo>
                  <a:lnTo>
                    <a:pt x="453835" y="485457"/>
                  </a:lnTo>
                  <a:lnTo>
                    <a:pt x="486990" y="452300"/>
                  </a:lnTo>
                  <a:lnTo>
                    <a:pt x="514129" y="413907"/>
                  </a:lnTo>
                  <a:lnTo>
                    <a:pt x="534477" y="371054"/>
                  </a:lnTo>
                  <a:lnTo>
                    <a:pt x="547255" y="324520"/>
                  </a:lnTo>
                  <a:lnTo>
                    <a:pt x="551688" y="275081"/>
                  </a:lnTo>
                  <a:lnTo>
                    <a:pt x="547255" y="225643"/>
                  </a:lnTo>
                  <a:lnTo>
                    <a:pt x="534477" y="179109"/>
                  </a:lnTo>
                  <a:lnTo>
                    <a:pt x="514129" y="136256"/>
                  </a:lnTo>
                  <a:lnTo>
                    <a:pt x="486990" y="97863"/>
                  </a:lnTo>
                  <a:lnTo>
                    <a:pt x="453835" y="64706"/>
                  </a:lnTo>
                  <a:lnTo>
                    <a:pt x="415442" y="37563"/>
                  </a:lnTo>
                  <a:lnTo>
                    <a:pt x="372588" y="17213"/>
                  </a:lnTo>
                  <a:lnTo>
                    <a:pt x="326050" y="4432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49" y="1632204"/>
              <a:ext cx="298764" cy="397763"/>
            </a:xfrm>
            <a:prstGeom prst="rect">
              <a:avLst/>
            </a:prstGeom>
          </p:spPr>
        </p:pic>
      </p:grpSp>
      <p:grpSp>
        <p:nvGrpSpPr>
          <p:cNvPr id="11" name="object 26"/>
          <p:cNvGrpSpPr/>
          <p:nvPr/>
        </p:nvGrpSpPr>
        <p:grpSpPr>
          <a:xfrm>
            <a:off x="5207508" y="1351789"/>
            <a:ext cx="4497705" cy="1262938"/>
            <a:chOff x="5207508" y="1351788"/>
            <a:chExt cx="4497705" cy="1176655"/>
          </a:xfrm>
        </p:grpSpPr>
        <p:sp>
          <p:nvSpPr>
            <p:cNvPr id="12" name="object 27"/>
            <p:cNvSpPr/>
            <p:nvPr/>
          </p:nvSpPr>
          <p:spPr>
            <a:xfrm>
              <a:off x="5207508" y="1351788"/>
              <a:ext cx="4497705" cy="1176655"/>
            </a:xfrm>
            <a:custGeom>
              <a:avLst/>
              <a:gdLst/>
              <a:ahLst/>
              <a:cxnLst/>
              <a:rect l="l" t="t" r="r" b="b"/>
              <a:pathLst>
                <a:path w="4497705" h="1176655">
                  <a:moveTo>
                    <a:pt x="4189094" y="0"/>
                  </a:moveTo>
                  <a:lnTo>
                    <a:pt x="308228" y="0"/>
                  </a:lnTo>
                  <a:lnTo>
                    <a:pt x="262692" y="3343"/>
                  </a:lnTo>
                  <a:lnTo>
                    <a:pt x="219226" y="13054"/>
                  </a:lnTo>
                  <a:lnTo>
                    <a:pt x="178309" y="28655"/>
                  </a:lnTo>
                  <a:lnTo>
                    <a:pt x="140417" y="49670"/>
                  </a:lnTo>
                  <a:lnTo>
                    <a:pt x="106028" y="75620"/>
                  </a:lnTo>
                  <a:lnTo>
                    <a:pt x="75620" y="106028"/>
                  </a:lnTo>
                  <a:lnTo>
                    <a:pt x="49670" y="140417"/>
                  </a:lnTo>
                  <a:lnTo>
                    <a:pt x="28655" y="178309"/>
                  </a:lnTo>
                  <a:lnTo>
                    <a:pt x="13054" y="219226"/>
                  </a:lnTo>
                  <a:lnTo>
                    <a:pt x="3343" y="262692"/>
                  </a:lnTo>
                  <a:lnTo>
                    <a:pt x="0" y="308228"/>
                  </a:lnTo>
                  <a:lnTo>
                    <a:pt x="0" y="868299"/>
                  </a:lnTo>
                  <a:lnTo>
                    <a:pt x="3343" y="913835"/>
                  </a:lnTo>
                  <a:lnTo>
                    <a:pt x="13054" y="957301"/>
                  </a:lnTo>
                  <a:lnTo>
                    <a:pt x="28655" y="998218"/>
                  </a:lnTo>
                  <a:lnTo>
                    <a:pt x="49670" y="1036110"/>
                  </a:lnTo>
                  <a:lnTo>
                    <a:pt x="75620" y="1070499"/>
                  </a:lnTo>
                  <a:lnTo>
                    <a:pt x="106028" y="1100907"/>
                  </a:lnTo>
                  <a:lnTo>
                    <a:pt x="140417" y="1126857"/>
                  </a:lnTo>
                  <a:lnTo>
                    <a:pt x="178309" y="1147872"/>
                  </a:lnTo>
                  <a:lnTo>
                    <a:pt x="219226" y="1163473"/>
                  </a:lnTo>
                  <a:lnTo>
                    <a:pt x="262692" y="1173184"/>
                  </a:lnTo>
                  <a:lnTo>
                    <a:pt x="308228" y="1176527"/>
                  </a:lnTo>
                  <a:lnTo>
                    <a:pt x="4189094" y="1176527"/>
                  </a:lnTo>
                  <a:lnTo>
                    <a:pt x="4234631" y="1173184"/>
                  </a:lnTo>
                  <a:lnTo>
                    <a:pt x="4278097" y="1163473"/>
                  </a:lnTo>
                  <a:lnTo>
                    <a:pt x="4319014" y="1147872"/>
                  </a:lnTo>
                  <a:lnTo>
                    <a:pt x="4356906" y="1126857"/>
                  </a:lnTo>
                  <a:lnTo>
                    <a:pt x="4391295" y="1100907"/>
                  </a:lnTo>
                  <a:lnTo>
                    <a:pt x="4421703" y="1070499"/>
                  </a:lnTo>
                  <a:lnTo>
                    <a:pt x="4447653" y="1036110"/>
                  </a:lnTo>
                  <a:lnTo>
                    <a:pt x="4468668" y="998218"/>
                  </a:lnTo>
                  <a:lnTo>
                    <a:pt x="4484269" y="957301"/>
                  </a:lnTo>
                  <a:lnTo>
                    <a:pt x="4493980" y="913835"/>
                  </a:lnTo>
                  <a:lnTo>
                    <a:pt x="4497323" y="868299"/>
                  </a:lnTo>
                  <a:lnTo>
                    <a:pt x="4497323" y="308228"/>
                  </a:lnTo>
                  <a:lnTo>
                    <a:pt x="4493980" y="262692"/>
                  </a:lnTo>
                  <a:lnTo>
                    <a:pt x="4484269" y="219226"/>
                  </a:lnTo>
                  <a:lnTo>
                    <a:pt x="4468668" y="178309"/>
                  </a:lnTo>
                  <a:lnTo>
                    <a:pt x="4447653" y="140417"/>
                  </a:lnTo>
                  <a:lnTo>
                    <a:pt x="4421703" y="106028"/>
                  </a:lnTo>
                  <a:lnTo>
                    <a:pt x="4391295" y="75620"/>
                  </a:lnTo>
                  <a:lnTo>
                    <a:pt x="4356906" y="49670"/>
                  </a:lnTo>
                  <a:lnTo>
                    <a:pt x="4319014" y="28655"/>
                  </a:lnTo>
                  <a:lnTo>
                    <a:pt x="4278097" y="13054"/>
                  </a:lnTo>
                  <a:lnTo>
                    <a:pt x="4234631" y="3343"/>
                  </a:lnTo>
                  <a:lnTo>
                    <a:pt x="418909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8"/>
            <p:cNvSpPr/>
            <p:nvPr/>
          </p:nvSpPr>
          <p:spPr>
            <a:xfrm>
              <a:off x="5414772" y="1511808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4" h="551814">
                  <a:moveTo>
                    <a:pt x="275843" y="0"/>
                  </a:moveTo>
                  <a:lnTo>
                    <a:pt x="226246" y="4442"/>
                  </a:lnTo>
                  <a:lnTo>
                    <a:pt x="179570" y="17251"/>
                  </a:lnTo>
                  <a:lnTo>
                    <a:pt x="136595" y="37648"/>
                  </a:lnTo>
                  <a:lnTo>
                    <a:pt x="98098" y="64856"/>
                  </a:lnTo>
                  <a:lnTo>
                    <a:pt x="64856" y="98098"/>
                  </a:lnTo>
                  <a:lnTo>
                    <a:pt x="37648" y="136595"/>
                  </a:lnTo>
                  <a:lnTo>
                    <a:pt x="17251" y="179570"/>
                  </a:lnTo>
                  <a:lnTo>
                    <a:pt x="4442" y="226246"/>
                  </a:lnTo>
                  <a:lnTo>
                    <a:pt x="0" y="275843"/>
                  </a:lnTo>
                  <a:lnTo>
                    <a:pt x="4442" y="325441"/>
                  </a:lnTo>
                  <a:lnTo>
                    <a:pt x="17251" y="372117"/>
                  </a:lnTo>
                  <a:lnTo>
                    <a:pt x="37648" y="415092"/>
                  </a:lnTo>
                  <a:lnTo>
                    <a:pt x="64856" y="453589"/>
                  </a:lnTo>
                  <a:lnTo>
                    <a:pt x="98098" y="486831"/>
                  </a:lnTo>
                  <a:lnTo>
                    <a:pt x="136595" y="514039"/>
                  </a:lnTo>
                  <a:lnTo>
                    <a:pt x="179570" y="534436"/>
                  </a:lnTo>
                  <a:lnTo>
                    <a:pt x="226246" y="547245"/>
                  </a:lnTo>
                  <a:lnTo>
                    <a:pt x="275843" y="551688"/>
                  </a:lnTo>
                  <a:lnTo>
                    <a:pt x="325441" y="547245"/>
                  </a:lnTo>
                  <a:lnTo>
                    <a:pt x="372117" y="534436"/>
                  </a:lnTo>
                  <a:lnTo>
                    <a:pt x="415092" y="514039"/>
                  </a:lnTo>
                  <a:lnTo>
                    <a:pt x="453589" y="486831"/>
                  </a:lnTo>
                  <a:lnTo>
                    <a:pt x="486831" y="453589"/>
                  </a:lnTo>
                  <a:lnTo>
                    <a:pt x="514039" y="415092"/>
                  </a:lnTo>
                  <a:lnTo>
                    <a:pt x="534436" y="372117"/>
                  </a:lnTo>
                  <a:lnTo>
                    <a:pt x="547245" y="325441"/>
                  </a:lnTo>
                  <a:lnTo>
                    <a:pt x="551688" y="275843"/>
                  </a:lnTo>
                  <a:lnTo>
                    <a:pt x="547245" y="226246"/>
                  </a:lnTo>
                  <a:lnTo>
                    <a:pt x="534436" y="179570"/>
                  </a:lnTo>
                  <a:lnTo>
                    <a:pt x="514039" y="136595"/>
                  </a:lnTo>
                  <a:lnTo>
                    <a:pt x="486831" y="98098"/>
                  </a:lnTo>
                  <a:lnTo>
                    <a:pt x="453589" y="64856"/>
                  </a:lnTo>
                  <a:lnTo>
                    <a:pt x="415092" y="37648"/>
                  </a:lnTo>
                  <a:lnTo>
                    <a:pt x="372117" y="17251"/>
                  </a:lnTo>
                  <a:lnTo>
                    <a:pt x="325441" y="4442"/>
                  </a:lnTo>
                  <a:lnTo>
                    <a:pt x="27584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2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1806" y="1603248"/>
              <a:ext cx="297619" cy="396239"/>
            </a:xfrm>
            <a:prstGeom prst="rect">
              <a:avLst/>
            </a:prstGeom>
          </p:spPr>
        </p:pic>
      </p:grpSp>
      <p:sp>
        <p:nvSpPr>
          <p:cNvPr id="15" name="object 9"/>
          <p:cNvSpPr txBox="1"/>
          <p:nvPr/>
        </p:nvSpPr>
        <p:spPr>
          <a:xfrm>
            <a:off x="1512569" y="1493265"/>
            <a:ext cx="338836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МУНИЦИПАЛЬНОЕ</a:t>
            </a:r>
            <a:r>
              <a:rPr sz="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КАЗЁННОЕ</a:t>
            </a:r>
            <a:r>
              <a:rPr sz="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УЧРЕЖДЕНИЕ</a:t>
            </a:r>
            <a:endParaRPr sz="9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«УПРАВЛЕНИЕ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СТРОИТЕЛЬСТВА,</a:t>
            </a:r>
            <a:r>
              <a:rPr sz="9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ЖИЛИЩНО-КОММУНАЛЬНОГО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И ДОРОЖНОГО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ХОЗЯЙСТВА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АДМИНИСТРАЦИИ</a:t>
            </a:r>
            <a:r>
              <a:rPr sz="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МУНИЦИПАЛЬНОГО ОКРУГА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 err="1">
                <a:solidFill>
                  <a:srgbClr val="FFFFFF"/>
                </a:solidFill>
                <a:latin typeface="Arial"/>
                <a:cs typeface="Arial"/>
              </a:rPr>
              <a:t>область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, 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dirty="0">
                <a:latin typeface="Arial"/>
                <a:cs typeface="Arial"/>
              </a:rPr>
              <a:t> 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6" name="object 30"/>
          <p:cNvSpPr txBox="1"/>
          <p:nvPr/>
        </p:nvSpPr>
        <p:spPr>
          <a:xfrm>
            <a:off x="6180582" y="1442974"/>
            <a:ext cx="3168015" cy="8906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МУНИЦИПАЛЬНОЕ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КАЗЁННОЕ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УЧРЕЖДЕНИЕ</a:t>
            </a:r>
            <a:endParaRPr sz="1000" dirty="0">
              <a:latin typeface="Arial"/>
              <a:cs typeface="Arial"/>
            </a:endParaRPr>
          </a:p>
          <a:p>
            <a:pPr marL="12700" marR="26034" algn="ctr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«КОМИТЕТ</a:t>
            </a:r>
            <a:r>
              <a:rPr lang="ru-RU" sz="1000" b="1" spc="-5" dirty="0">
                <a:solidFill>
                  <a:srgbClr val="FFFFFF"/>
                </a:solidFill>
                <a:latin typeface="Arial"/>
                <a:cs typeface="Arial"/>
              </a:rPr>
              <a:t> ПО УПРАВЛЕНИЮ МУНИЦИПАЛЬНЫМ ИМУЩЕСТВОМ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sz="1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endParaRPr lang="ru-RU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676121,</a:t>
            </a:r>
            <a:r>
              <a:rPr lang="ru-RU" sz="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lang="ru-RU" sz="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 посёлок Магдагачи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dirty="0">
                <a:latin typeface="Arial"/>
                <a:cs typeface="Arial"/>
              </a:rPr>
              <a:t> 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lang="ru-RU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626363" y="2686811"/>
            <a:ext cx="4498975" cy="3813175"/>
          </a:xfrm>
          <a:custGeom>
            <a:avLst/>
            <a:gdLst/>
            <a:ahLst/>
            <a:cxnLst/>
            <a:rect l="l" t="t" r="r" b="b"/>
            <a:pathLst>
              <a:path w="4498975" h="3813175">
                <a:moveTo>
                  <a:pt x="4228592" y="0"/>
                </a:moveTo>
                <a:lnTo>
                  <a:pt x="270230" y="0"/>
                </a:lnTo>
                <a:lnTo>
                  <a:pt x="221654" y="4355"/>
                </a:lnTo>
                <a:lnTo>
                  <a:pt x="175935" y="16911"/>
                </a:lnTo>
                <a:lnTo>
                  <a:pt x="133837" y="36905"/>
                </a:lnTo>
                <a:lnTo>
                  <a:pt x="96121" y="63571"/>
                </a:lnTo>
                <a:lnTo>
                  <a:pt x="63552" y="96147"/>
                </a:lnTo>
                <a:lnTo>
                  <a:pt x="36893" y="133867"/>
                </a:lnTo>
                <a:lnTo>
                  <a:pt x="16905" y="175968"/>
                </a:lnTo>
                <a:lnTo>
                  <a:pt x="4353" y="221685"/>
                </a:lnTo>
                <a:lnTo>
                  <a:pt x="0" y="270255"/>
                </a:lnTo>
                <a:lnTo>
                  <a:pt x="0" y="3542817"/>
                </a:lnTo>
                <a:lnTo>
                  <a:pt x="4353" y="3591389"/>
                </a:lnTo>
                <a:lnTo>
                  <a:pt x="16905" y="3637106"/>
                </a:lnTo>
                <a:lnTo>
                  <a:pt x="36893" y="3679205"/>
                </a:lnTo>
                <a:lnTo>
                  <a:pt x="63552" y="3716920"/>
                </a:lnTo>
                <a:lnTo>
                  <a:pt x="96121" y="3749490"/>
                </a:lnTo>
                <a:lnTo>
                  <a:pt x="133837" y="3776152"/>
                </a:lnTo>
                <a:lnTo>
                  <a:pt x="175935" y="3796140"/>
                </a:lnTo>
                <a:lnTo>
                  <a:pt x="221654" y="3808694"/>
                </a:lnTo>
                <a:lnTo>
                  <a:pt x="270230" y="3813048"/>
                </a:lnTo>
                <a:lnTo>
                  <a:pt x="4228592" y="3813048"/>
                </a:lnTo>
                <a:lnTo>
                  <a:pt x="4277162" y="3808694"/>
                </a:lnTo>
                <a:lnTo>
                  <a:pt x="4322879" y="3796140"/>
                </a:lnTo>
                <a:lnTo>
                  <a:pt x="4364980" y="3776152"/>
                </a:lnTo>
                <a:lnTo>
                  <a:pt x="4402700" y="3749490"/>
                </a:lnTo>
                <a:lnTo>
                  <a:pt x="4435276" y="3716920"/>
                </a:lnTo>
                <a:lnTo>
                  <a:pt x="4461942" y="3679205"/>
                </a:lnTo>
                <a:lnTo>
                  <a:pt x="4481936" y="3637106"/>
                </a:lnTo>
                <a:lnTo>
                  <a:pt x="4494492" y="3591389"/>
                </a:lnTo>
                <a:lnTo>
                  <a:pt x="4498848" y="3542817"/>
                </a:lnTo>
                <a:lnTo>
                  <a:pt x="4498848" y="270255"/>
                </a:lnTo>
                <a:lnTo>
                  <a:pt x="4494492" y="221685"/>
                </a:lnTo>
                <a:lnTo>
                  <a:pt x="4481936" y="175968"/>
                </a:lnTo>
                <a:lnTo>
                  <a:pt x="4461942" y="133867"/>
                </a:lnTo>
                <a:lnTo>
                  <a:pt x="4435276" y="96147"/>
                </a:lnTo>
                <a:lnTo>
                  <a:pt x="4402700" y="63571"/>
                </a:lnTo>
                <a:lnTo>
                  <a:pt x="4364980" y="36905"/>
                </a:lnTo>
                <a:lnTo>
                  <a:pt x="4322879" y="16911"/>
                </a:lnTo>
                <a:lnTo>
                  <a:pt x="4277162" y="4355"/>
                </a:lnTo>
                <a:lnTo>
                  <a:pt x="422859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30367" y="2686811"/>
            <a:ext cx="4498975" cy="3813175"/>
            <a:chOff x="5230367" y="2686811"/>
            <a:chExt cx="4498975" cy="3813175"/>
          </a:xfrm>
        </p:grpSpPr>
        <p:sp>
          <p:nvSpPr>
            <p:cNvPr id="21" name="object 21"/>
            <p:cNvSpPr/>
            <p:nvPr/>
          </p:nvSpPr>
          <p:spPr>
            <a:xfrm>
              <a:off x="5230367" y="2686811"/>
              <a:ext cx="4498975" cy="3813175"/>
            </a:xfrm>
            <a:custGeom>
              <a:avLst/>
              <a:gdLst/>
              <a:ahLst/>
              <a:cxnLst/>
              <a:rect l="l" t="t" r="r" b="b"/>
              <a:pathLst>
                <a:path w="4498975" h="3813175">
                  <a:moveTo>
                    <a:pt x="4228592" y="0"/>
                  </a:moveTo>
                  <a:lnTo>
                    <a:pt x="270256" y="0"/>
                  </a:lnTo>
                  <a:lnTo>
                    <a:pt x="221685" y="4355"/>
                  </a:lnTo>
                  <a:lnTo>
                    <a:pt x="175968" y="16911"/>
                  </a:lnTo>
                  <a:lnTo>
                    <a:pt x="133867" y="36905"/>
                  </a:lnTo>
                  <a:lnTo>
                    <a:pt x="96147" y="63571"/>
                  </a:lnTo>
                  <a:lnTo>
                    <a:pt x="63571" y="96147"/>
                  </a:lnTo>
                  <a:lnTo>
                    <a:pt x="36905" y="133867"/>
                  </a:lnTo>
                  <a:lnTo>
                    <a:pt x="16911" y="175968"/>
                  </a:lnTo>
                  <a:lnTo>
                    <a:pt x="4355" y="221685"/>
                  </a:lnTo>
                  <a:lnTo>
                    <a:pt x="0" y="270255"/>
                  </a:lnTo>
                  <a:lnTo>
                    <a:pt x="0" y="3542817"/>
                  </a:lnTo>
                  <a:lnTo>
                    <a:pt x="4355" y="3591389"/>
                  </a:lnTo>
                  <a:lnTo>
                    <a:pt x="16911" y="3637106"/>
                  </a:lnTo>
                  <a:lnTo>
                    <a:pt x="36905" y="3679205"/>
                  </a:lnTo>
                  <a:lnTo>
                    <a:pt x="63571" y="3716920"/>
                  </a:lnTo>
                  <a:lnTo>
                    <a:pt x="96147" y="3749490"/>
                  </a:lnTo>
                  <a:lnTo>
                    <a:pt x="133867" y="3776152"/>
                  </a:lnTo>
                  <a:lnTo>
                    <a:pt x="175968" y="3796140"/>
                  </a:lnTo>
                  <a:lnTo>
                    <a:pt x="221685" y="3808694"/>
                  </a:lnTo>
                  <a:lnTo>
                    <a:pt x="270256" y="3813048"/>
                  </a:lnTo>
                  <a:lnTo>
                    <a:pt x="4228592" y="3813048"/>
                  </a:lnTo>
                  <a:lnTo>
                    <a:pt x="4277162" y="3808694"/>
                  </a:lnTo>
                  <a:lnTo>
                    <a:pt x="4322879" y="3796140"/>
                  </a:lnTo>
                  <a:lnTo>
                    <a:pt x="4364980" y="3776152"/>
                  </a:lnTo>
                  <a:lnTo>
                    <a:pt x="4402700" y="3749490"/>
                  </a:lnTo>
                  <a:lnTo>
                    <a:pt x="4435276" y="3716920"/>
                  </a:lnTo>
                  <a:lnTo>
                    <a:pt x="4461942" y="3679205"/>
                  </a:lnTo>
                  <a:lnTo>
                    <a:pt x="4481936" y="3637106"/>
                  </a:lnTo>
                  <a:lnTo>
                    <a:pt x="4494492" y="3591389"/>
                  </a:lnTo>
                  <a:lnTo>
                    <a:pt x="4498848" y="3542817"/>
                  </a:lnTo>
                  <a:lnTo>
                    <a:pt x="4498848" y="270255"/>
                  </a:lnTo>
                  <a:lnTo>
                    <a:pt x="4494492" y="221685"/>
                  </a:lnTo>
                  <a:lnTo>
                    <a:pt x="4481936" y="175968"/>
                  </a:lnTo>
                  <a:lnTo>
                    <a:pt x="4461942" y="133867"/>
                  </a:lnTo>
                  <a:lnTo>
                    <a:pt x="4435276" y="96147"/>
                  </a:lnTo>
                  <a:lnTo>
                    <a:pt x="4402700" y="63571"/>
                  </a:lnTo>
                  <a:lnTo>
                    <a:pt x="4364980" y="36905"/>
                  </a:lnTo>
                  <a:lnTo>
                    <a:pt x="4322879" y="16911"/>
                  </a:lnTo>
                  <a:lnTo>
                    <a:pt x="4277162" y="4355"/>
                  </a:lnTo>
                  <a:lnTo>
                    <a:pt x="42285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70" y="2895600"/>
              <a:ext cx="916728" cy="1274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6197" y="5776537"/>
              <a:ext cx="179831" cy="1798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6197" y="5996850"/>
              <a:ext cx="179831" cy="17983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737793" y="4237690"/>
            <a:ext cx="1740535" cy="1938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ВАХОНИНА </a:t>
            </a:r>
          </a:p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НАТАЛЬЯ</a:t>
            </a:r>
          </a:p>
          <a:p>
            <a:pPr marL="390525" marR="397510" indent="-132715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АНАТОЛЬЕВНА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latin typeface="Arial"/>
              <a:cs typeface="Arial"/>
            </a:endParaRPr>
          </a:p>
          <a:p>
            <a:pPr marL="12700" marR="5080" indent="38100" algn="ctr">
              <a:lnSpc>
                <a:spcPct val="100000"/>
              </a:lnSpc>
            </a:pPr>
            <a:r>
              <a:rPr lang="ru-RU" sz="900" b="1" spc="-5" dirty="0">
                <a:latin typeface="Arial"/>
                <a:cs typeface="Arial"/>
              </a:rPr>
              <a:t>Председатель комитета по управлению муниципальным имуществом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 dirty="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5397-277</a:t>
            </a:r>
            <a:endParaRPr sz="900" dirty="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</a:t>
            </a:r>
            <a:endParaRPr sz="900" dirty="0">
              <a:latin typeface="Arial"/>
              <a:cs typeface="Arial"/>
            </a:endParaRPr>
          </a:p>
          <a:p>
            <a:pPr marL="182880">
              <a:lnSpc>
                <a:spcPct val="100000"/>
              </a:lnSpc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       </a:t>
            </a: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vna.70@mail.ru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1830957" y="4350653"/>
            <a:ext cx="208978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СЕЛИНА </a:t>
            </a:r>
          </a:p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ИРИНА </a:t>
            </a:r>
          </a:p>
          <a:p>
            <a:pPr marL="499109" marR="387985" indent="-20447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ГЕННАДЬЕВНА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ru-RU" sz="900" b="1" spc="-5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00" b="1" spc="-5" dirty="0">
                <a:latin typeface="Arial"/>
                <a:cs typeface="Arial"/>
              </a:rPr>
              <a:t>Директор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МКУ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«</a:t>
            </a:r>
            <a:r>
              <a:rPr sz="900" b="1" spc="-5" dirty="0" err="1">
                <a:latin typeface="Arial"/>
                <a:cs typeface="Arial"/>
              </a:rPr>
              <a:t>Управление</a:t>
            </a:r>
            <a:r>
              <a:rPr lang="ru-RU" sz="900" b="1" spc="-5" dirty="0">
                <a:latin typeface="Arial"/>
                <a:cs typeface="Arial"/>
              </a:rPr>
              <a:t> строительства,</a:t>
            </a:r>
            <a:endParaRPr sz="9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spc="-5" dirty="0" err="1">
                <a:latin typeface="Arial"/>
                <a:cs typeface="Arial"/>
              </a:rPr>
              <a:t>жилищно-коммунального</a:t>
            </a:r>
            <a:r>
              <a:rPr lang="ru-RU" sz="900" b="1" spc="-5" dirty="0">
                <a:latin typeface="Arial"/>
                <a:cs typeface="Arial"/>
              </a:rPr>
              <a:t> и дорожного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5" dirty="0" err="1">
                <a:latin typeface="Arial"/>
                <a:cs typeface="Arial"/>
              </a:rPr>
              <a:t>хозяйства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240" dirty="0">
                <a:latin typeface="Arial"/>
                <a:cs typeface="Arial"/>
              </a:rPr>
              <a:t> </a:t>
            </a:r>
            <a:r>
              <a:rPr lang="ru-RU" sz="900" b="1" spc="-10" dirty="0">
                <a:latin typeface="Arial"/>
                <a:cs typeface="Arial"/>
              </a:rPr>
              <a:t>а</a:t>
            </a:r>
            <a:r>
              <a:rPr sz="900" b="1" spc="-10" dirty="0" err="1">
                <a:latin typeface="Arial"/>
                <a:cs typeface="Arial"/>
              </a:rPr>
              <a:t>дминистрации</a:t>
            </a:r>
            <a:r>
              <a:rPr sz="900" b="1" spc="15" dirty="0">
                <a:latin typeface="Arial"/>
                <a:cs typeface="Arial"/>
              </a:rPr>
              <a:t> </a:t>
            </a:r>
            <a:r>
              <a:rPr lang="ru-RU" sz="900" b="1" spc="-5" dirty="0">
                <a:latin typeface="Arial"/>
                <a:cs typeface="Arial"/>
              </a:rPr>
              <a:t>Магдагачинского муниципального округа</a:t>
            </a:r>
            <a:r>
              <a:rPr sz="900" b="1" dirty="0">
                <a:latin typeface="Arial"/>
                <a:cs typeface="Arial"/>
              </a:rPr>
              <a:t>»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7" name="object 18"/>
          <p:cNvSpPr txBox="1"/>
          <p:nvPr/>
        </p:nvSpPr>
        <p:spPr>
          <a:xfrm>
            <a:off x="2393949" y="5882415"/>
            <a:ext cx="117424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58-968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lang="en-US" sz="900" b="1" dirty="0">
                <a:solidFill>
                  <a:srgbClr val="46559F"/>
                </a:solidFill>
                <a:latin typeface="Arial"/>
                <a:cs typeface="Arial"/>
              </a:rPr>
              <a:t>mag97228@mail.ru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8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9883" y="5884613"/>
            <a:ext cx="179831" cy="179831"/>
          </a:xfrm>
          <a:prstGeom prst="rect">
            <a:avLst/>
          </a:prstGeom>
        </p:spPr>
      </p:pic>
      <p:pic>
        <p:nvPicPr>
          <p:cNvPr id="29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19883" y="6225266"/>
            <a:ext cx="179831" cy="179832"/>
          </a:xfrm>
          <a:prstGeom prst="rect">
            <a:avLst/>
          </a:prstGeom>
        </p:spPr>
      </p:pic>
      <p:pic>
        <p:nvPicPr>
          <p:cNvPr id="30" name="object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14" y="2895600"/>
            <a:ext cx="1103886" cy="13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РАЙОНА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56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83" y="297750"/>
            <a:ext cx="8543925" cy="132556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b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-45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ИНВЕСТОРАМИ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1"/>
          <p:cNvSpPr/>
          <p:nvPr/>
        </p:nvSpPr>
        <p:spPr>
          <a:xfrm>
            <a:off x="626363" y="163068"/>
            <a:ext cx="737870" cy="274320"/>
          </a:xfrm>
          <a:custGeom>
            <a:avLst/>
            <a:gdLst/>
            <a:ahLst/>
            <a:cxnLst/>
            <a:rect l="l" t="t" r="r" b="b"/>
            <a:pathLst>
              <a:path w="737869" h="274320">
                <a:moveTo>
                  <a:pt x="600455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600455" y="274319"/>
                </a:lnTo>
                <a:lnTo>
                  <a:pt x="643786" y="267321"/>
                </a:lnTo>
                <a:lnTo>
                  <a:pt x="681435" y="247838"/>
                </a:lnTo>
                <a:lnTo>
                  <a:pt x="711134" y="218139"/>
                </a:lnTo>
                <a:lnTo>
                  <a:pt x="730617" y="180490"/>
                </a:lnTo>
                <a:lnTo>
                  <a:pt x="737616" y="137159"/>
                </a:lnTo>
                <a:lnTo>
                  <a:pt x="730617" y="93829"/>
                </a:lnTo>
                <a:lnTo>
                  <a:pt x="711134" y="56180"/>
                </a:lnTo>
                <a:lnTo>
                  <a:pt x="681435" y="26481"/>
                </a:lnTo>
                <a:lnTo>
                  <a:pt x="643786" y="6998"/>
                </a:lnTo>
                <a:lnTo>
                  <a:pt x="60045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2"/>
          <p:cNvSpPr txBox="1"/>
          <p:nvPr/>
        </p:nvSpPr>
        <p:spPr>
          <a:xfrm>
            <a:off x="762406" y="223773"/>
            <a:ext cx="4908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26363" y="1289303"/>
            <a:ext cx="9161145" cy="889000"/>
          </a:xfrm>
          <a:custGeom>
            <a:avLst/>
            <a:gdLst/>
            <a:ahLst/>
            <a:cxnLst/>
            <a:rect l="l" t="t" r="r" b="b"/>
            <a:pathLst>
              <a:path w="9161145" h="889000">
                <a:moveTo>
                  <a:pt x="8927972" y="0"/>
                </a:moveTo>
                <a:lnTo>
                  <a:pt x="232791" y="0"/>
                </a:lnTo>
                <a:lnTo>
                  <a:pt x="185873" y="4731"/>
                </a:lnTo>
                <a:lnTo>
                  <a:pt x="142174" y="18299"/>
                </a:lnTo>
                <a:lnTo>
                  <a:pt x="102631" y="39768"/>
                </a:lnTo>
                <a:lnTo>
                  <a:pt x="68179" y="68199"/>
                </a:lnTo>
                <a:lnTo>
                  <a:pt x="39754" y="102654"/>
                </a:lnTo>
                <a:lnTo>
                  <a:pt x="18292" y="142196"/>
                </a:lnTo>
                <a:lnTo>
                  <a:pt x="4729" y="185887"/>
                </a:lnTo>
                <a:lnTo>
                  <a:pt x="0" y="232791"/>
                </a:lnTo>
                <a:lnTo>
                  <a:pt x="0" y="655701"/>
                </a:lnTo>
                <a:lnTo>
                  <a:pt x="4729" y="702604"/>
                </a:lnTo>
                <a:lnTo>
                  <a:pt x="18292" y="746295"/>
                </a:lnTo>
                <a:lnTo>
                  <a:pt x="39754" y="785837"/>
                </a:lnTo>
                <a:lnTo>
                  <a:pt x="68179" y="820293"/>
                </a:lnTo>
                <a:lnTo>
                  <a:pt x="102631" y="848723"/>
                </a:lnTo>
                <a:lnTo>
                  <a:pt x="142174" y="870192"/>
                </a:lnTo>
                <a:lnTo>
                  <a:pt x="185873" y="883760"/>
                </a:lnTo>
                <a:lnTo>
                  <a:pt x="232791" y="888492"/>
                </a:lnTo>
                <a:lnTo>
                  <a:pt x="8927972" y="888492"/>
                </a:lnTo>
                <a:lnTo>
                  <a:pt x="8974876" y="883760"/>
                </a:lnTo>
                <a:lnTo>
                  <a:pt x="9018567" y="870192"/>
                </a:lnTo>
                <a:lnTo>
                  <a:pt x="9058109" y="848723"/>
                </a:lnTo>
                <a:lnTo>
                  <a:pt x="9092565" y="820293"/>
                </a:lnTo>
                <a:lnTo>
                  <a:pt x="9120995" y="785837"/>
                </a:lnTo>
                <a:lnTo>
                  <a:pt x="9142464" y="746295"/>
                </a:lnTo>
                <a:lnTo>
                  <a:pt x="9156032" y="702604"/>
                </a:lnTo>
                <a:lnTo>
                  <a:pt x="9160764" y="655701"/>
                </a:lnTo>
                <a:lnTo>
                  <a:pt x="9160764" y="232791"/>
                </a:lnTo>
                <a:lnTo>
                  <a:pt x="9156032" y="185887"/>
                </a:lnTo>
                <a:lnTo>
                  <a:pt x="9142464" y="142196"/>
                </a:lnTo>
                <a:lnTo>
                  <a:pt x="9120995" y="102654"/>
                </a:lnTo>
                <a:lnTo>
                  <a:pt x="9092565" y="68198"/>
                </a:lnTo>
                <a:lnTo>
                  <a:pt x="9058109" y="39768"/>
                </a:lnTo>
                <a:lnTo>
                  <a:pt x="9018567" y="18299"/>
                </a:lnTo>
                <a:lnTo>
                  <a:pt x="8974876" y="4731"/>
                </a:lnTo>
                <a:lnTo>
                  <a:pt x="892797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867155" y="1418843"/>
            <a:ext cx="551815" cy="551815"/>
          </a:xfrm>
          <a:custGeom>
            <a:avLst/>
            <a:gdLst/>
            <a:ahLst/>
            <a:cxnLst/>
            <a:rect l="l" t="t" r="r" b="b"/>
            <a:pathLst>
              <a:path w="551815" h="551814">
                <a:moveTo>
                  <a:pt x="275844" y="0"/>
                </a:moveTo>
                <a:lnTo>
                  <a:pt x="226259" y="4442"/>
                </a:lnTo>
                <a:lnTo>
                  <a:pt x="179591" y="17251"/>
                </a:lnTo>
                <a:lnTo>
                  <a:pt x="136618" y="37648"/>
                </a:lnTo>
                <a:lnTo>
                  <a:pt x="98119" y="64856"/>
                </a:lnTo>
                <a:lnTo>
                  <a:pt x="64873" y="98098"/>
                </a:lnTo>
                <a:lnTo>
                  <a:pt x="37659" y="136595"/>
                </a:lnTo>
                <a:lnTo>
                  <a:pt x="17256" y="179570"/>
                </a:lnTo>
                <a:lnTo>
                  <a:pt x="4444" y="226246"/>
                </a:lnTo>
                <a:lnTo>
                  <a:pt x="0" y="275843"/>
                </a:lnTo>
                <a:lnTo>
                  <a:pt x="4444" y="325441"/>
                </a:lnTo>
                <a:lnTo>
                  <a:pt x="17256" y="372117"/>
                </a:lnTo>
                <a:lnTo>
                  <a:pt x="37659" y="415092"/>
                </a:lnTo>
                <a:lnTo>
                  <a:pt x="64873" y="453589"/>
                </a:lnTo>
                <a:lnTo>
                  <a:pt x="98119" y="486831"/>
                </a:lnTo>
                <a:lnTo>
                  <a:pt x="136618" y="514039"/>
                </a:lnTo>
                <a:lnTo>
                  <a:pt x="179591" y="534436"/>
                </a:lnTo>
                <a:lnTo>
                  <a:pt x="226259" y="547245"/>
                </a:lnTo>
                <a:lnTo>
                  <a:pt x="275844" y="551688"/>
                </a:lnTo>
                <a:lnTo>
                  <a:pt x="325441" y="547245"/>
                </a:lnTo>
                <a:lnTo>
                  <a:pt x="372117" y="534436"/>
                </a:lnTo>
                <a:lnTo>
                  <a:pt x="415092" y="514039"/>
                </a:lnTo>
                <a:lnTo>
                  <a:pt x="453589" y="486831"/>
                </a:lnTo>
                <a:lnTo>
                  <a:pt x="486831" y="453589"/>
                </a:lnTo>
                <a:lnTo>
                  <a:pt x="514039" y="415092"/>
                </a:lnTo>
                <a:lnTo>
                  <a:pt x="534436" y="372117"/>
                </a:lnTo>
                <a:lnTo>
                  <a:pt x="547245" y="325441"/>
                </a:lnTo>
                <a:lnTo>
                  <a:pt x="551688" y="275843"/>
                </a:lnTo>
                <a:lnTo>
                  <a:pt x="547245" y="226246"/>
                </a:lnTo>
                <a:lnTo>
                  <a:pt x="534436" y="179570"/>
                </a:lnTo>
                <a:lnTo>
                  <a:pt x="514039" y="136595"/>
                </a:lnTo>
                <a:lnTo>
                  <a:pt x="486831" y="98098"/>
                </a:lnTo>
                <a:lnTo>
                  <a:pt x="453589" y="64856"/>
                </a:lnTo>
                <a:lnTo>
                  <a:pt x="415092" y="37648"/>
                </a:lnTo>
                <a:lnTo>
                  <a:pt x="372117" y="17251"/>
                </a:lnTo>
                <a:lnTo>
                  <a:pt x="325441" y="4442"/>
                </a:lnTo>
                <a:lnTo>
                  <a:pt x="27584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2" y="1501139"/>
            <a:ext cx="298764" cy="397763"/>
          </a:xfrm>
          <a:prstGeom prst="rect">
            <a:avLst/>
          </a:prstGeom>
        </p:spPr>
      </p:pic>
      <p:sp>
        <p:nvSpPr>
          <p:cNvPr id="11" name="object 9"/>
          <p:cNvSpPr txBox="1"/>
          <p:nvPr/>
        </p:nvSpPr>
        <p:spPr>
          <a:xfrm>
            <a:off x="3587622" y="1411681"/>
            <a:ext cx="3812921" cy="4674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АДМИНИСТРАЦИЯ</a:t>
            </a:r>
            <a:r>
              <a:rPr sz="1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FFFFFF"/>
                </a:solidFill>
                <a:latin typeface="Arial"/>
                <a:cs typeface="Arial"/>
              </a:rPr>
              <a:t>МАГДАГАЧИНСКОГО ОКРУГА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676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Амурская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область,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посёлок Магдагачи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 err="1">
                <a:solidFill>
                  <a:srgbClr val="FFFFFF"/>
                </a:solidFill>
                <a:latin typeface="Arial"/>
                <a:cs typeface="Arial"/>
              </a:rPr>
              <a:t>улица</a:t>
            </a:r>
            <a:r>
              <a:rPr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 err="1">
                <a:solidFill>
                  <a:srgbClr val="FFFFFF"/>
                </a:solidFill>
                <a:latin typeface="Arial"/>
                <a:cs typeface="Arial"/>
              </a:rPr>
              <a:t>К.Маркса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 19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25"/>
          <p:cNvSpPr txBox="1"/>
          <p:nvPr/>
        </p:nvSpPr>
        <p:spPr>
          <a:xfrm>
            <a:off x="3607434" y="1926463"/>
            <a:ext cx="16395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7(416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97-230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(приёмная)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26"/>
          <p:cNvSpPr txBox="1"/>
          <p:nvPr/>
        </p:nvSpPr>
        <p:spPr>
          <a:xfrm>
            <a:off x="5787896" y="1945004"/>
            <a:ext cx="198790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priemnaya_magdagachi@mail.ru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1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4396" y="1920240"/>
            <a:ext cx="179832" cy="179832"/>
          </a:xfrm>
          <a:prstGeom prst="rect">
            <a:avLst/>
          </a:prstGeom>
        </p:spPr>
      </p:pic>
      <p:pic>
        <p:nvPicPr>
          <p:cNvPr id="15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2988" y="1937004"/>
            <a:ext cx="152400" cy="152400"/>
          </a:xfrm>
          <a:prstGeom prst="rect">
            <a:avLst/>
          </a:prstGeom>
        </p:spPr>
      </p:pic>
      <p:pic>
        <p:nvPicPr>
          <p:cNvPr id="16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1840" y="1703832"/>
            <a:ext cx="179832" cy="179832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623316" y="2314955"/>
            <a:ext cx="2952115" cy="4023360"/>
          </a:xfrm>
          <a:custGeom>
            <a:avLst/>
            <a:gdLst/>
            <a:ahLst/>
            <a:cxnLst/>
            <a:rect l="l" t="t" r="r" b="b"/>
            <a:pathLst>
              <a:path w="2952115" h="4023360">
                <a:moveTo>
                  <a:pt x="2758948" y="0"/>
                </a:moveTo>
                <a:lnTo>
                  <a:pt x="193052" y="0"/>
                </a:lnTo>
                <a:lnTo>
                  <a:pt x="148788" y="5101"/>
                </a:lnTo>
                <a:lnTo>
                  <a:pt x="108154" y="19631"/>
                </a:lnTo>
                <a:lnTo>
                  <a:pt x="72309" y="42427"/>
                </a:lnTo>
                <a:lnTo>
                  <a:pt x="42412" y="72328"/>
                </a:lnTo>
                <a:lnTo>
                  <a:pt x="19622" y="108172"/>
                </a:lnTo>
                <a:lnTo>
                  <a:pt x="5098" y="148796"/>
                </a:lnTo>
                <a:lnTo>
                  <a:pt x="0" y="193040"/>
                </a:lnTo>
                <a:lnTo>
                  <a:pt x="0" y="3830294"/>
                </a:lnTo>
                <a:lnTo>
                  <a:pt x="5098" y="3874563"/>
                </a:lnTo>
                <a:lnTo>
                  <a:pt x="19622" y="3915200"/>
                </a:lnTo>
                <a:lnTo>
                  <a:pt x="42412" y="3951048"/>
                </a:lnTo>
                <a:lnTo>
                  <a:pt x="72309" y="3980946"/>
                </a:lnTo>
                <a:lnTo>
                  <a:pt x="108154" y="4003736"/>
                </a:lnTo>
                <a:lnTo>
                  <a:pt x="148788" y="4018261"/>
                </a:lnTo>
                <a:lnTo>
                  <a:pt x="193052" y="4023360"/>
                </a:lnTo>
                <a:lnTo>
                  <a:pt x="2758948" y="4023360"/>
                </a:lnTo>
                <a:lnTo>
                  <a:pt x="2803191" y="4018261"/>
                </a:lnTo>
                <a:lnTo>
                  <a:pt x="2843815" y="4003736"/>
                </a:lnTo>
                <a:lnTo>
                  <a:pt x="2879659" y="3980946"/>
                </a:lnTo>
                <a:lnTo>
                  <a:pt x="2909560" y="3951048"/>
                </a:lnTo>
                <a:lnTo>
                  <a:pt x="2932356" y="3915200"/>
                </a:lnTo>
                <a:lnTo>
                  <a:pt x="2946886" y="3874563"/>
                </a:lnTo>
                <a:lnTo>
                  <a:pt x="2951988" y="3830294"/>
                </a:lnTo>
                <a:lnTo>
                  <a:pt x="2951988" y="193040"/>
                </a:lnTo>
                <a:lnTo>
                  <a:pt x="2946886" y="148796"/>
                </a:lnTo>
                <a:lnTo>
                  <a:pt x="2932356" y="108172"/>
                </a:lnTo>
                <a:lnTo>
                  <a:pt x="2909560" y="72328"/>
                </a:lnTo>
                <a:lnTo>
                  <a:pt x="2879659" y="42427"/>
                </a:lnTo>
                <a:lnTo>
                  <a:pt x="2843815" y="19631"/>
                </a:lnTo>
                <a:lnTo>
                  <a:pt x="2803191" y="5101"/>
                </a:lnTo>
                <a:lnTo>
                  <a:pt x="275894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9"/>
          <p:cNvSpPr txBox="1"/>
          <p:nvPr/>
        </p:nvSpPr>
        <p:spPr>
          <a:xfrm>
            <a:off x="1296922" y="4182331"/>
            <a:ext cx="1697355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БУЗЫКИНА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ОЛЬГА </a:t>
            </a:r>
          </a:p>
          <a:p>
            <a:pPr marL="481965" marR="5080" indent="-4699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ГАВРИЛОВНА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1390903" y="4753482"/>
            <a:ext cx="141541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dirty="0">
                <a:latin typeface="Arial"/>
                <a:cs typeface="Arial"/>
              </a:rPr>
              <a:t>Заместитель главы Магдагачинского муниципального округа по экономике и инвестициям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30"/>
          <p:cNvSpPr txBox="1"/>
          <p:nvPr/>
        </p:nvSpPr>
        <p:spPr>
          <a:xfrm>
            <a:off x="1672206" y="5506458"/>
            <a:ext cx="946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97-569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2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3980" y="5497067"/>
            <a:ext cx="179831" cy="179831"/>
          </a:xfrm>
          <a:prstGeom prst="rect">
            <a:avLst/>
          </a:prstGeom>
        </p:spPr>
      </p:pic>
      <p:pic>
        <p:nvPicPr>
          <p:cNvPr id="23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3980" y="5917691"/>
            <a:ext cx="179831" cy="179832"/>
          </a:xfrm>
          <a:prstGeom prst="rect">
            <a:avLst/>
          </a:prstGeom>
        </p:spPr>
      </p:pic>
      <p:sp>
        <p:nvSpPr>
          <p:cNvPr id="25" name="object 32"/>
          <p:cNvSpPr txBox="1"/>
          <p:nvPr/>
        </p:nvSpPr>
        <p:spPr>
          <a:xfrm>
            <a:off x="1668272" y="5903467"/>
            <a:ext cx="144497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3710940" y="2328672"/>
            <a:ext cx="2969260" cy="4025265"/>
          </a:xfrm>
          <a:custGeom>
            <a:avLst/>
            <a:gdLst/>
            <a:ahLst/>
            <a:cxnLst/>
            <a:rect l="l" t="t" r="r" b="b"/>
            <a:pathLst>
              <a:path w="2969259" h="4025265">
                <a:moveTo>
                  <a:pt x="2712593" y="0"/>
                </a:moveTo>
                <a:lnTo>
                  <a:pt x="256159" y="0"/>
                </a:lnTo>
                <a:lnTo>
                  <a:pt x="210112" y="4126"/>
                </a:lnTo>
                <a:lnTo>
                  <a:pt x="166774" y="16025"/>
                </a:lnTo>
                <a:lnTo>
                  <a:pt x="126868" y="34972"/>
                </a:lnTo>
                <a:lnTo>
                  <a:pt x="91116" y="60243"/>
                </a:lnTo>
                <a:lnTo>
                  <a:pt x="60243" y="91116"/>
                </a:lnTo>
                <a:lnTo>
                  <a:pt x="34972" y="126868"/>
                </a:lnTo>
                <a:lnTo>
                  <a:pt x="16025" y="166774"/>
                </a:lnTo>
                <a:lnTo>
                  <a:pt x="4126" y="210112"/>
                </a:lnTo>
                <a:lnTo>
                  <a:pt x="0" y="256158"/>
                </a:lnTo>
                <a:lnTo>
                  <a:pt x="0" y="3768674"/>
                </a:lnTo>
                <a:lnTo>
                  <a:pt x="4126" y="3814728"/>
                </a:lnTo>
                <a:lnTo>
                  <a:pt x="16025" y="3858075"/>
                </a:lnTo>
                <a:lnTo>
                  <a:pt x="34972" y="3897989"/>
                </a:lnTo>
                <a:lnTo>
                  <a:pt x="60243" y="3933747"/>
                </a:lnTo>
                <a:lnTo>
                  <a:pt x="91116" y="3964627"/>
                </a:lnTo>
                <a:lnTo>
                  <a:pt x="126868" y="3989904"/>
                </a:lnTo>
                <a:lnTo>
                  <a:pt x="166774" y="4008855"/>
                </a:lnTo>
                <a:lnTo>
                  <a:pt x="210112" y="4020756"/>
                </a:lnTo>
                <a:lnTo>
                  <a:pt x="256159" y="4024883"/>
                </a:lnTo>
                <a:lnTo>
                  <a:pt x="2712593" y="4024883"/>
                </a:lnTo>
                <a:lnTo>
                  <a:pt x="2758639" y="4020756"/>
                </a:lnTo>
                <a:lnTo>
                  <a:pt x="2801977" y="4008855"/>
                </a:lnTo>
                <a:lnTo>
                  <a:pt x="2841883" y="3989904"/>
                </a:lnTo>
                <a:lnTo>
                  <a:pt x="2877635" y="3964627"/>
                </a:lnTo>
                <a:lnTo>
                  <a:pt x="2908508" y="3933747"/>
                </a:lnTo>
                <a:lnTo>
                  <a:pt x="2933779" y="3897989"/>
                </a:lnTo>
                <a:lnTo>
                  <a:pt x="2952726" y="3858075"/>
                </a:lnTo>
                <a:lnTo>
                  <a:pt x="2964625" y="3814728"/>
                </a:lnTo>
                <a:lnTo>
                  <a:pt x="2968752" y="3768674"/>
                </a:lnTo>
                <a:lnTo>
                  <a:pt x="2968752" y="256158"/>
                </a:lnTo>
                <a:lnTo>
                  <a:pt x="2964625" y="210112"/>
                </a:lnTo>
                <a:lnTo>
                  <a:pt x="2952726" y="166774"/>
                </a:lnTo>
                <a:lnTo>
                  <a:pt x="2933779" y="126868"/>
                </a:lnTo>
                <a:lnTo>
                  <a:pt x="2908508" y="91116"/>
                </a:lnTo>
                <a:lnTo>
                  <a:pt x="2877635" y="60243"/>
                </a:lnTo>
                <a:lnTo>
                  <a:pt x="2841883" y="34972"/>
                </a:lnTo>
                <a:lnTo>
                  <a:pt x="2801977" y="16025"/>
                </a:lnTo>
                <a:lnTo>
                  <a:pt x="2758639" y="4126"/>
                </a:lnTo>
                <a:lnTo>
                  <a:pt x="271259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58538" y="2767583"/>
            <a:ext cx="1274064" cy="1274064"/>
          </a:xfrm>
          <a:prstGeom prst="rect">
            <a:avLst/>
          </a:prstGeom>
        </p:spPr>
      </p:pic>
      <p:sp>
        <p:nvSpPr>
          <p:cNvPr id="30" name="object 18"/>
          <p:cNvSpPr txBox="1"/>
          <p:nvPr/>
        </p:nvSpPr>
        <p:spPr>
          <a:xfrm>
            <a:off x="4409122" y="4148585"/>
            <a:ext cx="1572895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МАЛЫНКИНА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КАРИНА</a:t>
            </a:r>
          </a:p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 НИКОЛАЕВНА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1" name="object 19"/>
          <p:cNvSpPr txBox="1"/>
          <p:nvPr/>
        </p:nvSpPr>
        <p:spPr>
          <a:xfrm>
            <a:off x="4181347" y="4767453"/>
            <a:ext cx="19640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>
                <a:latin typeface="Arial"/>
                <a:cs typeface="Arial"/>
              </a:rPr>
              <a:t>Главный специалист отдела экономического развития (сектор потребительского рынка)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2" name="object 35"/>
          <p:cNvSpPr txBox="1"/>
          <p:nvPr/>
        </p:nvSpPr>
        <p:spPr>
          <a:xfrm>
            <a:off x="4610482" y="5528658"/>
            <a:ext cx="13373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</a:t>
            </a: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)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97-589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26052" y="5497067"/>
            <a:ext cx="179832" cy="17983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6052" y="5917691"/>
            <a:ext cx="179832" cy="179832"/>
          </a:xfrm>
          <a:prstGeom prst="rect">
            <a:avLst/>
          </a:prstGeom>
        </p:spPr>
      </p:pic>
      <p:sp>
        <p:nvSpPr>
          <p:cNvPr id="35" name="object 36"/>
          <p:cNvSpPr txBox="1"/>
          <p:nvPr/>
        </p:nvSpPr>
        <p:spPr>
          <a:xfrm>
            <a:off x="4568443" y="5903467"/>
            <a:ext cx="151406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6750116" y="2328672"/>
            <a:ext cx="2967355" cy="4025265"/>
          </a:xfrm>
          <a:custGeom>
            <a:avLst/>
            <a:gdLst/>
            <a:ahLst/>
            <a:cxnLst/>
            <a:rect l="l" t="t" r="r" b="b"/>
            <a:pathLst>
              <a:path w="2967354" h="4025265">
                <a:moveTo>
                  <a:pt x="2711196" y="0"/>
                </a:moveTo>
                <a:lnTo>
                  <a:pt x="256032" y="0"/>
                </a:lnTo>
                <a:lnTo>
                  <a:pt x="210023" y="4126"/>
                </a:lnTo>
                <a:lnTo>
                  <a:pt x="166714" y="16023"/>
                </a:lnTo>
                <a:lnTo>
                  <a:pt x="126830" y="34967"/>
                </a:lnTo>
                <a:lnTo>
                  <a:pt x="91095" y="60232"/>
                </a:lnTo>
                <a:lnTo>
                  <a:pt x="60232" y="91095"/>
                </a:lnTo>
                <a:lnTo>
                  <a:pt x="34967" y="126830"/>
                </a:lnTo>
                <a:lnTo>
                  <a:pt x="16023" y="166714"/>
                </a:lnTo>
                <a:lnTo>
                  <a:pt x="4126" y="210023"/>
                </a:lnTo>
                <a:lnTo>
                  <a:pt x="0" y="256032"/>
                </a:lnTo>
                <a:lnTo>
                  <a:pt x="0" y="3768813"/>
                </a:lnTo>
                <a:lnTo>
                  <a:pt x="4126" y="3814843"/>
                </a:lnTo>
                <a:lnTo>
                  <a:pt x="16023" y="3858166"/>
                </a:lnTo>
                <a:lnTo>
                  <a:pt x="34967" y="3898058"/>
                </a:lnTo>
                <a:lnTo>
                  <a:pt x="60232" y="3933798"/>
                </a:lnTo>
                <a:lnTo>
                  <a:pt x="91095" y="3964660"/>
                </a:lnTo>
                <a:lnTo>
                  <a:pt x="126830" y="3989923"/>
                </a:lnTo>
                <a:lnTo>
                  <a:pt x="166714" y="4008864"/>
                </a:lnTo>
                <a:lnTo>
                  <a:pt x="210023" y="4020758"/>
                </a:lnTo>
                <a:lnTo>
                  <a:pt x="256032" y="4024884"/>
                </a:lnTo>
                <a:lnTo>
                  <a:pt x="2711196" y="4024884"/>
                </a:lnTo>
                <a:lnTo>
                  <a:pt x="2757204" y="4020758"/>
                </a:lnTo>
                <a:lnTo>
                  <a:pt x="2800513" y="4008864"/>
                </a:lnTo>
                <a:lnTo>
                  <a:pt x="2840397" y="3989923"/>
                </a:lnTo>
                <a:lnTo>
                  <a:pt x="2876132" y="3964660"/>
                </a:lnTo>
                <a:lnTo>
                  <a:pt x="2906995" y="3933798"/>
                </a:lnTo>
                <a:lnTo>
                  <a:pt x="2932260" y="3898058"/>
                </a:lnTo>
                <a:lnTo>
                  <a:pt x="2951204" y="3858166"/>
                </a:lnTo>
                <a:lnTo>
                  <a:pt x="2963101" y="3814843"/>
                </a:lnTo>
                <a:lnTo>
                  <a:pt x="2967228" y="3768813"/>
                </a:lnTo>
                <a:lnTo>
                  <a:pt x="2967228" y="256032"/>
                </a:lnTo>
                <a:lnTo>
                  <a:pt x="2963101" y="210023"/>
                </a:lnTo>
                <a:lnTo>
                  <a:pt x="2951204" y="166714"/>
                </a:lnTo>
                <a:lnTo>
                  <a:pt x="2932260" y="126830"/>
                </a:lnTo>
                <a:lnTo>
                  <a:pt x="2906995" y="91095"/>
                </a:lnTo>
                <a:lnTo>
                  <a:pt x="2876132" y="60232"/>
                </a:lnTo>
                <a:lnTo>
                  <a:pt x="2840397" y="34967"/>
                </a:lnTo>
                <a:lnTo>
                  <a:pt x="2800513" y="16023"/>
                </a:lnTo>
                <a:lnTo>
                  <a:pt x="2757204" y="4126"/>
                </a:lnTo>
                <a:lnTo>
                  <a:pt x="2711196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5799" y="2767583"/>
            <a:ext cx="1274064" cy="1274064"/>
          </a:xfrm>
          <a:prstGeom prst="rect">
            <a:avLst/>
          </a:prstGeom>
        </p:spPr>
      </p:pic>
      <p:sp>
        <p:nvSpPr>
          <p:cNvPr id="38" name="object 15"/>
          <p:cNvSpPr txBox="1"/>
          <p:nvPr/>
        </p:nvSpPr>
        <p:spPr>
          <a:xfrm>
            <a:off x="7580374" y="4192346"/>
            <a:ext cx="1563118" cy="5341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ЧЕРНЕЦ 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ДАРЬЯ ВЛАДИМИРОВНА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7299197" y="4767453"/>
            <a:ext cx="2177416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900" b="1" spc="-10" dirty="0">
                <a:latin typeface="Arial"/>
                <a:cs typeface="Arial"/>
              </a:rPr>
              <a:t> Начальник отдела экономического развития   (сектор потребительского рынка)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7869428" y="5495551"/>
            <a:ext cx="16071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6559F"/>
                </a:solidFill>
                <a:latin typeface="Arial"/>
                <a:cs typeface="Arial"/>
              </a:rPr>
              <a:t>+7(416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53)97-589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</p:txBody>
      </p:sp>
      <p:pic>
        <p:nvPicPr>
          <p:cNvPr id="41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00543" y="5497067"/>
            <a:ext cx="179831" cy="179831"/>
          </a:xfrm>
          <a:prstGeom prst="rect">
            <a:avLst/>
          </a:prstGeom>
        </p:spPr>
      </p:pic>
      <p:sp>
        <p:nvSpPr>
          <p:cNvPr id="42" name="object 40"/>
          <p:cNvSpPr txBox="1"/>
          <p:nvPr/>
        </p:nvSpPr>
        <p:spPr>
          <a:xfrm>
            <a:off x="7778621" y="5903467"/>
            <a:ext cx="150406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spc="-5" dirty="0">
                <a:solidFill>
                  <a:srgbClr val="46559F"/>
                </a:solidFill>
                <a:latin typeface="Arial"/>
                <a:cs typeface="Arial"/>
              </a:rPr>
              <a:t>econom_magdag@mail.ru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3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5304" y="5916167"/>
            <a:ext cx="179831" cy="179831"/>
          </a:xfrm>
          <a:prstGeom prst="rect">
            <a:avLst/>
          </a:prstGeom>
        </p:spPr>
      </p:pic>
      <p:pic>
        <p:nvPicPr>
          <p:cNvPr id="44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1578" y="2853657"/>
            <a:ext cx="1274064" cy="1274064"/>
          </a:xfrm>
          <a:prstGeom prst="rect">
            <a:avLst/>
          </a:prstGeom>
        </p:spPr>
      </p:pic>
      <p:sp>
        <p:nvSpPr>
          <p:cNvPr id="45" name="TextBox 44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РАЙОНА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7013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24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63519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566965-7E52-477E-B62A-436B1BD1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4764" y="1263518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614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20" y="1956816"/>
            <a:ext cx="9336023" cy="4345305"/>
          </a:xfrm>
          <a:custGeom>
            <a:avLst/>
            <a:gdLst/>
            <a:ahLst/>
            <a:cxnLst/>
            <a:rect l="l" t="t" r="r" b="b"/>
            <a:pathLst>
              <a:path w="9136380" h="4345305">
                <a:moveTo>
                  <a:pt x="8848597" y="0"/>
                </a:moveTo>
                <a:lnTo>
                  <a:pt x="287807" y="0"/>
                </a:lnTo>
                <a:lnTo>
                  <a:pt x="241123" y="3768"/>
                </a:lnTo>
                <a:lnTo>
                  <a:pt x="196837" y="14677"/>
                </a:lnTo>
                <a:lnTo>
                  <a:pt x="155542" y="32133"/>
                </a:lnTo>
                <a:lnTo>
                  <a:pt x="117831" y="55542"/>
                </a:lnTo>
                <a:lnTo>
                  <a:pt x="84296" y="84312"/>
                </a:lnTo>
                <a:lnTo>
                  <a:pt x="55529" y="117847"/>
                </a:lnTo>
                <a:lnTo>
                  <a:pt x="32124" y="155556"/>
                </a:lnTo>
                <a:lnTo>
                  <a:pt x="14672" y="196843"/>
                </a:lnTo>
                <a:lnTo>
                  <a:pt x="3766" y="241116"/>
                </a:lnTo>
                <a:lnTo>
                  <a:pt x="0" y="287782"/>
                </a:lnTo>
                <a:lnTo>
                  <a:pt x="0" y="4057116"/>
                </a:lnTo>
                <a:lnTo>
                  <a:pt x="3766" y="4103800"/>
                </a:lnTo>
                <a:lnTo>
                  <a:pt x="14672" y="4148086"/>
                </a:lnTo>
                <a:lnTo>
                  <a:pt x="32124" y="4189381"/>
                </a:lnTo>
                <a:lnTo>
                  <a:pt x="55529" y="4227092"/>
                </a:lnTo>
                <a:lnTo>
                  <a:pt x="84296" y="4260627"/>
                </a:lnTo>
                <a:lnTo>
                  <a:pt x="117831" y="4289394"/>
                </a:lnTo>
                <a:lnTo>
                  <a:pt x="155542" y="4312799"/>
                </a:lnTo>
                <a:lnTo>
                  <a:pt x="196837" y="4330251"/>
                </a:lnTo>
                <a:lnTo>
                  <a:pt x="241123" y="4341157"/>
                </a:lnTo>
                <a:lnTo>
                  <a:pt x="287807" y="4344924"/>
                </a:lnTo>
                <a:lnTo>
                  <a:pt x="8848597" y="4344924"/>
                </a:lnTo>
                <a:lnTo>
                  <a:pt x="8895263" y="4341157"/>
                </a:lnTo>
                <a:lnTo>
                  <a:pt x="8939536" y="4330251"/>
                </a:lnTo>
                <a:lnTo>
                  <a:pt x="8980823" y="4312799"/>
                </a:lnTo>
                <a:lnTo>
                  <a:pt x="9018532" y="4289394"/>
                </a:lnTo>
                <a:lnTo>
                  <a:pt x="9052067" y="4260627"/>
                </a:lnTo>
                <a:lnTo>
                  <a:pt x="9080837" y="4227092"/>
                </a:lnTo>
                <a:lnTo>
                  <a:pt x="9104246" y="4189381"/>
                </a:lnTo>
                <a:lnTo>
                  <a:pt x="9121702" y="4148086"/>
                </a:lnTo>
                <a:lnTo>
                  <a:pt x="9132611" y="4103800"/>
                </a:lnTo>
                <a:lnTo>
                  <a:pt x="9136380" y="4057116"/>
                </a:lnTo>
                <a:lnTo>
                  <a:pt x="9136380" y="287782"/>
                </a:lnTo>
                <a:lnTo>
                  <a:pt x="9132611" y="241116"/>
                </a:lnTo>
                <a:lnTo>
                  <a:pt x="9121702" y="196843"/>
                </a:lnTo>
                <a:lnTo>
                  <a:pt x="9104246" y="155556"/>
                </a:lnTo>
                <a:lnTo>
                  <a:pt x="9080837" y="117847"/>
                </a:lnTo>
                <a:lnTo>
                  <a:pt x="9052067" y="84312"/>
                </a:lnTo>
                <a:lnTo>
                  <a:pt x="9018532" y="55542"/>
                </a:lnTo>
                <a:lnTo>
                  <a:pt x="8980823" y="32133"/>
                </a:lnTo>
                <a:lnTo>
                  <a:pt x="8939536" y="14677"/>
                </a:lnTo>
                <a:lnTo>
                  <a:pt x="8895263" y="3768"/>
                </a:lnTo>
                <a:lnTo>
                  <a:pt x="884859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6720" y="1379726"/>
            <a:ext cx="9337293" cy="4361180"/>
            <a:chOff x="626363" y="1402080"/>
            <a:chExt cx="9137650" cy="4361180"/>
          </a:xfrm>
        </p:grpSpPr>
        <p:sp>
          <p:nvSpPr>
            <p:cNvPr id="4" name="object 4"/>
            <p:cNvSpPr/>
            <p:nvPr/>
          </p:nvSpPr>
          <p:spPr>
            <a:xfrm>
              <a:off x="626363" y="1402080"/>
              <a:ext cx="9136380" cy="1152525"/>
            </a:xfrm>
            <a:custGeom>
              <a:avLst/>
              <a:gdLst/>
              <a:ahLst/>
              <a:cxnLst/>
              <a:rect l="l" t="t" r="r" b="b"/>
              <a:pathLst>
                <a:path w="9136380" h="1152525">
                  <a:moveTo>
                    <a:pt x="8880347" y="0"/>
                  </a:moveTo>
                  <a:lnTo>
                    <a:pt x="256070" y="0"/>
                  </a:lnTo>
                  <a:lnTo>
                    <a:pt x="210040" y="4126"/>
                  </a:lnTo>
                  <a:lnTo>
                    <a:pt x="166717" y="16023"/>
                  </a:lnTo>
                  <a:lnTo>
                    <a:pt x="126825" y="34967"/>
                  </a:lnTo>
                  <a:lnTo>
                    <a:pt x="91085" y="60232"/>
                  </a:lnTo>
                  <a:lnTo>
                    <a:pt x="60223" y="91095"/>
                  </a:lnTo>
                  <a:lnTo>
                    <a:pt x="34960" y="126830"/>
                  </a:lnTo>
                  <a:lnTo>
                    <a:pt x="16019" y="166714"/>
                  </a:lnTo>
                  <a:lnTo>
                    <a:pt x="4125" y="210023"/>
                  </a:lnTo>
                  <a:lnTo>
                    <a:pt x="0" y="256032"/>
                  </a:lnTo>
                  <a:lnTo>
                    <a:pt x="0" y="896112"/>
                  </a:lnTo>
                  <a:lnTo>
                    <a:pt x="4125" y="942120"/>
                  </a:lnTo>
                  <a:lnTo>
                    <a:pt x="16019" y="985429"/>
                  </a:lnTo>
                  <a:lnTo>
                    <a:pt x="34960" y="1025313"/>
                  </a:lnTo>
                  <a:lnTo>
                    <a:pt x="60223" y="1061048"/>
                  </a:lnTo>
                  <a:lnTo>
                    <a:pt x="91085" y="1091911"/>
                  </a:lnTo>
                  <a:lnTo>
                    <a:pt x="126825" y="1117176"/>
                  </a:lnTo>
                  <a:lnTo>
                    <a:pt x="166717" y="1136120"/>
                  </a:lnTo>
                  <a:lnTo>
                    <a:pt x="210040" y="1148017"/>
                  </a:lnTo>
                  <a:lnTo>
                    <a:pt x="256070" y="1152144"/>
                  </a:lnTo>
                  <a:lnTo>
                    <a:pt x="8880347" y="1152144"/>
                  </a:lnTo>
                  <a:lnTo>
                    <a:pt x="8926356" y="1148017"/>
                  </a:lnTo>
                  <a:lnTo>
                    <a:pt x="8969665" y="1136120"/>
                  </a:lnTo>
                  <a:lnTo>
                    <a:pt x="9009549" y="1117176"/>
                  </a:lnTo>
                  <a:lnTo>
                    <a:pt x="9045284" y="1091911"/>
                  </a:lnTo>
                  <a:lnTo>
                    <a:pt x="9076147" y="1061048"/>
                  </a:lnTo>
                  <a:lnTo>
                    <a:pt x="9101412" y="1025313"/>
                  </a:lnTo>
                  <a:lnTo>
                    <a:pt x="9120356" y="985429"/>
                  </a:lnTo>
                  <a:lnTo>
                    <a:pt x="9132253" y="942120"/>
                  </a:lnTo>
                  <a:lnTo>
                    <a:pt x="9136380" y="896112"/>
                  </a:lnTo>
                  <a:lnTo>
                    <a:pt x="9136380" y="256032"/>
                  </a:lnTo>
                  <a:lnTo>
                    <a:pt x="9132253" y="210023"/>
                  </a:lnTo>
                  <a:lnTo>
                    <a:pt x="9120356" y="166714"/>
                  </a:lnTo>
                  <a:lnTo>
                    <a:pt x="9101412" y="126830"/>
                  </a:lnTo>
                  <a:lnTo>
                    <a:pt x="9076147" y="91095"/>
                  </a:lnTo>
                  <a:lnTo>
                    <a:pt x="9045284" y="60232"/>
                  </a:lnTo>
                  <a:lnTo>
                    <a:pt x="9009549" y="34967"/>
                  </a:lnTo>
                  <a:lnTo>
                    <a:pt x="8969665" y="16023"/>
                  </a:lnTo>
                  <a:lnTo>
                    <a:pt x="8926356" y="4126"/>
                  </a:lnTo>
                  <a:lnTo>
                    <a:pt x="8880347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7011" y="2083079"/>
              <a:ext cx="9136380" cy="3679825"/>
            </a:xfrm>
            <a:custGeom>
              <a:avLst/>
              <a:gdLst/>
              <a:ahLst/>
              <a:cxnLst/>
              <a:rect l="l" t="t" r="r" b="b"/>
              <a:pathLst>
                <a:path w="9136380" h="3679825">
                  <a:moveTo>
                    <a:pt x="9136380" y="1766316"/>
                  </a:moveTo>
                  <a:lnTo>
                    <a:pt x="0" y="1766316"/>
                  </a:lnTo>
                  <a:lnTo>
                    <a:pt x="0" y="2090762"/>
                  </a:lnTo>
                  <a:lnTo>
                    <a:pt x="0" y="2444724"/>
                  </a:lnTo>
                  <a:lnTo>
                    <a:pt x="0" y="2856788"/>
                  </a:lnTo>
                  <a:lnTo>
                    <a:pt x="0" y="3679748"/>
                  </a:lnTo>
                  <a:lnTo>
                    <a:pt x="9136380" y="3679748"/>
                  </a:lnTo>
                  <a:lnTo>
                    <a:pt x="9136380" y="2090762"/>
                  </a:lnTo>
                  <a:lnTo>
                    <a:pt x="9136380" y="1766316"/>
                  </a:lnTo>
                  <a:close/>
                </a:path>
                <a:path w="9136380" h="3679825">
                  <a:moveTo>
                    <a:pt x="9136380" y="1471333"/>
                  </a:moveTo>
                  <a:lnTo>
                    <a:pt x="0" y="1471333"/>
                  </a:lnTo>
                  <a:lnTo>
                    <a:pt x="0" y="1766290"/>
                  </a:lnTo>
                  <a:lnTo>
                    <a:pt x="9136380" y="1766290"/>
                  </a:lnTo>
                  <a:lnTo>
                    <a:pt x="9136380" y="1471333"/>
                  </a:lnTo>
                  <a:close/>
                </a:path>
                <a:path w="9136380" h="3679825">
                  <a:moveTo>
                    <a:pt x="9136380" y="438937"/>
                  </a:moveTo>
                  <a:lnTo>
                    <a:pt x="0" y="438937"/>
                  </a:lnTo>
                  <a:lnTo>
                    <a:pt x="0" y="733882"/>
                  </a:lnTo>
                  <a:lnTo>
                    <a:pt x="0" y="1095184"/>
                  </a:lnTo>
                  <a:lnTo>
                    <a:pt x="0" y="1471269"/>
                  </a:lnTo>
                  <a:lnTo>
                    <a:pt x="9136380" y="1471269"/>
                  </a:lnTo>
                  <a:lnTo>
                    <a:pt x="9136380" y="1095222"/>
                  </a:lnTo>
                  <a:lnTo>
                    <a:pt x="9136380" y="733907"/>
                  </a:lnTo>
                  <a:lnTo>
                    <a:pt x="9136380" y="438937"/>
                  </a:lnTo>
                  <a:close/>
                </a:path>
                <a:path w="9136380" h="3679825">
                  <a:moveTo>
                    <a:pt x="9136380" y="0"/>
                  </a:moveTo>
                  <a:lnTo>
                    <a:pt x="0" y="0"/>
                  </a:lnTo>
                  <a:lnTo>
                    <a:pt x="0" y="438886"/>
                  </a:lnTo>
                  <a:lnTo>
                    <a:pt x="9136380" y="438886"/>
                  </a:lnTo>
                  <a:lnTo>
                    <a:pt x="913638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704743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АКТЫ</a:t>
            </a:r>
          </a:p>
        </p:txBody>
      </p:sp>
      <p:sp>
        <p:nvSpPr>
          <p:cNvPr id="7" name="object 7"/>
          <p:cNvSpPr/>
          <p:nvPr/>
        </p:nvSpPr>
        <p:spPr>
          <a:xfrm>
            <a:off x="626363" y="16306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406" y="223773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662156"/>
              </p:ext>
            </p:extLst>
          </p:nvPr>
        </p:nvGraphicFramePr>
        <p:xfrm>
          <a:off x="477520" y="1370457"/>
          <a:ext cx="9279520" cy="4910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9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8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ПЕРЕЧЕНЬ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НОРМАТИВНО-ПРАВОВЫХ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АКТОВ,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НАПРАВЛЕННЫХ</a:t>
                      </a:r>
                      <a:r>
                        <a:rPr sz="9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ОБЕСПЕЧЕНИЕ</a:t>
                      </a:r>
                      <a:r>
                        <a:rPr sz="9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ПРАВ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ИНТЕРЕСОВ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ХОЗЯЙСТВУЮЩХ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СУБЪЕКТОВ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9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ИНВЕСТОРОВ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457">
                <a:tc>
                  <a:txBody>
                    <a:bodyPr/>
                    <a:lstStyle/>
                    <a:p>
                      <a:pPr marL="179705" marR="3492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Администрации Магдагачинского района от 25.05.2018г. №260 «Об утверждении положения о порядке предоставления в аренду субъектам малого и среднего предпринимательства (МСП), объектов муниципальной собственности , включенных в перечень имущества, находящегося в муниципальной собственности, свободного от прав третьих лиц (за исключением имущественных прав субъектов малого и среднего предпринимательства)»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marL="12065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rgbClr val="2E5496"/>
                        </a:buClr>
                        <a:buNone/>
                        <a:tabLst>
                          <a:tab pos="184785" algn="l"/>
                          <a:tab pos="185420" algn="l"/>
                        </a:tabLst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      Решение </a:t>
                      </a:r>
                      <a:r>
                        <a:rPr lang="ru-RU" sz="900" spc="-30" dirty="0">
                          <a:latin typeface="Microsoft Sans Serif"/>
                          <a:cs typeface="Microsoft Sans Serif"/>
                        </a:rPr>
                        <a:t>Магдагачинского районного Совета Народных Депутатов от 25.04.2014 года  №29/237 «О</a:t>
                      </a:r>
                      <a:r>
                        <a:rPr lang="ru-RU" sz="900" spc="-30" baseline="0" dirty="0">
                          <a:latin typeface="Microsoft Sans Serif"/>
                          <a:cs typeface="Microsoft Sans Serif"/>
                        </a:rPr>
                        <a:t> порядке сдачи в аренду муниципального недвижимого имущества Магдагачинского района»</a:t>
                      </a:r>
                      <a:endParaRPr lang="ru-RU" sz="900" spc="-3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732">
                <a:tc>
                  <a:txBody>
                    <a:bodyPr/>
                    <a:lstStyle/>
                    <a:p>
                      <a:pPr marL="179705" marR="4019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главы Магдагачинского района от 02.11.2015года №869. Муниципальная программа «Развитие субъектов малого и среднего предпринимательства в Магдагачинском районе»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86">
                <a:tc>
                  <a:txBody>
                    <a:bodyPr/>
                    <a:lstStyle/>
                    <a:p>
                      <a:pPr marL="179705" marR="379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Решение</a:t>
                      </a:r>
                      <a:r>
                        <a:rPr sz="9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10" dirty="0">
                          <a:latin typeface="Microsoft Sans Serif"/>
                          <a:cs typeface="Microsoft Sans Serif"/>
                        </a:rPr>
                        <a:t>Магдагачинского районного</a:t>
                      </a:r>
                      <a:r>
                        <a:rPr sz="9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>
                          <a:latin typeface="Microsoft Sans Serif"/>
                          <a:cs typeface="Microsoft Sans Serif"/>
                        </a:rPr>
                        <a:t>Совета</a:t>
                      </a:r>
                      <a:r>
                        <a:rPr sz="9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народных</a:t>
                      </a:r>
                      <a:r>
                        <a:rPr sz="9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5" dirty="0" err="1">
                          <a:latin typeface="Microsoft Sans Serif"/>
                          <a:cs typeface="Microsoft Sans Serif"/>
                        </a:rPr>
                        <a:t>депутатов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 Амурской области от 25.11.2016г.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№65/424 «О положении «О земельном налоге на </a:t>
                      </a:r>
                      <a:r>
                        <a:rPr lang="ru-RU" sz="900" spc="-5" baseline="0" dirty="0" err="1">
                          <a:latin typeface="Microsoft Sans Serif"/>
                          <a:cs typeface="Microsoft Sans Serif"/>
                        </a:rPr>
                        <a:t>межселеной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территории муниципального образования Магдагачинского района»»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11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Постановление</a:t>
                      </a:r>
                      <a:r>
                        <a:rPr lang="ru-RU" sz="900" spc="-5" baseline="0" dirty="0">
                          <a:latin typeface="Microsoft Sans Serif"/>
                          <a:cs typeface="Microsoft Sans Serif"/>
                        </a:rPr>
                        <a:t> Администрации Магдагачинского района от 08.09.2020года №469 «Об утверждении 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Положения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«О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5" dirty="0" err="1">
                          <a:latin typeface="Microsoft Sans Serif"/>
                          <a:cs typeface="Microsoft Sans Serif"/>
                        </a:rPr>
                        <a:t>муниципально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-частном</a:t>
                      </a:r>
                      <a:r>
                        <a:rPr lang="ru-RU" sz="9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5" dirty="0">
                          <a:latin typeface="Microsoft Sans Serif"/>
                          <a:cs typeface="Microsoft Sans Serif"/>
                        </a:rPr>
                        <a:t>партнерстве</a:t>
                      </a:r>
                      <a:r>
                        <a:rPr lang="ru-RU" sz="9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в </a:t>
                      </a:r>
                      <a:r>
                        <a:rPr lang="ru-RU" sz="9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10" dirty="0">
                          <a:latin typeface="Microsoft Sans Serif"/>
                          <a:cs typeface="Microsoft Sans Serif"/>
                        </a:rPr>
                        <a:t>Магдагачинском районе»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725">
                <a:tc>
                  <a:txBody>
                    <a:bodyPr/>
                    <a:lstStyle/>
                    <a:p>
                      <a:pPr marL="179705" marR="1035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Постановление главы Магдагачинского района Амурской области от 13.03.2015 года № 337 «Об утверждении регламента сопровождения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инвестиционных проектов по принципу «одного окна» на территории муниципального образования Магдагачинского района Амурской области»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12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      Постановление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главы </a:t>
                      </a: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Магдагачинского района Амурской области от 03.07.2018 года № 324 « Об утверждении «А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дминистративного регламента предоставления          муниципальной услуги по оказанию имущественной поддержки субъектам малого и среднего предпринимательства путем предоставления имущества Магдагачинского района, включенного в перечень имущества Магдагачинского района, предназначенного для передачи во владение и (или) в использование субъектам малого и среднего предпринимательства и организациям , образующим инфраструктуру поддержки малого и среднего предпринимательства»».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48">
                <a:tc>
                  <a:txBody>
                    <a:bodyPr/>
                    <a:lstStyle/>
                    <a:p>
                      <a:pPr marL="179705" marR="4762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ru-RU" sz="900" dirty="0">
                          <a:latin typeface="Microsoft Sans Serif"/>
                          <a:cs typeface="Microsoft Sans Serif"/>
                        </a:rPr>
                        <a:t>Решение</a:t>
                      </a:r>
                      <a:r>
                        <a:rPr lang="ru-RU" sz="900" baseline="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900" spc="-30" dirty="0">
                          <a:latin typeface="Microsoft Sans Serif"/>
                          <a:cs typeface="Microsoft Sans Serif"/>
                        </a:rPr>
                        <a:t>Магдагачинского районного Совета Народных Депутатов от 22.10.2010 года №29/261 «Об положении</a:t>
                      </a:r>
                      <a:r>
                        <a:rPr lang="ru-RU" sz="900" spc="-30" baseline="0" dirty="0">
                          <a:latin typeface="Microsoft Sans Serif"/>
                          <a:cs typeface="Microsoft Sans Serif"/>
                        </a:rPr>
                        <a:t> «О порядке осуществления муниципальных заимствований и предоставление муниципальных гарантий в муниципальном образовании Магдагачинского района»».</a:t>
                      </a: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marL="179705">
                        <a:lnSpc>
                          <a:spcPts val="1065"/>
                        </a:lnSpc>
                      </a:pP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marL="179705" marR="33020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9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603" y="1552955"/>
            <a:ext cx="361188" cy="359663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81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151" y="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«ИНВЕСТИЦИОННЫЕ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ПЛОЩАДКИ»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941153"/>
              </p:ext>
            </p:extLst>
          </p:nvPr>
        </p:nvGraphicFramePr>
        <p:xfrm>
          <a:off x="168151" y="1093472"/>
          <a:ext cx="9631678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60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Расположение,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адрес, удаленность от областного центра, муниципального образования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9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 и т.д.)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Возможное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назначение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(арендатор) адрес, 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 ул. Дзержинского 2;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жилое</a:t>
                      </a:r>
                    </a:p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34/1;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жилое</a:t>
                      </a:r>
                    </a:p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Магдагачи, кадастровый номер земельного участка 2816:011701:3; ; удаленность от обл., центра 614 км; от районного центра 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855036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Контактное лицо -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Колмагорцев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Владимирович +7(41653)97-4-11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Толбузино, кадастровый номер земельного участка 28:16:000000:2732; удаленность от обл., центра 660км; от районного центра 46км.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16680000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с. Толбузино ул., Пограничная д. 24/1;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Желудкина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Наталья Николаевна +7(41653)90-2-10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Магдагачи, кадастровый номер земельного участка 28:16:012402:52; удаленность от обл., центра 660км; от районного центра 46км.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4916904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с/х</a:t>
                      </a:r>
                    </a:p>
                    <a:p>
                      <a:pPr algn="ctr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Магдагачи; Амурская обл., Магдагачинский р-н, с. Толбузино ул., Пограничная д. 24/1;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Желудкина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Наталья Николаевна +7(41653)90-2-10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68151" y="53076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263" y="116258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264" y="44635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«ИНВЕСТИЦИОННЫЕ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ПЛОЩАДКИ»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860220"/>
              </p:ext>
            </p:extLst>
          </p:nvPr>
        </p:nvGraphicFramePr>
        <p:xfrm>
          <a:off x="152400" y="1209040"/>
          <a:ext cx="963167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66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Расположение,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адрес, удаленность от областного центра, муниципального образования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9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 и т.д.)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Возможное</a:t>
                      </a:r>
                      <a:r>
                        <a:rPr lang="ru-RU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назначение</a:t>
                      </a:r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(арендатор) адрес, 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28:16:015001:3; удаленность от областного центра 591км; от районного центра 150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выпаса сельскохозяйственных животных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Магдагачинского р-на; Амурская область, Магдагачинский район; Контактное лицо – Горюнов Андрей Игоревич тел. +7(41653)97-1-58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Черняево, кадастровый номер земельного участка 28:16:013901:1194, удаленность от областного центра 566км; от районного центра 126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11999,00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хозяйственный двор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Админитсраци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Черняевского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Амурская область, Магдагачинский район, с. Черняево; контактное лицо –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Кайгородов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Сергей Михайлович тел. +7(41653)98-3-01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р-н, кадастровый номер земельного участка 28:16:011601:1; удаленность от областного центра 623км; от районного центра 9 км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299441,05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 отдыха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туризма (бывший пионерский лагерь)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Магдагачинского р-на; Амурская область, Магдагачинский район; Контактное лицо – Горюнов Андрей Игоревич тел. +7(41653)97-1-58</a:t>
                      </a: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 с. Тыгда,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28:16:012969:25, удаленность от областного центра 6550км; от районного центра 60км.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жилой дом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Тыгдинского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Амурская область, Магдагачинский район, с. Тыгда;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Контактное лицо –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Пеннер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Валентина Михайловна тел. +7(41653)91-1-91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обл., Магдагачинский р-н, с. Тыгда,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кадастровый номер земельного участка 28:16:012969:17, удаленность от областного центра 6550км; от районного центра 60км.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жилой дом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Тыгдинского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сельсовета; 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Амурская область, Магдагачинский район, с. Тыгда;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Контактное лицо – </a:t>
                      </a:r>
                      <a:r>
                        <a:rPr lang="ru-RU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Пеннер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Валентина Михайловна тел. +7(41653)91-1-91</a:t>
                      </a:r>
                    </a:p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306264" y="4685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376" y="110040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4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8" y="52127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НЕЗАДЕЙСТВОВАННЫХ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ПЛОЩАДЕЙ </a:t>
            </a:r>
            <a:r>
              <a:rPr sz="2400" b="1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4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ПРЕДПРИЯТИЯХ</a:t>
            </a:r>
            <a:r>
              <a:rPr sz="24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124066"/>
              </p:ext>
            </p:extLst>
          </p:nvPr>
        </p:nvGraphicFramePr>
        <p:xfrm>
          <a:off x="152718" y="1686562"/>
          <a:ext cx="9601200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07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предприятия, адрес, телефон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площадки, адрес, удаленность от областного центра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(</a:t>
                      </a:r>
                      <a:r>
                        <a:rPr lang="ru-RU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кв.км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Правовой статус (государственная, муниципальная, частная)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электропередачи, коммуникация и т.д.)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постройки, состав площадки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аренды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приобретения в собственность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пер. Овражный,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Лит.А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медицинского пункта, 1984г.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клуба, 1984г.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пгт. Магдагачи;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пгт. Магдагачи ул.,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23; +7(41653)97-4-11.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676124 Амурская обл., Магдагачинский р-н, пгт. Магдагачи,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(военный городок №2). Удаленность от обл. центра – 518км.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  <a:p>
                      <a:pPr algn="ctr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общежития, 1981г.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676105,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Чалганы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Советская д.11; +7(41653)99-1-31.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676105,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Амурская обл., Магдагачинский р-н,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Чалганы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Советская д.13. Удаленность от обл. центра 433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  <a:p>
                      <a:pPr algn="l"/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Электроснабжение, теплоснабжение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здание, 1971г.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718" y="419541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0830" y="482724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58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8" y="693990"/>
            <a:ext cx="8543925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НЕЗАДЕЙСТВОВАННЫХ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ПЛОЩАДЕЙ </a:t>
            </a:r>
            <a:r>
              <a:rPr sz="2400" b="1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4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ПРЕДПРИЯТИЯХ</a:t>
            </a:r>
            <a:r>
              <a:rPr sz="24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08319"/>
              </p:ext>
            </p:extLst>
          </p:nvPr>
        </p:nvGraphicFramePr>
        <p:xfrm>
          <a:off x="152718" y="2194562"/>
          <a:ext cx="96012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071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предприятия, адрес, телефон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площадки, адрес, удаленность от областного центра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(</a:t>
                      </a:r>
                      <a:r>
                        <a:rPr lang="ru-RU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кв.км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Правовой статус (государственная, муниципальная, частная)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инженерной инфраструктуры</a:t>
                      </a:r>
                      <a:r>
                        <a:rPr lang="ru-RU" sz="1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(водопровод, канализация, линия электропередачи, коммуникация и т.д.)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постройки, состав площадки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аренды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приобретения в собственность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676153,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 ул. Новая д. 3; +7(41653)99-3-01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676153,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Черняево ул. Пограничная д. 12 пом.1. Удаленность от обл. центра 500 км.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Электроснабжение, теплоснабжение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помещение, магазин 1989г.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676150,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Тыгда ул. Советская д. 8/2; +7(41653)91-4-78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676150,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Тыгда ул. Школьная д. 26А. Удаленность от обл. центра 425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Гараж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1999г.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1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676135,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Сиваки ул. Советская д. 3</a:t>
                      </a:r>
                    </a:p>
                    <a:p>
                      <a:pPr algn="l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+7(41653)93-3-06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676135, Амурская обл. Магдагачинский р-н,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пгт. Сиваки ул. Советская д. 3</a:t>
                      </a:r>
                    </a:p>
                    <a:p>
                      <a:pPr algn="l"/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 от обл. центра 365 км.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Помещение магазина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718" y="472943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0830" y="509489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9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668732" y="1401546"/>
            <a:ext cx="4237267" cy="4806749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0" y="1099971"/>
            <a:ext cx="6825805" cy="513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6345" y="127886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5" y="3504389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07592" y="3908523"/>
            <a:ext cx="193409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847594" y="5191817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257" y="1386692"/>
            <a:ext cx="6361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16193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23822" y="143916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16142" y="1709854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М0, 2024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3023" y="1341334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93121" y="1267071"/>
            <a:ext cx="2438758" cy="945414"/>
          </a:xfrm>
          <a:prstGeom prst="roundRect">
            <a:avLst>
              <a:gd name="adj" fmla="val 24466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49967" y="1370259"/>
            <a:ext cx="5699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8739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916744" y="142611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08872" y="1680011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пгт. Магдагачи, 2024 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4903" y="1343802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8202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16667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525599" y="264715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6551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муниципального округа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61964" y="2940594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16142" y="4019037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11663" y="4504008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 ➝ Хабаровск  Магдагачинский район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575905" y="5175614"/>
            <a:ext cx="1949397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693302" y="5294097"/>
            <a:ext cx="1359642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транспорт</a:t>
            </a:r>
          </a:p>
          <a:p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Транссибирская магистраль</a:t>
            </a:r>
            <a:endParaRPr lang="ru-RU" sz="8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41301" y="4302840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 «Амур»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3923194" y="4396286"/>
            <a:ext cx="85741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AA6CB0-4167-9541-B67B-0E95357E6A5F}"/>
              </a:ext>
            </a:extLst>
          </p:cNvPr>
          <p:cNvSpPr txBox="1"/>
          <p:nvPr/>
        </p:nvSpPr>
        <p:spPr>
          <a:xfrm>
            <a:off x="3916744" y="421680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Железная дорога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57E405-1D1B-8CAF-3F86-69B823918678}"/>
              </a:ext>
            </a:extLst>
          </p:cNvPr>
          <p:cNvCxnSpPr>
            <a:cxnSpLocks/>
          </p:cNvCxnSpPr>
          <p:nvPr/>
        </p:nvCxnSpPr>
        <p:spPr>
          <a:xfrm>
            <a:off x="3565927" y="4450147"/>
            <a:ext cx="2446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96907F74-87A4-9F3C-1200-21D129AEF31A}"/>
              </a:ext>
            </a:extLst>
          </p:cNvPr>
          <p:cNvCxnSpPr>
            <a:cxnSpLocks/>
          </p:cNvCxnSpPr>
          <p:nvPr/>
        </p:nvCxnSpPr>
        <p:spPr>
          <a:xfrm>
            <a:off x="3565041" y="4297285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 descr="Окрестности со сплошной заливкой">
            <a:extLst>
              <a:ext uri="{FF2B5EF4-FFF2-40B4-BE49-F238E27FC236}">
                <a16:creationId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39438" y="2496218"/>
            <a:ext cx="360000" cy="360000"/>
          </a:xfrm>
          <a:prstGeom prst="rect">
            <a:avLst/>
          </a:prstGeom>
        </p:spPr>
      </p:pic>
      <p:pic>
        <p:nvPicPr>
          <p:cNvPr id="52" name="Рисунок 51" descr="Поезд со сплошной заливкой">
            <a:extLst>
              <a:ext uri="{FF2B5EF4-FFF2-40B4-BE49-F238E27FC236}">
                <a16:creationId xmlns:a16="http://schemas.microsoft.com/office/drawing/2014/main" id="{64D2009D-2CC0-5294-1C59-6767533759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33563" y="5265181"/>
            <a:ext cx="360000" cy="3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5878" y="3933765"/>
            <a:ext cx="359695" cy="359695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640404" y="2926080"/>
            <a:ext cx="3320752" cy="3291840"/>
          </a:xfrm>
          <a:custGeom>
            <a:avLst/>
            <a:gdLst>
              <a:gd name="connsiteX0" fmla="*/ 0 w 3320752"/>
              <a:gd name="connsiteY0" fmla="*/ 0 h 3291840"/>
              <a:gd name="connsiteX1" fmla="*/ 336884 w 3320752"/>
              <a:gd name="connsiteY1" fmla="*/ 9625 h 3291840"/>
              <a:gd name="connsiteX2" fmla="*/ 394636 w 3320752"/>
              <a:gd name="connsiteY2" fmla="*/ 48126 h 3291840"/>
              <a:gd name="connsiteX3" fmla="*/ 490889 w 3320752"/>
              <a:gd name="connsiteY3" fmla="*/ 67377 h 3291840"/>
              <a:gd name="connsiteX4" fmla="*/ 587141 w 3320752"/>
              <a:gd name="connsiteY4" fmla="*/ 144379 h 3291840"/>
              <a:gd name="connsiteX5" fmla="*/ 606392 w 3320752"/>
              <a:gd name="connsiteY5" fmla="*/ 173255 h 3291840"/>
              <a:gd name="connsiteX6" fmla="*/ 616017 w 3320752"/>
              <a:gd name="connsiteY6" fmla="*/ 202131 h 3291840"/>
              <a:gd name="connsiteX7" fmla="*/ 702644 w 3320752"/>
              <a:gd name="connsiteY7" fmla="*/ 240632 h 3291840"/>
              <a:gd name="connsiteX8" fmla="*/ 760396 w 3320752"/>
              <a:gd name="connsiteY8" fmla="*/ 279133 h 3291840"/>
              <a:gd name="connsiteX9" fmla="*/ 818148 w 3320752"/>
              <a:gd name="connsiteY9" fmla="*/ 298383 h 3291840"/>
              <a:gd name="connsiteX10" fmla="*/ 847023 w 3320752"/>
              <a:gd name="connsiteY10" fmla="*/ 308008 h 3291840"/>
              <a:gd name="connsiteX11" fmla="*/ 875899 w 3320752"/>
              <a:gd name="connsiteY11" fmla="*/ 327259 h 3291840"/>
              <a:gd name="connsiteX12" fmla="*/ 895150 w 3320752"/>
              <a:gd name="connsiteY12" fmla="*/ 356135 h 3291840"/>
              <a:gd name="connsiteX13" fmla="*/ 924025 w 3320752"/>
              <a:gd name="connsiteY13" fmla="*/ 365760 h 3291840"/>
              <a:gd name="connsiteX14" fmla="*/ 952901 w 3320752"/>
              <a:gd name="connsiteY14" fmla="*/ 385011 h 3291840"/>
              <a:gd name="connsiteX15" fmla="*/ 991402 w 3320752"/>
              <a:gd name="connsiteY15" fmla="*/ 442762 h 3291840"/>
              <a:gd name="connsiteX16" fmla="*/ 1020278 w 3320752"/>
              <a:gd name="connsiteY16" fmla="*/ 462013 h 3291840"/>
              <a:gd name="connsiteX17" fmla="*/ 1049154 w 3320752"/>
              <a:gd name="connsiteY17" fmla="*/ 490888 h 3291840"/>
              <a:gd name="connsiteX18" fmla="*/ 1078030 w 3320752"/>
              <a:gd name="connsiteY18" fmla="*/ 500514 h 3291840"/>
              <a:gd name="connsiteX19" fmla="*/ 1145407 w 3320752"/>
              <a:gd name="connsiteY19" fmla="*/ 567891 h 3291840"/>
              <a:gd name="connsiteX20" fmla="*/ 1183908 w 3320752"/>
              <a:gd name="connsiteY20" fmla="*/ 616017 h 3291840"/>
              <a:gd name="connsiteX21" fmla="*/ 1241659 w 3320752"/>
              <a:gd name="connsiteY21" fmla="*/ 635267 h 3291840"/>
              <a:gd name="connsiteX22" fmla="*/ 1299411 w 3320752"/>
              <a:gd name="connsiteY22" fmla="*/ 673768 h 3291840"/>
              <a:gd name="connsiteX23" fmla="*/ 1318661 w 3320752"/>
              <a:gd name="connsiteY23" fmla="*/ 702644 h 3291840"/>
              <a:gd name="connsiteX24" fmla="*/ 1347537 w 3320752"/>
              <a:gd name="connsiteY24" fmla="*/ 721895 h 3291840"/>
              <a:gd name="connsiteX25" fmla="*/ 1366788 w 3320752"/>
              <a:gd name="connsiteY25" fmla="*/ 779646 h 3291840"/>
              <a:gd name="connsiteX26" fmla="*/ 1376413 w 3320752"/>
              <a:gd name="connsiteY26" fmla="*/ 808522 h 3291840"/>
              <a:gd name="connsiteX27" fmla="*/ 1386038 w 3320752"/>
              <a:gd name="connsiteY27" fmla="*/ 856648 h 3291840"/>
              <a:gd name="connsiteX28" fmla="*/ 1395663 w 3320752"/>
              <a:gd name="connsiteY28" fmla="*/ 1097280 h 3291840"/>
              <a:gd name="connsiteX29" fmla="*/ 1405289 w 3320752"/>
              <a:gd name="connsiteY29" fmla="*/ 1135781 h 3291840"/>
              <a:gd name="connsiteX30" fmla="*/ 1434164 w 3320752"/>
              <a:gd name="connsiteY30" fmla="*/ 1260909 h 3291840"/>
              <a:gd name="connsiteX31" fmla="*/ 1463040 w 3320752"/>
              <a:gd name="connsiteY31" fmla="*/ 1318661 h 3291840"/>
              <a:gd name="connsiteX32" fmla="*/ 1491916 w 3320752"/>
              <a:gd name="connsiteY32" fmla="*/ 1328286 h 3291840"/>
              <a:gd name="connsiteX33" fmla="*/ 1501541 w 3320752"/>
              <a:gd name="connsiteY33" fmla="*/ 1357162 h 3291840"/>
              <a:gd name="connsiteX34" fmla="*/ 1559293 w 3320752"/>
              <a:gd name="connsiteY34" fmla="*/ 1395663 h 3291840"/>
              <a:gd name="connsiteX35" fmla="*/ 1578543 w 3320752"/>
              <a:gd name="connsiteY35" fmla="*/ 1463040 h 3291840"/>
              <a:gd name="connsiteX36" fmla="*/ 1597794 w 3320752"/>
              <a:gd name="connsiteY36" fmla="*/ 1597794 h 3291840"/>
              <a:gd name="connsiteX37" fmla="*/ 1607419 w 3320752"/>
              <a:gd name="connsiteY37" fmla="*/ 1626669 h 3291840"/>
              <a:gd name="connsiteX38" fmla="*/ 1626670 w 3320752"/>
              <a:gd name="connsiteY38" fmla="*/ 1655545 h 3291840"/>
              <a:gd name="connsiteX39" fmla="*/ 1636295 w 3320752"/>
              <a:gd name="connsiteY39" fmla="*/ 1684421 h 3291840"/>
              <a:gd name="connsiteX40" fmla="*/ 1655545 w 3320752"/>
              <a:gd name="connsiteY40" fmla="*/ 1713297 h 3291840"/>
              <a:gd name="connsiteX41" fmla="*/ 1665171 w 3320752"/>
              <a:gd name="connsiteY41" fmla="*/ 1838425 h 3291840"/>
              <a:gd name="connsiteX42" fmla="*/ 1674796 w 3320752"/>
              <a:gd name="connsiteY42" fmla="*/ 1867301 h 3291840"/>
              <a:gd name="connsiteX43" fmla="*/ 1684421 w 3320752"/>
              <a:gd name="connsiteY43" fmla="*/ 1925053 h 3291840"/>
              <a:gd name="connsiteX44" fmla="*/ 1703672 w 3320752"/>
              <a:gd name="connsiteY44" fmla="*/ 1982804 h 3291840"/>
              <a:gd name="connsiteX45" fmla="*/ 1713297 w 3320752"/>
              <a:gd name="connsiteY45" fmla="*/ 2011680 h 3291840"/>
              <a:gd name="connsiteX46" fmla="*/ 1722922 w 3320752"/>
              <a:gd name="connsiteY46" fmla="*/ 2040556 h 3291840"/>
              <a:gd name="connsiteX47" fmla="*/ 1742173 w 3320752"/>
              <a:gd name="connsiteY47" fmla="*/ 2069432 h 3291840"/>
              <a:gd name="connsiteX48" fmla="*/ 1751798 w 3320752"/>
              <a:gd name="connsiteY48" fmla="*/ 2098307 h 3291840"/>
              <a:gd name="connsiteX49" fmla="*/ 1771049 w 3320752"/>
              <a:gd name="connsiteY49" fmla="*/ 2175309 h 3291840"/>
              <a:gd name="connsiteX50" fmla="*/ 1780674 w 3320752"/>
              <a:gd name="connsiteY50" fmla="*/ 2204185 h 3291840"/>
              <a:gd name="connsiteX51" fmla="*/ 1838425 w 3320752"/>
              <a:gd name="connsiteY51" fmla="*/ 2242686 h 3291840"/>
              <a:gd name="connsiteX52" fmla="*/ 1973179 w 3320752"/>
              <a:gd name="connsiteY52" fmla="*/ 2261937 h 3291840"/>
              <a:gd name="connsiteX53" fmla="*/ 2002055 w 3320752"/>
              <a:gd name="connsiteY53" fmla="*/ 2281187 h 3291840"/>
              <a:gd name="connsiteX54" fmla="*/ 2021305 w 3320752"/>
              <a:gd name="connsiteY54" fmla="*/ 2310063 h 3291840"/>
              <a:gd name="connsiteX55" fmla="*/ 2079057 w 3320752"/>
              <a:gd name="connsiteY55" fmla="*/ 2329314 h 3291840"/>
              <a:gd name="connsiteX56" fmla="*/ 2107933 w 3320752"/>
              <a:gd name="connsiteY56" fmla="*/ 2338939 h 3291840"/>
              <a:gd name="connsiteX57" fmla="*/ 2127183 w 3320752"/>
              <a:gd name="connsiteY57" fmla="*/ 2367815 h 3291840"/>
              <a:gd name="connsiteX58" fmla="*/ 2156059 w 3320752"/>
              <a:gd name="connsiteY58" fmla="*/ 2377440 h 3291840"/>
              <a:gd name="connsiteX59" fmla="*/ 2184935 w 3320752"/>
              <a:gd name="connsiteY59" fmla="*/ 2396691 h 3291840"/>
              <a:gd name="connsiteX60" fmla="*/ 2213811 w 3320752"/>
              <a:gd name="connsiteY60" fmla="*/ 2406316 h 3291840"/>
              <a:gd name="connsiteX61" fmla="*/ 2271562 w 3320752"/>
              <a:gd name="connsiteY61" fmla="*/ 2444817 h 3291840"/>
              <a:gd name="connsiteX62" fmla="*/ 2300438 w 3320752"/>
              <a:gd name="connsiteY62" fmla="*/ 2464067 h 3291840"/>
              <a:gd name="connsiteX63" fmla="*/ 2319689 w 3320752"/>
              <a:gd name="connsiteY63" fmla="*/ 2492943 h 3291840"/>
              <a:gd name="connsiteX64" fmla="*/ 2329314 w 3320752"/>
              <a:gd name="connsiteY64" fmla="*/ 2521819 h 3291840"/>
              <a:gd name="connsiteX65" fmla="*/ 2387065 w 3320752"/>
              <a:gd name="connsiteY65" fmla="*/ 2541069 h 3291840"/>
              <a:gd name="connsiteX66" fmla="*/ 2415941 w 3320752"/>
              <a:gd name="connsiteY66" fmla="*/ 2550695 h 3291840"/>
              <a:gd name="connsiteX67" fmla="*/ 2444817 w 3320752"/>
              <a:gd name="connsiteY67" fmla="*/ 2560320 h 3291840"/>
              <a:gd name="connsiteX68" fmla="*/ 2473693 w 3320752"/>
              <a:gd name="connsiteY68" fmla="*/ 2579571 h 3291840"/>
              <a:gd name="connsiteX69" fmla="*/ 2521819 w 3320752"/>
              <a:gd name="connsiteY69" fmla="*/ 2589196 h 3291840"/>
              <a:gd name="connsiteX70" fmla="*/ 2608447 w 3320752"/>
              <a:gd name="connsiteY70" fmla="*/ 2608446 h 3291840"/>
              <a:gd name="connsiteX71" fmla="*/ 2666198 w 3320752"/>
              <a:gd name="connsiteY71" fmla="*/ 2646947 h 3291840"/>
              <a:gd name="connsiteX72" fmla="*/ 2695074 w 3320752"/>
              <a:gd name="connsiteY72" fmla="*/ 2656573 h 3291840"/>
              <a:gd name="connsiteX73" fmla="*/ 2820202 w 3320752"/>
              <a:gd name="connsiteY73" fmla="*/ 2675823 h 3291840"/>
              <a:gd name="connsiteX74" fmla="*/ 2935705 w 3320752"/>
              <a:gd name="connsiteY74" fmla="*/ 2733575 h 3291840"/>
              <a:gd name="connsiteX75" fmla="*/ 2964581 w 3320752"/>
              <a:gd name="connsiteY75" fmla="*/ 2752825 h 3291840"/>
              <a:gd name="connsiteX76" fmla="*/ 2993457 w 3320752"/>
              <a:gd name="connsiteY76" fmla="*/ 2781701 h 3291840"/>
              <a:gd name="connsiteX77" fmla="*/ 3051209 w 3320752"/>
              <a:gd name="connsiteY77" fmla="*/ 2820202 h 3291840"/>
              <a:gd name="connsiteX78" fmla="*/ 3080084 w 3320752"/>
              <a:gd name="connsiteY78" fmla="*/ 2877954 h 3291840"/>
              <a:gd name="connsiteX79" fmla="*/ 3089710 w 3320752"/>
              <a:gd name="connsiteY79" fmla="*/ 2906829 h 3291840"/>
              <a:gd name="connsiteX80" fmla="*/ 3118585 w 3320752"/>
              <a:gd name="connsiteY80" fmla="*/ 2916455 h 3291840"/>
              <a:gd name="connsiteX81" fmla="*/ 3147461 w 3320752"/>
              <a:gd name="connsiteY81" fmla="*/ 2935705 h 3291840"/>
              <a:gd name="connsiteX82" fmla="*/ 3214838 w 3320752"/>
              <a:gd name="connsiteY82" fmla="*/ 3012707 h 3291840"/>
              <a:gd name="connsiteX83" fmla="*/ 3243714 w 3320752"/>
              <a:gd name="connsiteY83" fmla="*/ 3070459 h 3291840"/>
              <a:gd name="connsiteX84" fmla="*/ 3262964 w 3320752"/>
              <a:gd name="connsiteY84" fmla="*/ 3147461 h 3291840"/>
              <a:gd name="connsiteX85" fmla="*/ 3272590 w 3320752"/>
              <a:gd name="connsiteY85" fmla="*/ 3176337 h 3291840"/>
              <a:gd name="connsiteX86" fmla="*/ 3291840 w 3320752"/>
              <a:gd name="connsiteY86" fmla="*/ 3253339 h 3291840"/>
              <a:gd name="connsiteX87" fmla="*/ 3320716 w 3320752"/>
              <a:gd name="connsiteY87" fmla="*/ 329184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320752" h="3291840">
                <a:moveTo>
                  <a:pt x="0" y="0"/>
                </a:moveTo>
                <a:cubicBezTo>
                  <a:pt x="112295" y="3208"/>
                  <a:pt x="225370" y="-3974"/>
                  <a:pt x="336884" y="9625"/>
                </a:cubicBezTo>
                <a:cubicBezTo>
                  <a:pt x="359850" y="12426"/>
                  <a:pt x="372191" y="42514"/>
                  <a:pt x="394636" y="48126"/>
                </a:cubicBezTo>
                <a:cubicBezTo>
                  <a:pt x="452070" y="62486"/>
                  <a:pt x="420088" y="55577"/>
                  <a:pt x="490889" y="67377"/>
                </a:cubicBezTo>
                <a:cubicBezTo>
                  <a:pt x="570590" y="93943"/>
                  <a:pt x="537384" y="69743"/>
                  <a:pt x="587141" y="144379"/>
                </a:cubicBezTo>
                <a:lnTo>
                  <a:pt x="606392" y="173255"/>
                </a:lnTo>
                <a:cubicBezTo>
                  <a:pt x="609600" y="182880"/>
                  <a:pt x="609679" y="194208"/>
                  <a:pt x="616017" y="202131"/>
                </a:cubicBezTo>
                <a:cubicBezTo>
                  <a:pt x="638403" y="230113"/>
                  <a:pt x="674919" y="222149"/>
                  <a:pt x="702644" y="240632"/>
                </a:cubicBezTo>
                <a:cubicBezTo>
                  <a:pt x="721895" y="253466"/>
                  <a:pt x="738447" y="271817"/>
                  <a:pt x="760396" y="279133"/>
                </a:cubicBezTo>
                <a:lnTo>
                  <a:pt x="818148" y="298383"/>
                </a:lnTo>
                <a:lnTo>
                  <a:pt x="847023" y="308008"/>
                </a:lnTo>
                <a:cubicBezTo>
                  <a:pt x="856648" y="314425"/>
                  <a:pt x="867719" y="319079"/>
                  <a:pt x="875899" y="327259"/>
                </a:cubicBezTo>
                <a:cubicBezTo>
                  <a:pt x="884079" y="335439"/>
                  <a:pt x="886117" y="348908"/>
                  <a:pt x="895150" y="356135"/>
                </a:cubicBezTo>
                <a:cubicBezTo>
                  <a:pt x="903072" y="362473"/>
                  <a:pt x="914400" y="362552"/>
                  <a:pt x="924025" y="365760"/>
                </a:cubicBezTo>
                <a:cubicBezTo>
                  <a:pt x="933650" y="372177"/>
                  <a:pt x="945283" y="376305"/>
                  <a:pt x="952901" y="385011"/>
                </a:cubicBezTo>
                <a:cubicBezTo>
                  <a:pt x="968136" y="402423"/>
                  <a:pt x="972152" y="429928"/>
                  <a:pt x="991402" y="442762"/>
                </a:cubicBezTo>
                <a:cubicBezTo>
                  <a:pt x="1001027" y="449179"/>
                  <a:pt x="1011391" y="454607"/>
                  <a:pt x="1020278" y="462013"/>
                </a:cubicBezTo>
                <a:cubicBezTo>
                  <a:pt x="1030735" y="470727"/>
                  <a:pt x="1037828" y="483337"/>
                  <a:pt x="1049154" y="490888"/>
                </a:cubicBezTo>
                <a:cubicBezTo>
                  <a:pt x="1057596" y="496516"/>
                  <a:pt x="1068405" y="497305"/>
                  <a:pt x="1078030" y="500514"/>
                </a:cubicBezTo>
                <a:cubicBezTo>
                  <a:pt x="1122159" y="566707"/>
                  <a:pt x="1094582" y="550948"/>
                  <a:pt x="1145407" y="567891"/>
                </a:cubicBezTo>
                <a:cubicBezTo>
                  <a:pt x="1155844" y="599202"/>
                  <a:pt x="1149836" y="600874"/>
                  <a:pt x="1183908" y="616017"/>
                </a:cubicBezTo>
                <a:cubicBezTo>
                  <a:pt x="1202451" y="624258"/>
                  <a:pt x="1241659" y="635267"/>
                  <a:pt x="1241659" y="635267"/>
                </a:cubicBezTo>
                <a:cubicBezTo>
                  <a:pt x="1289991" y="707764"/>
                  <a:pt x="1224823" y="624043"/>
                  <a:pt x="1299411" y="673768"/>
                </a:cubicBezTo>
                <a:cubicBezTo>
                  <a:pt x="1309036" y="680185"/>
                  <a:pt x="1310481" y="694464"/>
                  <a:pt x="1318661" y="702644"/>
                </a:cubicBezTo>
                <a:cubicBezTo>
                  <a:pt x="1326841" y="710824"/>
                  <a:pt x="1337912" y="715478"/>
                  <a:pt x="1347537" y="721895"/>
                </a:cubicBezTo>
                <a:lnTo>
                  <a:pt x="1366788" y="779646"/>
                </a:lnTo>
                <a:cubicBezTo>
                  <a:pt x="1369996" y="789271"/>
                  <a:pt x="1374423" y="798573"/>
                  <a:pt x="1376413" y="808522"/>
                </a:cubicBezTo>
                <a:lnTo>
                  <a:pt x="1386038" y="856648"/>
                </a:lnTo>
                <a:cubicBezTo>
                  <a:pt x="1389246" y="936859"/>
                  <a:pt x="1390140" y="1017195"/>
                  <a:pt x="1395663" y="1097280"/>
                </a:cubicBezTo>
                <a:cubicBezTo>
                  <a:pt x="1396573" y="1110477"/>
                  <a:pt x="1402923" y="1122766"/>
                  <a:pt x="1405289" y="1135781"/>
                </a:cubicBezTo>
                <a:cubicBezTo>
                  <a:pt x="1425281" y="1245736"/>
                  <a:pt x="1401034" y="1161520"/>
                  <a:pt x="1434164" y="1260909"/>
                </a:cubicBezTo>
                <a:cubicBezTo>
                  <a:pt x="1440504" y="1279929"/>
                  <a:pt x="1446080" y="1305093"/>
                  <a:pt x="1463040" y="1318661"/>
                </a:cubicBezTo>
                <a:cubicBezTo>
                  <a:pt x="1470963" y="1324999"/>
                  <a:pt x="1482291" y="1325078"/>
                  <a:pt x="1491916" y="1328286"/>
                </a:cubicBezTo>
                <a:cubicBezTo>
                  <a:pt x="1495124" y="1337911"/>
                  <a:pt x="1494367" y="1349988"/>
                  <a:pt x="1501541" y="1357162"/>
                </a:cubicBezTo>
                <a:cubicBezTo>
                  <a:pt x="1517901" y="1373522"/>
                  <a:pt x="1559293" y="1395663"/>
                  <a:pt x="1559293" y="1395663"/>
                </a:cubicBezTo>
                <a:cubicBezTo>
                  <a:pt x="1566149" y="1416232"/>
                  <a:pt x="1575521" y="1441889"/>
                  <a:pt x="1578543" y="1463040"/>
                </a:cubicBezTo>
                <a:cubicBezTo>
                  <a:pt x="1592788" y="1562751"/>
                  <a:pt x="1578994" y="1531993"/>
                  <a:pt x="1597794" y="1597794"/>
                </a:cubicBezTo>
                <a:cubicBezTo>
                  <a:pt x="1600581" y="1607549"/>
                  <a:pt x="1602882" y="1617594"/>
                  <a:pt x="1607419" y="1626669"/>
                </a:cubicBezTo>
                <a:cubicBezTo>
                  <a:pt x="1612593" y="1637016"/>
                  <a:pt x="1620253" y="1645920"/>
                  <a:pt x="1626670" y="1655545"/>
                </a:cubicBezTo>
                <a:cubicBezTo>
                  <a:pt x="1629878" y="1665170"/>
                  <a:pt x="1631758" y="1675346"/>
                  <a:pt x="1636295" y="1684421"/>
                </a:cubicBezTo>
                <a:cubicBezTo>
                  <a:pt x="1641468" y="1694768"/>
                  <a:pt x="1653413" y="1701927"/>
                  <a:pt x="1655545" y="1713297"/>
                </a:cubicBezTo>
                <a:cubicBezTo>
                  <a:pt x="1663254" y="1754413"/>
                  <a:pt x="1659982" y="1796915"/>
                  <a:pt x="1665171" y="1838425"/>
                </a:cubicBezTo>
                <a:cubicBezTo>
                  <a:pt x="1666429" y="1848493"/>
                  <a:pt x="1672595" y="1857397"/>
                  <a:pt x="1674796" y="1867301"/>
                </a:cubicBezTo>
                <a:cubicBezTo>
                  <a:pt x="1679030" y="1886352"/>
                  <a:pt x="1679688" y="1906120"/>
                  <a:pt x="1684421" y="1925053"/>
                </a:cubicBezTo>
                <a:cubicBezTo>
                  <a:pt x="1689343" y="1944739"/>
                  <a:pt x="1697255" y="1963554"/>
                  <a:pt x="1703672" y="1982804"/>
                </a:cubicBezTo>
                <a:lnTo>
                  <a:pt x="1713297" y="2011680"/>
                </a:lnTo>
                <a:cubicBezTo>
                  <a:pt x="1716505" y="2021305"/>
                  <a:pt x="1717294" y="2032114"/>
                  <a:pt x="1722922" y="2040556"/>
                </a:cubicBezTo>
                <a:lnTo>
                  <a:pt x="1742173" y="2069432"/>
                </a:lnTo>
                <a:cubicBezTo>
                  <a:pt x="1745381" y="2079057"/>
                  <a:pt x="1749128" y="2088519"/>
                  <a:pt x="1751798" y="2098307"/>
                </a:cubicBezTo>
                <a:cubicBezTo>
                  <a:pt x="1758759" y="2123832"/>
                  <a:pt x="1762683" y="2150209"/>
                  <a:pt x="1771049" y="2175309"/>
                </a:cubicBezTo>
                <a:cubicBezTo>
                  <a:pt x="1774257" y="2184934"/>
                  <a:pt x="1773500" y="2197011"/>
                  <a:pt x="1780674" y="2204185"/>
                </a:cubicBezTo>
                <a:cubicBezTo>
                  <a:pt x="1797034" y="2220545"/>
                  <a:pt x="1815738" y="2238148"/>
                  <a:pt x="1838425" y="2242686"/>
                </a:cubicBezTo>
                <a:cubicBezTo>
                  <a:pt x="1915041" y="2258010"/>
                  <a:pt x="1870292" y="2250505"/>
                  <a:pt x="1973179" y="2261937"/>
                </a:cubicBezTo>
                <a:cubicBezTo>
                  <a:pt x="1982804" y="2268354"/>
                  <a:pt x="1993875" y="2273007"/>
                  <a:pt x="2002055" y="2281187"/>
                </a:cubicBezTo>
                <a:cubicBezTo>
                  <a:pt x="2010235" y="2289367"/>
                  <a:pt x="2011495" y="2303932"/>
                  <a:pt x="2021305" y="2310063"/>
                </a:cubicBezTo>
                <a:cubicBezTo>
                  <a:pt x="2038513" y="2320818"/>
                  <a:pt x="2059806" y="2322897"/>
                  <a:pt x="2079057" y="2329314"/>
                </a:cubicBezTo>
                <a:lnTo>
                  <a:pt x="2107933" y="2338939"/>
                </a:lnTo>
                <a:cubicBezTo>
                  <a:pt x="2114350" y="2348564"/>
                  <a:pt x="2118150" y="2360588"/>
                  <a:pt x="2127183" y="2367815"/>
                </a:cubicBezTo>
                <a:cubicBezTo>
                  <a:pt x="2135106" y="2374153"/>
                  <a:pt x="2146984" y="2372903"/>
                  <a:pt x="2156059" y="2377440"/>
                </a:cubicBezTo>
                <a:cubicBezTo>
                  <a:pt x="2166406" y="2382613"/>
                  <a:pt x="2174588" y="2391518"/>
                  <a:pt x="2184935" y="2396691"/>
                </a:cubicBezTo>
                <a:cubicBezTo>
                  <a:pt x="2194010" y="2401228"/>
                  <a:pt x="2204942" y="2401389"/>
                  <a:pt x="2213811" y="2406316"/>
                </a:cubicBezTo>
                <a:cubicBezTo>
                  <a:pt x="2234036" y="2417552"/>
                  <a:pt x="2252312" y="2431983"/>
                  <a:pt x="2271562" y="2444817"/>
                </a:cubicBezTo>
                <a:lnTo>
                  <a:pt x="2300438" y="2464067"/>
                </a:lnTo>
                <a:cubicBezTo>
                  <a:pt x="2306855" y="2473692"/>
                  <a:pt x="2314516" y="2482596"/>
                  <a:pt x="2319689" y="2492943"/>
                </a:cubicBezTo>
                <a:cubicBezTo>
                  <a:pt x="2324226" y="2502018"/>
                  <a:pt x="2321058" y="2515922"/>
                  <a:pt x="2329314" y="2521819"/>
                </a:cubicBezTo>
                <a:cubicBezTo>
                  <a:pt x="2345826" y="2533613"/>
                  <a:pt x="2367815" y="2534652"/>
                  <a:pt x="2387065" y="2541069"/>
                </a:cubicBezTo>
                <a:lnTo>
                  <a:pt x="2415941" y="2550695"/>
                </a:lnTo>
                <a:lnTo>
                  <a:pt x="2444817" y="2560320"/>
                </a:lnTo>
                <a:cubicBezTo>
                  <a:pt x="2454442" y="2566737"/>
                  <a:pt x="2462861" y="2575509"/>
                  <a:pt x="2473693" y="2579571"/>
                </a:cubicBezTo>
                <a:cubicBezTo>
                  <a:pt x="2489011" y="2585315"/>
                  <a:pt x="2505723" y="2586270"/>
                  <a:pt x="2521819" y="2589196"/>
                </a:cubicBezTo>
                <a:cubicBezTo>
                  <a:pt x="2596355" y="2602748"/>
                  <a:pt x="2557533" y="2591475"/>
                  <a:pt x="2608447" y="2608446"/>
                </a:cubicBezTo>
                <a:cubicBezTo>
                  <a:pt x="2627697" y="2621280"/>
                  <a:pt x="2644249" y="2639630"/>
                  <a:pt x="2666198" y="2646947"/>
                </a:cubicBezTo>
                <a:cubicBezTo>
                  <a:pt x="2675823" y="2650156"/>
                  <a:pt x="2685170" y="2654372"/>
                  <a:pt x="2695074" y="2656573"/>
                </a:cubicBezTo>
                <a:cubicBezTo>
                  <a:pt x="2719111" y="2661915"/>
                  <a:pt x="2798712" y="2672753"/>
                  <a:pt x="2820202" y="2675823"/>
                </a:cubicBezTo>
                <a:cubicBezTo>
                  <a:pt x="2899905" y="2702391"/>
                  <a:pt x="2861068" y="2683817"/>
                  <a:pt x="2935705" y="2733575"/>
                </a:cubicBezTo>
                <a:cubicBezTo>
                  <a:pt x="2945330" y="2739992"/>
                  <a:pt x="2956401" y="2744645"/>
                  <a:pt x="2964581" y="2752825"/>
                </a:cubicBezTo>
                <a:cubicBezTo>
                  <a:pt x="2974206" y="2762450"/>
                  <a:pt x="2982712" y="2773344"/>
                  <a:pt x="2993457" y="2781701"/>
                </a:cubicBezTo>
                <a:cubicBezTo>
                  <a:pt x="3011720" y="2795905"/>
                  <a:pt x="3051209" y="2820202"/>
                  <a:pt x="3051209" y="2820202"/>
                </a:cubicBezTo>
                <a:cubicBezTo>
                  <a:pt x="3075398" y="2892773"/>
                  <a:pt x="3042771" y="2803330"/>
                  <a:pt x="3080084" y="2877954"/>
                </a:cubicBezTo>
                <a:cubicBezTo>
                  <a:pt x="3084621" y="2887029"/>
                  <a:pt x="3082536" y="2899655"/>
                  <a:pt x="3089710" y="2906829"/>
                </a:cubicBezTo>
                <a:cubicBezTo>
                  <a:pt x="3096884" y="2914003"/>
                  <a:pt x="3109510" y="2911918"/>
                  <a:pt x="3118585" y="2916455"/>
                </a:cubicBezTo>
                <a:cubicBezTo>
                  <a:pt x="3128932" y="2921628"/>
                  <a:pt x="3137836" y="2929288"/>
                  <a:pt x="3147461" y="2935705"/>
                </a:cubicBezTo>
                <a:cubicBezTo>
                  <a:pt x="3192379" y="3003082"/>
                  <a:pt x="3166711" y="2980624"/>
                  <a:pt x="3214838" y="3012707"/>
                </a:cubicBezTo>
                <a:cubicBezTo>
                  <a:pt x="3239031" y="3085287"/>
                  <a:pt x="3206396" y="2995823"/>
                  <a:pt x="3243714" y="3070459"/>
                </a:cubicBezTo>
                <a:cubicBezTo>
                  <a:pt x="3254715" y="3092460"/>
                  <a:pt x="3257473" y="3125497"/>
                  <a:pt x="3262964" y="3147461"/>
                </a:cubicBezTo>
                <a:cubicBezTo>
                  <a:pt x="3265425" y="3157304"/>
                  <a:pt x="3269920" y="3166548"/>
                  <a:pt x="3272590" y="3176337"/>
                </a:cubicBezTo>
                <a:cubicBezTo>
                  <a:pt x="3279551" y="3201862"/>
                  <a:pt x="3273132" y="3234631"/>
                  <a:pt x="3291840" y="3253339"/>
                </a:cubicBezTo>
                <a:cubicBezTo>
                  <a:pt x="3322985" y="3284484"/>
                  <a:pt x="3320716" y="3268603"/>
                  <a:pt x="3320716" y="32918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599848" y="2233061"/>
            <a:ext cx="1116531" cy="231006"/>
          </a:xfrm>
          <a:custGeom>
            <a:avLst/>
            <a:gdLst>
              <a:gd name="connsiteX0" fmla="*/ 0 w 1116531"/>
              <a:gd name="connsiteY0" fmla="*/ 0 h 231006"/>
              <a:gd name="connsiteX1" fmla="*/ 38501 w 1116531"/>
              <a:gd name="connsiteY1" fmla="*/ 38501 h 231006"/>
              <a:gd name="connsiteX2" fmla="*/ 96253 w 1116531"/>
              <a:gd name="connsiteY2" fmla="*/ 86627 h 231006"/>
              <a:gd name="connsiteX3" fmla="*/ 115504 w 1116531"/>
              <a:gd name="connsiteY3" fmla="*/ 115503 h 231006"/>
              <a:gd name="connsiteX4" fmla="*/ 202131 w 1116531"/>
              <a:gd name="connsiteY4" fmla="*/ 134754 h 231006"/>
              <a:gd name="connsiteX5" fmla="*/ 308009 w 1116531"/>
              <a:gd name="connsiteY5" fmla="*/ 154004 h 231006"/>
              <a:gd name="connsiteX6" fmla="*/ 423512 w 1116531"/>
              <a:gd name="connsiteY6" fmla="*/ 163630 h 231006"/>
              <a:gd name="connsiteX7" fmla="*/ 481264 w 1116531"/>
              <a:gd name="connsiteY7" fmla="*/ 144379 h 231006"/>
              <a:gd name="connsiteX8" fmla="*/ 510139 w 1116531"/>
              <a:gd name="connsiteY8" fmla="*/ 134754 h 231006"/>
              <a:gd name="connsiteX9" fmla="*/ 529390 w 1116531"/>
              <a:gd name="connsiteY9" fmla="*/ 105878 h 231006"/>
              <a:gd name="connsiteX10" fmla="*/ 567891 w 1116531"/>
              <a:gd name="connsiteY10" fmla="*/ 57752 h 231006"/>
              <a:gd name="connsiteX11" fmla="*/ 625643 w 1116531"/>
              <a:gd name="connsiteY11" fmla="*/ 48126 h 231006"/>
              <a:gd name="connsiteX12" fmla="*/ 654518 w 1116531"/>
              <a:gd name="connsiteY12" fmla="*/ 28876 h 231006"/>
              <a:gd name="connsiteX13" fmla="*/ 712270 w 1116531"/>
              <a:gd name="connsiteY13" fmla="*/ 9625 h 231006"/>
              <a:gd name="connsiteX14" fmla="*/ 847024 w 1116531"/>
              <a:gd name="connsiteY14" fmla="*/ 19251 h 231006"/>
              <a:gd name="connsiteX15" fmla="*/ 904775 w 1116531"/>
              <a:gd name="connsiteY15" fmla="*/ 38501 h 231006"/>
              <a:gd name="connsiteX16" fmla="*/ 924026 w 1116531"/>
              <a:gd name="connsiteY16" fmla="*/ 67377 h 231006"/>
              <a:gd name="connsiteX17" fmla="*/ 933651 w 1116531"/>
              <a:gd name="connsiteY17" fmla="*/ 96253 h 231006"/>
              <a:gd name="connsiteX18" fmla="*/ 962527 w 1116531"/>
              <a:gd name="connsiteY18" fmla="*/ 105878 h 231006"/>
              <a:gd name="connsiteX19" fmla="*/ 991403 w 1116531"/>
              <a:gd name="connsiteY19" fmla="*/ 134754 h 231006"/>
              <a:gd name="connsiteX20" fmla="*/ 1020278 w 1116531"/>
              <a:gd name="connsiteY20" fmla="*/ 154004 h 231006"/>
              <a:gd name="connsiteX21" fmla="*/ 1039529 w 1116531"/>
              <a:gd name="connsiteY21" fmla="*/ 182880 h 231006"/>
              <a:gd name="connsiteX22" fmla="*/ 1116531 w 1116531"/>
              <a:gd name="connsiteY22" fmla="*/ 231006 h 2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16531" h="231006">
                <a:moveTo>
                  <a:pt x="0" y="0"/>
                </a:moveTo>
                <a:cubicBezTo>
                  <a:pt x="12834" y="12834"/>
                  <a:pt x="24721" y="26689"/>
                  <a:pt x="38501" y="38501"/>
                </a:cubicBezTo>
                <a:cubicBezTo>
                  <a:pt x="82666" y="76357"/>
                  <a:pt x="54534" y="36565"/>
                  <a:pt x="96253" y="86627"/>
                </a:cubicBezTo>
                <a:cubicBezTo>
                  <a:pt x="103659" y="95514"/>
                  <a:pt x="106471" y="108276"/>
                  <a:pt x="115504" y="115503"/>
                </a:cubicBezTo>
                <a:cubicBezTo>
                  <a:pt x="127982" y="125485"/>
                  <a:pt x="201528" y="134644"/>
                  <a:pt x="202131" y="134754"/>
                </a:cubicBezTo>
                <a:cubicBezTo>
                  <a:pt x="350019" y="161643"/>
                  <a:pt x="137939" y="125660"/>
                  <a:pt x="308009" y="154004"/>
                </a:cubicBezTo>
                <a:cubicBezTo>
                  <a:pt x="384275" y="179427"/>
                  <a:pt x="345744" y="176591"/>
                  <a:pt x="423512" y="163630"/>
                </a:cubicBezTo>
                <a:lnTo>
                  <a:pt x="481264" y="144379"/>
                </a:lnTo>
                <a:lnTo>
                  <a:pt x="510139" y="134754"/>
                </a:lnTo>
                <a:cubicBezTo>
                  <a:pt x="516556" y="125129"/>
                  <a:pt x="524217" y="116225"/>
                  <a:pt x="529390" y="105878"/>
                </a:cubicBezTo>
                <a:cubicBezTo>
                  <a:pt x="544098" y="76462"/>
                  <a:pt x="528948" y="70733"/>
                  <a:pt x="567891" y="57752"/>
                </a:cubicBezTo>
                <a:cubicBezTo>
                  <a:pt x="586406" y="51580"/>
                  <a:pt x="606392" y="51335"/>
                  <a:pt x="625643" y="48126"/>
                </a:cubicBezTo>
                <a:cubicBezTo>
                  <a:pt x="635268" y="41709"/>
                  <a:pt x="643947" y="33574"/>
                  <a:pt x="654518" y="28876"/>
                </a:cubicBezTo>
                <a:cubicBezTo>
                  <a:pt x="673061" y="20635"/>
                  <a:pt x="712270" y="9625"/>
                  <a:pt x="712270" y="9625"/>
                </a:cubicBezTo>
                <a:cubicBezTo>
                  <a:pt x="757188" y="12834"/>
                  <a:pt x="802490" y="12571"/>
                  <a:pt x="847024" y="19251"/>
                </a:cubicBezTo>
                <a:cubicBezTo>
                  <a:pt x="867091" y="22261"/>
                  <a:pt x="904775" y="38501"/>
                  <a:pt x="904775" y="38501"/>
                </a:cubicBezTo>
                <a:cubicBezTo>
                  <a:pt x="911192" y="48126"/>
                  <a:pt x="918853" y="57030"/>
                  <a:pt x="924026" y="67377"/>
                </a:cubicBezTo>
                <a:cubicBezTo>
                  <a:pt x="928563" y="76452"/>
                  <a:pt x="926477" y="89079"/>
                  <a:pt x="933651" y="96253"/>
                </a:cubicBezTo>
                <a:cubicBezTo>
                  <a:pt x="940825" y="103427"/>
                  <a:pt x="952902" y="102670"/>
                  <a:pt x="962527" y="105878"/>
                </a:cubicBezTo>
                <a:cubicBezTo>
                  <a:pt x="972152" y="115503"/>
                  <a:pt x="980946" y="126040"/>
                  <a:pt x="991403" y="134754"/>
                </a:cubicBezTo>
                <a:cubicBezTo>
                  <a:pt x="1000290" y="142160"/>
                  <a:pt x="1012098" y="145824"/>
                  <a:pt x="1020278" y="154004"/>
                </a:cubicBezTo>
                <a:cubicBezTo>
                  <a:pt x="1028458" y="162184"/>
                  <a:pt x="1030823" y="175262"/>
                  <a:pt x="1039529" y="182880"/>
                </a:cubicBezTo>
                <a:cubicBezTo>
                  <a:pt x="1067852" y="207663"/>
                  <a:pt x="1087563" y="216523"/>
                  <a:pt x="1116531" y="2310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688531" y="2993457"/>
            <a:ext cx="2714324" cy="3205212"/>
          </a:xfrm>
          <a:custGeom>
            <a:avLst/>
            <a:gdLst>
              <a:gd name="connsiteX0" fmla="*/ 0 w 2714324"/>
              <a:gd name="connsiteY0" fmla="*/ 0 h 3205212"/>
              <a:gd name="connsiteX1" fmla="*/ 86627 w 2714324"/>
              <a:gd name="connsiteY1" fmla="*/ 9625 h 3205212"/>
              <a:gd name="connsiteX2" fmla="*/ 182880 w 2714324"/>
              <a:gd name="connsiteY2" fmla="*/ 19250 h 3205212"/>
              <a:gd name="connsiteX3" fmla="*/ 211755 w 2714324"/>
              <a:gd name="connsiteY3" fmla="*/ 28876 h 3205212"/>
              <a:gd name="connsiteX4" fmla="*/ 250256 w 2714324"/>
              <a:gd name="connsiteY4" fmla="*/ 38501 h 3205212"/>
              <a:gd name="connsiteX5" fmla="*/ 308008 w 2714324"/>
              <a:gd name="connsiteY5" fmla="*/ 57751 h 3205212"/>
              <a:gd name="connsiteX6" fmla="*/ 433136 w 2714324"/>
              <a:gd name="connsiteY6" fmla="*/ 86627 h 3205212"/>
              <a:gd name="connsiteX7" fmla="*/ 471637 w 2714324"/>
              <a:gd name="connsiteY7" fmla="*/ 96252 h 3205212"/>
              <a:gd name="connsiteX8" fmla="*/ 510138 w 2714324"/>
              <a:gd name="connsiteY8" fmla="*/ 154004 h 3205212"/>
              <a:gd name="connsiteX9" fmla="*/ 519764 w 2714324"/>
              <a:gd name="connsiteY9" fmla="*/ 182880 h 3205212"/>
              <a:gd name="connsiteX10" fmla="*/ 577515 w 2714324"/>
              <a:gd name="connsiteY10" fmla="*/ 211756 h 3205212"/>
              <a:gd name="connsiteX11" fmla="*/ 596766 w 2714324"/>
              <a:gd name="connsiteY11" fmla="*/ 240631 h 3205212"/>
              <a:gd name="connsiteX12" fmla="*/ 616016 w 2714324"/>
              <a:gd name="connsiteY12" fmla="*/ 298383 h 3205212"/>
              <a:gd name="connsiteX13" fmla="*/ 644892 w 2714324"/>
              <a:gd name="connsiteY13" fmla="*/ 308008 h 3205212"/>
              <a:gd name="connsiteX14" fmla="*/ 673768 w 2714324"/>
              <a:gd name="connsiteY14" fmla="*/ 327259 h 3205212"/>
              <a:gd name="connsiteX15" fmla="*/ 741145 w 2714324"/>
              <a:gd name="connsiteY15" fmla="*/ 336884 h 3205212"/>
              <a:gd name="connsiteX16" fmla="*/ 789271 w 2714324"/>
              <a:gd name="connsiteY16" fmla="*/ 346509 h 3205212"/>
              <a:gd name="connsiteX17" fmla="*/ 818147 w 2714324"/>
              <a:gd name="connsiteY17" fmla="*/ 365760 h 3205212"/>
              <a:gd name="connsiteX18" fmla="*/ 856648 w 2714324"/>
              <a:gd name="connsiteY18" fmla="*/ 423511 h 3205212"/>
              <a:gd name="connsiteX19" fmla="*/ 885524 w 2714324"/>
              <a:gd name="connsiteY19" fmla="*/ 442762 h 3205212"/>
              <a:gd name="connsiteX20" fmla="*/ 895149 w 2714324"/>
              <a:gd name="connsiteY20" fmla="*/ 481263 h 3205212"/>
              <a:gd name="connsiteX21" fmla="*/ 904774 w 2714324"/>
              <a:gd name="connsiteY21" fmla="*/ 664143 h 3205212"/>
              <a:gd name="connsiteX22" fmla="*/ 924025 w 2714324"/>
              <a:gd name="connsiteY22" fmla="*/ 693019 h 3205212"/>
              <a:gd name="connsiteX23" fmla="*/ 952901 w 2714324"/>
              <a:gd name="connsiteY23" fmla="*/ 702644 h 3205212"/>
              <a:gd name="connsiteX24" fmla="*/ 981776 w 2714324"/>
              <a:gd name="connsiteY24" fmla="*/ 721895 h 3205212"/>
              <a:gd name="connsiteX25" fmla="*/ 1010652 w 2714324"/>
              <a:gd name="connsiteY25" fmla="*/ 731520 h 3205212"/>
              <a:gd name="connsiteX26" fmla="*/ 1068404 w 2714324"/>
              <a:gd name="connsiteY26" fmla="*/ 770021 h 3205212"/>
              <a:gd name="connsiteX27" fmla="*/ 1106905 w 2714324"/>
              <a:gd name="connsiteY27" fmla="*/ 827772 h 3205212"/>
              <a:gd name="connsiteX28" fmla="*/ 1126155 w 2714324"/>
              <a:gd name="connsiteY28" fmla="*/ 895149 h 3205212"/>
              <a:gd name="connsiteX29" fmla="*/ 1135781 w 2714324"/>
              <a:gd name="connsiteY29" fmla="*/ 924025 h 3205212"/>
              <a:gd name="connsiteX30" fmla="*/ 1155031 w 2714324"/>
              <a:gd name="connsiteY30" fmla="*/ 1001027 h 3205212"/>
              <a:gd name="connsiteX31" fmla="*/ 1183907 w 2714324"/>
              <a:gd name="connsiteY31" fmla="*/ 1145406 h 3205212"/>
              <a:gd name="connsiteX32" fmla="*/ 1193532 w 2714324"/>
              <a:gd name="connsiteY32" fmla="*/ 1174282 h 3205212"/>
              <a:gd name="connsiteX33" fmla="*/ 1251284 w 2714324"/>
              <a:gd name="connsiteY33" fmla="*/ 1203158 h 3205212"/>
              <a:gd name="connsiteX34" fmla="*/ 1289785 w 2714324"/>
              <a:gd name="connsiteY34" fmla="*/ 1289785 h 3205212"/>
              <a:gd name="connsiteX35" fmla="*/ 1309035 w 2714324"/>
              <a:gd name="connsiteY35" fmla="*/ 1357162 h 3205212"/>
              <a:gd name="connsiteX36" fmla="*/ 1328286 w 2714324"/>
              <a:gd name="connsiteY36" fmla="*/ 1386038 h 3205212"/>
              <a:gd name="connsiteX37" fmla="*/ 1366787 w 2714324"/>
              <a:gd name="connsiteY37" fmla="*/ 1434164 h 3205212"/>
              <a:gd name="connsiteX38" fmla="*/ 1376412 w 2714324"/>
              <a:gd name="connsiteY38" fmla="*/ 1463040 h 3205212"/>
              <a:gd name="connsiteX39" fmla="*/ 1395663 w 2714324"/>
              <a:gd name="connsiteY39" fmla="*/ 1491916 h 3205212"/>
              <a:gd name="connsiteX40" fmla="*/ 1405288 w 2714324"/>
              <a:gd name="connsiteY40" fmla="*/ 1520791 h 3205212"/>
              <a:gd name="connsiteX41" fmla="*/ 1424538 w 2714324"/>
              <a:gd name="connsiteY41" fmla="*/ 1549667 h 3205212"/>
              <a:gd name="connsiteX42" fmla="*/ 1463040 w 2714324"/>
              <a:gd name="connsiteY42" fmla="*/ 1636295 h 3205212"/>
              <a:gd name="connsiteX43" fmla="*/ 1472665 w 2714324"/>
              <a:gd name="connsiteY43" fmla="*/ 1665170 h 3205212"/>
              <a:gd name="connsiteX44" fmla="*/ 1530416 w 2714324"/>
              <a:gd name="connsiteY44" fmla="*/ 1703671 h 3205212"/>
              <a:gd name="connsiteX45" fmla="*/ 1568917 w 2714324"/>
              <a:gd name="connsiteY45" fmla="*/ 1761423 h 3205212"/>
              <a:gd name="connsiteX46" fmla="*/ 1578543 w 2714324"/>
              <a:gd name="connsiteY46" fmla="*/ 1809549 h 3205212"/>
              <a:gd name="connsiteX47" fmla="*/ 1588168 w 2714324"/>
              <a:gd name="connsiteY47" fmla="*/ 1896177 h 3205212"/>
              <a:gd name="connsiteX48" fmla="*/ 1597793 w 2714324"/>
              <a:gd name="connsiteY48" fmla="*/ 1925052 h 3205212"/>
              <a:gd name="connsiteX49" fmla="*/ 1626669 w 2714324"/>
              <a:gd name="connsiteY49" fmla="*/ 2002055 h 3205212"/>
              <a:gd name="connsiteX50" fmla="*/ 1655545 w 2714324"/>
              <a:gd name="connsiteY50" fmla="*/ 2088682 h 3205212"/>
              <a:gd name="connsiteX51" fmla="*/ 1665170 w 2714324"/>
              <a:gd name="connsiteY51" fmla="*/ 2117558 h 3205212"/>
              <a:gd name="connsiteX52" fmla="*/ 1674795 w 2714324"/>
              <a:gd name="connsiteY52" fmla="*/ 2146434 h 3205212"/>
              <a:gd name="connsiteX53" fmla="*/ 1703671 w 2714324"/>
              <a:gd name="connsiteY53" fmla="*/ 2242686 h 3205212"/>
              <a:gd name="connsiteX54" fmla="*/ 1722922 w 2714324"/>
              <a:gd name="connsiteY54" fmla="*/ 2271562 h 3205212"/>
              <a:gd name="connsiteX55" fmla="*/ 1751797 w 2714324"/>
              <a:gd name="connsiteY55" fmla="*/ 2290812 h 3205212"/>
              <a:gd name="connsiteX56" fmla="*/ 1780673 w 2714324"/>
              <a:gd name="connsiteY56" fmla="*/ 2348564 h 3205212"/>
              <a:gd name="connsiteX57" fmla="*/ 1809549 w 2714324"/>
              <a:gd name="connsiteY57" fmla="*/ 2367815 h 3205212"/>
              <a:gd name="connsiteX58" fmla="*/ 1828800 w 2714324"/>
              <a:gd name="connsiteY58" fmla="*/ 2396690 h 3205212"/>
              <a:gd name="connsiteX59" fmla="*/ 1886551 w 2714324"/>
              <a:gd name="connsiteY59" fmla="*/ 2415941 h 3205212"/>
              <a:gd name="connsiteX60" fmla="*/ 1953928 w 2714324"/>
              <a:gd name="connsiteY60" fmla="*/ 2435191 h 3205212"/>
              <a:gd name="connsiteX61" fmla="*/ 1982804 w 2714324"/>
              <a:gd name="connsiteY61" fmla="*/ 2454442 h 3205212"/>
              <a:gd name="connsiteX62" fmla="*/ 2040555 w 2714324"/>
              <a:gd name="connsiteY62" fmla="*/ 2473692 h 3205212"/>
              <a:gd name="connsiteX63" fmla="*/ 2059806 w 2714324"/>
              <a:gd name="connsiteY63" fmla="*/ 2502568 h 3205212"/>
              <a:gd name="connsiteX64" fmla="*/ 2088682 w 2714324"/>
              <a:gd name="connsiteY64" fmla="*/ 2512194 h 3205212"/>
              <a:gd name="connsiteX65" fmla="*/ 2117557 w 2714324"/>
              <a:gd name="connsiteY65" fmla="*/ 2531444 h 3205212"/>
              <a:gd name="connsiteX66" fmla="*/ 2165684 w 2714324"/>
              <a:gd name="connsiteY66" fmla="*/ 2589196 h 3205212"/>
              <a:gd name="connsiteX67" fmla="*/ 2233061 w 2714324"/>
              <a:gd name="connsiteY67" fmla="*/ 2666198 h 3205212"/>
              <a:gd name="connsiteX68" fmla="*/ 2300437 w 2714324"/>
              <a:gd name="connsiteY68" fmla="*/ 2743200 h 3205212"/>
              <a:gd name="connsiteX69" fmla="*/ 2329313 w 2714324"/>
              <a:gd name="connsiteY69" fmla="*/ 2800951 h 3205212"/>
              <a:gd name="connsiteX70" fmla="*/ 2387065 w 2714324"/>
              <a:gd name="connsiteY70" fmla="*/ 2839452 h 3205212"/>
              <a:gd name="connsiteX71" fmla="*/ 2444816 w 2714324"/>
              <a:gd name="connsiteY71" fmla="*/ 2887579 h 3205212"/>
              <a:gd name="connsiteX72" fmla="*/ 2464067 w 2714324"/>
              <a:gd name="connsiteY72" fmla="*/ 2916455 h 3205212"/>
              <a:gd name="connsiteX73" fmla="*/ 2492943 w 2714324"/>
              <a:gd name="connsiteY73" fmla="*/ 2935705 h 3205212"/>
              <a:gd name="connsiteX74" fmla="*/ 2521818 w 2714324"/>
              <a:gd name="connsiteY74" fmla="*/ 2964581 h 3205212"/>
              <a:gd name="connsiteX75" fmla="*/ 2560320 w 2714324"/>
              <a:gd name="connsiteY75" fmla="*/ 3022332 h 3205212"/>
              <a:gd name="connsiteX76" fmla="*/ 2569945 w 2714324"/>
              <a:gd name="connsiteY76" fmla="*/ 3051208 h 3205212"/>
              <a:gd name="connsiteX77" fmla="*/ 2598821 w 2714324"/>
              <a:gd name="connsiteY77" fmla="*/ 3070459 h 3205212"/>
              <a:gd name="connsiteX78" fmla="*/ 2646947 w 2714324"/>
              <a:gd name="connsiteY78" fmla="*/ 3128210 h 3205212"/>
              <a:gd name="connsiteX79" fmla="*/ 2675823 w 2714324"/>
              <a:gd name="connsiteY79" fmla="*/ 3147461 h 3205212"/>
              <a:gd name="connsiteX80" fmla="*/ 2714324 w 2714324"/>
              <a:gd name="connsiteY80" fmla="*/ 3205212 h 32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714324" h="3205212">
                <a:moveTo>
                  <a:pt x="0" y="0"/>
                </a:moveTo>
                <a:lnTo>
                  <a:pt x="86627" y="9625"/>
                </a:lnTo>
                <a:cubicBezTo>
                  <a:pt x="118694" y="13000"/>
                  <a:pt x="151011" y="14347"/>
                  <a:pt x="182880" y="19250"/>
                </a:cubicBezTo>
                <a:cubicBezTo>
                  <a:pt x="192908" y="20793"/>
                  <a:pt x="202000" y="26089"/>
                  <a:pt x="211755" y="28876"/>
                </a:cubicBezTo>
                <a:cubicBezTo>
                  <a:pt x="224475" y="32510"/>
                  <a:pt x="237585" y="34700"/>
                  <a:pt x="250256" y="38501"/>
                </a:cubicBezTo>
                <a:cubicBezTo>
                  <a:pt x="269692" y="44332"/>
                  <a:pt x="288110" y="53771"/>
                  <a:pt x="308008" y="57751"/>
                </a:cubicBezTo>
                <a:cubicBezTo>
                  <a:pt x="382077" y="72566"/>
                  <a:pt x="340263" y="63409"/>
                  <a:pt x="433136" y="86627"/>
                </a:cubicBezTo>
                <a:lnTo>
                  <a:pt x="471637" y="96252"/>
                </a:lnTo>
                <a:cubicBezTo>
                  <a:pt x="484471" y="115503"/>
                  <a:pt x="502821" y="132055"/>
                  <a:pt x="510138" y="154004"/>
                </a:cubicBezTo>
                <a:cubicBezTo>
                  <a:pt x="513347" y="163629"/>
                  <a:pt x="513426" y="174957"/>
                  <a:pt x="519764" y="182880"/>
                </a:cubicBezTo>
                <a:cubicBezTo>
                  <a:pt x="533333" y="199841"/>
                  <a:pt x="558495" y="205415"/>
                  <a:pt x="577515" y="211756"/>
                </a:cubicBezTo>
                <a:cubicBezTo>
                  <a:pt x="583932" y="221381"/>
                  <a:pt x="592068" y="230060"/>
                  <a:pt x="596766" y="240631"/>
                </a:cubicBezTo>
                <a:cubicBezTo>
                  <a:pt x="605007" y="259174"/>
                  <a:pt x="596765" y="291966"/>
                  <a:pt x="616016" y="298383"/>
                </a:cubicBezTo>
                <a:lnTo>
                  <a:pt x="644892" y="308008"/>
                </a:lnTo>
                <a:cubicBezTo>
                  <a:pt x="654517" y="314425"/>
                  <a:pt x="662688" y="323935"/>
                  <a:pt x="673768" y="327259"/>
                </a:cubicBezTo>
                <a:cubicBezTo>
                  <a:pt x="695498" y="333778"/>
                  <a:pt x="718767" y="333154"/>
                  <a:pt x="741145" y="336884"/>
                </a:cubicBezTo>
                <a:cubicBezTo>
                  <a:pt x="757282" y="339573"/>
                  <a:pt x="773229" y="343301"/>
                  <a:pt x="789271" y="346509"/>
                </a:cubicBezTo>
                <a:cubicBezTo>
                  <a:pt x="798896" y="352926"/>
                  <a:pt x="810529" y="357054"/>
                  <a:pt x="818147" y="365760"/>
                </a:cubicBezTo>
                <a:cubicBezTo>
                  <a:pt x="833382" y="383172"/>
                  <a:pt x="837398" y="410677"/>
                  <a:pt x="856648" y="423511"/>
                </a:cubicBezTo>
                <a:lnTo>
                  <a:pt x="885524" y="442762"/>
                </a:lnTo>
                <a:cubicBezTo>
                  <a:pt x="888732" y="455596"/>
                  <a:pt x="894003" y="468084"/>
                  <a:pt x="895149" y="481263"/>
                </a:cubicBezTo>
                <a:cubicBezTo>
                  <a:pt x="900437" y="542078"/>
                  <a:pt x="896526" y="603658"/>
                  <a:pt x="904774" y="664143"/>
                </a:cubicBezTo>
                <a:cubicBezTo>
                  <a:pt x="906337" y="675605"/>
                  <a:pt x="914992" y="685792"/>
                  <a:pt x="924025" y="693019"/>
                </a:cubicBezTo>
                <a:cubicBezTo>
                  <a:pt x="931948" y="699357"/>
                  <a:pt x="943276" y="699436"/>
                  <a:pt x="952901" y="702644"/>
                </a:cubicBezTo>
                <a:cubicBezTo>
                  <a:pt x="962526" y="709061"/>
                  <a:pt x="971429" y="716722"/>
                  <a:pt x="981776" y="721895"/>
                </a:cubicBezTo>
                <a:cubicBezTo>
                  <a:pt x="990851" y="726432"/>
                  <a:pt x="1001783" y="726593"/>
                  <a:pt x="1010652" y="731520"/>
                </a:cubicBezTo>
                <a:cubicBezTo>
                  <a:pt x="1030877" y="742756"/>
                  <a:pt x="1068404" y="770021"/>
                  <a:pt x="1068404" y="770021"/>
                </a:cubicBezTo>
                <a:cubicBezTo>
                  <a:pt x="1081238" y="789271"/>
                  <a:pt x="1099589" y="805823"/>
                  <a:pt x="1106905" y="827772"/>
                </a:cubicBezTo>
                <a:cubicBezTo>
                  <a:pt x="1129989" y="897027"/>
                  <a:pt x="1101975" y="810520"/>
                  <a:pt x="1126155" y="895149"/>
                </a:cubicBezTo>
                <a:cubicBezTo>
                  <a:pt x="1128942" y="904905"/>
                  <a:pt x="1133320" y="914182"/>
                  <a:pt x="1135781" y="924025"/>
                </a:cubicBezTo>
                <a:cubicBezTo>
                  <a:pt x="1159015" y="1016960"/>
                  <a:pt x="1133027" y="935011"/>
                  <a:pt x="1155031" y="1001027"/>
                </a:cubicBezTo>
                <a:cubicBezTo>
                  <a:pt x="1166897" y="1107827"/>
                  <a:pt x="1155468" y="1060089"/>
                  <a:pt x="1183907" y="1145406"/>
                </a:cubicBezTo>
                <a:cubicBezTo>
                  <a:pt x="1187115" y="1155031"/>
                  <a:pt x="1185090" y="1168654"/>
                  <a:pt x="1193532" y="1174282"/>
                </a:cubicBezTo>
                <a:cubicBezTo>
                  <a:pt x="1230850" y="1199160"/>
                  <a:pt x="1211434" y="1189874"/>
                  <a:pt x="1251284" y="1203158"/>
                </a:cubicBezTo>
                <a:cubicBezTo>
                  <a:pt x="1274192" y="1271884"/>
                  <a:pt x="1259278" y="1244025"/>
                  <a:pt x="1289785" y="1289785"/>
                </a:cubicBezTo>
                <a:cubicBezTo>
                  <a:pt x="1292868" y="1302119"/>
                  <a:pt x="1302131" y="1343355"/>
                  <a:pt x="1309035" y="1357162"/>
                </a:cubicBezTo>
                <a:cubicBezTo>
                  <a:pt x="1314208" y="1367509"/>
                  <a:pt x="1321869" y="1376413"/>
                  <a:pt x="1328286" y="1386038"/>
                </a:cubicBezTo>
                <a:cubicBezTo>
                  <a:pt x="1352479" y="1458619"/>
                  <a:pt x="1317030" y="1371968"/>
                  <a:pt x="1366787" y="1434164"/>
                </a:cubicBezTo>
                <a:cubicBezTo>
                  <a:pt x="1373125" y="1442087"/>
                  <a:pt x="1371875" y="1453965"/>
                  <a:pt x="1376412" y="1463040"/>
                </a:cubicBezTo>
                <a:cubicBezTo>
                  <a:pt x="1381585" y="1473387"/>
                  <a:pt x="1389246" y="1482291"/>
                  <a:pt x="1395663" y="1491916"/>
                </a:cubicBezTo>
                <a:cubicBezTo>
                  <a:pt x="1398871" y="1501541"/>
                  <a:pt x="1400751" y="1511716"/>
                  <a:pt x="1405288" y="1520791"/>
                </a:cubicBezTo>
                <a:cubicBezTo>
                  <a:pt x="1410461" y="1531138"/>
                  <a:pt x="1419840" y="1539096"/>
                  <a:pt x="1424538" y="1549667"/>
                </a:cubicBezTo>
                <a:cubicBezTo>
                  <a:pt x="1470353" y="1652752"/>
                  <a:pt x="1419475" y="1570948"/>
                  <a:pt x="1463040" y="1636295"/>
                </a:cubicBezTo>
                <a:cubicBezTo>
                  <a:pt x="1466248" y="1645920"/>
                  <a:pt x="1465491" y="1657996"/>
                  <a:pt x="1472665" y="1665170"/>
                </a:cubicBezTo>
                <a:cubicBezTo>
                  <a:pt x="1489025" y="1681530"/>
                  <a:pt x="1530416" y="1703671"/>
                  <a:pt x="1530416" y="1703671"/>
                </a:cubicBezTo>
                <a:cubicBezTo>
                  <a:pt x="1543250" y="1722922"/>
                  <a:pt x="1564379" y="1738736"/>
                  <a:pt x="1568917" y="1761423"/>
                </a:cubicBezTo>
                <a:cubicBezTo>
                  <a:pt x="1572126" y="1777465"/>
                  <a:pt x="1576229" y="1793354"/>
                  <a:pt x="1578543" y="1809549"/>
                </a:cubicBezTo>
                <a:cubicBezTo>
                  <a:pt x="1582652" y="1838311"/>
                  <a:pt x="1583392" y="1867519"/>
                  <a:pt x="1588168" y="1896177"/>
                </a:cubicBezTo>
                <a:cubicBezTo>
                  <a:pt x="1589836" y="1906185"/>
                  <a:pt x="1595332" y="1915209"/>
                  <a:pt x="1597793" y="1925052"/>
                </a:cubicBezTo>
                <a:cubicBezTo>
                  <a:pt x="1614444" y="1991659"/>
                  <a:pt x="1594979" y="1954521"/>
                  <a:pt x="1626669" y="2002055"/>
                </a:cubicBezTo>
                <a:lnTo>
                  <a:pt x="1655545" y="2088682"/>
                </a:lnTo>
                <a:lnTo>
                  <a:pt x="1665170" y="2117558"/>
                </a:lnTo>
                <a:cubicBezTo>
                  <a:pt x="1668378" y="2127183"/>
                  <a:pt x="1672334" y="2136591"/>
                  <a:pt x="1674795" y="2146434"/>
                </a:cubicBezTo>
                <a:cubicBezTo>
                  <a:pt x="1680175" y="2167953"/>
                  <a:pt x="1694300" y="2228630"/>
                  <a:pt x="1703671" y="2242686"/>
                </a:cubicBezTo>
                <a:cubicBezTo>
                  <a:pt x="1710088" y="2252311"/>
                  <a:pt x="1714742" y="2263382"/>
                  <a:pt x="1722922" y="2271562"/>
                </a:cubicBezTo>
                <a:cubicBezTo>
                  <a:pt x="1731102" y="2279742"/>
                  <a:pt x="1742172" y="2284395"/>
                  <a:pt x="1751797" y="2290812"/>
                </a:cubicBezTo>
                <a:cubicBezTo>
                  <a:pt x="1759625" y="2314296"/>
                  <a:pt x="1762016" y="2329906"/>
                  <a:pt x="1780673" y="2348564"/>
                </a:cubicBezTo>
                <a:cubicBezTo>
                  <a:pt x="1788853" y="2356744"/>
                  <a:pt x="1799924" y="2361398"/>
                  <a:pt x="1809549" y="2367815"/>
                </a:cubicBezTo>
                <a:cubicBezTo>
                  <a:pt x="1815966" y="2377440"/>
                  <a:pt x="1818990" y="2390559"/>
                  <a:pt x="1828800" y="2396690"/>
                </a:cubicBezTo>
                <a:cubicBezTo>
                  <a:pt x="1846007" y="2407445"/>
                  <a:pt x="1866865" y="2411020"/>
                  <a:pt x="1886551" y="2415941"/>
                </a:cubicBezTo>
                <a:cubicBezTo>
                  <a:pt x="1934895" y="2428027"/>
                  <a:pt x="1912502" y="2421383"/>
                  <a:pt x="1953928" y="2435191"/>
                </a:cubicBezTo>
                <a:cubicBezTo>
                  <a:pt x="1963553" y="2441608"/>
                  <a:pt x="1972233" y="2449744"/>
                  <a:pt x="1982804" y="2454442"/>
                </a:cubicBezTo>
                <a:cubicBezTo>
                  <a:pt x="2001347" y="2462683"/>
                  <a:pt x="2040555" y="2473692"/>
                  <a:pt x="2040555" y="2473692"/>
                </a:cubicBezTo>
                <a:cubicBezTo>
                  <a:pt x="2046972" y="2483317"/>
                  <a:pt x="2050773" y="2495341"/>
                  <a:pt x="2059806" y="2502568"/>
                </a:cubicBezTo>
                <a:cubicBezTo>
                  <a:pt x="2067729" y="2508906"/>
                  <a:pt x="2079607" y="2507656"/>
                  <a:pt x="2088682" y="2512194"/>
                </a:cubicBezTo>
                <a:cubicBezTo>
                  <a:pt x="2099029" y="2517367"/>
                  <a:pt x="2107932" y="2525027"/>
                  <a:pt x="2117557" y="2531444"/>
                </a:cubicBezTo>
                <a:cubicBezTo>
                  <a:pt x="2186350" y="2634632"/>
                  <a:pt x="2079217" y="2478025"/>
                  <a:pt x="2165684" y="2589196"/>
                </a:cubicBezTo>
                <a:cubicBezTo>
                  <a:pt x="2226151" y="2666938"/>
                  <a:pt x="2177160" y="2628930"/>
                  <a:pt x="2233061" y="2666198"/>
                </a:cubicBezTo>
                <a:cubicBezTo>
                  <a:pt x="2277979" y="2733574"/>
                  <a:pt x="2252312" y="2711115"/>
                  <a:pt x="2300437" y="2743200"/>
                </a:cubicBezTo>
                <a:cubicBezTo>
                  <a:pt x="2307303" y="2763796"/>
                  <a:pt x="2311753" y="2785586"/>
                  <a:pt x="2329313" y="2800951"/>
                </a:cubicBezTo>
                <a:cubicBezTo>
                  <a:pt x="2346725" y="2816186"/>
                  <a:pt x="2370705" y="2823092"/>
                  <a:pt x="2387065" y="2839452"/>
                </a:cubicBezTo>
                <a:cubicBezTo>
                  <a:pt x="2424121" y="2876508"/>
                  <a:pt x="2404615" y="2860777"/>
                  <a:pt x="2444816" y="2887579"/>
                </a:cubicBezTo>
                <a:cubicBezTo>
                  <a:pt x="2451233" y="2897204"/>
                  <a:pt x="2455887" y="2908275"/>
                  <a:pt x="2464067" y="2916455"/>
                </a:cubicBezTo>
                <a:cubicBezTo>
                  <a:pt x="2472247" y="2924635"/>
                  <a:pt x="2484056" y="2928299"/>
                  <a:pt x="2492943" y="2935705"/>
                </a:cubicBezTo>
                <a:cubicBezTo>
                  <a:pt x="2503400" y="2944419"/>
                  <a:pt x="2512193" y="2954956"/>
                  <a:pt x="2521818" y="2964581"/>
                </a:cubicBezTo>
                <a:cubicBezTo>
                  <a:pt x="2544707" y="3033244"/>
                  <a:pt x="2512251" y="2950229"/>
                  <a:pt x="2560320" y="3022332"/>
                </a:cubicBezTo>
                <a:cubicBezTo>
                  <a:pt x="2565948" y="3030774"/>
                  <a:pt x="2563607" y="3043285"/>
                  <a:pt x="2569945" y="3051208"/>
                </a:cubicBezTo>
                <a:cubicBezTo>
                  <a:pt x="2577172" y="3060241"/>
                  <a:pt x="2589934" y="3063053"/>
                  <a:pt x="2598821" y="3070459"/>
                </a:cubicBezTo>
                <a:cubicBezTo>
                  <a:pt x="2693434" y="3149305"/>
                  <a:pt x="2571230" y="3052494"/>
                  <a:pt x="2646947" y="3128210"/>
                </a:cubicBezTo>
                <a:cubicBezTo>
                  <a:pt x="2655127" y="3136390"/>
                  <a:pt x="2666198" y="3141044"/>
                  <a:pt x="2675823" y="3147461"/>
                </a:cubicBezTo>
                <a:lnTo>
                  <a:pt x="2714324" y="3205212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object 70"/>
          <p:cNvGrpSpPr/>
          <p:nvPr/>
        </p:nvGrpSpPr>
        <p:grpSpPr>
          <a:xfrm>
            <a:off x="6616433" y="3481351"/>
            <a:ext cx="858519" cy="200660"/>
            <a:chOff x="7540752" y="3311397"/>
            <a:chExt cx="858519" cy="200660"/>
          </a:xfrm>
        </p:grpSpPr>
        <p:pic>
          <p:nvPicPr>
            <p:cNvPr id="55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40752" y="3311651"/>
              <a:ext cx="126492" cy="126491"/>
            </a:xfrm>
            <a:prstGeom prst="rect">
              <a:avLst/>
            </a:prstGeom>
          </p:spPr>
        </p:pic>
        <p:sp>
          <p:nvSpPr>
            <p:cNvPr id="56" name="object 72"/>
            <p:cNvSpPr/>
            <p:nvPr/>
          </p:nvSpPr>
          <p:spPr>
            <a:xfrm>
              <a:off x="7669530" y="3321557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4" h="180339">
                  <a:moveTo>
                    <a:pt x="629412" y="0"/>
                  </a:moveTo>
                  <a:lnTo>
                    <a:pt x="89916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7066" y="124914"/>
                  </a:lnTo>
                  <a:lnTo>
                    <a:pt x="26336" y="153495"/>
                  </a:lnTo>
                  <a:lnTo>
                    <a:pt x="54917" y="172765"/>
                  </a:lnTo>
                  <a:lnTo>
                    <a:pt x="89916" y="179831"/>
                  </a:lnTo>
                  <a:lnTo>
                    <a:pt x="629412" y="179831"/>
                  </a:lnTo>
                  <a:lnTo>
                    <a:pt x="664410" y="172765"/>
                  </a:lnTo>
                  <a:lnTo>
                    <a:pt x="692991" y="153495"/>
                  </a:lnTo>
                  <a:lnTo>
                    <a:pt x="712261" y="124914"/>
                  </a:lnTo>
                  <a:lnTo>
                    <a:pt x="719327" y="89915"/>
                  </a:lnTo>
                  <a:lnTo>
                    <a:pt x="712261" y="54917"/>
                  </a:lnTo>
                  <a:lnTo>
                    <a:pt x="692991" y="26336"/>
                  </a:lnTo>
                  <a:lnTo>
                    <a:pt x="664410" y="7066"/>
                  </a:lnTo>
                  <a:lnTo>
                    <a:pt x="629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0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Магдагачи</a:t>
              </a:r>
              <a:endParaRPr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73"/>
            <p:cNvSpPr/>
            <p:nvPr/>
          </p:nvSpPr>
          <p:spPr>
            <a:xfrm>
              <a:off x="7669530" y="3321557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4" h="180339">
                  <a:moveTo>
                    <a:pt x="0" y="89915"/>
                  </a:moveTo>
                  <a:lnTo>
                    <a:pt x="7066" y="54917"/>
                  </a:lnTo>
                  <a:lnTo>
                    <a:pt x="26336" y="26336"/>
                  </a:lnTo>
                  <a:lnTo>
                    <a:pt x="54917" y="7066"/>
                  </a:lnTo>
                  <a:lnTo>
                    <a:pt x="89916" y="0"/>
                  </a:lnTo>
                  <a:lnTo>
                    <a:pt x="629412" y="0"/>
                  </a:lnTo>
                  <a:lnTo>
                    <a:pt x="664410" y="7066"/>
                  </a:lnTo>
                  <a:lnTo>
                    <a:pt x="692991" y="26336"/>
                  </a:lnTo>
                  <a:lnTo>
                    <a:pt x="712261" y="54917"/>
                  </a:lnTo>
                  <a:lnTo>
                    <a:pt x="719327" y="89915"/>
                  </a:lnTo>
                  <a:lnTo>
                    <a:pt x="712261" y="124914"/>
                  </a:lnTo>
                  <a:lnTo>
                    <a:pt x="692991" y="153495"/>
                  </a:lnTo>
                  <a:lnTo>
                    <a:pt x="664410" y="172765"/>
                  </a:lnTo>
                  <a:lnTo>
                    <a:pt x="629412" y="179831"/>
                  </a:lnTo>
                  <a:lnTo>
                    <a:pt x="89916" y="179831"/>
                  </a:lnTo>
                  <a:lnTo>
                    <a:pt x="54917" y="172765"/>
                  </a:lnTo>
                  <a:lnTo>
                    <a:pt x="26336" y="153495"/>
                  </a:lnTo>
                  <a:lnTo>
                    <a:pt x="7066" y="124914"/>
                  </a:lnTo>
                  <a:lnTo>
                    <a:pt x="0" y="89915"/>
                  </a:lnTo>
                  <a:close/>
                </a:path>
              </a:pathLst>
            </a:custGeom>
            <a:ln w="19812">
              <a:solidFill>
                <a:srgbClr val="465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8016018" y="6591393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90206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400"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НЕИСПОЛЬЗУЕМЫХ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ЗЕМЕЛЬНЫХ</a:t>
            </a:r>
            <a:r>
              <a:rPr sz="24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УЧАСТКОВ</a:t>
            </a:r>
            <a:r>
              <a:rPr sz="2400" b="0" spc="-50" dirty="0">
                <a:latin typeface="Microsoft Sans Serif"/>
                <a:cs typeface="Microsoft Sans Serif"/>
              </a:rPr>
              <a:t>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4273" y="1264666"/>
            <a:ext cx="902061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пригодных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строительства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производственных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помещений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lang="ru-RU" sz="1400" spc="-15" dirty="0">
                <a:latin typeface="Microsoft Sans Serif"/>
                <a:cs typeface="Microsoft Sans Serif"/>
              </a:rPr>
              <a:t>по состоянию на 18.02.2021 года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6363" y="163068"/>
            <a:ext cx="923925" cy="274320"/>
          </a:xfrm>
          <a:custGeom>
            <a:avLst/>
            <a:gdLst/>
            <a:ahLst/>
            <a:cxnLst/>
            <a:rect l="l" t="t" r="r" b="b"/>
            <a:pathLst>
              <a:path w="923925" h="274320">
                <a:moveTo>
                  <a:pt x="786383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786383" y="274319"/>
                </a:lnTo>
                <a:lnTo>
                  <a:pt x="829714" y="267321"/>
                </a:lnTo>
                <a:lnTo>
                  <a:pt x="867363" y="247838"/>
                </a:lnTo>
                <a:lnTo>
                  <a:pt x="897062" y="218139"/>
                </a:lnTo>
                <a:lnTo>
                  <a:pt x="916545" y="180490"/>
                </a:lnTo>
                <a:lnTo>
                  <a:pt x="923544" y="137159"/>
                </a:lnTo>
                <a:lnTo>
                  <a:pt x="916545" y="93829"/>
                </a:lnTo>
                <a:lnTo>
                  <a:pt x="897062" y="56180"/>
                </a:lnTo>
                <a:lnTo>
                  <a:pt x="867363" y="26481"/>
                </a:lnTo>
                <a:lnTo>
                  <a:pt x="829714" y="6998"/>
                </a:lnTo>
                <a:lnTo>
                  <a:pt x="786383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406" y="223773"/>
            <a:ext cx="647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284591"/>
              </p:ext>
            </p:extLst>
          </p:nvPr>
        </p:nvGraphicFramePr>
        <p:xfrm>
          <a:off x="620661" y="1641475"/>
          <a:ext cx="8904603" cy="4308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8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9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площадки,</a:t>
                      </a:r>
                      <a:r>
                        <a:rPr sz="900" b="1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адрес,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0" marR="64135" indent="-1027430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муниципального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образования;</a:t>
                      </a:r>
                      <a:r>
                        <a:rPr sz="900" b="1" spc="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областного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1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(кв.м/га)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инженерной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инфраструктуры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5595" marR="307340" algn="ctr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(водопровод,</a:t>
                      </a:r>
                      <a:r>
                        <a:rPr sz="900" b="1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канализация,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электропередачи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т.п.)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пользования для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" marR="41275" algn="ctr">
                        <a:lnSpc>
                          <a:spcPct val="114399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арендатора (аренда/ </a:t>
                      </a:r>
                      <a:r>
                        <a:rPr sz="900" b="1" spc="-19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продажа)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r>
                        <a:rPr sz="9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8125" marR="229235" algn="ctr">
                        <a:lnSpc>
                          <a:spcPts val="125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(арендатор), адрес, </a:t>
                      </a:r>
                      <a:r>
                        <a:rPr sz="900" b="1" spc="-19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4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99695" algn="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пгт. Ушумун, кадастровый номер земельного участка 28:16:014056:1, удаленность от областного центра – 470 км, от районного центра – 120 км.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9834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пгт. Ушумун, Магдагачинский район, пгт. Ушумун, Контактное лицо – Макаренко Наталья Сергеевна тел. +7(41653)94-6-68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99695" algn="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Гонжа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кадастровый номер земельного участка 28:16:010601:511, удаленность от областного центра – 650 км, от районного центра – 36 км.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7686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895" marR="40005" indent="-1270" algn="ctr">
                        <a:lnSpc>
                          <a:spcPct val="114799"/>
                        </a:lnSpc>
                        <a:spcBef>
                          <a:spcPts val="50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Линия электропередач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с.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Гонжа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Контактное лицо –  Баннов Иван Иванович тел. +7(41653)95-0-12 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44145" algn="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Магдагачинский район, пгт. Магдагачи, пер. Овражный, военный городок №2, кадастровый номер земельного участка 28:16:015416:117, удаленность от областного центра – 614 км, от районного центра – 0 км. Земельный участок расположен в северо-западной части кадастрового квартала, граница которого проходит по ул. Торговой –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Новостройной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пер. Луговому проезду (квартал 104, 189, 190)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ru-RU" sz="900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9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sz="9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ренда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область, пгт. Магдагачи, Магдагачинский район, пгт. Магдагачи, ул. </a:t>
                      </a:r>
                      <a:r>
                        <a:rPr lang="ru-RU" sz="9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К.Маркса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д. 23. Контактное лицо – Иванова Эльвира Леонидовна тел. +7(41653)97-4-11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452200" y="661388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 txBox="1">
            <a:spLocks/>
          </p:cNvSpPr>
          <p:nvPr/>
        </p:nvSpPr>
        <p:spPr>
          <a:xfrm>
            <a:off x="9059974" y="6607261"/>
            <a:ext cx="727623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76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750603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76016"/>
            <a:ext cx="434709" cy="465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ь МАГДАГАЧИНСКОГО МУНИЦИПАЛЬНОГО ОКРУГА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4EDE1C-107F-4D7A-9969-89294DD0FF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4764" y="1263518"/>
            <a:ext cx="2392052" cy="289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08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ОТГРУЖЕННЫХ  ТОВАРОВ СОБСТВЕННОГО ПРОИЗВОДСТВА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2024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140022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4911146" y="2297970"/>
            <a:ext cx="11203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 крупными и средними организациями млрд руб. 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4912817" y="30158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368774" y="30158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3001389" y="5148290"/>
            <a:ext cx="16565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 работников крупных и средних организаций тыс. руб</a:t>
            </a:r>
            <a:r>
              <a:rPr lang="ru-RU" sz="800" dirty="0"/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3044270" y="5628959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94608,8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3507553" y="56379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105573,2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136156" y="2737801"/>
            <a:ext cx="15629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жилья тыс. кв. м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131984" y="302405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619394" y="302106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5000658" y="3955763"/>
            <a:ext cx="15978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оплаты труда по организациям, не относящимся к субъектам малого предпринимательства млрд руб..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4985593" y="466670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5416747" y="466670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3585" y="3086449"/>
            <a:ext cx="1567643" cy="1425066"/>
          </a:xfrm>
          <a:prstGeom prst="pentagon">
            <a:avLst/>
          </a:pr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219314" y="2790159"/>
            <a:ext cx="1102199" cy="1353989"/>
          </a:xfrm>
          <a:prstGeom prst="pentagon">
            <a:avLst/>
          </a:pr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06803" y="4231155"/>
            <a:ext cx="15629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 по организациям, не относящимся к субъектам малого предпринимательства млн. руб.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430068" y="496699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2751,2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029880" y="4966999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2281,5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778759E-6A6B-4545-B5D6-9091344A38CB}"/>
              </a:ext>
            </a:extLst>
          </p:cNvPr>
          <p:cNvCxnSpPr>
            <a:cxnSpLocks/>
          </p:cNvCxnSpPr>
          <p:nvPr/>
        </p:nvCxnSpPr>
        <p:spPr>
          <a:xfrm>
            <a:off x="2475944" y="6000498"/>
            <a:ext cx="27066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BB1172-F837-4848-8050-8ABAB6FAA144}"/>
              </a:ext>
            </a:extLst>
          </p:cNvPr>
          <p:cNvSpPr txBox="1"/>
          <p:nvPr/>
        </p:nvSpPr>
        <p:spPr>
          <a:xfrm>
            <a:off x="2836135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150">
            <a:extLst>
              <a:ext uri="{FF2B5EF4-FFF2-40B4-BE49-F238E27FC236}">
                <a16:creationId xmlns:a16="http://schemas.microsoft.com/office/drawing/2014/main" id="{7A2A1408-4DFB-4B38-A4E1-60492B2BDB81}"/>
              </a:ext>
            </a:extLst>
          </p:cNvPr>
          <p:cNvSpPr/>
          <p:nvPr/>
        </p:nvSpPr>
        <p:spPr>
          <a:xfrm>
            <a:off x="5825667" y="4672064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150">
            <a:extLst>
              <a:ext uri="{FF2B5EF4-FFF2-40B4-BE49-F238E27FC236}">
                <a16:creationId xmlns:a16="http://schemas.microsoft.com/office/drawing/2014/main" id="{3C7E0ECE-95FD-4F80-A9B9-3F70F928D5E2}"/>
              </a:ext>
            </a:extLst>
          </p:cNvPr>
          <p:cNvSpPr/>
          <p:nvPr/>
        </p:nvSpPr>
        <p:spPr>
          <a:xfrm>
            <a:off x="5803627" y="3014271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150">
            <a:extLst>
              <a:ext uri="{FF2B5EF4-FFF2-40B4-BE49-F238E27FC236}">
                <a16:creationId xmlns:a16="http://schemas.microsoft.com/office/drawing/2014/main" id="{A294A460-244E-4C03-9F17-8090A7C9ABF0}"/>
              </a:ext>
            </a:extLst>
          </p:cNvPr>
          <p:cNvSpPr/>
          <p:nvPr/>
        </p:nvSpPr>
        <p:spPr>
          <a:xfrm>
            <a:off x="3997616" y="2123890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150">
            <a:extLst>
              <a:ext uri="{FF2B5EF4-FFF2-40B4-BE49-F238E27FC236}">
                <a16:creationId xmlns:a16="http://schemas.microsoft.com/office/drawing/2014/main" id="{E482E865-928F-4F50-933D-78086B694F86}"/>
              </a:ext>
            </a:extLst>
          </p:cNvPr>
          <p:cNvSpPr/>
          <p:nvPr/>
        </p:nvSpPr>
        <p:spPr>
          <a:xfrm>
            <a:off x="2081429" y="3015810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150">
            <a:extLst>
              <a:ext uri="{FF2B5EF4-FFF2-40B4-BE49-F238E27FC236}">
                <a16:creationId xmlns:a16="http://schemas.microsoft.com/office/drawing/2014/main" id="{E553E7A5-6CF8-48FE-A3A4-045A8348EED3}"/>
              </a:ext>
            </a:extLst>
          </p:cNvPr>
          <p:cNvSpPr/>
          <p:nvPr/>
        </p:nvSpPr>
        <p:spPr>
          <a:xfrm>
            <a:off x="1845959" y="4966999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3616,8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150">
            <a:extLst>
              <a:ext uri="{FF2B5EF4-FFF2-40B4-BE49-F238E27FC236}">
                <a16:creationId xmlns:a16="http://schemas.microsoft.com/office/drawing/2014/main" id="{0095A443-8751-4704-A58B-93D56B40320E}"/>
              </a:ext>
            </a:extLst>
          </p:cNvPr>
          <p:cNvSpPr/>
          <p:nvPr/>
        </p:nvSpPr>
        <p:spPr>
          <a:xfrm>
            <a:off x="3995859" y="5637913"/>
            <a:ext cx="322113" cy="180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119224,40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198435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458101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569833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743692"/>
              </p:ext>
            </p:extLst>
          </p:nvPr>
        </p:nvGraphicFramePr>
        <p:xfrm>
          <a:off x="5296222" y="1400274"/>
          <a:ext cx="4491377" cy="239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918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7771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284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284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87575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286420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</a:t>
                      </a:r>
                      <a:r>
                        <a:rPr lang="ru-RU" sz="7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работников крупных и средних предприятий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105573,2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119224,4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29741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342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среднемесячная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заработная </a:t>
                      </a:r>
                      <a:r>
                        <a:rPr lang="ru-RU" sz="700" b="1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плата</a:t>
                      </a:r>
                      <a:r>
                        <a:rPr lang="ru-RU" sz="7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по</a:t>
                      </a:r>
                      <a:r>
                        <a:rPr lang="ru-RU"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Амурской</a:t>
                      </a:r>
                      <a:r>
                        <a:rPr lang="ru-RU" sz="7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области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5" dirty="0">
                          <a:latin typeface="Arial"/>
                          <a:cs typeface="Arial"/>
                        </a:rPr>
                        <a:t>руб.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70254,8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87033,8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6188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5" dirty="0">
                          <a:latin typeface="Arial"/>
                          <a:cs typeface="Arial"/>
                        </a:rPr>
                        <a:t>реальный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рост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заработной</a:t>
                      </a:r>
                      <a:r>
                        <a:rPr lang="ru-RU" sz="7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платы </a:t>
                      </a:r>
                      <a:r>
                        <a:rPr lang="ru-RU" sz="700" b="1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5" dirty="0">
                          <a:latin typeface="Arial"/>
                          <a:cs typeface="Arial"/>
                        </a:rPr>
                        <a:t>по </a:t>
                      </a:r>
                      <a:r>
                        <a:rPr lang="ru-RU" sz="700" b="1" spc="-15" dirty="0">
                          <a:latin typeface="Arial"/>
                          <a:cs typeface="Arial"/>
                        </a:rPr>
                        <a:t>Амурской</a:t>
                      </a:r>
                      <a:r>
                        <a:rPr lang="ru-RU"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1" spc="-10" dirty="0">
                          <a:latin typeface="Arial"/>
                          <a:cs typeface="Arial"/>
                        </a:rPr>
                        <a:t>области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0" dirty="0">
                          <a:latin typeface="Arial"/>
                          <a:cs typeface="Arial"/>
                        </a:rPr>
                        <a:t>На 3,8% к 2022 г.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spc="-10" dirty="0">
                          <a:latin typeface="Arial"/>
                          <a:cs typeface="Arial"/>
                        </a:rPr>
                        <a:t>На 17,5 % к 2023 г.</a:t>
                      </a:r>
                      <a:endParaRPr lang="ru-RU" sz="7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10">
                <a:tc gridSpan="4">
                  <a:txBody>
                    <a:bodyPr/>
                    <a:lstStyle/>
                    <a:p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403149" y="3656891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Магдагачинскому муниципальному округу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конец 2024года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Магдагачинскому муниципальному округу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конец 2024года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4" y="1351738"/>
            <a:ext cx="4980864" cy="4913802"/>
          </a:xfrm>
          <a:prstGeom prst="rect">
            <a:avLst/>
          </a:prstGeom>
        </p:spPr>
      </p:pic>
      <p:sp>
        <p:nvSpPr>
          <p:cNvPr id="35" name="object 14"/>
          <p:cNvSpPr txBox="1"/>
          <p:nvPr/>
        </p:nvSpPr>
        <p:spPr>
          <a:xfrm>
            <a:off x="653270" y="1582313"/>
            <a:ext cx="398399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5365" marR="5080" indent="-10033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СРЕДНЕМЕСЯЧНАЯ</a:t>
            </a:r>
            <a:r>
              <a:rPr sz="1100" b="1" spc="4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ЗАРАБОТНАЯ</a:t>
            </a:r>
            <a:r>
              <a:rPr sz="1100" b="1" spc="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ПЛАТА</a:t>
            </a:r>
            <a:r>
              <a:rPr sz="1100" b="1" spc="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РАБОТНИКОВ </a:t>
            </a:r>
            <a:r>
              <a:rPr sz="1100" b="1" spc="-29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</a:t>
            </a:r>
            <a:r>
              <a:rPr sz="11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ОТРАСЛЯМ</a:t>
            </a:r>
            <a:r>
              <a:rPr sz="1100" b="1" spc="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202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4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ГОДУ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3" name="object 15"/>
          <p:cNvGrpSpPr/>
          <p:nvPr/>
        </p:nvGrpSpPr>
        <p:grpSpPr>
          <a:xfrm>
            <a:off x="2785872" y="2407920"/>
            <a:ext cx="1693545" cy="3388360"/>
            <a:chOff x="2785872" y="2407920"/>
            <a:chExt cx="1693545" cy="3388360"/>
          </a:xfrm>
        </p:grpSpPr>
        <p:sp>
          <p:nvSpPr>
            <p:cNvPr id="44" name="object 16"/>
            <p:cNvSpPr/>
            <p:nvPr/>
          </p:nvSpPr>
          <p:spPr>
            <a:xfrm>
              <a:off x="2785872" y="4767072"/>
              <a:ext cx="946785" cy="929640"/>
            </a:xfrm>
            <a:custGeom>
              <a:avLst/>
              <a:gdLst/>
              <a:ahLst/>
              <a:cxnLst/>
              <a:rect l="l" t="t" r="r" b="b"/>
              <a:pathLst>
                <a:path w="946785" h="929639">
                  <a:moveTo>
                    <a:pt x="608076" y="752856"/>
                  </a:moveTo>
                  <a:lnTo>
                    <a:pt x="0" y="752856"/>
                  </a:lnTo>
                  <a:lnTo>
                    <a:pt x="0" y="929640"/>
                  </a:lnTo>
                  <a:lnTo>
                    <a:pt x="608076" y="929640"/>
                  </a:lnTo>
                  <a:lnTo>
                    <a:pt x="608076" y="752856"/>
                  </a:lnTo>
                  <a:close/>
                </a:path>
                <a:path w="946785" h="929639">
                  <a:moveTo>
                    <a:pt x="734568" y="376428"/>
                  </a:moveTo>
                  <a:lnTo>
                    <a:pt x="0" y="376428"/>
                  </a:lnTo>
                  <a:lnTo>
                    <a:pt x="0" y="553212"/>
                  </a:lnTo>
                  <a:lnTo>
                    <a:pt x="734568" y="553212"/>
                  </a:lnTo>
                  <a:lnTo>
                    <a:pt x="734568" y="376428"/>
                  </a:lnTo>
                  <a:close/>
                </a:path>
                <a:path w="946785" h="929639">
                  <a:moveTo>
                    <a:pt x="946404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946404" y="176784"/>
                  </a:lnTo>
                  <a:lnTo>
                    <a:pt x="946404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17"/>
            <p:cNvSpPr/>
            <p:nvPr/>
          </p:nvSpPr>
          <p:spPr>
            <a:xfrm>
              <a:off x="2785872" y="2508504"/>
              <a:ext cx="1693545" cy="177165"/>
            </a:xfrm>
            <a:custGeom>
              <a:avLst/>
              <a:gdLst/>
              <a:ahLst/>
              <a:cxnLst/>
              <a:rect l="l" t="t" r="r" b="b"/>
              <a:pathLst>
                <a:path w="1693545" h="177164">
                  <a:moveTo>
                    <a:pt x="1693164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693164" y="176784"/>
                  </a:lnTo>
                  <a:lnTo>
                    <a:pt x="169316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18"/>
            <p:cNvSpPr/>
            <p:nvPr/>
          </p:nvSpPr>
          <p:spPr>
            <a:xfrm>
              <a:off x="2785872" y="2884931"/>
              <a:ext cx="1550035" cy="1682750"/>
            </a:xfrm>
            <a:custGeom>
              <a:avLst/>
              <a:gdLst/>
              <a:ahLst/>
              <a:cxnLst/>
              <a:rect l="l" t="t" r="r" b="b"/>
              <a:pathLst>
                <a:path w="1550035" h="1682750">
                  <a:moveTo>
                    <a:pt x="966216" y="1505712"/>
                  </a:moveTo>
                  <a:lnTo>
                    <a:pt x="0" y="1505712"/>
                  </a:lnTo>
                  <a:lnTo>
                    <a:pt x="0" y="1682496"/>
                  </a:lnTo>
                  <a:lnTo>
                    <a:pt x="966216" y="1682496"/>
                  </a:lnTo>
                  <a:lnTo>
                    <a:pt x="966216" y="1505712"/>
                  </a:lnTo>
                  <a:close/>
                </a:path>
                <a:path w="1550035" h="1682750">
                  <a:moveTo>
                    <a:pt x="1249680" y="1129284"/>
                  </a:moveTo>
                  <a:lnTo>
                    <a:pt x="0" y="1129284"/>
                  </a:lnTo>
                  <a:lnTo>
                    <a:pt x="0" y="1306068"/>
                  </a:lnTo>
                  <a:lnTo>
                    <a:pt x="1249680" y="1306068"/>
                  </a:lnTo>
                  <a:lnTo>
                    <a:pt x="1249680" y="1129284"/>
                  </a:lnTo>
                  <a:close/>
                </a:path>
                <a:path w="1550035" h="1682750">
                  <a:moveTo>
                    <a:pt x="1274064" y="752856"/>
                  </a:moveTo>
                  <a:lnTo>
                    <a:pt x="0" y="752856"/>
                  </a:lnTo>
                  <a:lnTo>
                    <a:pt x="0" y="929640"/>
                  </a:lnTo>
                  <a:lnTo>
                    <a:pt x="1274064" y="929640"/>
                  </a:lnTo>
                  <a:lnTo>
                    <a:pt x="1274064" y="752856"/>
                  </a:lnTo>
                  <a:close/>
                </a:path>
                <a:path w="1550035" h="1682750">
                  <a:moveTo>
                    <a:pt x="1325880" y="376428"/>
                  </a:moveTo>
                  <a:lnTo>
                    <a:pt x="0" y="376428"/>
                  </a:lnTo>
                  <a:lnTo>
                    <a:pt x="0" y="553212"/>
                  </a:lnTo>
                  <a:lnTo>
                    <a:pt x="1325880" y="553212"/>
                  </a:lnTo>
                  <a:lnTo>
                    <a:pt x="1325880" y="376428"/>
                  </a:lnTo>
                  <a:close/>
                </a:path>
                <a:path w="1550035" h="1682750">
                  <a:moveTo>
                    <a:pt x="1549908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549908" y="176784"/>
                  </a:lnTo>
                  <a:lnTo>
                    <a:pt x="1549908" y="0"/>
                  </a:lnTo>
                  <a:close/>
                </a:path>
              </a:pathLst>
            </a:custGeom>
            <a:solidFill>
              <a:srgbClr val="B0C1E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19"/>
            <p:cNvSpPr/>
            <p:nvPr/>
          </p:nvSpPr>
          <p:spPr>
            <a:xfrm>
              <a:off x="2785872" y="2407920"/>
              <a:ext cx="0" cy="3388360"/>
            </a:xfrm>
            <a:custGeom>
              <a:avLst/>
              <a:gdLst/>
              <a:ahLst/>
              <a:cxnLst/>
              <a:rect l="l" t="t" r="r" b="b"/>
              <a:pathLst>
                <a:path h="3388360">
                  <a:moveTo>
                    <a:pt x="0" y="3387852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object 35"/>
          <p:cNvSpPr txBox="1"/>
          <p:nvPr/>
        </p:nvSpPr>
        <p:spPr>
          <a:xfrm>
            <a:off x="454253" y="2458338"/>
            <a:ext cx="2258695" cy="2641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  <a:tabLst>
                <a:tab pos="871855" algn="l"/>
                <a:tab pos="1150620" algn="l"/>
                <a:tab pos="2182495" algn="l"/>
              </a:tabLst>
            </a:pPr>
            <a:r>
              <a:rPr sz="800" b="1" spc="5" dirty="0">
                <a:solidFill>
                  <a:srgbClr val="46559F"/>
                </a:solidFill>
                <a:latin typeface="Arial"/>
                <a:cs typeface="Arial"/>
              </a:rPr>
              <a:t>д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ея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л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ь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800" b="1" spc="5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ь	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	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ра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800" b="1" spc="5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ор</a:t>
            </a:r>
            <a:r>
              <a:rPr sz="8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ровке	и 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хранению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1" name="object 34"/>
          <p:cNvSpPr txBox="1"/>
          <p:nvPr/>
        </p:nvSpPr>
        <p:spPr>
          <a:xfrm>
            <a:off x="454253" y="2834767"/>
            <a:ext cx="2256790" cy="2641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</a:pP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деятельность</a:t>
            </a:r>
            <a:r>
              <a:rPr sz="800" b="1" spc="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800" b="1" spc="2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области</a:t>
            </a:r>
            <a:r>
              <a:rPr sz="800" b="1" spc="2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информатизации </a:t>
            </a:r>
            <a:r>
              <a:rPr sz="800" b="1" spc="-2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 связи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2" name="object 33"/>
          <p:cNvSpPr txBox="1"/>
          <p:nvPr/>
        </p:nvSpPr>
        <p:spPr>
          <a:xfrm>
            <a:off x="1929510" y="3269741"/>
            <a:ext cx="77660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строительство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3" name="object 32"/>
          <p:cNvSpPr txBox="1"/>
          <p:nvPr/>
        </p:nvSpPr>
        <p:spPr>
          <a:xfrm>
            <a:off x="684072" y="3646170"/>
            <a:ext cx="20256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деятельности</a:t>
            </a:r>
            <a:r>
              <a:rPr sz="8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финансовая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страховая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4" name="object 31"/>
          <p:cNvSpPr txBox="1"/>
          <p:nvPr/>
        </p:nvSpPr>
        <p:spPr>
          <a:xfrm>
            <a:off x="454253" y="3964304"/>
            <a:ext cx="2256790" cy="2641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5"/>
              </a:spcBef>
            </a:pP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деятельность</a:t>
            </a:r>
            <a:r>
              <a:rPr sz="800" b="1" spc="1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профессиональная,</a:t>
            </a:r>
            <a:r>
              <a:rPr sz="800" b="1" spc="15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научная </a:t>
            </a:r>
            <a:r>
              <a:rPr sz="800" b="1" spc="-204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 техническая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5" name="object 30"/>
          <p:cNvSpPr txBox="1"/>
          <p:nvPr/>
        </p:nvSpPr>
        <p:spPr>
          <a:xfrm>
            <a:off x="454253" y="4399279"/>
            <a:ext cx="225933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3725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обрабатывающие</a:t>
            </a:r>
            <a:r>
              <a:rPr sz="8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производства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 marL="12700" marR="5080">
              <a:lnSpc>
                <a:spcPts val="910"/>
              </a:lnSpc>
              <a:spcBef>
                <a:spcPts val="585"/>
              </a:spcBef>
              <a:tabLst>
                <a:tab pos="835025" algn="l"/>
                <a:tab pos="1757045" algn="l"/>
              </a:tabLst>
            </a:pP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бес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че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е	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э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л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800" b="1" spc="-25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рич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ес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800" b="1" spc="-15" dirty="0">
                <a:solidFill>
                  <a:srgbClr val="46559F"/>
                </a:solidFill>
                <a:latin typeface="Arial"/>
                <a:cs typeface="Arial"/>
              </a:rPr>
              <a:t>о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й	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э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рги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ей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,  газом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паром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6" name="object 29"/>
          <p:cNvSpPr txBox="1"/>
          <p:nvPr/>
        </p:nvSpPr>
        <p:spPr>
          <a:xfrm>
            <a:off x="454253" y="5093970"/>
            <a:ext cx="2259330" cy="412292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350">
              <a:lnSpc>
                <a:spcPts val="910"/>
              </a:lnSpc>
              <a:spcBef>
                <a:spcPts val="175"/>
              </a:spcBef>
            </a:pP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деятельность</a:t>
            </a:r>
            <a:r>
              <a:rPr sz="800" b="1" spc="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гостиниц</a:t>
            </a:r>
            <a:r>
              <a:rPr sz="800" b="1" spc="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sz="800" b="1" spc="2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предприятий </a:t>
            </a:r>
            <a:r>
              <a:rPr sz="800" b="1" spc="-2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46559F"/>
                </a:solidFill>
                <a:latin typeface="Arial"/>
                <a:cs typeface="Arial"/>
              </a:rPr>
              <a:t>общественного</a:t>
            </a:r>
            <a:r>
              <a:rPr sz="800" b="1" spc="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46559F"/>
                </a:solidFill>
                <a:latin typeface="Arial"/>
                <a:cs typeface="Arial"/>
              </a:rPr>
              <a:t>питания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 dirty="0">
              <a:latin typeface="Arial"/>
              <a:cs typeface="Arial"/>
            </a:endParaRPr>
          </a:p>
        </p:txBody>
      </p:sp>
      <p:sp>
        <p:nvSpPr>
          <p:cNvPr id="57" name="object 28"/>
          <p:cNvSpPr txBox="1"/>
          <p:nvPr/>
        </p:nvSpPr>
        <p:spPr>
          <a:xfrm>
            <a:off x="4501134" y="2503119"/>
            <a:ext cx="70685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141850,8</a:t>
            </a:r>
            <a:r>
              <a:rPr sz="1000" b="1" spc="-5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8" name="object 27"/>
          <p:cNvSpPr txBox="1"/>
          <p:nvPr/>
        </p:nvSpPr>
        <p:spPr>
          <a:xfrm>
            <a:off x="4332050" y="2880105"/>
            <a:ext cx="67308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149047,2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" name="object 26"/>
          <p:cNvSpPr txBox="1"/>
          <p:nvPr/>
        </p:nvSpPr>
        <p:spPr>
          <a:xfrm>
            <a:off x="4178046" y="3256534"/>
            <a:ext cx="67308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122782,6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2" name="object 25"/>
          <p:cNvSpPr txBox="1"/>
          <p:nvPr/>
        </p:nvSpPr>
        <p:spPr>
          <a:xfrm>
            <a:off x="4126229" y="3632961"/>
            <a:ext cx="61902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10" dirty="0">
                <a:solidFill>
                  <a:srgbClr val="585858"/>
                </a:solidFill>
                <a:latin typeface="Arial"/>
                <a:cs typeface="Arial"/>
              </a:rPr>
              <a:t>62013,4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3" name="object 24"/>
          <p:cNvSpPr txBox="1"/>
          <p:nvPr/>
        </p:nvSpPr>
        <p:spPr>
          <a:xfrm>
            <a:off x="4100829" y="4009390"/>
            <a:ext cx="64442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74673,2</a:t>
            </a:r>
            <a:r>
              <a:rPr lang="ru-RU"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4" name="object 23"/>
          <p:cNvSpPr txBox="1"/>
          <p:nvPr/>
        </p:nvSpPr>
        <p:spPr>
          <a:xfrm>
            <a:off x="3818382" y="4386198"/>
            <a:ext cx="63254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78821,3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5" name="object 22"/>
          <p:cNvSpPr txBox="1"/>
          <p:nvPr/>
        </p:nvSpPr>
        <p:spPr>
          <a:xfrm>
            <a:off x="3797553" y="4762627"/>
            <a:ext cx="60388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95732,7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6" name="object 21"/>
          <p:cNvSpPr txBox="1"/>
          <p:nvPr/>
        </p:nvSpPr>
        <p:spPr>
          <a:xfrm>
            <a:off x="3586734" y="5139054"/>
            <a:ext cx="59131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>
                <a:solidFill>
                  <a:srgbClr val="585858"/>
                </a:solidFill>
                <a:latin typeface="Arial"/>
                <a:cs typeface="Arial"/>
              </a:rPr>
              <a:t>77628,3</a:t>
            </a:r>
            <a:r>
              <a:rPr sz="1000" b="1" spc="-10" dirty="0">
                <a:solidFill>
                  <a:srgbClr val="585858"/>
                </a:solidFill>
                <a:latin typeface="Arial"/>
                <a:cs typeface="Arial"/>
              </a:rPr>
              <a:t>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5700" y="233897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/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с муссонными чертами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-26,2℃, в июле + 18,8℃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составляет до 430 мм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4,3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Земли</a:t>
            </a:r>
            <a:r>
              <a:rPr lang="ru-RU" sz="900" b="1" spc="-4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46559F"/>
                </a:solidFill>
                <a:latin typeface="Arial"/>
                <a:cs typeface="Arial"/>
              </a:rPr>
              <a:t>лесного</a:t>
            </a:r>
            <a:r>
              <a:rPr lang="ru-RU" sz="900" b="1" spc="-5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46559F"/>
                </a:solidFill>
                <a:latin typeface="Arial"/>
                <a:cs typeface="Arial"/>
              </a:rPr>
              <a:t>фонда</a:t>
            </a:r>
            <a:endParaRPr lang="ru-RU" sz="900" dirty="0">
              <a:latin typeface="Arial"/>
              <a:cs typeface="Arial"/>
            </a:endParaRP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1318106 га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запаса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110142 га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дерново-слабоподзолистые песчаные и супесчаные почвы 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распространены  торфяно-болотные почвы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ведения  лесных хозяйств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70387" y="2308146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</a:t>
            </a:r>
            <a:r>
              <a:rPr lang="ru-RU" sz="9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каолинсодержащих</a:t>
            </a:r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кварц-полевошпатовых песков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1479210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455551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12290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46493" y="3039333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20"/>
              </a:lnSpc>
            </a:pPr>
            <a:r>
              <a:rPr lang="ru-RU" sz="800" b="1" dirty="0">
                <a:solidFill>
                  <a:schemeClr val="accent1">
                    <a:lumMod val="75000"/>
                  </a:schemeClr>
                </a:solidFill>
              </a:rPr>
              <a:t>ЗОЛОТОРУДНЫЕ МЕСТОРОЖДЕНИЯ</a:t>
            </a:r>
            <a:endParaRPr lang="en-US" sz="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МАГДАГАЧИНСКОГО МУНИЦИПАЛЬНОГО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62163" y="2324724"/>
            <a:ext cx="359695" cy="3596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8085492" y="2377395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минеральных вод</a:t>
            </a:r>
          </a:p>
        </p:txBody>
      </p:sp>
      <p:pic>
        <p:nvPicPr>
          <p:cNvPr id="44" name="Рисунок 43" descr="Огонь со сплошной заливкой">
            <a:extLst>
              <a:ext uri="{FF2B5EF4-FFF2-40B4-BE49-F238E27FC236}">
                <a16:creationId xmlns:a16="http://schemas.microsoft.com/office/drawing/2014/main" id="{D7A231C4-05E0-E4E6-847E-DFBE655CEB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18675" y="2809329"/>
            <a:ext cx="360000" cy="360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8073182" y="2865702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огнеупорных глин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16005" y="2824355"/>
            <a:ext cx="359695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26377" y="3299355"/>
            <a:ext cx="359695" cy="3596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3257694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бурых камней и коксующихся углей</a:t>
            </a:r>
          </a:p>
        </p:txBody>
      </p:sp>
      <p:sp>
        <p:nvSpPr>
          <p:cNvPr id="42" name="TextBox 41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4890394"/>
            <a:ext cx="198910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детской школы искусства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36511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3732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17079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06629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2495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в смену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врачебные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амбулатории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здравоохранения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1" y="3095391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сооружений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62086" y="3756211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375370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МАГДАГАЧИНСКОГО МУНИЦИПАЛЬНОГО ОКРУГА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62085" y="4976753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тренажерный зал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62085" y="5444834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32941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школа искусств</a:t>
            </a:r>
          </a:p>
        </p:txBody>
      </p:sp>
      <p:sp>
        <p:nvSpPr>
          <p:cNvPr id="50" name="TextBox 4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5044" y="1429511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34307" y="0"/>
                </a:moveTo>
                <a:lnTo>
                  <a:pt x="264540" y="0"/>
                </a:lnTo>
                <a:lnTo>
                  <a:pt x="217003" y="4263"/>
                </a:lnTo>
                <a:lnTo>
                  <a:pt x="172255" y="16556"/>
                </a:lnTo>
                <a:lnTo>
                  <a:pt x="131045" y="36129"/>
                </a:lnTo>
                <a:lnTo>
                  <a:pt x="94121" y="62233"/>
                </a:lnTo>
                <a:lnTo>
                  <a:pt x="62233" y="94121"/>
                </a:lnTo>
                <a:lnTo>
                  <a:pt x="36129" y="131045"/>
                </a:lnTo>
                <a:lnTo>
                  <a:pt x="16556" y="172255"/>
                </a:lnTo>
                <a:lnTo>
                  <a:pt x="4263" y="217003"/>
                </a:lnTo>
                <a:lnTo>
                  <a:pt x="0" y="264540"/>
                </a:lnTo>
                <a:lnTo>
                  <a:pt x="0" y="815975"/>
                </a:lnTo>
                <a:lnTo>
                  <a:pt x="4263" y="863512"/>
                </a:lnTo>
                <a:lnTo>
                  <a:pt x="16556" y="908260"/>
                </a:lnTo>
                <a:lnTo>
                  <a:pt x="36129" y="949470"/>
                </a:lnTo>
                <a:lnTo>
                  <a:pt x="62233" y="986394"/>
                </a:lnTo>
                <a:lnTo>
                  <a:pt x="94121" y="1018282"/>
                </a:lnTo>
                <a:lnTo>
                  <a:pt x="131045" y="1044386"/>
                </a:lnTo>
                <a:lnTo>
                  <a:pt x="172255" y="1063959"/>
                </a:lnTo>
                <a:lnTo>
                  <a:pt x="217003" y="1076252"/>
                </a:lnTo>
                <a:lnTo>
                  <a:pt x="264540" y="1080515"/>
                </a:lnTo>
                <a:lnTo>
                  <a:pt x="4234307" y="1080515"/>
                </a:lnTo>
                <a:lnTo>
                  <a:pt x="4281844" y="1076252"/>
                </a:lnTo>
                <a:lnTo>
                  <a:pt x="4326592" y="1063959"/>
                </a:lnTo>
                <a:lnTo>
                  <a:pt x="4367802" y="1044386"/>
                </a:lnTo>
                <a:lnTo>
                  <a:pt x="4404726" y="1018282"/>
                </a:lnTo>
                <a:lnTo>
                  <a:pt x="4436614" y="986394"/>
                </a:lnTo>
                <a:lnTo>
                  <a:pt x="4462718" y="949470"/>
                </a:lnTo>
                <a:lnTo>
                  <a:pt x="4482291" y="908260"/>
                </a:lnTo>
                <a:lnTo>
                  <a:pt x="4494584" y="863512"/>
                </a:lnTo>
                <a:lnTo>
                  <a:pt x="4498848" y="815975"/>
                </a:lnTo>
                <a:lnTo>
                  <a:pt x="4498848" y="264540"/>
                </a:lnTo>
                <a:lnTo>
                  <a:pt x="4494584" y="217003"/>
                </a:lnTo>
                <a:lnTo>
                  <a:pt x="4482291" y="172255"/>
                </a:lnTo>
                <a:lnTo>
                  <a:pt x="4462718" y="131045"/>
                </a:lnTo>
                <a:lnTo>
                  <a:pt x="4436614" y="94121"/>
                </a:lnTo>
                <a:lnTo>
                  <a:pt x="4404726" y="62233"/>
                </a:lnTo>
                <a:lnTo>
                  <a:pt x="4367802" y="36129"/>
                </a:lnTo>
                <a:lnTo>
                  <a:pt x="4326592" y="16556"/>
                </a:lnTo>
                <a:lnTo>
                  <a:pt x="4281844" y="4263"/>
                </a:lnTo>
                <a:lnTo>
                  <a:pt x="423430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5044" y="2692907"/>
            <a:ext cx="4498975" cy="1079500"/>
          </a:xfrm>
          <a:custGeom>
            <a:avLst/>
            <a:gdLst/>
            <a:ahLst/>
            <a:cxnLst/>
            <a:rect l="l" t="t" r="r" b="b"/>
            <a:pathLst>
              <a:path w="4498975" h="1079500">
                <a:moveTo>
                  <a:pt x="4205858" y="0"/>
                </a:moveTo>
                <a:lnTo>
                  <a:pt x="292988" y="0"/>
                </a:lnTo>
                <a:lnTo>
                  <a:pt x="245468" y="3835"/>
                </a:lnTo>
                <a:lnTo>
                  <a:pt x="200387" y="14938"/>
                </a:lnTo>
                <a:lnTo>
                  <a:pt x="158350" y="32705"/>
                </a:lnTo>
                <a:lnTo>
                  <a:pt x="119960" y="56534"/>
                </a:lnTo>
                <a:lnTo>
                  <a:pt x="85820" y="85820"/>
                </a:lnTo>
                <a:lnTo>
                  <a:pt x="56534" y="119960"/>
                </a:lnTo>
                <a:lnTo>
                  <a:pt x="32705" y="158350"/>
                </a:lnTo>
                <a:lnTo>
                  <a:pt x="14938" y="200387"/>
                </a:lnTo>
                <a:lnTo>
                  <a:pt x="3835" y="245468"/>
                </a:lnTo>
                <a:lnTo>
                  <a:pt x="0" y="292988"/>
                </a:lnTo>
                <a:lnTo>
                  <a:pt x="0" y="786002"/>
                </a:lnTo>
                <a:lnTo>
                  <a:pt x="3835" y="833523"/>
                </a:lnTo>
                <a:lnTo>
                  <a:pt x="14938" y="878604"/>
                </a:lnTo>
                <a:lnTo>
                  <a:pt x="32705" y="920641"/>
                </a:lnTo>
                <a:lnTo>
                  <a:pt x="56534" y="959031"/>
                </a:lnTo>
                <a:lnTo>
                  <a:pt x="85820" y="993171"/>
                </a:lnTo>
                <a:lnTo>
                  <a:pt x="119960" y="1022457"/>
                </a:lnTo>
                <a:lnTo>
                  <a:pt x="158350" y="1046286"/>
                </a:lnTo>
                <a:lnTo>
                  <a:pt x="200387" y="1064053"/>
                </a:lnTo>
                <a:lnTo>
                  <a:pt x="245468" y="1075156"/>
                </a:lnTo>
                <a:lnTo>
                  <a:pt x="292988" y="1078991"/>
                </a:lnTo>
                <a:lnTo>
                  <a:pt x="4205858" y="1078991"/>
                </a:lnTo>
                <a:lnTo>
                  <a:pt x="4253379" y="1075156"/>
                </a:lnTo>
                <a:lnTo>
                  <a:pt x="4298460" y="1064053"/>
                </a:lnTo>
                <a:lnTo>
                  <a:pt x="4340497" y="1046286"/>
                </a:lnTo>
                <a:lnTo>
                  <a:pt x="4378887" y="1022457"/>
                </a:lnTo>
                <a:lnTo>
                  <a:pt x="4413027" y="993171"/>
                </a:lnTo>
                <a:lnTo>
                  <a:pt x="4442313" y="959031"/>
                </a:lnTo>
                <a:lnTo>
                  <a:pt x="4466142" y="920641"/>
                </a:lnTo>
                <a:lnTo>
                  <a:pt x="4483909" y="878604"/>
                </a:lnTo>
                <a:lnTo>
                  <a:pt x="4495012" y="833523"/>
                </a:lnTo>
                <a:lnTo>
                  <a:pt x="4498848" y="786002"/>
                </a:lnTo>
                <a:lnTo>
                  <a:pt x="4498848" y="292988"/>
                </a:lnTo>
                <a:lnTo>
                  <a:pt x="4495012" y="245468"/>
                </a:lnTo>
                <a:lnTo>
                  <a:pt x="4483909" y="200387"/>
                </a:lnTo>
                <a:lnTo>
                  <a:pt x="4466142" y="158350"/>
                </a:lnTo>
                <a:lnTo>
                  <a:pt x="4442313" y="119960"/>
                </a:lnTo>
                <a:lnTo>
                  <a:pt x="4413027" y="85820"/>
                </a:lnTo>
                <a:lnTo>
                  <a:pt x="4378887" y="56534"/>
                </a:lnTo>
                <a:lnTo>
                  <a:pt x="4340497" y="32705"/>
                </a:lnTo>
                <a:lnTo>
                  <a:pt x="4298460" y="14938"/>
                </a:lnTo>
                <a:lnTo>
                  <a:pt x="4253379" y="3835"/>
                </a:lnTo>
                <a:lnTo>
                  <a:pt x="420585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5044" y="3954779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15003" y="0"/>
                </a:moveTo>
                <a:lnTo>
                  <a:pt x="283844" y="0"/>
                </a:lnTo>
                <a:lnTo>
                  <a:pt x="237814" y="3716"/>
                </a:lnTo>
                <a:lnTo>
                  <a:pt x="194145" y="14474"/>
                </a:lnTo>
                <a:lnTo>
                  <a:pt x="153421" y="31690"/>
                </a:lnTo>
                <a:lnTo>
                  <a:pt x="116229" y="54778"/>
                </a:lnTo>
                <a:lnTo>
                  <a:pt x="83153" y="83153"/>
                </a:lnTo>
                <a:lnTo>
                  <a:pt x="54778" y="116229"/>
                </a:lnTo>
                <a:lnTo>
                  <a:pt x="31690" y="153421"/>
                </a:lnTo>
                <a:lnTo>
                  <a:pt x="14474" y="194145"/>
                </a:lnTo>
                <a:lnTo>
                  <a:pt x="3716" y="237814"/>
                </a:lnTo>
                <a:lnTo>
                  <a:pt x="0" y="283845"/>
                </a:lnTo>
                <a:lnTo>
                  <a:pt x="0" y="796671"/>
                </a:lnTo>
                <a:lnTo>
                  <a:pt x="3716" y="842701"/>
                </a:lnTo>
                <a:lnTo>
                  <a:pt x="14474" y="886370"/>
                </a:lnTo>
                <a:lnTo>
                  <a:pt x="31690" y="927094"/>
                </a:lnTo>
                <a:lnTo>
                  <a:pt x="54778" y="964286"/>
                </a:lnTo>
                <a:lnTo>
                  <a:pt x="83153" y="997362"/>
                </a:lnTo>
                <a:lnTo>
                  <a:pt x="116229" y="1025737"/>
                </a:lnTo>
                <a:lnTo>
                  <a:pt x="153421" y="1048825"/>
                </a:lnTo>
                <a:lnTo>
                  <a:pt x="194145" y="1066041"/>
                </a:lnTo>
                <a:lnTo>
                  <a:pt x="237814" y="1076799"/>
                </a:lnTo>
                <a:lnTo>
                  <a:pt x="283844" y="1080516"/>
                </a:lnTo>
                <a:lnTo>
                  <a:pt x="4215003" y="1080516"/>
                </a:lnTo>
                <a:lnTo>
                  <a:pt x="4261033" y="1076799"/>
                </a:lnTo>
                <a:lnTo>
                  <a:pt x="4304702" y="1066041"/>
                </a:lnTo>
                <a:lnTo>
                  <a:pt x="4345426" y="1048825"/>
                </a:lnTo>
                <a:lnTo>
                  <a:pt x="4382618" y="1025737"/>
                </a:lnTo>
                <a:lnTo>
                  <a:pt x="4415694" y="997362"/>
                </a:lnTo>
                <a:lnTo>
                  <a:pt x="4444069" y="964286"/>
                </a:lnTo>
                <a:lnTo>
                  <a:pt x="4467157" y="927094"/>
                </a:lnTo>
                <a:lnTo>
                  <a:pt x="4484373" y="886370"/>
                </a:lnTo>
                <a:lnTo>
                  <a:pt x="4495131" y="842701"/>
                </a:lnTo>
                <a:lnTo>
                  <a:pt x="4498848" y="796671"/>
                </a:lnTo>
                <a:lnTo>
                  <a:pt x="4498848" y="283845"/>
                </a:lnTo>
                <a:lnTo>
                  <a:pt x="4495131" y="237814"/>
                </a:lnTo>
                <a:lnTo>
                  <a:pt x="4484373" y="194145"/>
                </a:lnTo>
                <a:lnTo>
                  <a:pt x="4467157" y="153421"/>
                </a:lnTo>
                <a:lnTo>
                  <a:pt x="4444069" y="116229"/>
                </a:lnTo>
                <a:lnTo>
                  <a:pt x="4415694" y="83153"/>
                </a:lnTo>
                <a:lnTo>
                  <a:pt x="4382618" y="54778"/>
                </a:lnTo>
                <a:lnTo>
                  <a:pt x="4345426" y="31690"/>
                </a:lnTo>
                <a:lnTo>
                  <a:pt x="4304702" y="14474"/>
                </a:lnTo>
                <a:lnTo>
                  <a:pt x="4261033" y="3716"/>
                </a:lnTo>
                <a:lnTo>
                  <a:pt x="421500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273" y="532813"/>
            <a:ext cx="710628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УСЛУГ,</a:t>
            </a:r>
          </a:p>
          <a:p>
            <a:pPr marL="12700">
              <a:lnSpc>
                <a:spcPct val="100000"/>
              </a:lnSpc>
            </a:pP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ПРЕДОСТАВЛЯЕМЫХ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СОЦИАЛЬНОЙ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</a:p>
        </p:txBody>
      </p:sp>
      <p:sp>
        <p:nvSpPr>
          <p:cNvPr id="6" name="object 6"/>
          <p:cNvSpPr/>
          <p:nvPr/>
        </p:nvSpPr>
        <p:spPr>
          <a:xfrm>
            <a:off x="626363" y="163068"/>
            <a:ext cx="1641475" cy="274320"/>
          </a:xfrm>
          <a:custGeom>
            <a:avLst/>
            <a:gdLst/>
            <a:ahLst/>
            <a:cxnLst/>
            <a:rect l="l" t="t" r="r" b="b"/>
            <a:pathLst>
              <a:path w="1641475" h="274320">
                <a:moveTo>
                  <a:pt x="1504188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1504188" y="274319"/>
                </a:lnTo>
                <a:lnTo>
                  <a:pt x="1547518" y="267321"/>
                </a:lnTo>
                <a:lnTo>
                  <a:pt x="1585167" y="247838"/>
                </a:lnTo>
                <a:lnTo>
                  <a:pt x="1614866" y="218139"/>
                </a:lnTo>
                <a:lnTo>
                  <a:pt x="1634349" y="180490"/>
                </a:lnTo>
                <a:lnTo>
                  <a:pt x="1641348" y="137159"/>
                </a:lnTo>
                <a:lnTo>
                  <a:pt x="1634349" y="93829"/>
                </a:lnTo>
                <a:lnTo>
                  <a:pt x="1614866" y="56180"/>
                </a:lnTo>
                <a:lnTo>
                  <a:pt x="1585167" y="26481"/>
                </a:lnTo>
                <a:lnTo>
                  <a:pt x="1547518" y="6998"/>
                </a:lnTo>
                <a:lnTo>
                  <a:pt x="1504188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406" y="223773"/>
            <a:ext cx="13392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оценка социальных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 услуг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6363" y="5227320"/>
            <a:ext cx="9177655" cy="1080770"/>
          </a:xfrm>
          <a:custGeom>
            <a:avLst/>
            <a:gdLst/>
            <a:ahLst/>
            <a:cxnLst/>
            <a:rect l="l" t="t" r="r" b="b"/>
            <a:pathLst>
              <a:path w="9177655" h="1080770">
                <a:moveTo>
                  <a:pt x="8903335" y="0"/>
                </a:moveTo>
                <a:lnTo>
                  <a:pt x="274205" y="0"/>
                </a:lnTo>
                <a:lnTo>
                  <a:pt x="224914" y="4419"/>
                </a:lnTo>
                <a:lnTo>
                  <a:pt x="178523" y="17159"/>
                </a:lnTo>
                <a:lnTo>
                  <a:pt x="135805" y="37446"/>
                </a:lnTo>
                <a:lnTo>
                  <a:pt x="97535" y="64502"/>
                </a:lnTo>
                <a:lnTo>
                  <a:pt x="64487" y="97553"/>
                </a:lnTo>
                <a:lnTo>
                  <a:pt x="37435" y="135824"/>
                </a:lnTo>
                <a:lnTo>
                  <a:pt x="17154" y="178537"/>
                </a:lnTo>
                <a:lnTo>
                  <a:pt x="4417" y="224919"/>
                </a:lnTo>
                <a:lnTo>
                  <a:pt x="0" y="274192"/>
                </a:lnTo>
                <a:lnTo>
                  <a:pt x="0" y="806310"/>
                </a:lnTo>
                <a:lnTo>
                  <a:pt x="4417" y="855597"/>
                </a:lnTo>
                <a:lnTo>
                  <a:pt x="17154" y="901987"/>
                </a:lnTo>
                <a:lnTo>
                  <a:pt x="37435" y="944705"/>
                </a:lnTo>
                <a:lnTo>
                  <a:pt x="64487" y="982975"/>
                </a:lnTo>
                <a:lnTo>
                  <a:pt x="97535" y="1016024"/>
                </a:lnTo>
                <a:lnTo>
                  <a:pt x="135805" y="1043077"/>
                </a:lnTo>
                <a:lnTo>
                  <a:pt x="178523" y="1063360"/>
                </a:lnTo>
                <a:lnTo>
                  <a:pt x="224914" y="1076098"/>
                </a:lnTo>
                <a:lnTo>
                  <a:pt x="274205" y="1080515"/>
                </a:lnTo>
                <a:lnTo>
                  <a:pt x="8903335" y="1080515"/>
                </a:lnTo>
                <a:lnTo>
                  <a:pt x="8952608" y="1076098"/>
                </a:lnTo>
                <a:lnTo>
                  <a:pt x="8998990" y="1063360"/>
                </a:lnTo>
                <a:lnTo>
                  <a:pt x="9041703" y="1043077"/>
                </a:lnTo>
                <a:lnTo>
                  <a:pt x="9079974" y="1016024"/>
                </a:lnTo>
                <a:lnTo>
                  <a:pt x="9113025" y="982975"/>
                </a:lnTo>
                <a:lnTo>
                  <a:pt x="9140081" y="944705"/>
                </a:lnTo>
                <a:lnTo>
                  <a:pt x="9160368" y="901987"/>
                </a:lnTo>
                <a:lnTo>
                  <a:pt x="9173108" y="855597"/>
                </a:lnTo>
                <a:lnTo>
                  <a:pt x="9177528" y="806310"/>
                </a:lnTo>
                <a:lnTo>
                  <a:pt x="9177528" y="274192"/>
                </a:lnTo>
                <a:lnTo>
                  <a:pt x="9173108" y="224919"/>
                </a:lnTo>
                <a:lnTo>
                  <a:pt x="9160368" y="178537"/>
                </a:lnTo>
                <a:lnTo>
                  <a:pt x="9140081" y="135824"/>
                </a:lnTo>
                <a:lnTo>
                  <a:pt x="9113025" y="97553"/>
                </a:lnTo>
                <a:lnTo>
                  <a:pt x="9079974" y="64502"/>
                </a:lnTo>
                <a:lnTo>
                  <a:pt x="9041703" y="37446"/>
                </a:lnTo>
                <a:lnTo>
                  <a:pt x="8998990" y="17159"/>
                </a:lnTo>
                <a:lnTo>
                  <a:pt x="8952608" y="4419"/>
                </a:lnTo>
                <a:lnTo>
                  <a:pt x="8903335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363" y="1429511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34307" y="0"/>
                </a:moveTo>
                <a:lnTo>
                  <a:pt x="264579" y="0"/>
                </a:lnTo>
                <a:lnTo>
                  <a:pt x="217019" y="4263"/>
                </a:lnTo>
                <a:lnTo>
                  <a:pt x="172257" y="16556"/>
                </a:lnTo>
                <a:lnTo>
                  <a:pt x="131039" y="36129"/>
                </a:lnTo>
                <a:lnTo>
                  <a:pt x="94112" y="62233"/>
                </a:lnTo>
                <a:lnTo>
                  <a:pt x="62224" y="94121"/>
                </a:lnTo>
                <a:lnTo>
                  <a:pt x="36122" y="131045"/>
                </a:lnTo>
                <a:lnTo>
                  <a:pt x="16552" y="172255"/>
                </a:lnTo>
                <a:lnTo>
                  <a:pt x="4262" y="217003"/>
                </a:lnTo>
                <a:lnTo>
                  <a:pt x="0" y="264540"/>
                </a:lnTo>
                <a:lnTo>
                  <a:pt x="0" y="815975"/>
                </a:lnTo>
                <a:lnTo>
                  <a:pt x="4262" y="863512"/>
                </a:lnTo>
                <a:lnTo>
                  <a:pt x="16552" y="908260"/>
                </a:lnTo>
                <a:lnTo>
                  <a:pt x="36122" y="949470"/>
                </a:lnTo>
                <a:lnTo>
                  <a:pt x="62224" y="986394"/>
                </a:lnTo>
                <a:lnTo>
                  <a:pt x="94112" y="1018282"/>
                </a:lnTo>
                <a:lnTo>
                  <a:pt x="131039" y="1044386"/>
                </a:lnTo>
                <a:lnTo>
                  <a:pt x="172257" y="1063959"/>
                </a:lnTo>
                <a:lnTo>
                  <a:pt x="217019" y="1076252"/>
                </a:lnTo>
                <a:lnTo>
                  <a:pt x="264579" y="1080515"/>
                </a:lnTo>
                <a:lnTo>
                  <a:pt x="4234307" y="1080515"/>
                </a:lnTo>
                <a:lnTo>
                  <a:pt x="4281844" y="1076252"/>
                </a:lnTo>
                <a:lnTo>
                  <a:pt x="4326592" y="1063959"/>
                </a:lnTo>
                <a:lnTo>
                  <a:pt x="4367802" y="1044386"/>
                </a:lnTo>
                <a:lnTo>
                  <a:pt x="4404726" y="1018282"/>
                </a:lnTo>
                <a:lnTo>
                  <a:pt x="4436614" y="986394"/>
                </a:lnTo>
                <a:lnTo>
                  <a:pt x="4462718" y="949470"/>
                </a:lnTo>
                <a:lnTo>
                  <a:pt x="4482291" y="908260"/>
                </a:lnTo>
                <a:lnTo>
                  <a:pt x="4494584" y="863512"/>
                </a:lnTo>
                <a:lnTo>
                  <a:pt x="4498848" y="815975"/>
                </a:lnTo>
                <a:lnTo>
                  <a:pt x="4498848" y="264540"/>
                </a:lnTo>
                <a:lnTo>
                  <a:pt x="4494584" y="217003"/>
                </a:lnTo>
                <a:lnTo>
                  <a:pt x="4482291" y="172255"/>
                </a:lnTo>
                <a:lnTo>
                  <a:pt x="4462718" y="131045"/>
                </a:lnTo>
                <a:lnTo>
                  <a:pt x="4436614" y="94121"/>
                </a:lnTo>
                <a:lnTo>
                  <a:pt x="4404726" y="62233"/>
                </a:lnTo>
                <a:lnTo>
                  <a:pt x="4367802" y="36129"/>
                </a:lnTo>
                <a:lnTo>
                  <a:pt x="4326592" y="16556"/>
                </a:lnTo>
                <a:lnTo>
                  <a:pt x="4281844" y="4263"/>
                </a:lnTo>
                <a:lnTo>
                  <a:pt x="423430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0247" y="1498853"/>
            <a:ext cx="3742054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ПОЛУЧЕНИЯ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СРЕДНЕГО (ПОЛНОГО) </a:t>
            </a:r>
            <a:r>
              <a:rPr sz="1100" b="1" spc="-29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ОБЩЕГО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46559F"/>
                </a:solidFill>
                <a:latin typeface="Arial"/>
                <a:cs typeface="Arial"/>
              </a:rPr>
              <a:t>ОБРАЗОВАНИЯ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363" y="2692907"/>
            <a:ext cx="4498975" cy="1079500"/>
          </a:xfrm>
          <a:custGeom>
            <a:avLst/>
            <a:gdLst/>
            <a:ahLst/>
            <a:cxnLst/>
            <a:rect l="l" t="t" r="r" b="b"/>
            <a:pathLst>
              <a:path w="4498975" h="1079500">
                <a:moveTo>
                  <a:pt x="4205859" y="0"/>
                </a:moveTo>
                <a:lnTo>
                  <a:pt x="293027" y="0"/>
                </a:lnTo>
                <a:lnTo>
                  <a:pt x="245496" y="3835"/>
                </a:lnTo>
                <a:lnTo>
                  <a:pt x="200407" y="14938"/>
                </a:lnTo>
                <a:lnTo>
                  <a:pt x="158363" y="32705"/>
                </a:lnTo>
                <a:lnTo>
                  <a:pt x="119968" y="56534"/>
                </a:lnTo>
                <a:lnTo>
                  <a:pt x="85825" y="85820"/>
                </a:lnTo>
                <a:lnTo>
                  <a:pt x="56536" y="119960"/>
                </a:lnTo>
                <a:lnTo>
                  <a:pt x="32706" y="158350"/>
                </a:lnTo>
                <a:lnTo>
                  <a:pt x="14938" y="200387"/>
                </a:lnTo>
                <a:lnTo>
                  <a:pt x="3835" y="245468"/>
                </a:lnTo>
                <a:lnTo>
                  <a:pt x="0" y="292988"/>
                </a:lnTo>
                <a:lnTo>
                  <a:pt x="0" y="786002"/>
                </a:lnTo>
                <a:lnTo>
                  <a:pt x="3835" y="833523"/>
                </a:lnTo>
                <a:lnTo>
                  <a:pt x="14938" y="878604"/>
                </a:lnTo>
                <a:lnTo>
                  <a:pt x="32706" y="920641"/>
                </a:lnTo>
                <a:lnTo>
                  <a:pt x="56536" y="959031"/>
                </a:lnTo>
                <a:lnTo>
                  <a:pt x="85825" y="993171"/>
                </a:lnTo>
                <a:lnTo>
                  <a:pt x="119968" y="1022457"/>
                </a:lnTo>
                <a:lnTo>
                  <a:pt x="158363" y="1046286"/>
                </a:lnTo>
                <a:lnTo>
                  <a:pt x="200407" y="1064053"/>
                </a:lnTo>
                <a:lnTo>
                  <a:pt x="245496" y="1075156"/>
                </a:lnTo>
                <a:lnTo>
                  <a:pt x="293027" y="1078991"/>
                </a:lnTo>
                <a:lnTo>
                  <a:pt x="4205859" y="1078991"/>
                </a:lnTo>
                <a:lnTo>
                  <a:pt x="4253379" y="1075156"/>
                </a:lnTo>
                <a:lnTo>
                  <a:pt x="4298460" y="1064053"/>
                </a:lnTo>
                <a:lnTo>
                  <a:pt x="4340497" y="1046286"/>
                </a:lnTo>
                <a:lnTo>
                  <a:pt x="4378887" y="1022457"/>
                </a:lnTo>
                <a:lnTo>
                  <a:pt x="4413027" y="993171"/>
                </a:lnTo>
                <a:lnTo>
                  <a:pt x="4442313" y="959031"/>
                </a:lnTo>
                <a:lnTo>
                  <a:pt x="4466142" y="920641"/>
                </a:lnTo>
                <a:lnTo>
                  <a:pt x="4483909" y="878604"/>
                </a:lnTo>
                <a:lnTo>
                  <a:pt x="4495012" y="833523"/>
                </a:lnTo>
                <a:lnTo>
                  <a:pt x="4498848" y="786002"/>
                </a:lnTo>
                <a:lnTo>
                  <a:pt x="4498848" y="292988"/>
                </a:lnTo>
                <a:lnTo>
                  <a:pt x="4495012" y="245468"/>
                </a:lnTo>
                <a:lnTo>
                  <a:pt x="4483909" y="200387"/>
                </a:lnTo>
                <a:lnTo>
                  <a:pt x="4466142" y="158350"/>
                </a:lnTo>
                <a:lnTo>
                  <a:pt x="4442313" y="119960"/>
                </a:lnTo>
                <a:lnTo>
                  <a:pt x="4413027" y="85820"/>
                </a:lnTo>
                <a:lnTo>
                  <a:pt x="4378887" y="56534"/>
                </a:lnTo>
                <a:lnTo>
                  <a:pt x="4340497" y="32705"/>
                </a:lnTo>
                <a:lnTo>
                  <a:pt x="4298460" y="14938"/>
                </a:lnTo>
                <a:lnTo>
                  <a:pt x="4253379" y="3835"/>
                </a:lnTo>
                <a:lnTo>
                  <a:pt x="420585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4642" y="3964178"/>
            <a:ext cx="4498975" cy="1080770"/>
          </a:xfrm>
          <a:custGeom>
            <a:avLst/>
            <a:gdLst/>
            <a:ahLst/>
            <a:cxnLst/>
            <a:rect l="l" t="t" r="r" b="b"/>
            <a:pathLst>
              <a:path w="4498975" h="1080770">
                <a:moveTo>
                  <a:pt x="4215003" y="0"/>
                </a:moveTo>
                <a:lnTo>
                  <a:pt x="283819" y="0"/>
                </a:lnTo>
                <a:lnTo>
                  <a:pt x="237784" y="3716"/>
                </a:lnTo>
                <a:lnTo>
                  <a:pt x="194112" y="14474"/>
                </a:lnTo>
                <a:lnTo>
                  <a:pt x="153390" y="31690"/>
                </a:lnTo>
                <a:lnTo>
                  <a:pt x="116201" y="54778"/>
                </a:lnTo>
                <a:lnTo>
                  <a:pt x="83131" y="83153"/>
                </a:lnTo>
                <a:lnTo>
                  <a:pt x="54762" y="116229"/>
                </a:lnTo>
                <a:lnTo>
                  <a:pt x="31680" y="153421"/>
                </a:lnTo>
                <a:lnTo>
                  <a:pt x="14469" y="194145"/>
                </a:lnTo>
                <a:lnTo>
                  <a:pt x="3714" y="237814"/>
                </a:lnTo>
                <a:lnTo>
                  <a:pt x="0" y="283845"/>
                </a:lnTo>
                <a:lnTo>
                  <a:pt x="0" y="796671"/>
                </a:lnTo>
                <a:lnTo>
                  <a:pt x="3714" y="842701"/>
                </a:lnTo>
                <a:lnTo>
                  <a:pt x="14469" y="886370"/>
                </a:lnTo>
                <a:lnTo>
                  <a:pt x="31680" y="927094"/>
                </a:lnTo>
                <a:lnTo>
                  <a:pt x="54762" y="964286"/>
                </a:lnTo>
                <a:lnTo>
                  <a:pt x="83131" y="997362"/>
                </a:lnTo>
                <a:lnTo>
                  <a:pt x="116201" y="1025737"/>
                </a:lnTo>
                <a:lnTo>
                  <a:pt x="153390" y="1048825"/>
                </a:lnTo>
                <a:lnTo>
                  <a:pt x="194112" y="1066041"/>
                </a:lnTo>
                <a:lnTo>
                  <a:pt x="237784" y="1076799"/>
                </a:lnTo>
                <a:lnTo>
                  <a:pt x="283819" y="1080516"/>
                </a:lnTo>
                <a:lnTo>
                  <a:pt x="4215003" y="1080516"/>
                </a:lnTo>
                <a:lnTo>
                  <a:pt x="4261033" y="1076799"/>
                </a:lnTo>
                <a:lnTo>
                  <a:pt x="4304702" y="1066041"/>
                </a:lnTo>
                <a:lnTo>
                  <a:pt x="4345426" y="1048825"/>
                </a:lnTo>
                <a:lnTo>
                  <a:pt x="4382618" y="1025737"/>
                </a:lnTo>
                <a:lnTo>
                  <a:pt x="4415694" y="997362"/>
                </a:lnTo>
                <a:lnTo>
                  <a:pt x="4444069" y="964286"/>
                </a:lnTo>
                <a:lnTo>
                  <a:pt x="4467157" y="927094"/>
                </a:lnTo>
                <a:lnTo>
                  <a:pt x="4484373" y="886370"/>
                </a:lnTo>
                <a:lnTo>
                  <a:pt x="4495131" y="842701"/>
                </a:lnTo>
                <a:lnTo>
                  <a:pt x="4498848" y="796671"/>
                </a:lnTo>
                <a:lnTo>
                  <a:pt x="4498848" y="283845"/>
                </a:lnTo>
                <a:lnTo>
                  <a:pt x="4495131" y="237814"/>
                </a:lnTo>
                <a:lnTo>
                  <a:pt x="4484373" y="194145"/>
                </a:lnTo>
                <a:lnTo>
                  <a:pt x="4467157" y="153421"/>
                </a:lnTo>
                <a:lnTo>
                  <a:pt x="4444069" y="116229"/>
                </a:lnTo>
                <a:lnTo>
                  <a:pt x="4415694" y="83153"/>
                </a:lnTo>
                <a:lnTo>
                  <a:pt x="4382618" y="54778"/>
                </a:lnTo>
                <a:lnTo>
                  <a:pt x="4345426" y="31690"/>
                </a:lnTo>
                <a:lnTo>
                  <a:pt x="4304702" y="14474"/>
                </a:lnTo>
                <a:lnTo>
                  <a:pt x="4261033" y="3716"/>
                </a:lnTo>
                <a:lnTo>
                  <a:pt x="4215003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0247" y="2819781"/>
            <a:ext cx="38557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УСТРОИТЬ</a:t>
            </a:r>
            <a:r>
              <a:rPr sz="1100" b="1" spc="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РЕБЕНКА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46559F"/>
                </a:solidFill>
                <a:latin typeface="Arial"/>
                <a:cs typeface="Arial"/>
              </a:rPr>
              <a:t>В</a:t>
            </a:r>
            <a:r>
              <a:rPr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46559F"/>
                </a:solidFill>
                <a:latin typeface="Arial"/>
                <a:cs typeface="Arial"/>
              </a:rPr>
              <a:t>ДЕТСКИЙ</a:t>
            </a:r>
            <a:r>
              <a:rPr sz="1100" b="1" spc="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46559F"/>
                </a:solidFill>
                <a:latin typeface="Arial"/>
                <a:cs typeface="Arial"/>
              </a:rPr>
              <a:t>САД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0247" y="4054602"/>
            <a:ext cx="40157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ВОЗМОЖНОСТЬ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И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УСЛОВИЯ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ДЛЯ </a:t>
            </a: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ЗАНЯТИЙ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ФИЗИЧЕСКОЙ </a:t>
            </a:r>
            <a:r>
              <a:rPr lang="ru-RU" sz="1100" b="1" spc="-29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КУЛЬТУРОЙ</a:t>
            </a:r>
            <a:r>
              <a:rPr lang="ru-RU" sz="1100" b="1" spc="-1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dirty="0">
                <a:solidFill>
                  <a:srgbClr val="46559F"/>
                </a:solidFill>
                <a:latin typeface="Arial"/>
                <a:cs typeface="Arial"/>
              </a:rPr>
              <a:t>И</a:t>
            </a:r>
            <a:r>
              <a:rPr lang="ru-RU" sz="11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СПОРТОМ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39485" y="1498853"/>
            <a:ext cx="3627754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ОРГОНИЗАЦИЯ ТЕПЛОСНАБЖЕНИЯ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39485" y="2815589"/>
            <a:ext cx="393700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ОРГАНИЗАЦИЯ ЭЛЕКТРОСНАБЖЕНИЯ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9485" y="4050284"/>
            <a:ext cx="412940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solidFill>
                  <a:srgbClr val="46559F"/>
                </a:solidFill>
                <a:latin typeface="Arial"/>
                <a:cs typeface="Arial"/>
              </a:rPr>
              <a:t>КАЧЕСТВО АВТОМОБТЛЬНЫХ ДОРОГ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52161" y="5303647"/>
            <a:ext cx="7112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95016" y="4413503"/>
            <a:ext cx="2272665" cy="542925"/>
            <a:chOff x="2795016" y="4413503"/>
            <a:chExt cx="2272665" cy="542925"/>
          </a:xfrm>
        </p:grpSpPr>
        <p:sp>
          <p:nvSpPr>
            <p:cNvPr id="20" name="object 20"/>
            <p:cNvSpPr/>
            <p:nvPr/>
          </p:nvSpPr>
          <p:spPr>
            <a:xfrm>
              <a:off x="2795016" y="4413503"/>
              <a:ext cx="706120" cy="542925"/>
            </a:xfrm>
            <a:custGeom>
              <a:avLst/>
              <a:gdLst/>
              <a:ahLst/>
              <a:cxnLst/>
              <a:rect l="l" t="t" r="r" b="b"/>
              <a:pathLst>
                <a:path w="706120" h="542925">
                  <a:moveTo>
                    <a:pt x="149352" y="464820"/>
                  </a:moveTo>
                  <a:lnTo>
                    <a:pt x="0" y="464820"/>
                  </a:lnTo>
                  <a:lnTo>
                    <a:pt x="0" y="542544"/>
                  </a:lnTo>
                  <a:lnTo>
                    <a:pt x="149352" y="542544"/>
                  </a:lnTo>
                  <a:lnTo>
                    <a:pt x="149352" y="464820"/>
                  </a:lnTo>
                  <a:close/>
                </a:path>
                <a:path w="706120" h="542925">
                  <a:moveTo>
                    <a:pt x="278892" y="117348"/>
                  </a:moveTo>
                  <a:lnTo>
                    <a:pt x="0" y="117348"/>
                  </a:lnTo>
                  <a:lnTo>
                    <a:pt x="0" y="193548"/>
                  </a:lnTo>
                  <a:lnTo>
                    <a:pt x="278892" y="193548"/>
                  </a:lnTo>
                  <a:lnTo>
                    <a:pt x="278892" y="117348"/>
                  </a:lnTo>
                  <a:close/>
                </a:path>
                <a:path w="706120" h="542925">
                  <a:moveTo>
                    <a:pt x="278892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278892" y="77724"/>
                  </a:lnTo>
                  <a:lnTo>
                    <a:pt x="278892" y="0"/>
                  </a:lnTo>
                  <a:close/>
                </a:path>
                <a:path w="706120" h="542925">
                  <a:moveTo>
                    <a:pt x="379476" y="233172"/>
                  </a:moveTo>
                  <a:lnTo>
                    <a:pt x="0" y="233172"/>
                  </a:lnTo>
                  <a:lnTo>
                    <a:pt x="0" y="310896"/>
                  </a:lnTo>
                  <a:lnTo>
                    <a:pt x="379476" y="310896"/>
                  </a:lnTo>
                  <a:lnTo>
                    <a:pt x="379476" y="233172"/>
                  </a:lnTo>
                  <a:close/>
                </a:path>
                <a:path w="706120" h="542925">
                  <a:moveTo>
                    <a:pt x="705612" y="348996"/>
                  </a:moveTo>
                  <a:lnTo>
                    <a:pt x="0" y="348996"/>
                  </a:lnTo>
                  <a:lnTo>
                    <a:pt x="0" y="426720"/>
                  </a:lnTo>
                  <a:lnTo>
                    <a:pt x="705612" y="426720"/>
                  </a:lnTo>
                  <a:lnTo>
                    <a:pt x="705612" y="348996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44368" y="4413503"/>
              <a:ext cx="2123440" cy="542925"/>
            </a:xfrm>
            <a:custGeom>
              <a:avLst/>
              <a:gdLst/>
              <a:ahLst/>
              <a:cxnLst/>
              <a:rect l="l" t="t" r="r" b="b"/>
              <a:pathLst>
                <a:path w="2123440" h="542925">
                  <a:moveTo>
                    <a:pt x="2122932" y="464820"/>
                  </a:moveTo>
                  <a:lnTo>
                    <a:pt x="0" y="464820"/>
                  </a:lnTo>
                  <a:lnTo>
                    <a:pt x="0" y="542544"/>
                  </a:lnTo>
                  <a:lnTo>
                    <a:pt x="2122932" y="542544"/>
                  </a:lnTo>
                  <a:lnTo>
                    <a:pt x="2122932" y="464820"/>
                  </a:lnTo>
                  <a:close/>
                </a:path>
                <a:path w="2123440" h="542925">
                  <a:moveTo>
                    <a:pt x="2122932" y="348996"/>
                  </a:moveTo>
                  <a:lnTo>
                    <a:pt x="556260" y="348996"/>
                  </a:lnTo>
                  <a:lnTo>
                    <a:pt x="556260" y="426720"/>
                  </a:lnTo>
                  <a:lnTo>
                    <a:pt x="2122932" y="426720"/>
                  </a:lnTo>
                  <a:lnTo>
                    <a:pt x="2122932" y="348996"/>
                  </a:lnTo>
                  <a:close/>
                </a:path>
                <a:path w="2123440" h="542925">
                  <a:moveTo>
                    <a:pt x="2122932" y="233172"/>
                  </a:moveTo>
                  <a:lnTo>
                    <a:pt x="230124" y="233172"/>
                  </a:lnTo>
                  <a:lnTo>
                    <a:pt x="230124" y="310896"/>
                  </a:lnTo>
                  <a:lnTo>
                    <a:pt x="2122932" y="310896"/>
                  </a:lnTo>
                  <a:lnTo>
                    <a:pt x="2122932" y="233172"/>
                  </a:lnTo>
                  <a:close/>
                </a:path>
                <a:path w="2123440" h="542925">
                  <a:moveTo>
                    <a:pt x="2122932" y="117348"/>
                  </a:moveTo>
                  <a:lnTo>
                    <a:pt x="129540" y="117348"/>
                  </a:lnTo>
                  <a:lnTo>
                    <a:pt x="129540" y="193548"/>
                  </a:lnTo>
                  <a:lnTo>
                    <a:pt x="2122932" y="193548"/>
                  </a:lnTo>
                  <a:lnTo>
                    <a:pt x="2122932" y="117348"/>
                  </a:lnTo>
                  <a:close/>
                </a:path>
                <a:path w="2123440" h="542925">
                  <a:moveTo>
                    <a:pt x="2122932" y="0"/>
                  </a:moveTo>
                  <a:lnTo>
                    <a:pt x="129540" y="0"/>
                  </a:lnTo>
                  <a:lnTo>
                    <a:pt x="129540" y="77724"/>
                  </a:lnTo>
                  <a:lnTo>
                    <a:pt x="2122932" y="77724"/>
                  </a:lnTo>
                  <a:lnTo>
                    <a:pt x="212293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99613" y="4857750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16884" y="4741545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45%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5767" y="4625085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20%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20644" y="45090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24961" y="4392548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2030" y="4365625"/>
            <a:ext cx="1939289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815" marR="5080" indent="387985" algn="r">
              <a:lnSpc>
                <a:spcPct val="127099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195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20109" y="5665419"/>
            <a:ext cx="2736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электроснабжения и теплоснабжения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875144" y="5645911"/>
            <a:ext cx="27514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5420" algn="l"/>
              </a:tabLst>
            </a:pP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наименьшую удовлетворённость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населения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вызывает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качество автомобильных дорог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0247" y="5482844"/>
            <a:ext cx="2645410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128905" indent="-1727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высокие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показатели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удовлетворённости </a:t>
            </a:r>
            <a:r>
              <a:rPr lang="ru-RU" sz="9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доступностью</a:t>
            </a:r>
            <a:r>
              <a:rPr lang="ru-RU"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дошкольного,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среднего</a:t>
            </a:r>
            <a:endParaRPr lang="ru-RU" sz="900" dirty="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общего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дополнительного</a:t>
            </a:r>
            <a:r>
              <a:rPr lang="ru-RU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lang="ru-RU" sz="900" dirty="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470"/>
              </a:spcBef>
              <a:buFont typeface="Microsoft Sans Serif"/>
              <a:buChar char="•"/>
              <a:tabLst>
                <a:tab pos="184785" algn="l"/>
                <a:tab pos="185420" algn="l"/>
              </a:tabLst>
            </a:pPr>
            <a:r>
              <a:rPr lang="ru-RU" sz="900" b="1" spc="-5" dirty="0">
                <a:solidFill>
                  <a:srgbClr val="FFFFFF"/>
                </a:solidFill>
                <a:latin typeface="Arial"/>
                <a:cs typeface="Arial"/>
              </a:rPr>
              <a:t>созданы</a:t>
            </a:r>
            <a:r>
              <a:rPr lang="ru-RU" sz="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условия</a:t>
            </a:r>
            <a:r>
              <a:rPr lang="ru-RU" sz="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lang="ru-RU" sz="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занятий</a:t>
            </a:r>
            <a:r>
              <a:rPr lang="ru-RU" sz="9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физической </a:t>
            </a:r>
            <a:r>
              <a:rPr lang="ru-RU" sz="9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культурой</a:t>
            </a:r>
            <a:r>
              <a:rPr lang="ru-RU" sz="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9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lang="ru-RU" sz="900" b="1" spc="-10" dirty="0">
                <a:solidFill>
                  <a:srgbClr val="FFFFFF"/>
                </a:solidFill>
                <a:latin typeface="Arial"/>
                <a:cs typeface="Arial"/>
              </a:rPr>
              <a:t>спортом</a:t>
            </a:r>
            <a:endParaRPr lang="ru-RU" sz="9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795016" y="3107435"/>
            <a:ext cx="2272665" cy="548640"/>
            <a:chOff x="2795016" y="3107435"/>
            <a:chExt cx="2272665" cy="548640"/>
          </a:xfrm>
        </p:grpSpPr>
        <p:sp>
          <p:nvSpPr>
            <p:cNvPr id="32" name="object 32"/>
            <p:cNvSpPr/>
            <p:nvPr/>
          </p:nvSpPr>
          <p:spPr>
            <a:xfrm>
              <a:off x="2795016" y="3107435"/>
              <a:ext cx="695325" cy="548640"/>
            </a:xfrm>
            <a:custGeom>
              <a:avLst/>
              <a:gdLst/>
              <a:ahLst/>
              <a:cxnLst/>
              <a:rect l="l" t="t" r="r" b="b"/>
              <a:pathLst>
                <a:path w="695325" h="548639">
                  <a:moveTo>
                    <a:pt x="88392" y="234696"/>
                  </a:moveTo>
                  <a:lnTo>
                    <a:pt x="0" y="234696"/>
                  </a:lnTo>
                  <a:lnTo>
                    <a:pt x="0" y="313944"/>
                  </a:lnTo>
                  <a:lnTo>
                    <a:pt x="88392" y="313944"/>
                  </a:lnTo>
                  <a:lnTo>
                    <a:pt x="88392" y="234696"/>
                  </a:lnTo>
                  <a:close/>
                </a:path>
                <a:path w="695325" h="548639">
                  <a:moveTo>
                    <a:pt x="108204" y="353568"/>
                  </a:moveTo>
                  <a:lnTo>
                    <a:pt x="0" y="353568"/>
                  </a:lnTo>
                  <a:lnTo>
                    <a:pt x="0" y="431292"/>
                  </a:lnTo>
                  <a:lnTo>
                    <a:pt x="108204" y="431292"/>
                  </a:lnTo>
                  <a:lnTo>
                    <a:pt x="108204" y="353568"/>
                  </a:lnTo>
                  <a:close/>
                </a:path>
                <a:path w="695325" h="548639">
                  <a:moveTo>
                    <a:pt x="409956" y="470916"/>
                  </a:moveTo>
                  <a:lnTo>
                    <a:pt x="0" y="470916"/>
                  </a:lnTo>
                  <a:lnTo>
                    <a:pt x="0" y="548640"/>
                  </a:lnTo>
                  <a:lnTo>
                    <a:pt x="409956" y="548640"/>
                  </a:lnTo>
                  <a:lnTo>
                    <a:pt x="409956" y="470916"/>
                  </a:lnTo>
                  <a:close/>
                </a:path>
                <a:path w="695325" h="548639">
                  <a:moveTo>
                    <a:pt x="455676" y="117348"/>
                  </a:moveTo>
                  <a:lnTo>
                    <a:pt x="0" y="117348"/>
                  </a:lnTo>
                  <a:lnTo>
                    <a:pt x="0" y="196596"/>
                  </a:lnTo>
                  <a:lnTo>
                    <a:pt x="455676" y="196596"/>
                  </a:lnTo>
                  <a:lnTo>
                    <a:pt x="455676" y="117348"/>
                  </a:lnTo>
                  <a:close/>
                </a:path>
                <a:path w="695325" h="548639">
                  <a:moveTo>
                    <a:pt x="694944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694944" y="79248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83408" y="3107435"/>
              <a:ext cx="2184400" cy="548640"/>
            </a:xfrm>
            <a:custGeom>
              <a:avLst/>
              <a:gdLst/>
              <a:ahLst/>
              <a:cxnLst/>
              <a:rect l="l" t="t" r="r" b="b"/>
              <a:pathLst>
                <a:path w="2184400" h="548639">
                  <a:moveTo>
                    <a:pt x="2183892" y="470916"/>
                  </a:moveTo>
                  <a:lnTo>
                    <a:pt x="321564" y="470916"/>
                  </a:lnTo>
                  <a:lnTo>
                    <a:pt x="321564" y="548640"/>
                  </a:lnTo>
                  <a:lnTo>
                    <a:pt x="2183892" y="548640"/>
                  </a:lnTo>
                  <a:lnTo>
                    <a:pt x="2183892" y="470916"/>
                  </a:lnTo>
                  <a:close/>
                </a:path>
                <a:path w="2184400" h="548639">
                  <a:moveTo>
                    <a:pt x="2183892" y="353568"/>
                  </a:moveTo>
                  <a:lnTo>
                    <a:pt x="19812" y="353568"/>
                  </a:lnTo>
                  <a:lnTo>
                    <a:pt x="19812" y="431292"/>
                  </a:lnTo>
                  <a:lnTo>
                    <a:pt x="2183892" y="431292"/>
                  </a:lnTo>
                  <a:lnTo>
                    <a:pt x="2183892" y="353568"/>
                  </a:lnTo>
                  <a:close/>
                </a:path>
                <a:path w="2184400" h="548639">
                  <a:moveTo>
                    <a:pt x="2183892" y="234696"/>
                  </a:moveTo>
                  <a:lnTo>
                    <a:pt x="0" y="234696"/>
                  </a:lnTo>
                  <a:lnTo>
                    <a:pt x="0" y="313944"/>
                  </a:lnTo>
                  <a:lnTo>
                    <a:pt x="2183892" y="313944"/>
                  </a:lnTo>
                  <a:lnTo>
                    <a:pt x="2183892" y="234696"/>
                  </a:lnTo>
                  <a:close/>
                </a:path>
                <a:path w="2184400" h="548639">
                  <a:moveTo>
                    <a:pt x="2183892" y="117348"/>
                  </a:moveTo>
                  <a:lnTo>
                    <a:pt x="367284" y="117348"/>
                  </a:lnTo>
                  <a:lnTo>
                    <a:pt x="367284" y="196596"/>
                  </a:lnTo>
                  <a:lnTo>
                    <a:pt x="2183892" y="196596"/>
                  </a:lnTo>
                  <a:lnTo>
                    <a:pt x="2183892" y="117348"/>
                  </a:lnTo>
                  <a:close/>
                </a:path>
                <a:path w="2184400" h="548639">
                  <a:moveTo>
                    <a:pt x="2183892" y="0"/>
                  </a:moveTo>
                  <a:lnTo>
                    <a:pt x="606552" y="0"/>
                  </a:lnTo>
                  <a:lnTo>
                    <a:pt x="606552" y="79248"/>
                  </a:lnTo>
                  <a:lnTo>
                    <a:pt x="2183892" y="79248"/>
                  </a:lnTo>
                  <a:lnTo>
                    <a:pt x="218389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248660" y="3544061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22%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34716" y="3451986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5%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88360" y="3321558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4%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72154" y="3204209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25%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10534" y="308648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44%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2030" y="3058032"/>
            <a:ext cx="1939289" cy="61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815" marR="5080" indent="387985" algn="r">
              <a:lnSpc>
                <a:spcPct val="1286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795016" y="1868423"/>
            <a:ext cx="2272665" cy="548640"/>
            <a:chOff x="2795016" y="1868423"/>
            <a:chExt cx="2272665" cy="548640"/>
          </a:xfrm>
        </p:grpSpPr>
        <p:sp>
          <p:nvSpPr>
            <p:cNvPr id="41" name="object 41"/>
            <p:cNvSpPr/>
            <p:nvPr/>
          </p:nvSpPr>
          <p:spPr>
            <a:xfrm>
              <a:off x="2795016" y="1868423"/>
              <a:ext cx="1189862" cy="548640"/>
            </a:xfrm>
            <a:custGeom>
              <a:avLst/>
              <a:gdLst/>
              <a:ahLst/>
              <a:cxnLst/>
              <a:rect l="l" t="t" r="r" b="b"/>
              <a:pathLst>
                <a:path w="817245" h="548639">
                  <a:moveTo>
                    <a:pt x="22860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2860" y="312420"/>
                  </a:lnTo>
                  <a:lnTo>
                    <a:pt x="22860" y="234696"/>
                  </a:lnTo>
                  <a:close/>
                </a:path>
                <a:path w="817245" h="548639">
                  <a:moveTo>
                    <a:pt x="45720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45720" y="429768"/>
                  </a:lnTo>
                  <a:lnTo>
                    <a:pt x="45720" y="352044"/>
                  </a:lnTo>
                  <a:close/>
                </a:path>
                <a:path w="817245" h="548639">
                  <a:moveTo>
                    <a:pt x="278892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78892" y="548640"/>
                  </a:lnTo>
                  <a:lnTo>
                    <a:pt x="278892" y="469392"/>
                  </a:lnTo>
                  <a:close/>
                </a:path>
                <a:path w="817245" h="548639">
                  <a:moveTo>
                    <a:pt x="483108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483108" y="195072"/>
                  </a:lnTo>
                  <a:lnTo>
                    <a:pt x="483108" y="117348"/>
                  </a:lnTo>
                  <a:close/>
                </a:path>
                <a:path w="817245" h="548639">
                  <a:moveTo>
                    <a:pt x="81686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816864" y="77724"/>
                  </a:lnTo>
                  <a:lnTo>
                    <a:pt x="816864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817876" y="1868423"/>
              <a:ext cx="2249805" cy="548640"/>
            </a:xfrm>
            <a:custGeom>
              <a:avLst/>
              <a:gdLst/>
              <a:ahLst/>
              <a:cxnLst/>
              <a:rect l="l" t="t" r="r" b="b"/>
              <a:pathLst>
                <a:path w="2249804" h="548639">
                  <a:moveTo>
                    <a:pt x="2249424" y="469392"/>
                  </a:moveTo>
                  <a:lnTo>
                    <a:pt x="256032" y="469392"/>
                  </a:lnTo>
                  <a:lnTo>
                    <a:pt x="256032" y="548640"/>
                  </a:lnTo>
                  <a:lnTo>
                    <a:pt x="2249424" y="548640"/>
                  </a:lnTo>
                  <a:lnTo>
                    <a:pt x="2249424" y="469392"/>
                  </a:lnTo>
                  <a:close/>
                </a:path>
                <a:path w="2249804" h="548639">
                  <a:moveTo>
                    <a:pt x="2249424" y="352044"/>
                  </a:moveTo>
                  <a:lnTo>
                    <a:pt x="22860" y="352044"/>
                  </a:lnTo>
                  <a:lnTo>
                    <a:pt x="22860" y="429768"/>
                  </a:lnTo>
                  <a:lnTo>
                    <a:pt x="2249424" y="429768"/>
                  </a:lnTo>
                  <a:lnTo>
                    <a:pt x="2249424" y="352044"/>
                  </a:lnTo>
                  <a:close/>
                </a:path>
                <a:path w="2249804" h="548639">
                  <a:moveTo>
                    <a:pt x="2249424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249424" y="312420"/>
                  </a:lnTo>
                  <a:lnTo>
                    <a:pt x="2249424" y="234696"/>
                  </a:lnTo>
                  <a:close/>
                </a:path>
                <a:path w="2249804" h="548639">
                  <a:moveTo>
                    <a:pt x="2249424" y="117348"/>
                  </a:moveTo>
                  <a:lnTo>
                    <a:pt x="460248" y="117348"/>
                  </a:lnTo>
                  <a:lnTo>
                    <a:pt x="460248" y="195072"/>
                  </a:lnTo>
                  <a:lnTo>
                    <a:pt x="2249424" y="195072"/>
                  </a:lnTo>
                  <a:lnTo>
                    <a:pt x="2249424" y="117348"/>
                  </a:lnTo>
                  <a:close/>
                </a:path>
                <a:path w="2249804" h="548639">
                  <a:moveTo>
                    <a:pt x="2249424" y="0"/>
                  </a:moveTo>
                  <a:lnTo>
                    <a:pt x="794004" y="0"/>
                  </a:lnTo>
                  <a:lnTo>
                    <a:pt x="794004" y="77724"/>
                  </a:lnTo>
                  <a:lnTo>
                    <a:pt x="2249424" y="77724"/>
                  </a:lnTo>
                  <a:lnTo>
                    <a:pt x="224942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081654" y="23166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14%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39339" y="219925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2%</a:t>
            </a:r>
            <a:endParaRPr sz="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86505" y="1964182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27%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47313" y="185940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56%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2030" y="1818513"/>
            <a:ext cx="2152015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2035" marR="217170" indent="278130">
              <a:lnSpc>
                <a:spcPct val="128299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</a:t>
            </a:r>
            <a:endParaRPr sz="600" dirty="0">
              <a:latin typeface="Arial"/>
              <a:cs typeface="Arial"/>
            </a:endParaRPr>
          </a:p>
          <a:p>
            <a:pPr marL="1210945" marR="5080" indent="-278765">
              <a:lnSpc>
                <a:spcPct val="126099"/>
              </a:lnSpc>
              <a:spcBef>
                <a:spcPts val="35"/>
              </a:spcBef>
            </a:pP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  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1%  не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удовлетворены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 dirty="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501128" y="1882139"/>
            <a:ext cx="2303145" cy="548640"/>
            <a:chOff x="7501128" y="1882139"/>
            <a:chExt cx="2303145" cy="548640"/>
          </a:xfrm>
        </p:grpSpPr>
        <p:sp>
          <p:nvSpPr>
            <p:cNvPr id="49" name="object 49"/>
            <p:cNvSpPr/>
            <p:nvPr/>
          </p:nvSpPr>
          <p:spPr>
            <a:xfrm>
              <a:off x="7501128" y="1882139"/>
              <a:ext cx="777240" cy="548640"/>
            </a:xfrm>
            <a:custGeom>
              <a:avLst/>
              <a:gdLst/>
              <a:ahLst/>
              <a:cxnLst/>
              <a:rect l="l" t="t" r="r" b="b"/>
              <a:pathLst>
                <a:path w="777240" h="548639">
                  <a:moveTo>
                    <a:pt x="109728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109728" y="312420"/>
                  </a:lnTo>
                  <a:lnTo>
                    <a:pt x="109728" y="234696"/>
                  </a:lnTo>
                  <a:close/>
                </a:path>
                <a:path w="777240" h="548639">
                  <a:moveTo>
                    <a:pt x="170688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170688" y="429768"/>
                  </a:lnTo>
                  <a:lnTo>
                    <a:pt x="170688" y="352044"/>
                  </a:lnTo>
                  <a:close/>
                </a:path>
                <a:path w="777240" h="548639">
                  <a:moveTo>
                    <a:pt x="246888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46888" y="548640"/>
                  </a:lnTo>
                  <a:lnTo>
                    <a:pt x="246888" y="469392"/>
                  </a:lnTo>
                  <a:close/>
                </a:path>
                <a:path w="777240" h="548639">
                  <a:moveTo>
                    <a:pt x="446532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446532" y="195072"/>
                  </a:lnTo>
                  <a:lnTo>
                    <a:pt x="446532" y="117348"/>
                  </a:lnTo>
                  <a:close/>
                </a:path>
                <a:path w="777240" h="548639">
                  <a:moveTo>
                    <a:pt x="777240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0" y="77724"/>
                  </a:lnTo>
                  <a:lnTo>
                    <a:pt x="77724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10856" y="1882139"/>
              <a:ext cx="2193290" cy="548640"/>
            </a:xfrm>
            <a:custGeom>
              <a:avLst/>
              <a:gdLst/>
              <a:ahLst/>
              <a:cxnLst/>
              <a:rect l="l" t="t" r="r" b="b"/>
              <a:pathLst>
                <a:path w="2193290" h="548639">
                  <a:moveTo>
                    <a:pt x="2193036" y="469392"/>
                  </a:moveTo>
                  <a:lnTo>
                    <a:pt x="137160" y="469392"/>
                  </a:lnTo>
                  <a:lnTo>
                    <a:pt x="137160" y="548640"/>
                  </a:lnTo>
                  <a:lnTo>
                    <a:pt x="2193036" y="548640"/>
                  </a:lnTo>
                  <a:lnTo>
                    <a:pt x="2193036" y="469392"/>
                  </a:lnTo>
                  <a:close/>
                </a:path>
                <a:path w="2193290" h="548639">
                  <a:moveTo>
                    <a:pt x="2193036" y="352044"/>
                  </a:moveTo>
                  <a:lnTo>
                    <a:pt x="60960" y="352044"/>
                  </a:lnTo>
                  <a:lnTo>
                    <a:pt x="60960" y="429768"/>
                  </a:lnTo>
                  <a:lnTo>
                    <a:pt x="2193036" y="429768"/>
                  </a:lnTo>
                  <a:lnTo>
                    <a:pt x="2193036" y="352044"/>
                  </a:lnTo>
                  <a:close/>
                </a:path>
                <a:path w="2193290" h="548639">
                  <a:moveTo>
                    <a:pt x="2193036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2193036" y="312420"/>
                  </a:lnTo>
                  <a:lnTo>
                    <a:pt x="2193036" y="234696"/>
                  </a:lnTo>
                  <a:close/>
                </a:path>
                <a:path w="2193290" h="548639">
                  <a:moveTo>
                    <a:pt x="2193036" y="117348"/>
                  </a:moveTo>
                  <a:lnTo>
                    <a:pt x="336804" y="117348"/>
                  </a:lnTo>
                  <a:lnTo>
                    <a:pt x="336804" y="195072"/>
                  </a:lnTo>
                  <a:lnTo>
                    <a:pt x="2193036" y="195072"/>
                  </a:lnTo>
                  <a:lnTo>
                    <a:pt x="2193036" y="117348"/>
                  </a:lnTo>
                  <a:close/>
                </a:path>
                <a:path w="2193290" h="548639">
                  <a:moveTo>
                    <a:pt x="2193036" y="0"/>
                  </a:moveTo>
                  <a:lnTo>
                    <a:pt x="667512" y="0"/>
                  </a:lnTo>
                  <a:lnTo>
                    <a:pt x="667512" y="77724"/>
                  </a:lnTo>
                  <a:lnTo>
                    <a:pt x="2193036" y="77724"/>
                  </a:lnTo>
                  <a:lnTo>
                    <a:pt x="2193036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775193" y="233057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12%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18806" y="2219325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8%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20127" y="2095246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5%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979409" y="1977897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24%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341868" y="1873122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51%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510529" y="1831848"/>
            <a:ext cx="1939289" cy="61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910" marR="5080" indent="389255" algn="r">
              <a:lnSpc>
                <a:spcPct val="1286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7587995" y="4424171"/>
            <a:ext cx="2301240" cy="548640"/>
            <a:chOff x="7587995" y="4424171"/>
            <a:chExt cx="2301240" cy="548640"/>
          </a:xfrm>
        </p:grpSpPr>
        <p:sp>
          <p:nvSpPr>
            <p:cNvPr id="58" name="object 58"/>
            <p:cNvSpPr/>
            <p:nvPr/>
          </p:nvSpPr>
          <p:spPr>
            <a:xfrm>
              <a:off x="7587996" y="4424171"/>
              <a:ext cx="815340" cy="548640"/>
            </a:xfrm>
            <a:custGeom>
              <a:avLst/>
              <a:gdLst/>
              <a:ahLst/>
              <a:cxnLst/>
              <a:rect l="l" t="t" r="r" b="b"/>
              <a:pathLst>
                <a:path w="815340" h="548639">
                  <a:moveTo>
                    <a:pt x="88392" y="236220"/>
                  </a:moveTo>
                  <a:lnTo>
                    <a:pt x="0" y="236220"/>
                  </a:lnTo>
                  <a:lnTo>
                    <a:pt x="0" y="313944"/>
                  </a:lnTo>
                  <a:lnTo>
                    <a:pt x="88392" y="313944"/>
                  </a:lnTo>
                  <a:lnTo>
                    <a:pt x="88392" y="236220"/>
                  </a:lnTo>
                  <a:close/>
                </a:path>
                <a:path w="815340" h="548639">
                  <a:moveTo>
                    <a:pt x="129540" y="353568"/>
                  </a:moveTo>
                  <a:lnTo>
                    <a:pt x="0" y="353568"/>
                  </a:lnTo>
                  <a:lnTo>
                    <a:pt x="0" y="431292"/>
                  </a:lnTo>
                  <a:lnTo>
                    <a:pt x="129540" y="431292"/>
                  </a:lnTo>
                  <a:lnTo>
                    <a:pt x="129540" y="353568"/>
                  </a:lnTo>
                  <a:close/>
                </a:path>
                <a:path w="815340" h="548639">
                  <a:moveTo>
                    <a:pt x="149352" y="470916"/>
                  </a:moveTo>
                  <a:lnTo>
                    <a:pt x="0" y="470916"/>
                  </a:lnTo>
                  <a:lnTo>
                    <a:pt x="0" y="548640"/>
                  </a:lnTo>
                  <a:lnTo>
                    <a:pt x="149352" y="548640"/>
                  </a:lnTo>
                  <a:lnTo>
                    <a:pt x="149352" y="470916"/>
                  </a:lnTo>
                  <a:close/>
                </a:path>
                <a:path w="815340" h="548639">
                  <a:moveTo>
                    <a:pt x="502920" y="117348"/>
                  </a:moveTo>
                  <a:lnTo>
                    <a:pt x="0" y="117348"/>
                  </a:lnTo>
                  <a:lnTo>
                    <a:pt x="0" y="196596"/>
                  </a:lnTo>
                  <a:lnTo>
                    <a:pt x="502920" y="196596"/>
                  </a:lnTo>
                  <a:lnTo>
                    <a:pt x="502920" y="117348"/>
                  </a:lnTo>
                  <a:close/>
                </a:path>
                <a:path w="815340" h="548639">
                  <a:moveTo>
                    <a:pt x="815340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815340" y="79248"/>
                  </a:lnTo>
                  <a:lnTo>
                    <a:pt x="815340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76388" y="4424171"/>
              <a:ext cx="2212975" cy="548640"/>
            </a:xfrm>
            <a:custGeom>
              <a:avLst/>
              <a:gdLst/>
              <a:ahLst/>
              <a:cxnLst/>
              <a:rect l="l" t="t" r="r" b="b"/>
              <a:pathLst>
                <a:path w="2212975" h="548639">
                  <a:moveTo>
                    <a:pt x="2212848" y="470916"/>
                  </a:moveTo>
                  <a:lnTo>
                    <a:pt x="60960" y="470916"/>
                  </a:lnTo>
                  <a:lnTo>
                    <a:pt x="60960" y="548640"/>
                  </a:lnTo>
                  <a:lnTo>
                    <a:pt x="2212848" y="548640"/>
                  </a:lnTo>
                  <a:lnTo>
                    <a:pt x="2212848" y="470916"/>
                  </a:lnTo>
                  <a:close/>
                </a:path>
                <a:path w="2212975" h="548639">
                  <a:moveTo>
                    <a:pt x="2212848" y="353568"/>
                  </a:moveTo>
                  <a:lnTo>
                    <a:pt x="41148" y="353568"/>
                  </a:lnTo>
                  <a:lnTo>
                    <a:pt x="41148" y="431292"/>
                  </a:lnTo>
                  <a:lnTo>
                    <a:pt x="2212848" y="431292"/>
                  </a:lnTo>
                  <a:lnTo>
                    <a:pt x="2212848" y="353568"/>
                  </a:lnTo>
                  <a:close/>
                </a:path>
                <a:path w="2212975" h="548639">
                  <a:moveTo>
                    <a:pt x="2212848" y="236220"/>
                  </a:moveTo>
                  <a:lnTo>
                    <a:pt x="0" y="236220"/>
                  </a:lnTo>
                  <a:lnTo>
                    <a:pt x="0" y="313944"/>
                  </a:lnTo>
                  <a:lnTo>
                    <a:pt x="2212848" y="313944"/>
                  </a:lnTo>
                  <a:lnTo>
                    <a:pt x="2212848" y="236220"/>
                  </a:lnTo>
                  <a:close/>
                </a:path>
                <a:path w="2212975" h="548639">
                  <a:moveTo>
                    <a:pt x="2212848" y="117348"/>
                  </a:moveTo>
                  <a:lnTo>
                    <a:pt x="414528" y="117348"/>
                  </a:lnTo>
                  <a:lnTo>
                    <a:pt x="414528" y="196596"/>
                  </a:lnTo>
                  <a:lnTo>
                    <a:pt x="2212848" y="196596"/>
                  </a:lnTo>
                  <a:lnTo>
                    <a:pt x="2212848" y="117348"/>
                  </a:lnTo>
                  <a:close/>
                </a:path>
                <a:path w="2212975" h="548639">
                  <a:moveTo>
                    <a:pt x="2212848" y="0"/>
                  </a:moveTo>
                  <a:lnTo>
                    <a:pt x="726948" y="0"/>
                  </a:lnTo>
                  <a:lnTo>
                    <a:pt x="726948" y="79248"/>
                  </a:lnTo>
                  <a:lnTo>
                    <a:pt x="2212848" y="79248"/>
                  </a:lnTo>
                  <a:lnTo>
                    <a:pt x="2212848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783448" y="487387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745983" y="4762627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6%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95056" y="4638802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4%</a:t>
            </a:r>
            <a:endParaRPr sz="6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132191" y="4521454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28%</a:t>
            </a:r>
            <a:endParaRPr sz="6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47278" y="4416679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55%</a:t>
            </a:r>
            <a:endParaRPr sz="6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596254" y="4375784"/>
            <a:ext cx="1939289" cy="61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0910" marR="5080" indent="389255" algn="r">
              <a:lnSpc>
                <a:spcPct val="128499"/>
              </a:lnSpc>
              <a:spcBef>
                <a:spcPts val="95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9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551419" y="3171444"/>
            <a:ext cx="2301240" cy="548640"/>
            <a:chOff x="7551419" y="3171444"/>
            <a:chExt cx="2301240" cy="548640"/>
          </a:xfrm>
        </p:grpSpPr>
        <p:sp>
          <p:nvSpPr>
            <p:cNvPr id="67" name="object 67"/>
            <p:cNvSpPr/>
            <p:nvPr/>
          </p:nvSpPr>
          <p:spPr>
            <a:xfrm>
              <a:off x="7551420" y="3171443"/>
              <a:ext cx="745490" cy="548640"/>
            </a:xfrm>
            <a:custGeom>
              <a:avLst/>
              <a:gdLst/>
              <a:ahLst/>
              <a:cxnLst/>
              <a:rect l="l" t="t" r="r" b="b"/>
              <a:pathLst>
                <a:path w="745490" h="548639">
                  <a:moveTo>
                    <a:pt x="149352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149352" y="548640"/>
                  </a:lnTo>
                  <a:lnTo>
                    <a:pt x="149352" y="469392"/>
                  </a:lnTo>
                  <a:close/>
                </a:path>
                <a:path w="745490" h="548639">
                  <a:moveTo>
                    <a:pt x="149352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149352" y="429768"/>
                  </a:lnTo>
                  <a:lnTo>
                    <a:pt x="149352" y="352044"/>
                  </a:lnTo>
                  <a:close/>
                </a:path>
                <a:path w="745490" h="548639">
                  <a:moveTo>
                    <a:pt x="350520" y="234696"/>
                  </a:moveTo>
                  <a:lnTo>
                    <a:pt x="0" y="234696"/>
                  </a:lnTo>
                  <a:lnTo>
                    <a:pt x="0" y="312420"/>
                  </a:lnTo>
                  <a:lnTo>
                    <a:pt x="350520" y="312420"/>
                  </a:lnTo>
                  <a:lnTo>
                    <a:pt x="350520" y="234696"/>
                  </a:lnTo>
                  <a:close/>
                </a:path>
                <a:path w="745490" h="548639">
                  <a:moveTo>
                    <a:pt x="382524" y="117348"/>
                  </a:moveTo>
                  <a:lnTo>
                    <a:pt x="0" y="117348"/>
                  </a:lnTo>
                  <a:lnTo>
                    <a:pt x="0" y="195072"/>
                  </a:lnTo>
                  <a:lnTo>
                    <a:pt x="382524" y="195072"/>
                  </a:lnTo>
                  <a:lnTo>
                    <a:pt x="382524" y="117348"/>
                  </a:lnTo>
                  <a:close/>
                </a:path>
                <a:path w="745490" h="548639">
                  <a:moveTo>
                    <a:pt x="745236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45236" y="77724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700772" y="3171443"/>
              <a:ext cx="2152015" cy="548640"/>
            </a:xfrm>
            <a:custGeom>
              <a:avLst/>
              <a:gdLst/>
              <a:ahLst/>
              <a:cxnLst/>
              <a:rect l="l" t="t" r="r" b="b"/>
              <a:pathLst>
                <a:path w="2152015" h="548639">
                  <a:moveTo>
                    <a:pt x="2151888" y="469392"/>
                  </a:moveTo>
                  <a:lnTo>
                    <a:pt x="0" y="469392"/>
                  </a:lnTo>
                  <a:lnTo>
                    <a:pt x="0" y="548640"/>
                  </a:lnTo>
                  <a:lnTo>
                    <a:pt x="2151888" y="548640"/>
                  </a:lnTo>
                  <a:lnTo>
                    <a:pt x="2151888" y="469392"/>
                  </a:lnTo>
                  <a:close/>
                </a:path>
                <a:path w="2152015" h="548639">
                  <a:moveTo>
                    <a:pt x="2151888" y="352044"/>
                  </a:moveTo>
                  <a:lnTo>
                    <a:pt x="0" y="352044"/>
                  </a:lnTo>
                  <a:lnTo>
                    <a:pt x="0" y="429768"/>
                  </a:lnTo>
                  <a:lnTo>
                    <a:pt x="2151888" y="429768"/>
                  </a:lnTo>
                  <a:lnTo>
                    <a:pt x="2151888" y="352044"/>
                  </a:lnTo>
                  <a:close/>
                </a:path>
                <a:path w="2152015" h="548639">
                  <a:moveTo>
                    <a:pt x="2151888" y="234696"/>
                  </a:moveTo>
                  <a:lnTo>
                    <a:pt x="201168" y="234696"/>
                  </a:lnTo>
                  <a:lnTo>
                    <a:pt x="201168" y="312420"/>
                  </a:lnTo>
                  <a:lnTo>
                    <a:pt x="2151888" y="312420"/>
                  </a:lnTo>
                  <a:lnTo>
                    <a:pt x="2151888" y="234696"/>
                  </a:lnTo>
                  <a:close/>
                </a:path>
                <a:path w="2152015" h="548639">
                  <a:moveTo>
                    <a:pt x="2151888" y="117348"/>
                  </a:moveTo>
                  <a:lnTo>
                    <a:pt x="233172" y="117348"/>
                  </a:lnTo>
                  <a:lnTo>
                    <a:pt x="233172" y="195072"/>
                  </a:lnTo>
                  <a:lnTo>
                    <a:pt x="2151888" y="195072"/>
                  </a:lnTo>
                  <a:lnTo>
                    <a:pt x="2151888" y="117348"/>
                  </a:lnTo>
                  <a:close/>
                </a:path>
                <a:path w="2152015" h="548639">
                  <a:moveTo>
                    <a:pt x="2151888" y="0"/>
                  </a:moveTo>
                  <a:lnTo>
                    <a:pt x="595884" y="0"/>
                  </a:lnTo>
                  <a:lnTo>
                    <a:pt x="595884" y="77724"/>
                  </a:lnTo>
                  <a:lnTo>
                    <a:pt x="2151888" y="77724"/>
                  </a:lnTo>
                  <a:lnTo>
                    <a:pt x="2151888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7746872" y="3619880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19821" y="3509009"/>
            <a:ext cx="136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7%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946517" y="338493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18%</a:t>
            </a:r>
            <a:endParaRPr sz="6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984997" y="3267583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20%</a:t>
            </a:r>
            <a:endParaRPr sz="6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324850" y="3162680"/>
            <a:ext cx="1790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48%</a:t>
            </a:r>
            <a:endParaRPr sz="6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59678" y="3121913"/>
            <a:ext cx="1939289" cy="61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910" marR="5080" indent="389255" algn="r">
              <a:lnSpc>
                <a:spcPct val="1284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скорее удовлетворены 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с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к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орее</a:t>
            </a:r>
            <a:r>
              <a:rPr sz="600" b="1" spc="-2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е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у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довле</a:t>
            </a:r>
            <a:r>
              <a:rPr sz="600" b="1" spc="-20" dirty="0">
                <a:solidFill>
                  <a:srgbClr val="46559F"/>
                </a:solidFill>
                <a:latin typeface="Arial"/>
                <a:cs typeface="Arial"/>
              </a:rPr>
              <a:t>т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воре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ы 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 удовлетворены</a:t>
            </a:r>
            <a:endParaRPr sz="600" dirty="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4"/>
              </a:spcBef>
            </a:pP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затруднились </a:t>
            </a:r>
            <a:r>
              <a:rPr sz="600" b="1" spc="-10" dirty="0">
                <a:solidFill>
                  <a:srgbClr val="46559F"/>
                </a:solidFill>
                <a:latin typeface="Arial"/>
                <a:cs typeface="Arial"/>
              </a:rPr>
              <a:t>ответить,</a:t>
            </a:r>
            <a:r>
              <a:rPr sz="600" b="1" spc="30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не</a:t>
            </a:r>
            <a:r>
              <a:rPr sz="600" b="1" dirty="0">
                <a:solidFill>
                  <a:srgbClr val="46559F"/>
                </a:solidFill>
                <a:latin typeface="Arial"/>
                <a:cs typeface="Arial"/>
              </a:rPr>
              <a:t> пользовались</a:t>
            </a:r>
            <a:r>
              <a:rPr sz="600" b="1" spc="-35" dirty="0">
                <a:solidFill>
                  <a:srgbClr val="46559F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46559F"/>
                </a:solidFill>
                <a:latin typeface="Arial"/>
                <a:cs typeface="Arial"/>
              </a:rPr>
              <a:t>услугой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14273" y="6335369"/>
            <a:ext cx="756475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*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По</a:t>
            </a:r>
            <a:r>
              <a:rPr sz="600" i="1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данным</a:t>
            </a:r>
            <a:r>
              <a:rPr sz="6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социологического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исследования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удовлетворенности</a:t>
            </a:r>
            <a:r>
              <a:rPr sz="600" i="1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населения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 деятельностью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руководителей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органов местного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самоуправления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муниципальных</a:t>
            </a:r>
            <a:r>
              <a:rPr sz="6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образований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Амурской</a:t>
            </a:r>
            <a:r>
              <a:rPr sz="600" i="1" spc="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>
                <a:solidFill>
                  <a:srgbClr val="A6A6A6"/>
                </a:solidFill>
                <a:latin typeface="Arial"/>
                <a:cs typeface="Arial"/>
              </a:rPr>
              <a:t>области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spc="-5" dirty="0" err="1">
                <a:solidFill>
                  <a:srgbClr val="A6A6A6"/>
                </a:solidFill>
                <a:latin typeface="Arial"/>
                <a:cs typeface="Arial"/>
              </a:rPr>
              <a:t>за</a:t>
            </a:r>
            <a:r>
              <a:rPr sz="600" i="1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202</a:t>
            </a:r>
            <a:r>
              <a:rPr lang="ru-RU" sz="600" i="1" dirty="0">
                <a:solidFill>
                  <a:srgbClr val="A6A6A6"/>
                </a:solidFill>
                <a:latin typeface="Arial"/>
                <a:cs typeface="Arial"/>
              </a:rPr>
              <a:t>4</a:t>
            </a:r>
            <a:r>
              <a:rPr sz="600" i="1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rgbClr val="A6A6A6"/>
                </a:solidFill>
                <a:latin typeface="Arial"/>
                <a:cs typeface="Arial"/>
              </a:rPr>
              <a:t>год.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9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http://www.magdagachi.ru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МАГДАГАЧИНСКОГО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384722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28665</TotalTime>
  <Words>6306</Words>
  <Application>Microsoft Office PowerPoint</Application>
  <PresentationFormat>Лист A4 (210x297 мм)</PresentationFormat>
  <Paragraphs>1308</Paragraphs>
  <Slides>41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ОЦЕНКА КАЧЕСТВА УСЛУГ, ПРЕДОСТАВЛЯЕМЫХ В СОЦИАЛЬНОЙ СФЕРЕ</vt:lpstr>
      <vt:lpstr>Показатели обеспечения повышения уровня качества жизни по направлению «Потребление услуг»</vt:lpstr>
      <vt:lpstr>Презентация PowerPoint</vt:lpstr>
      <vt:lpstr>Презентация PowerPoint</vt:lpstr>
      <vt:lpstr>ПАМЯТНИКИ МАГДАГАЧИНСКОГО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УДОВЛЕТВОРЕННОСТЬ НАСЕЛЕНИЯ В 2024 году (% ОТ ЧИСЛА ОПРОШЕННЫХ)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МЕРЫ ПОДДЕРЖКИ   ИНВЕСТОРОВ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ВЗАИМОДЕЙСТВИЕ С ИНВЕСТОРАМИ</vt:lpstr>
      <vt:lpstr>КОНТАКТЫ ВЗАИМОДЕЙСТВИЕ С ИНВЕСТОРАМИ</vt:lpstr>
      <vt:lpstr>КОНТАКТЫ ВЗАИМОДЕЙСТВИЕ С ИНВЕСТОРАМИ</vt:lpstr>
      <vt:lpstr>Презентация PowerPoint</vt:lpstr>
      <vt:lpstr>ПРИЛОЖЕНИЕ НОРМАТИВНО-ПРАВОВЫЕ АКТЫ</vt:lpstr>
      <vt:lpstr>ПРИЛОЖЕНИЕ «ИНВЕСТИЦИОННЫЕ ПЛОЩАДКИ»</vt:lpstr>
      <vt:lpstr>ПРИЛОЖЕНИЕ «ИНВЕСТИЦИОННЫЕ ПЛОЩАДКИ»</vt:lpstr>
      <vt:lpstr>ПЕРЕЧЕНЬ НЕЗАДЕЙСТВОВАННЫХ ПЛОЩАДЕЙ  НА ПРЕДПРИЯТИЯХ И УЧРЕЖДЕНИЯХ</vt:lpstr>
      <vt:lpstr>ПЕРЕЧЕНЬ НЕЗАДЕЙСТВОВАННЫХ ПЛОЩАДЕЙ  НА ПРЕДПРИЯТИЯХ И УЧРЕЖДЕНИЯХ</vt:lpstr>
      <vt:lpstr>ПРИЛОЖЕНИЕ ПЕРЕЧЕНЬ НЕИСПОЛЬЗУЕМЫХ ЗЕМЕЛЬНЫХ УЧАСТКОВ,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User</cp:lastModifiedBy>
  <cp:revision>448</cp:revision>
  <cp:lastPrinted>2024-08-13T04:24:56Z</cp:lastPrinted>
  <dcterms:created xsi:type="dcterms:W3CDTF">2023-11-22T14:19:10Z</dcterms:created>
  <dcterms:modified xsi:type="dcterms:W3CDTF">2025-10-20T06:15:43Z</dcterms:modified>
</cp:coreProperties>
</file>