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4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8BDA8-7F7E-4FF3-88C3-BAF3228EFDA0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4BEC9-0776-419D-8E48-979F823F3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14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4BEC9-0776-419D-8E48-979F823F38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098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7559040"/>
          </a:xfrm>
          <a:custGeom>
            <a:avLst/>
            <a:gdLst/>
            <a:ahLst/>
            <a:cxnLst/>
            <a:rect l="l" t="t" r="r" b="b"/>
            <a:pathLst>
              <a:path w="10692130" h="7559040">
                <a:moveTo>
                  <a:pt x="10692130" y="0"/>
                </a:moveTo>
                <a:lnTo>
                  <a:pt x="0" y="0"/>
                </a:lnTo>
                <a:lnTo>
                  <a:pt x="0" y="7559040"/>
                </a:lnTo>
                <a:lnTo>
                  <a:pt x="10692130" y="7559040"/>
                </a:lnTo>
                <a:lnTo>
                  <a:pt x="1069213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356" y="566673"/>
            <a:ext cx="2588895" cy="135325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-2540" algn="ctr">
              <a:lnSpc>
                <a:spcPct val="95900"/>
              </a:lnSpc>
              <a:spcBef>
                <a:spcPts val="185"/>
              </a:spcBef>
            </a:pP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Проект:</a:t>
            </a:r>
            <a:r>
              <a:rPr sz="1800" b="1" spc="-6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разведение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крупного</a:t>
            </a:r>
            <a:r>
              <a:rPr sz="1800" b="1" spc="-5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рогатого</a:t>
            </a:r>
            <a:r>
              <a:rPr sz="1800" b="1" spc="-5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 err="1">
                <a:solidFill>
                  <a:srgbClr val="0000FF"/>
                </a:solidFill>
                <a:latin typeface="Times New Roman"/>
                <a:cs typeface="Times New Roman"/>
              </a:rPr>
              <a:t>скота</a:t>
            </a:r>
            <a:r>
              <a:rPr sz="18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1800" b="1" spc="-20" dirty="0" smtClean="0">
                <a:solidFill>
                  <a:srgbClr val="0000FF"/>
                </a:solidFill>
                <a:latin typeface="Times New Roman"/>
                <a:cs typeface="Times New Roman"/>
              </a:rPr>
              <a:t>молочной породы</a:t>
            </a:r>
            <a:r>
              <a:rPr sz="1800" b="1" spc="-6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на </a:t>
            </a:r>
            <a:r>
              <a:rPr sz="1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территории</a:t>
            </a:r>
            <a:r>
              <a:rPr sz="1800" b="1" spc="-1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1800" b="1" spc="-1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городского округа города Райчихинск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1395" y="2078744"/>
            <a:ext cx="3187572" cy="230704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Инвестор:</a:t>
            </a:r>
            <a:endParaRPr sz="1400" dirty="0">
              <a:latin typeface="Times New Roman"/>
              <a:cs typeface="Times New Roman"/>
            </a:endParaRPr>
          </a:p>
          <a:p>
            <a:pPr marL="12700" marR="156210">
              <a:lnSpc>
                <a:spcPts val="1610"/>
              </a:lnSpc>
              <a:spcBef>
                <a:spcPts val="75"/>
              </a:spcBef>
            </a:pPr>
            <a:r>
              <a:rPr lang="ru-RU" sz="1400" dirty="0" smtClean="0">
                <a:latin typeface="Times New Roman"/>
                <a:cs typeface="Times New Roman"/>
              </a:rPr>
              <a:t>Василькова Наталья Анатольевна</a:t>
            </a:r>
          </a:p>
          <a:p>
            <a:pPr marL="12700" marR="156210">
              <a:lnSpc>
                <a:spcPts val="1610"/>
              </a:lnSpc>
              <a:spcBef>
                <a:spcPts val="75"/>
              </a:spcBef>
            </a:pPr>
            <a:r>
              <a:rPr sz="1400" dirty="0" smtClean="0">
                <a:latin typeface="Times New Roman"/>
                <a:cs typeface="Times New Roman"/>
              </a:rPr>
              <a:t>(</a:t>
            </a:r>
            <a:r>
              <a:rPr lang="ru-RU" sz="1400" dirty="0" smtClean="0">
                <a:latin typeface="Times New Roman"/>
                <a:cs typeface="Times New Roman"/>
              </a:rPr>
              <a:t>индивидуальный предприниматель)</a:t>
            </a:r>
            <a:r>
              <a:rPr sz="1400" spc="-20" dirty="0" smtClean="0">
                <a:latin typeface="Times New Roman"/>
                <a:cs typeface="Times New Roman"/>
              </a:rPr>
              <a:t> </a:t>
            </a:r>
            <a:endParaRPr lang="ru-RU" sz="1400" spc="-20" dirty="0" smtClean="0">
              <a:latin typeface="Times New Roman"/>
              <a:cs typeface="Times New Roman"/>
            </a:endParaRPr>
          </a:p>
          <a:p>
            <a:pPr marL="12700" marR="156210">
              <a:lnSpc>
                <a:spcPts val="1610"/>
              </a:lnSpc>
              <a:spcBef>
                <a:spcPts val="75"/>
              </a:spcBef>
            </a:pPr>
            <a:r>
              <a:rPr sz="1400" dirty="0" err="1" smtClean="0">
                <a:latin typeface="Times New Roman"/>
                <a:cs typeface="Times New Roman"/>
              </a:rPr>
              <a:t>Место</a:t>
            </a:r>
            <a:r>
              <a:rPr sz="1400" spc="-55" dirty="0" smtClean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реализации: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545"/>
              </a:lnSpc>
            </a:pPr>
            <a:r>
              <a:rPr sz="1400" dirty="0">
                <a:latin typeface="Times New Roman"/>
                <a:cs typeface="Times New Roman"/>
              </a:rPr>
              <a:t>Амурская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область,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lang="ru-RU" sz="1400" spc="-20" dirty="0" err="1" smtClean="0">
                <a:latin typeface="Times New Roman"/>
                <a:cs typeface="Times New Roman"/>
              </a:rPr>
              <a:t>г.Райчихинск</a:t>
            </a:r>
            <a:r>
              <a:rPr sz="1400" spc="-10" dirty="0" smtClean="0">
                <a:latin typeface="Times New Roman"/>
                <a:cs typeface="Times New Roman"/>
              </a:rPr>
              <a:t>,</a:t>
            </a:r>
            <a:r>
              <a:rPr lang="ru-RU" sz="1400" spc="-10" dirty="0" smtClean="0">
                <a:latin typeface="Times New Roman"/>
                <a:cs typeface="Times New Roman"/>
              </a:rPr>
              <a:t> ул. Надежды</a:t>
            </a:r>
            <a:endParaRPr sz="1400" dirty="0">
              <a:latin typeface="Times New Roman"/>
              <a:cs typeface="Times New Roman"/>
            </a:endParaRPr>
          </a:p>
          <a:p>
            <a:pPr marL="12700" marR="668655">
              <a:lnSpc>
                <a:spcPts val="1610"/>
              </a:lnSpc>
              <a:spcBef>
                <a:spcPts val="90"/>
              </a:spcBef>
            </a:pPr>
            <a:r>
              <a:rPr sz="1400" dirty="0">
                <a:latin typeface="Times New Roman"/>
                <a:cs typeface="Times New Roman"/>
              </a:rPr>
              <a:t>Срок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реализации: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 smtClean="0">
                <a:latin typeface="Times New Roman"/>
                <a:cs typeface="Times New Roman"/>
              </a:rPr>
              <a:t>20</a:t>
            </a:r>
            <a:r>
              <a:rPr lang="ru-RU" sz="1400" dirty="0" smtClean="0">
                <a:latin typeface="Times New Roman"/>
                <a:cs typeface="Times New Roman"/>
              </a:rPr>
              <a:t>24</a:t>
            </a:r>
            <a:r>
              <a:rPr sz="1400" spc="-15" dirty="0" smtClean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0" dirty="0" smtClean="0">
                <a:latin typeface="Times New Roman"/>
                <a:cs typeface="Times New Roman"/>
              </a:rPr>
              <a:t>20</a:t>
            </a:r>
            <a:r>
              <a:rPr lang="ru-RU" sz="1400" spc="-20" dirty="0" smtClean="0">
                <a:latin typeface="Times New Roman"/>
                <a:cs typeface="Times New Roman"/>
              </a:rPr>
              <a:t>28</a:t>
            </a:r>
            <a:r>
              <a:rPr sz="1400" spc="-20" dirty="0" smtClean="0">
                <a:latin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cs typeface="Times New Roman"/>
              </a:rPr>
              <a:t>Объем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 err="1" smtClean="0">
                <a:latin typeface="Times New Roman"/>
                <a:cs typeface="Times New Roman"/>
              </a:rPr>
              <a:t>инвестиций</a:t>
            </a:r>
            <a:r>
              <a:rPr sz="1400" spc="-10" dirty="0" smtClean="0">
                <a:latin typeface="Times New Roman"/>
                <a:cs typeface="Times New Roman"/>
              </a:rPr>
              <a:t>:</a:t>
            </a:r>
            <a:r>
              <a:rPr lang="ru-RU" sz="1400" spc="-10" dirty="0" smtClean="0">
                <a:latin typeface="Times New Roman"/>
                <a:cs typeface="Times New Roman"/>
              </a:rPr>
              <a:t>6,6</a:t>
            </a:r>
            <a:r>
              <a:rPr sz="1400" spc="-5" dirty="0" smtClean="0">
                <a:latin typeface="Times New Roman"/>
                <a:cs typeface="Times New Roman"/>
              </a:rPr>
              <a:t> </a:t>
            </a:r>
            <a:r>
              <a:rPr sz="1400" spc="-10" dirty="0" err="1">
                <a:latin typeface="Times New Roman"/>
                <a:cs typeface="Times New Roman"/>
              </a:rPr>
              <a:t>млн</a:t>
            </a:r>
            <a:r>
              <a:rPr sz="1400" spc="-10" dirty="0" smtClean="0">
                <a:latin typeface="Times New Roman"/>
                <a:cs typeface="Times New Roman"/>
              </a:rPr>
              <a:t>.</a:t>
            </a:r>
            <a:r>
              <a:rPr lang="ru-RU" sz="1400" spc="-10" dirty="0" smtClean="0">
                <a:latin typeface="Times New Roman"/>
                <a:cs typeface="Times New Roman"/>
              </a:rPr>
              <a:t> </a:t>
            </a:r>
            <a:r>
              <a:rPr sz="1400" spc="-10" dirty="0" err="1" smtClean="0">
                <a:latin typeface="Times New Roman"/>
                <a:cs typeface="Times New Roman"/>
              </a:rPr>
              <a:t>руб</a:t>
            </a:r>
            <a:r>
              <a:rPr sz="1400" spc="-10" dirty="0" smtClean="0">
                <a:latin typeface="Times New Roman"/>
                <a:cs typeface="Times New Roman"/>
              </a:rPr>
              <a:t>.</a:t>
            </a:r>
            <a:endParaRPr lang="ru-RU" sz="1400" spc="-10" dirty="0" smtClean="0">
              <a:latin typeface="Times New Roman"/>
              <a:cs typeface="Times New Roman"/>
            </a:endParaRPr>
          </a:p>
          <a:p>
            <a:pPr marL="12700" marR="668655">
              <a:lnSpc>
                <a:spcPts val="1610"/>
              </a:lnSpc>
              <a:spcBef>
                <a:spcPts val="90"/>
              </a:spcBef>
            </a:pPr>
            <a:r>
              <a:rPr lang="ru-RU" sz="1400" spc="-10" dirty="0" smtClean="0">
                <a:latin typeface="Times New Roman"/>
                <a:cs typeface="Times New Roman"/>
              </a:rPr>
              <a:t>Создание 2 рабочих мест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</a:pPr>
            <a:r>
              <a:rPr sz="1400" dirty="0" err="1" smtClean="0">
                <a:latin typeface="Times New Roman"/>
                <a:cs typeface="Times New Roman"/>
              </a:rPr>
              <a:t>Сфера</a:t>
            </a:r>
            <a:r>
              <a:rPr sz="1400" spc="-35" dirty="0" smtClean="0">
                <a:latin typeface="Times New Roman"/>
                <a:cs typeface="Times New Roman"/>
              </a:rPr>
              <a:t> </a:t>
            </a:r>
            <a:r>
              <a:rPr sz="1400" spc="-10" dirty="0" err="1" smtClean="0">
                <a:latin typeface="Times New Roman"/>
                <a:cs typeface="Times New Roman"/>
              </a:rPr>
              <a:t>реализации</a:t>
            </a:r>
            <a:r>
              <a:rPr sz="1400" spc="-10" dirty="0" smtClean="0">
                <a:latin typeface="Times New Roman"/>
                <a:cs typeface="Times New Roman"/>
              </a:rPr>
              <a:t>:</a:t>
            </a:r>
            <a:r>
              <a:rPr lang="ru-RU" sz="1400" spc="-10" dirty="0" smtClean="0">
                <a:latin typeface="Times New Roman"/>
                <a:cs typeface="Times New Roman"/>
              </a:rPr>
              <a:t> разведение крупного рогатого скота молочной породы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1346" y="3570223"/>
            <a:ext cx="3035300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462405" algn="l"/>
                <a:tab pos="1875155" algn="l"/>
                <a:tab pos="2331720" algn="l"/>
              </a:tabLst>
            </a:pP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78357" y="3024632"/>
            <a:ext cx="3041015" cy="432939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Василькова Наталья Анатольевна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экономическое образование,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ведением личного подсобного хозяйства с 2017 года. Разведением крупного рогатого скота молочного направления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 По состоянию на 01.01.2024 имелись: коровник, 10 голов коров молочной породы.  В 2024 году получила грант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Агростартап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Министерства сельского хозяйства для  развития фермерского хозяйства,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специализирующегося на разведении КРС молочного направления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полученные средства гранта  приобретена сельхозтехника: трактор, тракторный самосвальный прицеп, погрузчик навесной фронтальный.   Также запланировано приобретение 10 голов коров молочной породы. </a:t>
            </a:r>
            <a:endParaRPr lang="ru-RU" sz="1400" dirty="0"/>
          </a:p>
        </p:txBody>
      </p:sp>
      <p:sp>
        <p:nvSpPr>
          <p:cNvPr id="14" name="object 14"/>
          <p:cNvSpPr txBox="1"/>
          <p:nvPr/>
        </p:nvSpPr>
        <p:spPr>
          <a:xfrm>
            <a:off x="7374763" y="740410"/>
            <a:ext cx="3035935" cy="22737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just">
              <a:lnSpc>
                <a:spcPct val="95800"/>
              </a:lnSpc>
              <a:spcBef>
                <a:spcPts val="160"/>
              </a:spcBef>
            </a:pPr>
            <a:r>
              <a:rPr sz="1400" spc="-10" dirty="0" smtClean="0">
                <a:latin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157" y="4581889"/>
            <a:ext cx="3183541" cy="24906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78762" y="200025"/>
            <a:ext cx="32766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4813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 планах индивидуального  предпринимателя - развитие животноводческой фермы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личного подсобного хозяйства.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Цель: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малого предприятия для рентабельного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производства  молока  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побочных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новых рабочих мест;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-получение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прибыли с целью увеличения благосостояния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наемных работников;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-поступление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налоговых отчислений в 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бюджет;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-увеличение объемов производства молочной продукции.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 договор на закупку сырого молока с перерабатывающим предприятием.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D:\Клименко\Сельхоз\ИП Василькова\фото техники\image-111-04-25-05-16.jpe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" t="21604" r="-366" b="22919"/>
          <a:stretch/>
        </p:blipFill>
        <p:spPr bwMode="auto">
          <a:xfrm>
            <a:off x="366697" y="4619625"/>
            <a:ext cx="3152775" cy="24528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D:\Клименко\Сельхоз\ИП Василькова\фото техники\image-11-04-25-05-17.jpe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7" b="3316"/>
          <a:stretch/>
        </p:blipFill>
        <p:spPr bwMode="auto">
          <a:xfrm>
            <a:off x="3925818" y="594805"/>
            <a:ext cx="2993554" cy="21198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227</Words>
  <Application>Microsoft Office PowerPoint</Application>
  <PresentationFormat>Произвольный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Otdeconom</cp:lastModifiedBy>
  <cp:revision>28</cp:revision>
  <cp:lastPrinted>2025-04-15T04:24:30Z</cp:lastPrinted>
  <dcterms:created xsi:type="dcterms:W3CDTF">2025-04-11T01:43:30Z</dcterms:created>
  <dcterms:modified xsi:type="dcterms:W3CDTF">2025-04-15T06:11:57Z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2025-04-11T00:00:00Z</vt:filetime>
  </property>
  <property fmtid="{D5CDD505-2E9C-101B-9397-08002B2CF9AE}" pid="5" name="Producer">
    <vt:lpwstr>www.ilovepdf.com</vt:lpwstr>
  </property>
</Properties>
</file>