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265748031496064E-2"/>
          <c:y val="0.11709374279689082"/>
          <c:w val="0.90901550196850389"/>
          <c:h val="0.767963227856592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безработных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на 01.01.2021</c:v>
                </c:pt>
                <c:pt idx="1">
                  <c:v>на 01.01.2022</c:v>
                </c:pt>
                <c:pt idx="2">
                  <c:v>на 01.01.2023</c:v>
                </c:pt>
                <c:pt idx="3">
                  <c:v>на 01.01.2024</c:v>
                </c:pt>
                <c:pt idx="4">
                  <c:v>на 01.01.2025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230</c:v>
                </c:pt>
                <c:pt idx="1">
                  <c:v>119</c:v>
                </c:pt>
                <c:pt idx="2">
                  <c:v>91</c:v>
                </c:pt>
                <c:pt idx="3">
                  <c:v>49</c:v>
                </c:pt>
                <c:pt idx="4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729512"/>
        <c:axId val="175004736"/>
      </c:barChart>
      <c:catAx>
        <c:axId val="176729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5004736"/>
        <c:crosses val="autoZero"/>
        <c:auto val="1"/>
        <c:lblAlgn val="ctr"/>
        <c:lblOffset val="100"/>
        <c:noMultiLvlLbl val="0"/>
      </c:catAx>
      <c:valAx>
        <c:axId val="17500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729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49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45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083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6941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873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125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474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039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68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23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08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9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3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69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37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3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37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9A025C-1C39-482C-B0F5-2D06A2C03EEC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2BF21BF-7986-4107-8848-8FCF768065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935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1976100" cy="35433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b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b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Население и занятость</a:t>
            </a:r>
            <a:b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Среднегодовая численность населения в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17139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в том числе городское население –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15665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чел., сельское –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1474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 </a:t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населения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77,5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 на 1 </a:t>
            </a:r>
            <a:r>
              <a:rPr lang="ru-RU" sz="13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кв.км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на территории городского округа проживает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17049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населения по возрастным группам на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года:</a:t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моложе трудоспособного возраста –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23,27% (3967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человек),</a:t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трудоспособном возрасте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–51,61%  (8799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старше трудоспособного возраста –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25,12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(4283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чел.)</a:t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По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</a:t>
            </a:r>
            <a:r>
              <a:rPr lang="ru-RU" sz="13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Амурстата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 на 01.01.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сократилась по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сравнению НА 01.01.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годом на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(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1,0%).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Снизилась на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222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по сравнению с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годом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(1,3% </a:t>
            </a: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441700"/>
            <a:ext cx="12319000" cy="3581400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Численность занятых в экономике в </a:t>
            </a:r>
            <a:r>
              <a:rPr lang="ru-RU" sz="1400" b="1" dirty="0" smtClean="0">
                <a:solidFill>
                  <a:schemeClr val="bg1"/>
                </a:solidFill>
              </a:rPr>
              <a:t>2024 </a:t>
            </a:r>
            <a:r>
              <a:rPr lang="ru-RU" sz="1400" b="1" dirty="0" smtClean="0">
                <a:solidFill>
                  <a:schemeClr val="bg1"/>
                </a:solidFill>
              </a:rPr>
              <a:t>году </a:t>
            </a:r>
            <a:r>
              <a:rPr lang="ru-RU" sz="1400" b="1" dirty="0" smtClean="0">
                <a:solidFill>
                  <a:schemeClr val="bg1"/>
                </a:solidFill>
              </a:rPr>
              <a:t>6192 чел</a:t>
            </a:r>
            <a:r>
              <a:rPr lang="ru-RU" sz="1400" b="1" dirty="0" smtClean="0">
                <a:solidFill>
                  <a:schemeClr val="bg1"/>
                </a:solidFill>
              </a:rPr>
              <a:t>. Среднесписочная </a:t>
            </a:r>
            <a:r>
              <a:rPr lang="ru-RU" sz="1400" b="1" dirty="0">
                <a:solidFill>
                  <a:schemeClr val="bg1"/>
                </a:solidFill>
              </a:rPr>
              <a:t>численность работников организаций, не относящихся к субъектам малого предпринимательства, в </a:t>
            </a:r>
            <a:r>
              <a:rPr lang="ru-RU" sz="1400" b="1" dirty="0" smtClean="0">
                <a:solidFill>
                  <a:schemeClr val="bg1"/>
                </a:solidFill>
              </a:rPr>
              <a:t>2024 </a:t>
            </a:r>
            <a:r>
              <a:rPr lang="ru-RU" sz="1400" b="1" dirty="0">
                <a:solidFill>
                  <a:schemeClr val="bg1"/>
                </a:solidFill>
              </a:rPr>
              <a:t>году составила </a:t>
            </a:r>
            <a:r>
              <a:rPr lang="ru-RU" sz="1400" b="1" dirty="0" smtClean="0">
                <a:solidFill>
                  <a:schemeClr val="bg1"/>
                </a:solidFill>
              </a:rPr>
              <a:t>4549 </a:t>
            </a:r>
            <a:r>
              <a:rPr lang="ru-RU" sz="1400" b="1" dirty="0">
                <a:solidFill>
                  <a:schemeClr val="bg1"/>
                </a:solidFill>
              </a:rPr>
              <a:t>чел.</a:t>
            </a:r>
          </a:p>
          <a:p>
            <a:r>
              <a:rPr lang="ru-RU" sz="1400" b="1" dirty="0">
                <a:solidFill>
                  <a:schemeClr val="bg1"/>
                </a:solidFill>
              </a:rPr>
              <a:t>Среднемесячная заработная плата работников крупных и средних организаций в </a:t>
            </a:r>
            <a:r>
              <a:rPr lang="ru-RU" sz="1400" b="1" dirty="0" smtClean="0">
                <a:solidFill>
                  <a:schemeClr val="bg1"/>
                </a:solidFill>
              </a:rPr>
              <a:t>2024 </a:t>
            </a:r>
            <a:r>
              <a:rPr lang="ru-RU" sz="1400" b="1" dirty="0">
                <a:solidFill>
                  <a:schemeClr val="bg1"/>
                </a:solidFill>
              </a:rPr>
              <a:t>году </a:t>
            </a:r>
            <a:r>
              <a:rPr lang="ru-RU" sz="1400" b="1" dirty="0" smtClean="0">
                <a:solidFill>
                  <a:schemeClr val="bg1"/>
                </a:solidFill>
              </a:rPr>
              <a:t> - 64430,9 </a:t>
            </a:r>
            <a:r>
              <a:rPr lang="ru-RU" sz="1400" b="1" dirty="0">
                <a:solidFill>
                  <a:schemeClr val="bg1"/>
                </a:solidFill>
              </a:rPr>
              <a:t>руб.</a:t>
            </a:r>
          </a:p>
          <a:p>
            <a:r>
              <a:rPr lang="ru-RU" sz="1400" b="1" dirty="0">
                <a:solidFill>
                  <a:schemeClr val="bg1"/>
                </a:solidFill>
              </a:rPr>
              <a:t>Численность безработных, зарегистрированных в органах государственной службы занятости, и уровень зарегистрированной безработицы на начало года: </a:t>
            </a:r>
          </a:p>
          <a:p>
            <a:endParaRPr lang="ru-RU" sz="1400" dirty="0">
              <a:solidFill>
                <a:schemeClr val="bg1"/>
              </a:solidFill>
            </a:endParaRPr>
          </a:p>
          <a:p>
            <a:r>
              <a:rPr lang="ru-RU" sz="1400" dirty="0">
                <a:solidFill>
                  <a:schemeClr val="bg1"/>
                </a:solidFill>
              </a:rPr>
              <a:t>	</a:t>
            </a:r>
            <a:endParaRPr lang="ru-RU" sz="1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870877"/>
              </p:ext>
            </p:extLst>
          </p:nvPr>
        </p:nvGraphicFramePr>
        <p:xfrm>
          <a:off x="241301" y="2641600"/>
          <a:ext cx="9461498" cy="67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1127"/>
                <a:gridCol w="1066737"/>
                <a:gridCol w="1379802"/>
                <a:gridCol w="1089928"/>
                <a:gridCol w="1078333"/>
                <a:gridCol w="985571"/>
              </a:tblGrid>
              <a:tr h="352083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2024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2024</a:t>
                      </a:r>
                      <a:endParaRPr lang="ru-RU" sz="1200" dirty="0"/>
                    </a:p>
                  </a:txBody>
                  <a:tcPr/>
                </a:tc>
              </a:tr>
              <a:tr h="32101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Численность</a:t>
                      </a:r>
                      <a:r>
                        <a:rPr lang="ru-RU" sz="1200" baseline="0" dirty="0" smtClean="0"/>
                        <a:t> на начало года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19117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18864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17451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17229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17049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2398178267"/>
              </p:ext>
            </p:extLst>
          </p:nvPr>
        </p:nvGraphicFramePr>
        <p:xfrm>
          <a:off x="1016000" y="4597400"/>
          <a:ext cx="9144000" cy="226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243857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137</TotalTime>
  <Words>77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Century Gothic</vt:lpstr>
      <vt:lpstr>Times New Roman</vt:lpstr>
      <vt:lpstr>Wingdings 3</vt:lpstr>
      <vt:lpstr>Сектор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Население и занятость       Среднегодовая численность населения в 2024 году 17139 человек, в том числе городское население – 15665 чел., сельское – 1474 чел.  Плотность населения 77,5 чел. на 1 кв.км На 01.01.2025 года на территории городского округа проживает 17049 чел. Численность населения по возрастным группам на 01.01.2025 года: - моложе трудоспособного возраста –23,27% (3967 человек), - в трудоспособном возрасте –51,61%  (8799 чел.) - старше трудоспособного возраста –25,12 % (4283 чел.)        По данным Амурстата:  численность  населения на 01.01. 2025 году сократилась по сравнению НА 01.01. 2024 годом на 180 человек (1,0%). в 2024 году Снизилась на 222 человек по сравнению с 2023 годом (1,3% )   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Население и трудовые ресурсы</dc:title>
  <dc:creator>Otdeconom</dc:creator>
  <cp:lastModifiedBy>Otdeconom</cp:lastModifiedBy>
  <cp:revision>19</cp:revision>
  <dcterms:created xsi:type="dcterms:W3CDTF">2022-12-08T04:57:09Z</dcterms:created>
  <dcterms:modified xsi:type="dcterms:W3CDTF">2025-09-25T06:46:47Z</dcterms:modified>
</cp:coreProperties>
</file>