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97" r:id="rId2"/>
    <p:sldId id="258" r:id="rId3"/>
    <p:sldId id="271" r:id="rId4"/>
    <p:sldId id="399" r:id="rId5"/>
    <p:sldId id="262" r:id="rId6"/>
    <p:sldId id="265" r:id="rId7"/>
    <p:sldId id="266" r:id="rId8"/>
    <p:sldId id="400" r:id="rId9"/>
    <p:sldId id="269" r:id="rId10"/>
    <p:sldId id="407" r:id="rId11"/>
    <p:sldId id="406" r:id="rId12"/>
    <p:sldId id="273" r:id="rId13"/>
  </p:sldIdLst>
  <p:sldSz cx="9144000" cy="5143500" type="screen16x9"/>
  <p:notesSz cx="9144000" cy="5143500"/>
  <p:defaultTextStyle>
    <a:defPPr>
      <a:defRPr lang="ru-RU"/>
    </a:defPPr>
    <a:lvl1pPr marL="0" algn="l" defTabSz="779251">
      <a:defRPr sz="1500">
        <a:solidFill>
          <a:schemeClr val="tx1"/>
        </a:solidFill>
        <a:latin typeface="+mn-lt"/>
        <a:ea typeface="+mn-ea"/>
        <a:cs typeface="+mn-cs"/>
      </a:defRPr>
    </a:lvl1pPr>
    <a:lvl2pPr marL="389625" algn="l" defTabSz="779251">
      <a:defRPr sz="1500">
        <a:solidFill>
          <a:schemeClr val="tx1"/>
        </a:solidFill>
        <a:latin typeface="+mn-lt"/>
        <a:ea typeface="+mn-ea"/>
        <a:cs typeface="+mn-cs"/>
      </a:defRPr>
    </a:lvl2pPr>
    <a:lvl3pPr marL="779251" algn="l" defTabSz="779251">
      <a:defRPr sz="1500">
        <a:solidFill>
          <a:schemeClr val="tx1"/>
        </a:solidFill>
        <a:latin typeface="+mn-lt"/>
        <a:ea typeface="+mn-ea"/>
        <a:cs typeface="+mn-cs"/>
      </a:defRPr>
    </a:lvl3pPr>
    <a:lvl4pPr marL="1168878" algn="l" defTabSz="779251">
      <a:defRPr sz="1500">
        <a:solidFill>
          <a:schemeClr val="tx1"/>
        </a:solidFill>
        <a:latin typeface="+mn-lt"/>
        <a:ea typeface="+mn-ea"/>
        <a:cs typeface="+mn-cs"/>
      </a:defRPr>
    </a:lvl4pPr>
    <a:lvl5pPr marL="1558503" algn="l" defTabSz="779251">
      <a:defRPr sz="1500">
        <a:solidFill>
          <a:schemeClr val="tx1"/>
        </a:solidFill>
        <a:latin typeface="+mn-lt"/>
        <a:ea typeface="+mn-ea"/>
        <a:cs typeface="+mn-cs"/>
      </a:defRPr>
    </a:lvl5pPr>
    <a:lvl6pPr marL="1948129" algn="l" defTabSz="779251">
      <a:defRPr sz="1500">
        <a:solidFill>
          <a:schemeClr val="tx1"/>
        </a:solidFill>
        <a:latin typeface="+mn-lt"/>
        <a:ea typeface="+mn-ea"/>
        <a:cs typeface="+mn-cs"/>
      </a:defRPr>
    </a:lvl6pPr>
    <a:lvl7pPr marL="2337755" algn="l" defTabSz="779251">
      <a:defRPr sz="1500">
        <a:solidFill>
          <a:schemeClr val="tx1"/>
        </a:solidFill>
        <a:latin typeface="+mn-lt"/>
        <a:ea typeface="+mn-ea"/>
        <a:cs typeface="+mn-cs"/>
      </a:defRPr>
    </a:lvl7pPr>
    <a:lvl8pPr marL="2727381" algn="l" defTabSz="779251">
      <a:defRPr sz="1500">
        <a:solidFill>
          <a:schemeClr val="tx1"/>
        </a:solidFill>
        <a:latin typeface="+mn-lt"/>
        <a:ea typeface="+mn-ea"/>
        <a:cs typeface="+mn-cs"/>
      </a:defRPr>
    </a:lvl8pPr>
    <a:lvl9pPr marL="3117007" algn="l" defTabSz="779251">
      <a:defRPr sz="15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842"/>
    <a:srgbClr val="FF7715"/>
    <a:srgbClr val="996633"/>
    <a:srgbClr val="EE5337"/>
    <a:srgbClr val="FF725E"/>
    <a:srgbClr val="F16F78"/>
    <a:srgbClr val="AF3E3C"/>
    <a:srgbClr val="385A64"/>
    <a:srgbClr val="465A65"/>
    <a:srgbClr val="57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>
      <p:cViewPr varScale="1">
        <p:scale>
          <a:sx n="136" d="100"/>
          <a:sy n="136" d="100"/>
        </p:scale>
        <p:origin x="8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D031-5F54-461C-AE42-27D9C8D0F141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0E997-F221-4576-B86C-482E93C16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9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68275" y="1466850"/>
            <a:ext cx="7032625" cy="3956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0E997-F221-4576-B86C-482E93C16B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2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0E997-F221-4576-B86C-482E93C16B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6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0E997-F221-4576-B86C-482E93C16B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0E997-F221-4576-B86C-482E93C16B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5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3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0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20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5" indent="0">
              <a:buNone/>
              <a:defRPr sz="1700" b="1"/>
            </a:lvl2pPr>
            <a:lvl3pPr marL="779251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5" indent="0">
              <a:buNone/>
              <a:defRPr sz="1700" b="1"/>
            </a:lvl2pPr>
            <a:lvl3pPr marL="779251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5" indent="0">
              <a:buNone/>
              <a:defRPr sz="1000"/>
            </a:lvl2pPr>
            <a:lvl3pPr marL="779251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5" indent="0">
              <a:buNone/>
              <a:defRPr sz="2400"/>
            </a:lvl2pPr>
            <a:lvl3pPr marL="779251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5" indent="0">
              <a:buNone/>
              <a:defRPr sz="1000"/>
            </a:lvl2pPr>
            <a:lvl3pPr marL="779251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181850" y="205980"/>
            <a:ext cx="222885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95301" y="205980"/>
            <a:ext cx="653415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7C712A-10E0-419D-957A-819068E343E7}" type="datetimeFigureOut">
              <a:rPr lang="ru-RU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88E647-E25B-423B-865A-B2E4612DFE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1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8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C712A-10E0-419D-957A-819068E343E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88E647-E25B-423B-865A-B2E4612D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6440494" y="-236562"/>
            <a:ext cx="4519476" cy="4245551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7862393" y="4252700"/>
            <a:ext cx="1682904" cy="168290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079">
              <a:defRPr/>
            </a:pPr>
            <a:endParaRPr lang="ru-RU" sz="1074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5824327" y="-595852"/>
            <a:ext cx="1261465" cy="1261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2129" y="213667"/>
            <a:ext cx="553215" cy="14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11079">
              <a:defRPr/>
            </a:pPr>
            <a:endParaRPr lang="ru-R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l="82864"/>
          <a:stretch/>
        </p:blipFill>
        <p:spPr>
          <a:xfrm>
            <a:off x="7796794" y="177619"/>
            <a:ext cx="1045141" cy="17570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42CD5C-D7DA-48ED-A0BC-7219A0E5A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68" y="532525"/>
            <a:ext cx="762056" cy="635457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73833D5-7788-4E40-8AA8-B1BA9C42F4E0}"/>
              </a:ext>
            </a:extLst>
          </p:cNvPr>
          <p:cNvSpPr txBox="1">
            <a:spLocks/>
          </p:cNvSpPr>
          <p:nvPr/>
        </p:nvSpPr>
        <p:spPr>
          <a:xfrm>
            <a:off x="1474575" y="608837"/>
            <a:ext cx="6322219" cy="48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06" tIns="23906" rIns="23906" bIns="23906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SzPts val="4400"/>
            </a:pPr>
            <a:r>
              <a:rPr lang="ru-RU" sz="1800" b="1" dirty="0">
                <a:solidFill>
                  <a:schemeClr val="accent5"/>
                </a:solidFill>
                <a:latin typeface="TT Norms ExtraBold" panose="02000503040000020004" pitchFamily="50" charset="-52"/>
              </a:rPr>
              <a:t>ЦЕНТР КРЕДИТНОЙ ПОДДЕРЖКИ ПРЕДПРИНИМАТЕЛЬСТВА </a:t>
            </a:r>
            <a:br>
              <a:rPr lang="ru-RU" sz="1800" b="1" dirty="0">
                <a:solidFill>
                  <a:schemeClr val="accent5"/>
                </a:solidFill>
                <a:latin typeface="TT Norms ExtraBold" panose="02000503040000020004" pitchFamily="50" charset="-52"/>
              </a:rPr>
            </a:br>
            <a:r>
              <a:rPr lang="ru-RU" sz="1800" dirty="0">
                <a:solidFill>
                  <a:schemeClr val="accent5"/>
                </a:solidFill>
                <a:latin typeface="TT Norms ExtraBold" panose="02000503040000020004" pitchFamily="50" charset="-52"/>
              </a:rPr>
              <a:t>АМУРСКОЙ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960E5-57BB-4A0D-BE13-46E06BD8E97B}"/>
              </a:ext>
            </a:extLst>
          </p:cNvPr>
          <p:cNvSpPr/>
          <p:nvPr/>
        </p:nvSpPr>
        <p:spPr>
          <a:xfrm>
            <a:off x="560526" y="2881859"/>
            <a:ext cx="69918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EE5337"/>
                </a:solidFill>
              </a:rPr>
              <a:t>ПРОГРАММЫ </a:t>
            </a:r>
          </a:p>
          <a:p>
            <a:r>
              <a:rPr lang="ru-RU" sz="2700" b="1" dirty="0">
                <a:solidFill>
                  <a:srgbClr val="EE5337"/>
                </a:solidFill>
              </a:rPr>
              <a:t>ЛЬГОТНОГО МИКРОФИНАНСИРОВАНИЯ </a:t>
            </a:r>
          </a:p>
          <a:p>
            <a:r>
              <a:rPr lang="ru-RU" sz="2400" b="1" dirty="0">
                <a:solidFill>
                  <a:srgbClr val="996633"/>
                </a:solidFill>
              </a:rPr>
              <a:t>для СМСП и самозанятых граждан</a:t>
            </a:r>
          </a:p>
          <a:p>
            <a:endParaRPr lang="ru-RU" sz="2400" b="1" dirty="0">
              <a:solidFill>
                <a:srgbClr val="996633"/>
              </a:solidFill>
            </a:endParaRPr>
          </a:p>
          <a:p>
            <a:r>
              <a:rPr lang="ru-RU" sz="1200" b="1" dirty="0">
                <a:solidFill>
                  <a:srgbClr val="996633"/>
                </a:solidFill>
              </a:rPr>
              <a:t>Спикер: Функнер Лилия, Директор АНО МКК «ЦКПП АО»</a:t>
            </a:r>
            <a:endParaRPr lang="ru-RU" sz="1200" dirty="0">
              <a:solidFill>
                <a:srgbClr val="996633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938B86-1A6A-4ED8-BD64-3EB8FAE2DD84}"/>
              </a:ext>
            </a:extLst>
          </p:cNvPr>
          <p:cNvSpPr/>
          <p:nvPr/>
        </p:nvSpPr>
        <p:spPr bwMode="auto">
          <a:xfrm>
            <a:off x="6440494" y="4755085"/>
            <a:ext cx="2148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бизнескредит28.рф</a:t>
            </a:r>
          </a:p>
        </p:txBody>
      </p:sp>
    </p:spTree>
    <p:extLst>
      <p:ext uri="{BB962C8B-B14F-4D97-AF65-F5344CB8AC3E}">
        <p14:creationId xmlns:p14="http://schemas.microsoft.com/office/powerpoint/2010/main" val="147457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12186-95B2-470F-A947-87AB2C20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1"/>
            <a:ext cx="9144000" cy="5127477"/>
          </a:xfrm>
          <a:prstGeom prst="rect">
            <a:avLst/>
          </a:prstGeom>
        </p:spPr>
      </p:pic>
      <p:sp>
        <p:nvSpPr>
          <p:cNvPr id="708336182" name="TextBox 1"/>
          <p:cNvSpPr txBox="1"/>
          <p:nvPr/>
        </p:nvSpPr>
        <p:spPr bwMode="auto">
          <a:xfrm>
            <a:off x="517410" y="3287483"/>
            <a:ext cx="3816424" cy="571769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marL="0" marR="0" lvl="0" indent="0" algn="l" defTabSz="779250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 dirty="0">
                <a:ln>
                  <a:noFill/>
                </a:ln>
                <a:latin typeface="circe"/>
                <a:ea typeface="Verdana"/>
                <a:cs typeface="circe"/>
              </a:rPr>
              <a:t> </a:t>
            </a: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  <a:p>
            <a:pPr marL="0" marR="0" lvl="0" indent="0" algn="ctr" defTabSz="77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spc="0" dirty="0">
                <a:ln>
                  <a:noFill/>
                </a:ln>
                <a:solidFill>
                  <a:srgbClr val="FF4F5A"/>
                </a:solidFill>
                <a:latin typeface="circe"/>
                <a:ea typeface="Verdana"/>
                <a:cs typeface="circe"/>
              </a:rPr>
              <a:t>СПЕЦИАЛЬНАЯ ПРОГРАММА ДЛЯ УЧАСТНИКОВ СВО</a:t>
            </a:r>
            <a:endParaRPr sz="1050" dirty="0">
              <a:solidFill>
                <a:srgbClr val="FF4F5A"/>
              </a:solidFill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8B04A1-F8C3-46CB-AB29-1AF968272109}"/>
              </a:ext>
            </a:extLst>
          </p:cNvPr>
          <p:cNvSpPr/>
          <p:nvPr/>
        </p:nvSpPr>
        <p:spPr bwMode="auto">
          <a:xfrm>
            <a:off x="517410" y="4703890"/>
            <a:ext cx="3353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" dirty="0">
                <a:solidFill>
                  <a:srgbClr val="F33842"/>
                </a:solidFill>
                <a:latin typeface="circe"/>
              </a:rPr>
              <a:t>*СВО – специальная военная операция.</a:t>
            </a:r>
          </a:p>
          <a:p>
            <a:pPr lvl="0"/>
            <a:r>
              <a:rPr lang="ru-RU" sz="600" dirty="0">
                <a:solidFill>
                  <a:srgbClr val="F33842"/>
                </a:solidFill>
                <a:latin typeface="circe"/>
              </a:rPr>
              <a:t>Программа «СВОЁ ДЕЛО» действует до 30.12.2023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615086D-1B8C-4E8B-811D-ABDF719121D3}"/>
              </a:ext>
            </a:extLst>
          </p:cNvPr>
          <p:cNvSpPr txBox="1"/>
          <p:nvPr/>
        </p:nvSpPr>
        <p:spPr bwMode="auto">
          <a:xfrm rot="16200000">
            <a:off x="-2939258" y="557507"/>
            <a:ext cx="6395926" cy="207564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600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ДЛЯ СУБЪЕКТОВ МСП/САМОЗАНЯТЫХ </a:t>
            </a:r>
            <a:r>
              <a:rPr lang="ru-RU" sz="600" dirty="0">
                <a:solidFill>
                  <a:schemeClr val="bg1"/>
                </a:solidFill>
                <a:latin typeface="circe"/>
                <a:cs typeface="circe"/>
              </a:rPr>
              <a:t>ГРАЖДАН</a:t>
            </a:r>
            <a:r>
              <a:rPr lang="ru-RU" sz="600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, ЗАРЕГИСТРИРОВАННЫХ  </a:t>
            </a:r>
            <a:r>
              <a:rPr lang="ru-RU" sz="600" dirty="0">
                <a:solidFill>
                  <a:schemeClr val="bg1"/>
                </a:solidFill>
                <a:latin typeface="circe"/>
                <a:cs typeface="circe"/>
              </a:rPr>
              <a:t>БОЛЕЕ</a:t>
            </a:r>
            <a:r>
              <a:rPr lang="ru-RU" sz="600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 1 МЕСЯЦА </a:t>
            </a:r>
            <a:r>
              <a:rPr lang="ru-RU" sz="600" dirty="0">
                <a:solidFill>
                  <a:schemeClr val="bg1"/>
                </a:solidFill>
                <a:latin typeface="circe"/>
                <a:ea typeface="Verdana"/>
                <a:cs typeface="circe"/>
              </a:rPr>
              <a:t> </a:t>
            </a:r>
            <a:endParaRPr sz="600" dirty="0">
              <a:solidFill>
                <a:schemeClr val="bg1"/>
              </a:solidFill>
              <a:latin typeface="circe"/>
              <a:cs typeface="circe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F83C8D0-1AC4-42FD-93B5-CDE0EDB6181C}"/>
              </a:ext>
            </a:extLst>
          </p:cNvPr>
          <p:cNvSpPr txBox="1"/>
          <p:nvPr/>
        </p:nvSpPr>
        <p:spPr bwMode="auto">
          <a:xfrm>
            <a:off x="517410" y="3441423"/>
            <a:ext cx="5392431" cy="1348261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60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СВОЁ ДЕЛО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0F31160-30A7-42D9-8406-C2EDA874639B}"/>
              </a:ext>
            </a:extLst>
          </p:cNvPr>
          <p:cNvSpPr txBox="1"/>
          <p:nvPr/>
        </p:nvSpPr>
        <p:spPr bwMode="auto">
          <a:xfrm>
            <a:off x="5747550" y="1702254"/>
            <a:ext cx="302678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Сумма займа</a:t>
            </a:r>
            <a:endParaRPr sz="1100" b="1" dirty="0">
              <a:solidFill>
                <a:srgbClr val="F33842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до</a:t>
            </a:r>
            <a:r>
              <a:rPr lang="ru-RU" sz="11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 2 000 000 рублей для СМСП</a:t>
            </a: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до 500 000 рублей для </a:t>
            </a:r>
            <a:r>
              <a:rPr lang="ru-RU" sz="1100" b="1" dirty="0">
                <a:solidFill>
                  <a:schemeClr val="bg1"/>
                </a:solidFill>
                <a:latin typeface="circe"/>
                <a:cs typeface="circe"/>
              </a:rPr>
              <a:t>самозанятых</a:t>
            </a:r>
            <a:endParaRPr lang="ru-RU" sz="1100" b="1" i="0" u="none" strike="noStrike" cap="none" spc="0" dirty="0">
              <a:solidFill>
                <a:schemeClr val="bg1"/>
              </a:solidFill>
              <a:latin typeface="circe"/>
              <a:cs typeface="circe"/>
            </a:endParaRP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br>
              <a:rPr lang="ru-RU" sz="1000" dirty="0">
                <a:latin typeface="circe"/>
                <a:cs typeface="circe"/>
              </a:rPr>
            </a:br>
            <a:endParaRPr sz="1000" dirty="0">
              <a:latin typeface="circe"/>
              <a:cs typeface="circ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153815-22A8-4D1F-9BD2-505551FD41D1}"/>
              </a:ext>
            </a:extLst>
          </p:cNvPr>
          <p:cNvSpPr/>
          <p:nvPr/>
        </p:nvSpPr>
        <p:spPr bwMode="auto">
          <a:xfrm>
            <a:off x="5720718" y="1175380"/>
            <a:ext cx="1042310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Ставка</a:t>
            </a:r>
            <a:endParaRPr lang="ru-RU" sz="1100" b="1" dirty="0">
              <a:solidFill>
                <a:srgbClr val="F3384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  <a:latin typeface="circe"/>
                <a:cs typeface="circe"/>
              </a:rPr>
              <a:t>1 % </a:t>
            </a:r>
            <a:r>
              <a:rPr lang="ru-RU" sz="1100" b="1" dirty="0">
                <a:solidFill>
                  <a:schemeClr val="bg1"/>
                </a:solidFill>
                <a:latin typeface="circe"/>
                <a:cs typeface="circe"/>
              </a:rPr>
              <a:t>годовых</a:t>
            </a:r>
            <a:endParaRPr lang="ru-RU" sz="1000" dirty="0">
              <a:solidFill>
                <a:schemeClr val="bg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000" dirty="0">
                <a:latin typeface="circe"/>
                <a:cs typeface="circe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16906-B886-4C00-ADEB-D47477DEDF7B}"/>
              </a:ext>
            </a:extLst>
          </p:cNvPr>
          <p:cNvSpPr txBox="1"/>
          <p:nvPr/>
        </p:nvSpPr>
        <p:spPr bwMode="auto">
          <a:xfrm>
            <a:off x="5777954" y="3377470"/>
            <a:ext cx="1368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FF0000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FF0000"/>
              </a:solidFill>
              <a:latin typeface="CIRCE"/>
              <a:cs typeface="CIRC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0C109-8458-431F-AE30-ECBED5AD57EB}"/>
              </a:ext>
            </a:extLst>
          </p:cNvPr>
          <p:cNvSpPr txBox="1"/>
          <p:nvPr/>
        </p:nvSpPr>
        <p:spPr bwMode="auto">
          <a:xfrm>
            <a:off x="5805438" y="3636932"/>
            <a:ext cx="2941040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микрозайма:</a:t>
            </a:r>
            <a:endParaRPr sz="900" b="0" i="0" u="none" strike="noStrike" cap="none" spc="0" dirty="0">
              <a:solidFill>
                <a:schemeClr val="bg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900" b="1" i="0" u="none" strike="noStrike" cap="none" spc="0" dirty="0">
              <a:solidFill>
                <a:schemeClr val="bg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Залог </a:t>
            </a:r>
            <a:r>
              <a:rPr lang="ru-RU" sz="10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ликвидного</a:t>
            </a: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 имущества</a:t>
            </a:r>
            <a:endParaRPr sz="900" b="1" i="0" u="none" strike="noStrike" cap="none" spc="0" dirty="0">
              <a:solidFill>
                <a:schemeClr val="bg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Поручительство регионального гарантийного фонда </a:t>
            </a:r>
          </a:p>
          <a:p>
            <a:pPr>
              <a:defRPr/>
            </a:pPr>
            <a:r>
              <a:rPr lang="ru-RU" sz="900" b="1" dirty="0">
                <a:solidFill>
                  <a:schemeClr val="bg1"/>
                </a:solidFill>
                <a:latin typeface="circe"/>
                <a:cs typeface="circe"/>
              </a:rPr>
              <a:t>         </a:t>
            </a: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до 70% от суммы микрозайма</a:t>
            </a:r>
            <a:endParaRPr sz="900" b="1" i="0" u="none" strike="noStrike" cap="none" spc="0" dirty="0">
              <a:solidFill>
                <a:schemeClr val="bg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bg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1000" b="1" dirty="0">
              <a:solidFill>
                <a:schemeClr val="bg1"/>
              </a:solidFill>
              <a:latin typeface="circe"/>
              <a:cs typeface="circ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B53190-4F19-4246-A3E3-BDA99FDB792F}"/>
              </a:ext>
            </a:extLst>
          </p:cNvPr>
          <p:cNvSpPr/>
          <p:nvPr/>
        </p:nvSpPr>
        <p:spPr>
          <a:xfrm>
            <a:off x="6763028" y="1169079"/>
            <a:ext cx="1512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Срок займа</a:t>
            </a:r>
          </a:p>
          <a:p>
            <a:pPr>
              <a:defRPr/>
            </a:pPr>
            <a:r>
              <a:rPr lang="ru-RU" sz="1100" b="1" dirty="0">
                <a:solidFill>
                  <a:schemeClr val="bg1"/>
                </a:solidFill>
                <a:latin typeface="circe"/>
                <a:cs typeface="circe"/>
              </a:rPr>
              <a:t>до 36 месяцев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B03DF8-AF37-4C47-91C2-DB52A68D4886}"/>
              </a:ext>
            </a:extLst>
          </p:cNvPr>
          <p:cNvSpPr/>
          <p:nvPr/>
        </p:nvSpPr>
        <p:spPr bwMode="auto">
          <a:xfrm>
            <a:off x="5732212" y="2372344"/>
            <a:ext cx="25203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Кто может воспользоваться</a:t>
            </a:r>
            <a:endParaRPr lang="ru-RU" sz="1100" b="1" dirty="0">
              <a:solidFill>
                <a:srgbClr val="F33842"/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chemeClr val="bg1"/>
                </a:solidFill>
                <a:latin typeface="circe"/>
                <a:cs typeface="circe"/>
              </a:rPr>
              <a:t>демобилизованный участник СВО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chemeClr val="bg1"/>
                </a:solidFill>
                <a:latin typeface="circe"/>
                <a:cs typeface="circe"/>
              </a:rPr>
              <a:t>член семьи (супруг(а), мать, отец, </a:t>
            </a:r>
          </a:p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latin typeface="circe"/>
                <a:cs typeface="circe"/>
              </a:rPr>
              <a:t>сын, дочь), погибшего участника СВО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2AD8CF-F0E1-4E95-B1B1-4A2EFA93A9BC}"/>
              </a:ext>
            </a:extLst>
          </p:cNvPr>
          <p:cNvSpPr/>
          <p:nvPr/>
        </p:nvSpPr>
        <p:spPr>
          <a:xfrm>
            <a:off x="5720718" y="444477"/>
            <a:ext cx="2260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F33842"/>
                </a:solidFill>
                <a:latin typeface="circe"/>
                <a:cs typeface="circe"/>
              </a:rPr>
              <a:t>На какие цели</a:t>
            </a:r>
          </a:p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23854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07F03-53E1-419D-BE73-44331624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D73377-826F-458B-A945-027896B7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24"/>
            <a:ext cx="9144000" cy="51354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B3E98B-86C2-4C65-9F9C-C26A89ED2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1550"/>
            <a:ext cx="5364089" cy="2484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D1741-93DB-437C-8B49-C95CF073BB55}"/>
              </a:ext>
            </a:extLst>
          </p:cNvPr>
          <p:cNvSpPr txBox="1"/>
          <p:nvPr/>
        </p:nvSpPr>
        <p:spPr bwMode="auto">
          <a:xfrm>
            <a:off x="395536" y="278053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Цель</a:t>
            </a:r>
            <a:br>
              <a:rPr lang="ru-RU" sz="1200" b="1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на открытие нового направления,</a:t>
            </a:r>
          </a:p>
          <a:p>
            <a:pPr>
              <a:defRPr/>
            </a:pP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развитие бизнеса, рефинансирование</a:t>
            </a:r>
            <a:endParaRPr sz="12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7F7DF-042D-4D61-8B7B-10CA4E213D94}"/>
              </a:ext>
            </a:extLst>
          </p:cNvPr>
          <p:cNvSpPr txBox="1"/>
          <p:nvPr/>
        </p:nvSpPr>
        <p:spPr bwMode="auto">
          <a:xfrm>
            <a:off x="395536" y="3527366"/>
            <a:ext cx="25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  <a:b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5% годовых</a:t>
            </a:r>
            <a:endParaRPr sz="12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17F7F-E7D0-4A16-886F-4C04ECF51258}"/>
              </a:ext>
            </a:extLst>
          </p:cNvPr>
          <p:cNvSpPr txBox="1"/>
          <p:nvPr/>
        </p:nvSpPr>
        <p:spPr bwMode="auto">
          <a:xfrm>
            <a:off x="395536" y="4093945"/>
            <a:ext cx="25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</a:t>
            </a:r>
            <a:b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50 000 - 1 000 000 р</a:t>
            </a:r>
            <a:endParaRPr sz="12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E3555-8370-4C64-80C0-AB8B2F794518}"/>
              </a:ext>
            </a:extLst>
          </p:cNvPr>
          <p:cNvSpPr txBox="1"/>
          <p:nvPr/>
        </p:nvSpPr>
        <p:spPr bwMode="auto">
          <a:xfrm>
            <a:off x="2375756" y="3527366"/>
            <a:ext cx="25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</a:t>
            </a:r>
            <a:b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до 24 месяцев</a:t>
            </a:r>
            <a:endParaRPr sz="12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ABDB5-F6DC-4215-92B5-483D1C8655F1}"/>
              </a:ext>
            </a:extLst>
          </p:cNvPr>
          <p:cNvSpPr txBox="1"/>
          <p:nvPr/>
        </p:nvSpPr>
        <p:spPr bwMode="auto">
          <a:xfrm>
            <a:off x="2375756" y="4104600"/>
            <a:ext cx="25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771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Отсрочка </a:t>
            </a: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от выплаты </a:t>
            </a:r>
          </a:p>
          <a:p>
            <a:pPr>
              <a:defRPr/>
            </a:pP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основного долга до 3-х месяцев</a:t>
            </a:r>
            <a:endParaRPr sz="12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13297-5766-4D21-8D2C-3C25AEDD2F5C}"/>
              </a:ext>
            </a:extLst>
          </p:cNvPr>
          <p:cNvSpPr txBox="1"/>
          <p:nvPr/>
        </p:nvSpPr>
        <p:spPr bwMode="auto">
          <a:xfrm>
            <a:off x="467544" y="444306"/>
            <a:ext cx="5113400" cy="210707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sz="900" b="1" i="0" u="none" strike="noStrike" cap="none" spc="0" dirty="0">
                <a:latin typeface="Arial" panose="020B0604020202020204" pitchFamily="34" charset="0"/>
                <a:cs typeface="Arial" panose="020B0604020202020204" pitchFamily="34" charset="0"/>
              </a:rPr>
              <a:t>ДЛЯ СМСП, ЗАРЕГИСТРИРОВАННЫХ БОЛЕЕ 24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92227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1309" b="20844"/>
          <a:stretch/>
        </p:blipFill>
        <p:spPr>
          <a:xfrm>
            <a:off x="-36512" y="-20538"/>
            <a:ext cx="9194776" cy="51845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3147814"/>
            <a:ext cx="6552728" cy="1728192"/>
          </a:xfrm>
          <a:prstGeom prst="roundRect">
            <a:avLst/>
          </a:prstGeom>
          <a:solidFill>
            <a:srgbClr val="AF3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4267433" y="3413966"/>
            <a:ext cx="2861827" cy="106357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г. Благовещенск, ул. Амурская</a:t>
            </a:r>
            <a:r>
              <a:rPr lang="ru-RU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, 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38 </a:t>
            </a:r>
            <a:endParaRPr lang="ru-RU" sz="1400" b="1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2 этаж, каб</a:t>
            </a:r>
            <a:r>
              <a:rPr lang="ru-RU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.</a:t>
            </a:r>
            <a:r>
              <a:rPr lang="en-US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 203</a:t>
            </a:r>
            <a:endParaRPr lang="ru-RU" sz="1400" b="1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20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+7 (4162) 770-730</a:t>
            </a:r>
            <a:endParaRPr lang="ru-RU" sz="1200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  <a:p>
            <a:pPr>
              <a:defRPr/>
            </a:pPr>
            <a:r>
              <a:rPr lang="en-US" sz="120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+7-914-556-36-06 (WA)</a:t>
            </a:r>
            <a:endParaRPr lang="en-US" sz="1200" dirty="0">
              <a:solidFill>
                <a:schemeClr val="bg1"/>
              </a:solidFill>
              <a:latin typeface="Circe" panose="020B0502020203020203" pitchFamily="34" charset="-52"/>
              <a:ea typeface="Verdana"/>
              <a:cs typeface="Tahoma"/>
            </a:endParaRPr>
          </a:p>
          <a:p>
            <a:pPr>
              <a:defRPr/>
            </a:pPr>
            <a:r>
              <a:rPr lang="en-US" sz="1200" b="0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ckpp28@mail.ru</a:t>
            </a:r>
            <a:endParaRPr sz="1200" b="0" i="0" u="none" strike="noStrike" cap="none" spc="0" dirty="0">
              <a:solidFill>
                <a:schemeClr val="bg1"/>
              </a:solidFill>
              <a:latin typeface="Circe" panose="020B0502020203020203" pitchFamily="34" charset="-52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420775"/>
            <a:ext cx="10285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t.me/ckpp28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23" y="3413966"/>
            <a:ext cx="931103" cy="931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4962" y="4432418"/>
            <a:ext cx="13740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Circe" panose="020B0502020203020203" pitchFamily="34" charset="-52"/>
                <a:cs typeface="Verdana"/>
              </a:rPr>
              <a:t>бизнескредит28.рф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26" y="3417080"/>
            <a:ext cx="931103" cy="931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9" y="4445235"/>
            <a:ext cx="354803" cy="204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65605C-FC7F-4899-BF4B-CEC41B7A7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 rot="10800000">
            <a:off x="0" y="897949"/>
            <a:ext cx="4519476" cy="4245551"/>
          </a:xfrm>
          <a:prstGeom prst="rect">
            <a:avLst/>
          </a:prstGeom>
        </p:spPr>
      </p:pic>
      <p:pic>
        <p:nvPicPr>
          <p:cNvPr id="1310259854" name="Рисунок 1310259853"/>
          <p:cNvPicPr>
            <a:picLocks noChangeAspect="1"/>
          </p:cNvPicPr>
          <p:nvPr/>
        </p:nvPicPr>
        <p:blipFill>
          <a:blip r:embed="rId4"/>
          <a:srcRect l="20358" r="60554" b="72020"/>
          <a:stretch/>
        </p:blipFill>
        <p:spPr bwMode="auto">
          <a:xfrm>
            <a:off x="445739" y="1002235"/>
            <a:ext cx="817804" cy="705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795889" y="913570"/>
            <a:ext cx="240283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ЭКСПРЕСС ПОДДЕРЖКА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500 тыс. руб.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8,5 до 9,5% годовых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ПРОИЗВОДИТЕЛЬ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7% годовых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100" b="1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IT ТЕХНОЛОГИИ 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3% годовых</a:t>
            </a:r>
            <a:endParaRPr sz="18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ЛОГИСТИКА 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7% годовых</a:t>
            </a:r>
            <a:endParaRPr sz="18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СТАРТ ПЛЮС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700 тыс. руб. </a:t>
            </a:r>
            <a:endParaRPr sz="11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Ставка 3% годовых</a:t>
            </a:r>
          </a:p>
          <a:p>
            <a:pPr>
              <a:defRPr/>
            </a:pPr>
            <a:endParaRPr lang="ru-RU" sz="110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СВОЁ ДЕЛО</a:t>
            </a:r>
          </a:p>
          <a:p>
            <a:pP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до 2 млн. руб. </a:t>
            </a:r>
          </a:p>
          <a:p>
            <a:pP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Ставка 1% годовых</a:t>
            </a:r>
          </a:p>
          <a:p>
            <a:pPr>
              <a:defRPr/>
            </a:pPr>
            <a:endParaRPr sz="12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480667" y="485683"/>
            <a:ext cx="5557589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ОСНОВНЫЕ ПРОГРАММЫ МИКРОФИНАНСИРОВАНИЯ</a:t>
            </a:r>
            <a:endParaRPr lang="ru-RU" sz="1800" b="1" dirty="0">
              <a:latin typeface="Circe" panose="020B0502020203020203" pitchFamily="34" charset="-52"/>
              <a:ea typeface="Verdan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08307" y="1170478"/>
            <a:ext cx="2067550" cy="3257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ru-RU" sz="105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СТАРТ  </a:t>
            </a:r>
            <a:endParaRPr sz="105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2 млн. руб. </a:t>
            </a: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4,</a:t>
            </a:r>
            <a:r>
              <a:rPr lang="en-US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5 до 9,5% годовых</a:t>
            </a:r>
            <a:endParaRPr sz="1050" dirty="0">
              <a:latin typeface="Circe" panose="020B0502020203020203" pitchFamily="34" charset="-52"/>
              <a:cs typeface="ARial"/>
            </a:endParaRPr>
          </a:p>
          <a:p>
            <a:pPr>
              <a:lnSpc>
                <a:spcPts val="999"/>
              </a:lnSpc>
              <a:defRPr/>
            </a:pPr>
            <a:endParaRPr sz="1050" b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СТАНДАРТ </a:t>
            </a:r>
            <a:endParaRPr sz="105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4,</a:t>
            </a:r>
            <a:r>
              <a:rPr lang="en-US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5 до 9,5% годовых</a:t>
            </a:r>
            <a:endParaRPr sz="105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РЕФИНАНСИРОВАНИЕ</a:t>
            </a:r>
            <a:r>
              <a:rPr lang="ru-RU" sz="1050" b="0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 </a:t>
            </a:r>
            <a:endParaRPr sz="105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 </a:t>
            </a: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4,</a:t>
            </a:r>
            <a:r>
              <a:rPr lang="en-US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5 до 9,5% годовых</a:t>
            </a:r>
            <a:endParaRPr sz="105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КОММЕРЧЕСКАЯ ИПОТЕКА </a:t>
            </a:r>
            <a:endParaRPr sz="105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</a:t>
            </a:r>
            <a:r>
              <a:rPr lang="ru-RU" sz="1050" dirty="0">
                <a:latin typeface="Circe" panose="020B0502020203020203" pitchFamily="34" charset="-52"/>
                <a:cs typeface="ARial"/>
              </a:rPr>
              <a:t>4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,</a:t>
            </a:r>
            <a:r>
              <a:rPr lang="en-US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5 до 9,5% годовых</a:t>
            </a:r>
            <a:endParaRPr sz="105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050" b="1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САМОЗАНЯТЫЙ </a:t>
            </a:r>
            <a:endParaRPr sz="105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до 500 тыс. руб.</a:t>
            </a: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Ставки от 4,</a:t>
            </a:r>
            <a:r>
              <a:rPr lang="en-US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05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5 до 9,5% годовых</a:t>
            </a:r>
            <a:endParaRPr sz="105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sz="105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</p:txBody>
      </p:sp>
      <p:pic>
        <p:nvPicPr>
          <p:cNvPr id="648509074" name="Рисунок 64850907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59156" y="91160"/>
            <a:ext cx="876299" cy="270856"/>
          </a:xfrm>
          <a:prstGeom prst="rect">
            <a:avLst/>
          </a:prstGeom>
        </p:spPr>
      </p:pic>
      <p:pic>
        <p:nvPicPr>
          <p:cNvPr id="614442894" name="Рисунок 614442893"/>
          <p:cNvPicPr>
            <a:picLocks noChangeAspect="1"/>
          </p:cNvPicPr>
          <p:nvPr/>
        </p:nvPicPr>
        <p:blipFill>
          <a:blip r:embed="rId4"/>
          <a:srcRect l="-1177" r="82089" b="72020"/>
          <a:stretch/>
        </p:blipFill>
        <p:spPr bwMode="auto">
          <a:xfrm>
            <a:off x="466038" y="1671439"/>
            <a:ext cx="766504" cy="661683"/>
          </a:xfrm>
          <a:prstGeom prst="rect">
            <a:avLst/>
          </a:prstGeom>
        </p:spPr>
      </p:pic>
      <p:pic>
        <p:nvPicPr>
          <p:cNvPr id="148014952" name="Рисунок 148014951"/>
          <p:cNvPicPr>
            <a:picLocks noChangeAspect="1"/>
          </p:cNvPicPr>
          <p:nvPr/>
        </p:nvPicPr>
        <p:blipFill>
          <a:blip r:embed="rId4"/>
          <a:srcRect l="39477" t="2770" r="41434" b="69249"/>
          <a:stretch/>
        </p:blipFill>
        <p:spPr bwMode="auto">
          <a:xfrm>
            <a:off x="430620" y="2314758"/>
            <a:ext cx="817804" cy="705967"/>
          </a:xfrm>
          <a:prstGeom prst="rect">
            <a:avLst/>
          </a:prstGeom>
        </p:spPr>
      </p:pic>
      <p:pic>
        <p:nvPicPr>
          <p:cNvPr id="1879103816" name="Рисунок 1879103815"/>
          <p:cNvPicPr>
            <a:picLocks noChangeAspect="1"/>
          </p:cNvPicPr>
          <p:nvPr/>
        </p:nvPicPr>
        <p:blipFill>
          <a:blip r:embed="rId4"/>
          <a:srcRect l="80910" t="37189" b="34829"/>
          <a:stretch/>
        </p:blipFill>
        <p:spPr bwMode="auto">
          <a:xfrm>
            <a:off x="451109" y="2969059"/>
            <a:ext cx="817804" cy="705967"/>
          </a:xfrm>
          <a:prstGeom prst="rect">
            <a:avLst/>
          </a:prstGeom>
        </p:spPr>
      </p:pic>
      <p:pic>
        <p:nvPicPr>
          <p:cNvPr id="731187381" name="Рисунок 731187380"/>
          <p:cNvPicPr>
            <a:picLocks noChangeAspect="1"/>
          </p:cNvPicPr>
          <p:nvPr/>
        </p:nvPicPr>
        <p:blipFill>
          <a:blip r:embed="rId4"/>
          <a:srcRect l="43403" t="72017" r="41769" b="3763"/>
          <a:stretch/>
        </p:blipFill>
        <p:spPr bwMode="auto">
          <a:xfrm>
            <a:off x="5135774" y="835138"/>
            <a:ext cx="697198" cy="670680"/>
          </a:xfrm>
          <a:prstGeom prst="rect">
            <a:avLst/>
          </a:prstGeom>
        </p:spPr>
      </p:pic>
      <p:pic>
        <p:nvPicPr>
          <p:cNvPr id="736174553" name="Рисунок 736174552"/>
          <p:cNvPicPr>
            <a:picLocks noChangeAspect="1"/>
          </p:cNvPicPr>
          <p:nvPr/>
        </p:nvPicPr>
        <p:blipFill>
          <a:blip r:embed="rId4"/>
          <a:srcRect l="80095" t="2752" r="813" b="69264"/>
          <a:stretch/>
        </p:blipFill>
        <p:spPr bwMode="auto">
          <a:xfrm>
            <a:off x="4994145" y="1495499"/>
            <a:ext cx="817804" cy="705967"/>
          </a:xfrm>
          <a:prstGeom prst="rect">
            <a:avLst/>
          </a:prstGeom>
        </p:spPr>
      </p:pic>
      <p:pic>
        <p:nvPicPr>
          <p:cNvPr id="1745359039" name="Рисунок 1745359038"/>
          <p:cNvPicPr>
            <a:picLocks noChangeAspect="1"/>
          </p:cNvPicPr>
          <p:nvPr/>
        </p:nvPicPr>
        <p:blipFill>
          <a:blip r:embed="rId4"/>
          <a:srcRect l="60513" t="37385" r="20394" b="34629"/>
          <a:stretch/>
        </p:blipFill>
        <p:spPr bwMode="auto">
          <a:xfrm>
            <a:off x="5015168" y="2232228"/>
            <a:ext cx="817804" cy="705967"/>
          </a:xfrm>
          <a:prstGeom prst="rect">
            <a:avLst/>
          </a:prstGeom>
        </p:spPr>
      </p:pic>
      <p:pic>
        <p:nvPicPr>
          <p:cNvPr id="878105955" name="Рисунок 878105954"/>
          <p:cNvPicPr>
            <a:picLocks noChangeAspect="1"/>
          </p:cNvPicPr>
          <p:nvPr/>
        </p:nvPicPr>
        <p:blipFill>
          <a:blip r:embed="rId4"/>
          <a:srcRect l="39135" t="36007" r="41771" b="36007"/>
          <a:stretch/>
        </p:blipFill>
        <p:spPr bwMode="auto">
          <a:xfrm>
            <a:off x="5027970" y="2825872"/>
            <a:ext cx="817804" cy="705967"/>
          </a:xfrm>
          <a:prstGeom prst="rect">
            <a:avLst/>
          </a:prstGeom>
        </p:spPr>
      </p:pic>
      <p:pic>
        <p:nvPicPr>
          <p:cNvPr id="1821699613" name="Рисунок 1821699612"/>
          <p:cNvPicPr>
            <a:picLocks noChangeAspect="1"/>
          </p:cNvPicPr>
          <p:nvPr/>
        </p:nvPicPr>
        <p:blipFill>
          <a:blip r:embed="rId4"/>
          <a:srcRect l="20367" t="3843" r="62868" b="73205"/>
          <a:stretch/>
        </p:blipFill>
        <p:spPr bwMode="auto">
          <a:xfrm>
            <a:off x="5077854" y="3540295"/>
            <a:ext cx="718035" cy="578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6" y="-74905"/>
            <a:ext cx="1342051" cy="581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ABA187-02A3-4A87-A022-B703AFBAD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52" y="80259"/>
            <a:ext cx="864008" cy="6432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D72B60-44B0-485E-952F-23408224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910" t="37189" b="34829"/>
          <a:stretch/>
        </p:blipFill>
        <p:spPr bwMode="auto">
          <a:xfrm>
            <a:off x="5077854" y="4217662"/>
            <a:ext cx="817804" cy="705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CA7662-C633-4889-B6BC-E3E7C85C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910" t="71609" b="408"/>
          <a:stretch/>
        </p:blipFill>
        <p:spPr bwMode="auto">
          <a:xfrm>
            <a:off x="420507" y="3575615"/>
            <a:ext cx="817804" cy="7059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-220" r="6" b="-150"/>
          <a:stretch/>
        </p:blipFill>
        <p:spPr>
          <a:xfrm>
            <a:off x="2383349" y="758030"/>
            <a:ext cx="1959730" cy="1912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40196" y="625071"/>
            <a:ext cx="2285715" cy="492835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endParaRPr lang="ru-RU" sz="28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99"/>
              </a:lnSpc>
              <a:defRPr/>
            </a:pPr>
            <a:r>
              <a:rPr lang="ru-RU" sz="1800" b="1" dirty="0">
                <a:solidFill>
                  <a:srgbClr val="EE5337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СТАРТ </a:t>
            </a:r>
            <a:r>
              <a:rPr lang="ru-RU" sz="1800" b="1" dirty="0">
                <a:solidFill>
                  <a:srgbClr val="EE5337"/>
                </a:solidFill>
                <a:latin typeface="Circe" panose="020B0502020203020203" pitchFamily="34" charset="-52"/>
                <a:ea typeface="Verdana"/>
                <a:cs typeface="Arial" panose="020B0604020202020204" pitchFamily="34" charset="0"/>
              </a:rPr>
              <a:t> </a:t>
            </a:r>
            <a:endParaRPr sz="1800" b="1" dirty="0">
              <a:solidFill>
                <a:srgbClr val="EE5337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lnSpc>
                <a:spcPts val="1099"/>
              </a:lnSpc>
              <a:defRPr/>
            </a:pP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96060" y="99356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2 000 000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93394" y="2774044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3394" y="2970402"/>
            <a:ext cx="363053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микрозайма: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ликвидного имущества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до 70% от суммы микрозайма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1000" b="0" dirty="0">
              <a:latin typeface="circe"/>
              <a:cs typeface="circe"/>
            </a:endParaRPr>
          </a:p>
        </p:txBody>
      </p:sp>
      <p:sp>
        <p:nvSpPr>
          <p:cNvPr id="1758204476" name="TextBox 4"/>
          <p:cNvSpPr txBox="1"/>
          <p:nvPr/>
        </p:nvSpPr>
        <p:spPr bwMode="auto">
          <a:xfrm>
            <a:off x="293394" y="3903169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52353701" name="TextBox 452353700"/>
          <p:cNvSpPr txBox="1"/>
          <p:nvPr/>
        </p:nvSpPr>
        <p:spPr bwMode="auto">
          <a:xfrm>
            <a:off x="467120" y="4149390"/>
            <a:ext cx="3287693" cy="7966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803" y="135084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060" y="1711199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4,75 до 9,5%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94" y="2157868"/>
            <a:ext cx="2285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BEADE-55E0-4845-B439-1828348EF958}"/>
              </a:ext>
            </a:extLst>
          </p:cNvPr>
          <p:cNvSpPr txBox="1"/>
          <p:nvPr/>
        </p:nvSpPr>
        <p:spPr bwMode="auto">
          <a:xfrm>
            <a:off x="1950441" y="281405"/>
            <a:ext cx="5113400" cy="210707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sz="900" b="1" i="0" u="none" strike="noStrike" cap="none" spc="0" dirty="0">
                <a:latin typeface="Arial" panose="020B0604020202020204" pitchFamily="34" charset="0"/>
                <a:cs typeface="Arial" panose="020B0604020202020204" pitchFamily="34" charset="0"/>
              </a:rPr>
              <a:t>ДЛЯ НАЧИНАЮЩИХ СМСП, ЗАРЕГИСТРИРОВАННЫХ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0" u="none" strike="noStrike" cap="none" spc="0" dirty="0">
                <a:latin typeface="Arial" panose="020B0604020202020204" pitchFamily="34" charset="0"/>
                <a:cs typeface="Arial" panose="020B0604020202020204" pitchFamily="34" charset="0"/>
              </a:rPr>
              <a:t>МЕНЕЕ 12 МЕСЯЦЕВ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9DB8AF-4E5C-465F-A215-F4292A65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489362"/>
            <a:ext cx="150231" cy="1502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F49C3C-B3C8-4701-8822-05EFA8BEB7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t="36216"/>
          <a:stretch/>
        </p:blipFill>
        <p:spPr bwMode="auto">
          <a:xfrm flipH="1">
            <a:off x="7042688" y="3097021"/>
            <a:ext cx="1957304" cy="20130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85818AA-5154-4192-BD8E-DF45E65DE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4" y="4206703"/>
            <a:ext cx="150231" cy="1502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FDA7FE-CCB1-4839-A60A-07C75E97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339131"/>
            <a:ext cx="150231" cy="1502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14EBFCF-9BDD-4D8A-BB7C-E2E0C4F6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3393" y="4638688"/>
            <a:ext cx="150231" cy="150231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90B0F0F7-886C-4B61-914A-29212D8751D7}"/>
              </a:ext>
            </a:extLst>
          </p:cNvPr>
          <p:cNvSpPr txBox="1"/>
          <p:nvPr/>
        </p:nvSpPr>
        <p:spPr bwMode="auto">
          <a:xfrm>
            <a:off x="5955561" y="621466"/>
            <a:ext cx="1766246" cy="451221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EE5338"/>
                </a:solidFill>
                <a:latin typeface="circe"/>
                <a:cs typeface="circe"/>
              </a:rPr>
              <a:t>СТАРТ ПЛЮС</a:t>
            </a:r>
            <a:endParaRPr sz="1800" b="1" dirty="0">
              <a:solidFill>
                <a:srgbClr val="EE5338"/>
              </a:solidFill>
              <a:latin typeface="circe"/>
              <a:cs typeface="circ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F2C415-B8A2-4BC3-BE79-0AAD7406DFCF}"/>
              </a:ext>
            </a:extLst>
          </p:cNvPr>
          <p:cNvSpPr txBox="1"/>
          <p:nvPr/>
        </p:nvSpPr>
        <p:spPr bwMode="auto">
          <a:xfrm>
            <a:off x="4733208" y="100150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7</a:t>
            </a: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21D2BC-703C-42AE-AF64-350CF990AC78}"/>
              </a:ext>
            </a:extLst>
          </p:cNvPr>
          <p:cNvSpPr txBox="1"/>
          <p:nvPr/>
        </p:nvSpPr>
        <p:spPr bwMode="auto">
          <a:xfrm>
            <a:off x="4730542" y="2781984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316B7D-15DA-4F14-BE25-C07F9809344E}"/>
              </a:ext>
            </a:extLst>
          </p:cNvPr>
          <p:cNvSpPr txBox="1"/>
          <p:nvPr/>
        </p:nvSpPr>
        <p:spPr bwMode="auto">
          <a:xfrm>
            <a:off x="4730542" y="2978342"/>
            <a:ext cx="363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764" indent="-195764">
              <a:buFont typeface="Arial"/>
              <a:buChar char="•"/>
              <a:defRPr/>
            </a:pPr>
            <a:r>
              <a:rPr lang="ru-RU" sz="9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регионального гарантийного фонда до 70% от суммы микрозайма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89899635-5D06-4DA4-9642-14540DFF91AB}"/>
              </a:ext>
            </a:extLst>
          </p:cNvPr>
          <p:cNvSpPr txBox="1"/>
          <p:nvPr/>
        </p:nvSpPr>
        <p:spPr bwMode="auto">
          <a:xfrm>
            <a:off x="4718939" y="3383170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B83E6B-F8BB-4892-BB14-DAF40A83872C}"/>
              </a:ext>
            </a:extLst>
          </p:cNvPr>
          <p:cNvSpPr txBox="1"/>
          <p:nvPr/>
        </p:nvSpPr>
        <p:spPr bwMode="auto">
          <a:xfrm>
            <a:off x="4925559" y="3690550"/>
            <a:ext cx="2310738" cy="79669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</a:t>
            </a:r>
          </a:p>
          <a:p>
            <a:pPr algn="l"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C88805-EFB7-43B8-BA7F-60ED04C42065}"/>
              </a:ext>
            </a:extLst>
          </p:cNvPr>
          <p:cNvSpPr/>
          <p:nvPr/>
        </p:nvSpPr>
        <p:spPr bwMode="auto">
          <a:xfrm>
            <a:off x="4734951" y="135878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55B13E3-AF2E-41EA-8248-CDA30FEDF555}"/>
              </a:ext>
            </a:extLst>
          </p:cNvPr>
          <p:cNvSpPr/>
          <p:nvPr/>
        </p:nvSpPr>
        <p:spPr bwMode="auto">
          <a:xfrm>
            <a:off x="4733208" y="1719139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3% годовых</a:t>
            </a:r>
            <a:endParaRPr lang="ru-RU" sz="1000" dirty="0">
              <a:solidFill>
                <a:srgbClr val="FF0000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22159E0-AA36-4041-9CDF-2D0ABB690CB1}"/>
              </a:ext>
            </a:extLst>
          </p:cNvPr>
          <p:cNvSpPr/>
          <p:nvPr/>
        </p:nvSpPr>
        <p:spPr bwMode="auto">
          <a:xfrm>
            <a:off x="4730542" y="2165808"/>
            <a:ext cx="2285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цели,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1A558AE-7D25-4E5A-96FB-6A027338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5326" y="4035046"/>
            <a:ext cx="150231" cy="15023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FE0AC40-8B10-4E1A-9245-A2B34108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8234" y="3740448"/>
            <a:ext cx="150231" cy="1502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4E9AEA8-B097-43F4-AC88-FA478DBC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8233" y="3872876"/>
            <a:ext cx="150231" cy="1502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6D2581-9B2F-4E97-AA79-27051014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5327" y="4187820"/>
            <a:ext cx="150231" cy="1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E4A55-59AB-4F3F-8807-36ACC619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1" b="9364"/>
          <a:stretch/>
        </p:blipFill>
        <p:spPr bwMode="auto">
          <a:xfrm>
            <a:off x="3063527" y="346420"/>
            <a:ext cx="3027761" cy="2657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D1CD2-9F6E-4643-9866-92A253A02809}"/>
              </a:ext>
            </a:extLst>
          </p:cNvPr>
          <p:cNvSpPr txBox="1"/>
          <p:nvPr/>
        </p:nvSpPr>
        <p:spPr bwMode="auto">
          <a:xfrm>
            <a:off x="330376" y="541904"/>
            <a:ext cx="228571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DE325-91AC-499D-B746-F14647CB9269}"/>
              </a:ext>
            </a:extLst>
          </p:cNvPr>
          <p:cNvSpPr txBox="1"/>
          <p:nvPr/>
        </p:nvSpPr>
        <p:spPr bwMode="auto">
          <a:xfrm>
            <a:off x="293394" y="826429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D2441-21AB-4A3B-B65D-DD479B503B62}"/>
              </a:ext>
            </a:extLst>
          </p:cNvPr>
          <p:cNvSpPr txBox="1"/>
          <p:nvPr/>
        </p:nvSpPr>
        <p:spPr bwMode="auto">
          <a:xfrm>
            <a:off x="922767" y="3072315"/>
            <a:ext cx="1368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ОБЕСПЕЧЕНИЕ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65181-F441-4955-A3EA-9C615B6E79F5}"/>
              </a:ext>
            </a:extLst>
          </p:cNvPr>
          <p:cNvSpPr txBox="1"/>
          <p:nvPr/>
        </p:nvSpPr>
        <p:spPr bwMode="auto">
          <a:xfrm>
            <a:off x="1052085" y="3318536"/>
            <a:ext cx="276873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Подбирается индивидуально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 зависимости от суммы </a:t>
            </a:r>
          </a:p>
          <a:p>
            <a:pPr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микрозайма: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платежеспособного ФЛ/ИП/ЮЛ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 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ликвидного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имущества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Поручительство регионального гарантийного фонда </a:t>
            </a:r>
          </a:p>
          <a:p>
            <a:pPr>
              <a:defRPr/>
            </a:pPr>
            <a:r>
              <a:rPr lang="ru-RU" sz="800" dirty="0">
                <a:latin typeface="circe"/>
                <a:cs typeface="circe"/>
              </a:rPr>
              <a:t>         </a:t>
            </a: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до 70% от суммы микрозайма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95764" indent="-195764">
              <a:lnSpc>
                <a:spcPts val="1000"/>
              </a:lnSpc>
              <a:buFont typeface="Arial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Без залога и поручительств до 200 000 руб.</a:t>
            </a:r>
            <a:endParaRPr sz="900" b="0" dirty="0">
              <a:latin typeface="circe"/>
              <a:cs typeface="circe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8169B98-25D2-4FB9-BA06-759759CD5275}"/>
              </a:ext>
            </a:extLst>
          </p:cNvPr>
          <p:cNvSpPr txBox="1"/>
          <p:nvPr/>
        </p:nvSpPr>
        <p:spPr bwMode="auto">
          <a:xfrm>
            <a:off x="4514569" y="3179940"/>
            <a:ext cx="3314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i="0" u="none" strike="noStrike" cap="none" spc="0" dirty="0">
                <a:solidFill>
                  <a:srgbClr val="EE5337"/>
                </a:solidFill>
                <a:latin typeface="circe"/>
                <a:cs typeface="circe"/>
              </a:rPr>
              <a:t>ПОРЯДОК ПОГАШЕНИЯ</a:t>
            </a:r>
            <a:endParaRPr sz="1100" dirty="0">
              <a:solidFill>
                <a:srgbClr val="EE5337"/>
              </a:solidFill>
              <a:latin typeface="circe"/>
              <a:cs typeface="circe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4C4D9C-5D98-4FE5-B942-43CAD3837B47}"/>
              </a:ext>
            </a:extLst>
          </p:cNvPr>
          <p:cNvSpPr/>
          <p:nvPr/>
        </p:nvSpPr>
        <p:spPr bwMode="auto">
          <a:xfrm>
            <a:off x="293394" y="1255161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161012-9A5D-4ECF-BA1B-40E162136026}"/>
              </a:ext>
            </a:extLst>
          </p:cNvPr>
          <p:cNvSpPr/>
          <p:nvPr/>
        </p:nvSpPr>
        <p:spPr bwMode="auto">
          <a:xfrm>
            <a:off x="293394" y="1683893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4,75 до 9,5%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A1B407-D860-4682-8992-10C2B395A450}"/>
              </a:ext>
            </a:extLst>
          </p:cNvPr>
          <p:cNvSpPr/>
          <p:nvPr/>
        </p:nvSpPr>
        <p:spPr bwMode="auto">
          <a:xfrm>
            <a:off x="315173" y="2202281"/>
            <a:ext cx="2285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на любые </a:t>
            </a:r>
            <a:r>
              <a:rPr lang="ru-RU" sz="800" b="1" dirty="0">
                <a:latin typeface="Circe" panose="020B0502020203020203" pitchFamily="34" charset="-52"/>
                <a:cs typeface="Arial" panose="020B0604020202020204" pitchFamily="34" charset="0"/>
              </a:rPr>
              <a:t>цели</a:t>
            </a: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, связанные 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с созданием и развитием бизнеса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FDAB6E7-82BC-49C6-9745-86D1DFF5B7C5}"/>
              </a:ext>
            </a:extLst>
          </p:cNvPr>
          <p:cNvSpPr txBox="1"/>
          <p:nvPr/>
        </p:nvSpPr>
        <p:spPr bwMode="auto">
          <a:xfrm>
            <a:off x="319062" y="146760"/>
            <a:ext cx="8613736" cy="225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ДЛЯ СМСП, ЗАРЕГИСТРИРОВАННОГО БОЛЕЕ 6 МЕСЯЦЕВ </a:t>
            </a:r>
            <a:r>
              <a:rPr lang="ru-RU" sz="1200" b="1" dirty="0">
                <a:latin typeface="circe"/>
                <a:ea typeface="Verdana"/>
                <a:cs typeface="circe"/>
              </a:rPr>
              <a:t> </a:t>
            </a:r>
            <a:endParaRPr sz="1200" b="1" dirty="0">
              <a:latin typeface="circe"/>
              <a:cs typeface="circ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08992-A80F-4692-B1AE-EAB70E1C21EA}"/>
              </a:ext>
            </a:extLst>
          </p:cNvPr>
          <p:cNvSpPr txBox="1"/>
          <p:nvPr/>
        </p:nvSpPr>
        <p:spPr bwMode="auto">
          <a:xfrm>
            <a:off x="3077152" y="561638"/>
            <a:ext cx="299059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КОММЕРЧЕСКАЯ ИПОТЕКА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CD7D8C-6521-4827-A89E-CAD83D58CD15}"/>
              </a:ext>
            </a:extLst>
          </p:cNvPr>
          <p:cNvSpPr txBox="1"/>
          <p:nvPr/>
        </p:nvSpPr>
        <p:spPr bwMode="auto">
          <a:xfrm>
            <a:off x="3279465" y="810168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4666926-3662-450F-86B2-FF05C6FB7959}"/>
              </a:ext>
            </a:extLst>
          </p:cNvPr>
          <p:cNvSpPr/>
          <p:nvPr/>
        </p:nvSpPr>
        <p:spPr bwMode="auto">
          <a:xfrm>
            <a:off x="3279465" y="1238900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F60AE4-86E4-48E6-99F1-94042C644F3A}"/>
              </a:ext>
            </a:extLst>
          </p:cNvPr>
          <p:cNvSpPr/>
          <p:nvPr/>
        </p:nvSpPr>
        <p:spPr bwMode="auto">
          <a:xfrm>
            <a:off x="3193052" y="2250757"/>
            <a:ext cx="278828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950" b="1" dirty="0">
                <a:latin typeface="circe"/>
                <a:cs typeface="circe"/>
              </a:rPr>
              <a:t>приобретение коммерческой  недвижимости или земельных участков под коммерческую застройку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D66BF-0CB1-4B56-B336-E63D52C8C0F8}"/>
              </a:ext>
            </a:extLst>
          </p:cNvPr>
          <p:cNvSpPr txBox="1"/>
          <p:nvPr/>
        </p:nvSpPr>
        <p:spPr bwMode="auto">
          <a:xfrm>
            <a:off x="6480190" y="538814"/>
            <a:ext cx="2285715" cy="225326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 algn="ctr">
              <a:lnSpc>
                <a:spcPts val="1099"/>
              </a:lnSpc>
              <a:defRPr/>
            </a:pP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</a:t>
            </a:r>
            <a:r>
              <a:rPr lang="ru-RU" sz="1400" b="1" dirty="0">
                <a:solidFill>
                  <a:srgbClr val="EE533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sz="1400" b="1" dirty="0">
              <a:solidFill>
                <a:srgbClr val="EE5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A1A97-426C-4BF5-8AE9-74E3F1BF8BA4}"/>
              </a:ext>
            </a:extLst>
          </p:cNvPr>
          <p:cNvSpPr txBox="1"/>
          <p:nvPr/>
        </p:nvSpPr>
        <p:spPr bwMode="auto">
          <a:xfrm>
            <a:off x="6306777" y="766342"/>
            <a:ext cx="2528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465A6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Сумма займа</a:t>
            </a:r>
            <a:endParaRPr sz="1000" dirty="0">
              <a:solidFill>
                <a:srgbClr val="465A65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1" i="0" u="none" strike="noStrike" cap="none" spc="0" dirty="0">
                <a:latin typeface="Circe" panose="020B0502020203020203" pitchFamily="34" charset="-52"/>
                <a:cs typeface="Arial" panose="020B0604020202020204" pitchFamily="34" charset="0"/>
              </a:rPr>
              <a:t>до 5 000 000 рублей</a:t>
            </a:r>
            <a:endParaRPr sz="1000" b="1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FAA0A21-1DBE-4F20-9EF7-6FE544342EA8}"/>
              </a:ext>
            </a:extLst>
          </p:cNvPr>
          <p:cNvSpPr/>
          <p:nvPr/>
        </p:nvSpPr>
        <p:spPr bwMode="auto">
          <a:xfrm>
            <a:off x="6307226" y="1250477"/>
            <a:ext cx="14395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Срок займа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до 36 месяцев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A23D7F2-153C-4B56-BFF2-C9989A5EFCBE}"/>
              </a:ext>
            </a:extLst>
          </p:cNvPr>
          <p:cNvSpPr/>
          <p:nvPr/>
        </p:nvSpPr>
        <p:spPr bwMode="auto">
          <a:xfrm>
            <a:off x="6307226" y="1659073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4,75 до 9,5%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C322D6B-6144-40A9-AAAC-E93D6E06BBCE}"/>
              </a:ext>
            </a:extLst>
          </p:cNvPr>
          <p:cNvSpPr/>
          <p:nvPr/>
        </p:nvSpPr>
        <p:spPr bwMode="auto">
          <a:xfrm>
            <a:off x="6332445" y="2239717"/>
            <a:ext cx="287671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какие цели</a:t>
            </a:r>
          </a:p>
          <a:p>
            <a:pPr>
              <a:defRPr/>
            </a:pPr>
            <a:r>
              <a:rPr lang="ru-RU" sz="900" b="1" dirty="0">
                <a:latin typeface="circe"/>
                <a:cs typeface="circe"/>
              </a:rPr>
              <a:t>погашение действующих кредитов банков/договоров лизинга  </a:t>
            </a:r>
          </a:p>
          <a:p>
            <a:pPr>
              <a:defRPr/>
            </a:pPr>
            <a:r>
              <a:rPr lang="ru-RU" sz="900" b="1" i="1" dirty="0">
                <a:latin typeface="circe"/>
                <a:cs typeface="circe"/>
              </a:rPr>
              <a:t>(ВАЖНО! полностью и частично)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7EF40A5-DCE1-4649-8A9C-B1D3C972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23761" b="3621"/>
          <a:stretch/>
        </p:blipFill>
        <p:spPr bwMode="auto">
          <a:xfrm>
            <a:off x="4334312" y="1128497"/>
            <a:ext cx="1738201" cy="130037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EB3988-DEE0-465E-8483-AA5E2C86DC4A}"/>
              </a:ext>
            </a:extLst>
          </p:cNvPr>
          <p:cNvSpPr/>
          <p:nvPr/>
        </p:nvSpPr>
        <p:spPr bwMode="auto">
          <a:xfrm>
            <a:off x="3279465" y="1667632"/>
            <a:ext cx="1569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385A64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Ставка</a:t>
            </a:r>
          </a:p>
          <a:p>
            <a:pPr>
              <a:defRPr/>
            </a:pPr>
            <a:r>
              <a:rPr lang="ru-RU" sz="1000" b="1" dirty="0">
                <a:latin typeface="Circe" panose="020B0502020203020203" pitchFamily="34" charset="-52"/>
                <a:cs typeface="Arial" panose="020B0604020202020204" pitchFamily="34" charset="0"/>
              </a:rPr>
              <a:t>от 4,75 до 9,5% годовых</a:t>
            </a:r>
            <a:endParaRPr lang="ru-RU" sz="10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A5AE3-D5A1-4351-8099-41B78D53B5F6}"/>
              </a:ext>
            </a:extLst>
          </p:cNvPr>
          <p:cNvSpPr txBox="1"/>
          <p:nvPr/>
        </p:nvSpPr>
        <p:spPr bwMode="auto">
          <a:xfrm>
            <a:off x="4942773" y="3491869"/>
            <a:ext cx="2297029" cy="9375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8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</a:t>
            </a: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9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34736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" b="3531"/>
          <a:stretch/>
        </p:blipFill>
        <p:spPr>
          <a:xfrm>
            <a:off x="3641084" y="771550"/>
            <a:ext cx="5539428" cy="43924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0" b="73693"/>
          <a:stretch/>
        </p:blipFill>
        <p:spPr bwMode="auto">
          <a:xfrm>
            <a:off x="1" y="-60764"/>
            <a:ext cx="9180512" cy="5204264"/>
          </a:xfrm>
          <a:prstGeom prst="rect">
            <a:avLst/>
          </a:prstGeom>
        </p:spPr>
      </p:pic>
      <p:sp>
        <p:nvSpPr>
          <p:cNvPr id="442778782" name="TextBox 1"/>
          <p:cNvSpPr txBox="1"/>
          <p:nvPr/>
        </p:nvSpPr>
        <p:spPr bwMode="auto">
          <a:xfrm>
            <a:off x="366083" y="443472"/>
            <a:ext cx="3662735" cy="1332872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900" b="1" i="0" u="none" strike="noStrike" cap="none" spc="0" dirty="0">
                <a:latin typeface="circe"/>
                <a:cs typeface="circe"/>
              </a:rPr>
              <a:t>ДЛЯ СМСП, ЗАРЕГИСТРИРОВАННОГО </a:t>
            </a:r>
            <a:endParaRPr sz="900" b="1" i="0" u="none" strike="noStrike" cap="none" spc="0" dirty="0">
              <a:latin typeface="circe"/>
              <a:cs typeface="circe"/>
            </a:endParaRPr>
          </a:p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БОЛЕЕ</a:t>
            </a:r>
            <a:r>
              <a:rPr lang="ru-RU" sz="900" b="1" i="0" u="none" strike="noStrike" cap="none" spc="0" dirty="0">
                <a:latin typeface="circe"/>
                <a:cs typeface="circe"/>
              </a:rPr>
              <a:t> 12 МЕСЯЦЕВ </a:t>
            </a:r>
            <a:r>
              <a:rPr lang="ru-RU" sz="900" b="1" dirty="0">
                <a:latin typeface="circe"/>
                <a:ea typeface="Verdana"/>
                <a:cs typeface="circe"/>
              </a:rPr>
              <a:t> </a:t>
            </a:r>
            <a:endParaRPr sz="900" b="1" dirty="0">
              <a:latin typeface="circe"/>
              <a:cs typeface="circe"/>
            </a:endParaRPr>
          </a:p>
          <a:p>
            <a:pPr>
              <a:lnSpc>
                <a:spcPts val="1099"/>
              </a:lnSpc>
              <a:defRPr/>
            </a:pPr>
            <a:endParaRPr sz="900" b="1" dirty="0">
              <a:latin typeface="circe"/>
              <a:cs typeface="circe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562211"/>
                </a:solidFill>
                <a:latin typeface="circe"/>
                <a:cs typeface="circe"/>
              </a:rPr>
              <a:t>ЭКСПРЕСС </a:t>
            </a: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562211"/>
                </a:solidFill>
                <a:latin typeface="circe"/>
                <a:cs typeface="circe"/>
              </a:rPr>
              <a:t>ПОДДЕРЖКА</a:t>
            </a:r>
            <a:endParaRPr sz="1800" b="1" dirty="0">
              <a:solidFill>
                <a:srgbClr val="562211"/>
              </a:solidFill>
              <a:latin typeface="circe"/>
              <a:cs typeface="circe"/>
            </a:endParaRPr>
          </a:p>
        </p:txBody>
      </p:sp>
      <p:sp>
        <p:nvSpPr>
          <p:cNvPr id="1638000685" name="TextBox 3"/>
          <p:cNvSpPr txBox="1"/>
          <p:nvPr/>
        </p:nvSpPr>
        <p:spPr bwMode="auto">
          <a:xfrm>
            <a:off x="3679458" y="435976"/>
            <a:ext cx="3026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572111"/>
                </a:solidFill>
                <a:latin typeface="circe"/>
                <a:cs typeface="circe"/>
              </a:rPr>
              <a:t>Сумма займа</a:t>
            </a:r>
            <a:endParaRPr sz="1100" dirty="0">
              <a:solidFill>
                <a:srgbClr val="57211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300" b="1" i="0" u="none" strike="noStrike" cap="none" spc="0" dirty="0">
                <a:latin typeface="circe"/>
                <a:cs typeface="circe"/>
              </a:rPr>
              <a:t>до</a:t>
            </a:r>
            <a:r>
              <a:rPr lang="ru-RU" sz="1200" b="1" i="0" u="none" strike="noStrike" cap="none" spc="0" dirty="0">
                <a:latin typeface="circe"/>
                <a:cs typeface="circe"/>
              </a:rPr>
              <a:t> 500 000 рублей</a:t>
            </a: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572111"/>
                </a:solidFill>
                <a:latin typeface="circe"/>
                <a:cs typeface="circe"/>
              </a:rPr>
              <a:t>Срок займа</a:t>
            </a:r>
            <a:endParaRPr sz="1100" dirty="0">
              <a:solidFill>
                <a:srgbClr val="57211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300" b="1" i="0" u="none" strike="noStrike" cap="none" spc="0" dirty="0">
                <a:latin typeface="circe"/>
                <a:cs typeface="circe"/>
              </a:rPr>
              <a:t>до 24 месяцев</a:t>
            </a:r>
            <a:br>
              <a:rPr lang="ru-RU" sz="1000" dirty="0">
                <a:latin typeface="circe"/>
                <a:cs typeface="circe"/>
              </a:rPr>
            </a:br>
            <a:endParaRPr sz="1000" dirty="0">
              <a:latin typeface="circe"/>
              <a:cs typeface="circe"/>
            </a:endParaRPr>
          </a:p>
        </p:txBody>
      </p:sp>
      <p:sp>
        <p:nvSpPr>
          <p:cNvPr id="18126495" name="TextBox 4"/>
          <p:cNvSpPr txBox="1"/>
          <p:nvPr/>
        </p:nvSpPr>
        <p:spPr bwMode="auto">
          <a:xfrm>
            <a:off x="366083" y="1994794"/>
            <a:ext cx="3313375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FF7715"/>
                </a:solidFill>
                <a:latin typeface="CIRCE"/>
                <a:cs typeface="CIRCE"/>
              </a:rPr>
              <a:t>ОБЕСПЕЧЕНИЕ</a:t>
            </a:r>
            <a:endParaRPr dirty="0">
              <a:solidFill>
                <a:srgbClr val="FF7715"/>
              </a:solidFill>
              <a:latin typeface="CIRCE"/>
              <a:cs typeface="CIRCE"/>
            </a:endParaRPr>
          </a:p>
        </p:txBody>
      </p:sp>
      <p:sp>
        <p:nvSpPr>
          <p:cNvPr id="1888162774" name="TextBox 5"/>
          <p:cNvSpPr txBox="1"/>
          <p:nvPr/>
        </p:nvSpPr>
        <p:spPr bwMode="auto">
          <a:xfrm>
            <a:off x="591418" y="2214836"/>
            <a:ext cx="36025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Залоговое обеспечение </a:t>
            </a:r>
            <a:r>
              <a:rPr lang="ru-RU" sz="1100" b="1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не требуется</a:t>
            </a:r>
            <a:endParaRPr sz="1100" b="1" i="0" u="none" strike="noStrike" cap="none" spc="0" dirty="0">
              <a:solidFill>
                <a:srgbClr val="FF0000"/>
              </a:solidFill>
              <a:latin typeface="circe"/>
              <a:cs typeface="circe"/>
            </a:endParaRPr>
          </a:p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Для ЮЛ: поручительство учредителей </a:t>
            </a:r>
          </a:p>
          <a:p>
            <a:pPr>
              <a:spcAft>
                <a:spcPts val="600"/>
              </a:spcAft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Для ИП: поручительство супруга/супруги  </a:t>
            </a:r>
            <a:endParaRPr sz="1100" b="0" dirty="0">
              <a:latin typeface="circe"/>
              <a:cs typeface="circ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7749" y="443472"/>
            <a:ext cx="2798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572111"/>
                </a:solidFill>
                <a:latin typeface="circe"/>
                <a:cs typeface="circe"/>
              </a:rPr>
              <a:t>Ставка</a:t>
            </a:r>
            <a:endParaRPr lang="ru-RU" sz="900" dirty="0">
              <a:solidFill>
                <a:srgbClr val="57211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latin typeface="circe"/>
                <a:cs typeface="circe"/>
              </a:rPr>
              <a:t>от 8,5 до 9,5% годовых</a:t>
            </a:r>
          </a:p>
          <a:p>
            <a:pPr>
              <a:defRPr/>
            </a:pPr>
            <a:r>
              <a:rPr lang="ru-RU" sz="900" dirty="0">
                <a:latin typeface="circe"/>
                <a:cs typeface="circe"/>
              </a:rPr>
              <a:t> </a:t>
            </a:r>
          </a:p>
          <a:p>
            <a:pPr>
              <a:defRPr/>
            </a:pPr>
            <a:r>
              <a:rPr lang="ru-RU" sz="1050" dirty="0">
                <a:solidFill>
                  <a:srgbClr val="572111"/>
                </a:solidFill>
                <a:latin typeface="circe"/>
                <a:cs typeface="circe"/>
              </a:rPr>
              <a:t>На какие цели</a:t>
            </a:r>
          </a:p>
          <a:p>
            <a:pPr marL="217793" indent="-217793">
              <a:buFont typeface="Arial"/>
              <a:buChar char="–"/>
              <a:defRPr/>
            </a:pPr>
            <a:r>
              <a:rPr lang="ru-RU" sz="1200" b="1" dirty="0">
                <a:latin typeface="circe"/>
                <a:cs typeface="circe"/>
              </a:rPr>
              <a:t>пополнение оборотных средств</a:t>
            </a:r>
          </a:p>
          <a:p>
            <a:pPr marL="217793" indent="-217793">
              <a:buFont typeface="Arial"/>
              <a:buChar char="–"/>
              <a:defRPr/>
            </a:pPr>
            <a:r>
              <a:rPr lang="ru-RU" sz="1200" b="1" dirty="0">
                <a:latin typeface="circe"/>
                <a:cs typeface="circe"/>
              </a:rPr>
              <a:t>устранение кассовых разрывов</a:t>
            </a:r>
          </a:p>
        </p:txBody>
      </p:sp>
      <p:sp>
        <p:nvSpPr>
          <p:cNvPr id="1542803171" name="TextBox 4"/>
          <p:cNvSpPr txBox="1"/>
          <p:nvPr/>
        </p:nvSpPr>
        <p:spPr bwMode="auto">
          <a:xfrm>
            <a:off x="365295" y="3147555"/>
            <a:ext cx="3314131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FF7715"/>
                </a:solidFill>
                <a:latin typeface="circe"/>
                <a:cs typeface="circe"/>
              </a:rPr>
              <a:t>ПОРЯДОК ПОГАШЕНИЯ</a:t>
            </a:r>
            <a:endParaRPr dirty="0">
              <a:solidFill>
                <a:srgbClr val="FF7715"/>
              </a:solidFill>
              <a:latin typeface="circe"/>
              <a:cs typeface="circe"/>
            </a:endParaRPr>
          </a:p>
        </p:txBody>
      </p:sp>
      <p:sp>
        <p:nvSpPr>
          <p:cNvPr id="487375569" name="TextBox 487375568"/>
          <p:cNvSpPr txBox="1"/>
          <p:nvPr/>
        </p:nvSpPr>
        <p:spPr bwMode="auto">
          <a:xfrm>
            <a:off x="394217" y="3398771"/>
            <a:ext cx="3287692" cy="264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Аннуитетный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090" y="2297091"/>
            <a:ext cx="117322" cy="1173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2487" y="2530533"/>
            <a:ext cx="117322" cy="117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01" y="1166190"/>
            <a:ext cx="4843783" cy="44656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090" y="2780383"/>
            <a:ext cx="117322" cy="117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1" y="1546475"/>
            <a:ext cx="1583920" cy="1055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6" b="88854"/>
          <a:stretch/>
        </p:blipFill>
        <p:spPr bwMode="auto">
          <a:xfrm>
            <a:off x="-36512" y="0"/>
            <a:ext cx="9217024" cy="5184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-6459" r="6822" b="6459"/>
          <a:stretch/>
        </p:blipFill>
        <p:spPr>
          <a:xfrm>
            <a:off x="-36512" y="0"/>
            <a:ext cx="9217023" cy="5184576"/>
          </a:xfrm>
          <a:prstGeom prst="rect">
            <a:avLst/>
          </a:prstGeom>
        </p:spPr>
      </p:pic>
      <p:sp>
        <p:nvSpPr>
          <p:cNvPr id="499452262" name="TextBox 1"/>
          <p:cNvSpPr txBox="1"/>
          <p:nvPr/>
        </p:nvSpPr>
        <p:spPr bwMode="auto">
          <a:xfrm>
            <a:off x="709205" y="308469"/>
            <a:ext cx="3663310" cy="874414"/>
          </a:xfrm>
          <a:prstGeom prst="rect">
            <a:avLst/>
          </a:prstGeom>
          <a:noFill/>
        </p:spPr>
        <p:txBody>
          <a:bodyPr wrap="square" lIns="77923" tIns="38961" rIns="77923" bIns="38961" rtlCol="0">
            <a:spAutoFit/>
          </a:bodyPr>
          <a:lstStyle/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ДЛЯ ФИЗИЧЕСКИХ ЛИЦ, ПРИМЕНЯЮЩИХ «НАЛОГ НА ПРОФЕССИОНАЛЬНЫЙ ДОХОД» </a:t>
            </a:r>
          </a:p>
          <a:p>
            <a:pPr>
              <a:lnSpc>
                <a:spcPts val="1099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ОТ 1 МЕСЯЦА ДЕЯТЕЛЬНОСТИ</a:t>
            </a:r>
            <a:endParaRPr sz="900" b="1" dirty="0">
              <a:latin typeface="circe"/>
              <a:cs typeface="circe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0" u="none" strike="noStrike" cap="none" spc="0" dirty="0">
                <a:solidFill>
                  <a:srgbClr val="FF4A32"/>
                </a:solidFill>
                <a:latin typeface="circe"/>
                <a:cs typeface="circe"/>
              </a:rPr>
              <a:t>САМОЗАНЯТЫЙ</a:t>
            </a:r>
            <a:endParaRPr sz="1800" b="1" dirty="0">
              <a:solidFill>
                <a:srgbClr val="FF4A32"/>
              </a:solidFill>
              <a:latin typeface="circe"/>
              <a:cs typeface="circe"/>
            </a:endParaRPr>
          </a:p>
        </p:txBody>
      </p:sp>
      <p:sp>
        <p:nvSpPr>
          <p:cNvPr id="1621837026" name="TextBox 3"/>
          <p:cNvSpPr txBox="1"/>
          <p:nvPr/>
        </p:nvSpPr>
        <p:spPr bwMode="auto">
          <a:xfrm>
            <a:off x="4277329" y="294276"/>
            <a:ext cx="3026422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65A65"/>
                </a:solidFill>
                <a:latin typeface="circe"/>
                <a:cs typeface="circe"/>
              </a:rPr>
              <a:t>Сумма займа</a:t>
            </a:r>
            <a:endParaRPr sz="1050" dirty="0">
              <a:solidFill>
                <a:srgbClr val="465A65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до 500 000 рублей </a:t>
            </a:r>
            <a:endParaRPr sz="1200" b="1" i="0" u="none" strike="noStrike" cap="none" spc="0" dirty="0">
              <a:latin typeface="circe"/>
              <a:cs typeface="circe"/>
            </a:endParaRP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endParaRPr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Срок займа</a:t>
            </a:r>
            <a:endParaRPr sz="1100" dirty="0">
              <a:solidFill>
                <a:srgbClr val="465A65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200" b="1" i="0" u="none" strike="noStrike" cap="none" spc="0" dirty="0">
                <a:latin typeface="circe"/>
                <a:cs typeface="circe"/>
              </a:rPr>
              <a:t>до 36 месяцев</a:t>
            </a:r>
            <a:endParaRPr sz="1200" b="1" dirty="0">
              <a:latin typeface="circe"/>
              <a:cs typeface="circe"/>
            </a:endParaRPr>
          </a:p>
        </p:txBody>
      </p:sp>
      <p:sp>
        <p:nvSpPr>
          <p:cNvPr id="838015036" name="TextBox 4"/>
          <p:cNvSpPr txBox="1"/>
          <p:nvPr/>
        </p:nvSpPr>
        <p:spPr bwMode="auto">
          <a:xfrm>
            <a:off x="709205" y="1598807"/>
            <a:ext cx="3313339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65864"/>
                </a:solidFill>
                <a:latin typeface="CIRCE"/>
                <a:cs typeface="CIRCE"/>
              </a:rPr>
              <a:t>ОБЕСПЕЧЕНИЕ</a:t>
            </a:r>
            <a:endParaRPr dirty="0">
              <a:solidFill>
                <a:srgbClr val="365864"/>
              </a:solidFill>
              <a:latin typeface="CIRCE"/>
              <a:cs typeface="CIRCE"/>
            </a:endParaRPr>
          </a:p>
        </p:txBody>
      </p:sp>
      <p:sp>
        <p:nvSpPr>
          <p:cNvPr id="1649380262" name="TextBox 4"/>
          <p:cNvSpPr txBox="1"/>
          <p:nvPr/>
        </p:nvSpPr>
        <p:spPr bwMode="auto">
          <a:xfrm>
            <a:off x="676318" y="3326842"/>
            <a:ext cx="3314095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 cap="none" spc="0" dirty="0">
                <a:solidFill>
                  <a:srgbClr val="365864"/>
                </a:solidFill>
                <a:latin typeface="circe"/>
                <a:cs typeface="circe"/>
              </a:rPr>
              <a:t>ПОРЯДОК ПОГАШЕНИЯ</a:t>
            </a:r>
            <a:endParaRPr dirty="0">
              <a:solidFill>
                <a:srgbClr val="365864"/>
              </a:solidFill>
              <a:latin typeface="circe"/>
              <a:cs typeface="circe"/>
            </a:endParaRPr>
          </a:p>
        </p:txBody>
      </p:sp>
      <p:sp>
        <p:nvSpPr>
          <p:cNvPr id="1567815569" name="TextBox 1567815568"/>
          <p:cNvSpPr txBox="1"/>
          <p:nvPr/>
        </p:nvSpPr>
        <p:spPr bwMode="auto">
          <a:xfrm>
            <a:off x="1036919" y="3633540"/>
            <a:ext cx="3287692" cy="113204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 err="1">
                <a:solidFill>
                  <a:schemeClr val="tx1"/>
                </a:solidFill>
                <a:latin typeface="circe"/>
                <a:cs typeface="circe"/>
              </a:rPr>
              <a:t>Аннуитетный</a:t>
            </a: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Дифференцированный платеж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Сезонный график</a:t>
            </a:r>
            <a:endParaRPr sz="11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algn="l">
              <a:defRPr/>
            </a:pPr>
            <a:r>
              <a:rPr lang="ru-RU" sz="1100" b="0" i="0" u="none" strike="noStrike" cap="none" spc="0" dirty="0">
                <a:solidFill>
                  <a:schemeClr val="tx1"/>
                </a:solidFill>
                <a:latin typeface="circe"/>
                <a:cs typeface="circe"/>
              </a:rPr>
              <a:t>Возможно предоставление отсрочки по выплате основного долга до 3 месяцев</a:t>
            </a:r>
            <a:endParaRPr sz="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</p:txBody>
      </p:sp>
      <p:sp>
        <p:nvSpPr>
          <p:cNvPr id="417362029" name="TextBox 5"/>
          <p:cNvSpPr txBox="1"/>
          <p:nvPr/>
        </p:nvSpPr>
        <p:spPr bwMode="auto">
          <a:xfrm>
            <a:off x="676318" y="1864945"/>
            <a:ext cx="36010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dirty="0">
                <a:latin typeface="circe"/>
                <a:cs typeface="circe"/>
              </a:rPr>
              <a:t>Подбирается индивидуально в зависимости от суммы микрозайма: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Поручительство платежеспособного ФЛ/ИП/ЮЛ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Залог ликвидного имущества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circe"/>
                <a:cs typeface="circe"/>
              </a:rPr>
              <a:t>Без залога и поручительств до 100 000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5223" y="238459"/>
            <a:ext cx="208462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Ставка</a:t>
            </a:r>
            <a:endParaRPr lang="ru-RU" sz="1100" dirty="0">
              <a:solidFill>
                <a:srgbClr val="465A65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200" b="1" dirty="0">
                <a:latin typeface="circe"/>
                <a:cs typeface="circe"/>
              </a:rPr>
              <a:t>от </a:t>
            </a:r>
            <a:r>
              <a:rPr lang="ru-RU" sz="1200" b="1" dirty="0">
                <a:latin typeface="Circe" panose="020B0502020203020203" pitchFamily="34" charset="-52"/>
                <a:cs typeface="Arial" panose="020B0604020202020204" pitchFamily="34" charset="0"/>
              </a:rPr>
              <a:t>4,75</a:t>
            </a:r>
            <a:r>
              <a:rPr lang="ru-RU" sz="1200" b="1" dirty="0">
                <a:latin typeface="circe"/>
                <a:cs typeface="circe"/>
              </a:rPr>
              <a:t> до 9,5% годовых</a:t>
            </a: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000" dirty="0">
                <a:latin typeface="circe"/>
                <a:cs typeface="circe"/>
              </a:rPr>
              <a:t> </a:t>
            </a:r>
          </a:p>
          <a:p>
            <a:pPr>
              <a:defRPr/>
            </a:pPr>
            <a:endParaRPr lang="ru-RU" sz="1000" dirty="0">
              <a:latin typeface="circe"/>
              <a:cs typeface="circe"/>
            </a:endParaRPr>
          </a:p>
          <a:p>
            <a:pPr>
              <a:defRPr/>
            </a:pPr>
            <a:r>
              <a:rPr lang="ru-RU" sz="1100" dirty="0">
                <a:solidFill>
                  <a:srgbClr val="465A65"/>
                </a:solidFill>
                <a:latin typeface="circe"/>
                <a:cs typeface="circe"/>
              </a:rPr>
              <a:t>На какие цели</a:t>
            </a:r>
          </a:p>
          <a:p>
            <a:pPr>
              <a:defRPr/>
            </a:pPr>
            <a:r>
              <a:rPr lang="ru-RU" sz="1000" b="1" dirty="0">
                <a:latin typeface="circe"/>
                <a:cs typeface="circe"/>
              </a:rPr>
              <a:t>На организацию и развитие деятельности, связанной с получением профессионального дохода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3716281"/>
            <a:ext cx="117322" cy="1173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3934743"/>
            <a:ext cx="117322" cy="1173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4515" y="4142202"/>
            <a:ext cx="117322" cy="117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5943" y="4353356"/>
            <a:ext cx="117322" cy="117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3539" r="17905" b="3136"/>
          <a:stretch/>
        </p:blipFill>
        <p:spPr>
          <a:xfrm>
            <a:off x="5877072" y="2683789"/>
            <a:ext cx="3258017" cy="2455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7"/>
          <a:stretch/>
        </p:blipFill>
        <p:spPr>
          <a:xfrm>
            <a:off x="-56175" y="2787774"/>
            <a:ext cx="3404039" cy="2385221"/>
          </a:xfrm>
          <a:prstGeom prst="rect">
            <a:avLst/>
          </a:prstGeom>
        </p:spPr>
      </p:pic>
      <p:sp>
        <p:nvSpPr>
          <p:cNvPr id="708336182" name="TextBox 1"/>
          <p:cNvSpPr txBox="1"/>
          <p:nvPr/>
        </p:nvSpPr>
        <p:spPr bwMode="auto">
          <a:xfrm>
            <a:off x="468144" y="339502"/>
            <a:ext cx="4391888" cy="735275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marL="0" marR="0" lvl="0" indent="0" algn="l" defTabSz="779250">
              <a:lnSpc>
                <a:spcPts val="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 dirty="0">
                <a:ln>
                  <a:noFill/>
                </a:ln>
                <a:latin typeface="circe"/>
                <a:ea typeface="Verdana"/>
                <a:cs typeface="circe"/>
              </a:rPr>
              <a:t> </a:t>
            </a: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 dirty="0">
                <a:ln>
                  <a:noFill/>
                </a:ln>
                <a:solidFill>
                  <a:srgbClr val="FF4F5A"/>
                </a:solidFill>
                <a:latin typeface="circe"/>
                <a:ea typeface="Verdana"/>
                <a:cs typeface="circe"/>
              </a:rPr>
              <a:t>СПЕЦИАЛЬНЫЕ ПРОГРАММЫ</a:t>
            </a:r>
            <a:endParaRPr dirty="0">
              <a:solidFill>
                <a:srgbClr val="FF4F5A"/>
              </a:solidFill>
              <a:latin typeface="circe"/>
              <a:cs typeface="circe"/>
            </a:endParaRPr>
          </a:p>
          <a:p>
            <a:pPr marL="0" marR="0" lvl="0" indent="0" algn="l" defTabSz="7792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 b="1" i="0" u="none" strike="noStrike" cap="none" spc="0" dirty="0">
              <a:ln>
                <a:noFill/>
              </a:ln>
              <a:latin typeface="circe"/>
              <a:cs typeface="circe"/>
            </a:endParaRPr>
          </a:p>
        </p:txBody>
      </p:sp>
      <p:sp>
        <p:nvSpPr>
          <p:cNvPr id="1806562096" name="TextBox 4"/>
          <p:cNvSpPr txBox="1"/>
          <p:nvPr/>
        </p:nvSpPr>
        <p:spPr bwMode="auto">
          <a:xfrm>
            <a:off x="449641" y="938360"/>
            <a:ext cx="35646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IT-ТЕХНОЛОГИИ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осуществляющих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деятельность в области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информационных технологий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 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3% годовых</a:t>
            </a:r>
            <a:endParaRPr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992577837" name="TextBox 4"/>
          <p:cNvSpPr txBox="1"/>
          <p:nvPr/>
        </p:nvSpPr>
        <p:spPr bwMode="auto">
          <a:xfrm>
            <a:off x="6430525" y="869235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ЛОГИСТИКА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выстраивающих новые логистические связи;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осуществляющих деятельность в сфере транспортных услуг и транспортно</a:t>
            </a:r>
            <a:r>
              <a:rPr lang="ru-RU" sz="1100" dirty="0">
                <a:latin typeface="Circe" panose="020B0502020203020203" pitchFamily="34" charset="-52"/>
                <a:cs typeface="ARIAL"/>
              </a:rPr>
              <a:t>й обработки грузов </a:t>
            </a:r>
            <a:endParaRPr lang="ru-RU"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lang="ru-RU"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%</a:t>
            </a:r>
            <a:r>
              <a:rPr lang="ru-RU" sz="1100" b="1" i="0" u="none" strike="noStrike" cap="none" spc="0" dirty="0">
                <a:solidFill>
                  <a:srgbClr val="EE5337"/>
                </a:solidFill>
                <a:latin typeface="circe"/>
                <a:cs typeface="ARIAL"/>
              </a:rPr>
              <a:t> </a:t>
            </a: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годовых</a:t>
            </a:r>
            <a:endParaRPr lang="ru-RU" sz="110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19872" y="938360"/>
            <a:ext cx="2880320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FF4F5A"/>
                </a:solidFill>
                <a:latin typeface="Circe" panose="020B0502020203020203" pitchFamily="34" charset="-52"/>
                <a:cs typeface="ARIAL"/>
              </a:rPr>
              <a:t>ПРОИЗВОДИТЕЛЬ</a:t>
            </a:r>
            <a:endParaRPr sz="1100" b="1" i="0" u="none" strike="noStrike" cap="none" spc="0" dirty="0">
              <a:solidFill>
                <a:srgbClr val="FF4F5A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субъектов МСП, деятельность которых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осуществляется в сфере обрабатывающего </a:t>
            </a:r>
          </a:p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производства </a:t>
            </a:r>
            <a:endParaRPr sz="11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endParaRPr lang="ru-RU" sz="1100" b="1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до 5 млн. руб.</a:t>
            </a:r>
            <a:endParaRPr sz="1100" b="1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100" b="1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7</a:t>
            </a:r>
            <a:r>
              <a:rPr lang="ru-RU" sz="1100" b="1" i="0" u="none" strike="noStrike" cap="none" spc="0" dirty="0">
                <a:solidFill>
                  <a:srgbClr val="385A64"/>
                </a:solidFill>
                <a:latin typeface="Circe" panose="020B0502020203020203" pitchFamily="34" charset="-52"/>
                <a:cs typeface="ARIAL"/>
              </a:rPr>
              <a:t>% годовых</a:t>
            </a:r>
            <a:endParaRPr sz="1100" b="0" i="0" u="none" strike="noStrike" cap="none" spc="0" dirty="0">
              <a:solidFill>
                <a:srgbClr val="385A64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343573"/>
            <a:ext cx="1645002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79250">
              <a:lnSpc>
                <a:spcPct val="150000"/>
              </a:lnSpc>
              <a:defRPr/>
            </a:pPr>
            <a:r>
              <a:rPr lang="ru-RU" sz="1050" b="1" dirty="0">
                <a:solidFill>
                  <a:schemeClr val="bg1"/>
                </a:solidFill>
                <a:latin typeface="circe"/>
                <a:ea typeface="Verdana"/>
                <a:cs typeface="circe"/>
              </a:rPr>
              <a:t>ДО 31 МАРТА 2023 ГОДА</a:t>
            </a:r>
            <a:endParaRPr lang="ru-RU" sz="1050" b="1" dirty="0">
              <a:solidFill>
                <a:schemeClr val="bg1"/>
              </a:solidFill>
              <a:latin typeface="circe"/>
              <a:cs typeface="circ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3" r="37400"/>
          <a:stretch/>
        </p:blipFill>
        <p:spPr>
          <a:xfrm>
            <a:off x="3170502" y="2776389"/>
            <a:ext cx="2553626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56ED8-7194-4838-9709-E21DE695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3"/>
          <a:stretch/>
        </p:blipFill>
        <p:spPr bwMode="auto">
          <a:xfrm>
            <a:off x="0" y="18084"/>
            <a:ext cx="4427984" cy="5150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B2828-2A9D-41B2-B072-F57F77288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9"/>
          <a:stretch/>
        </p:blipFill>
        <p:spPr>
          <a:xfrm>
            <a:off x="5784830" y="2007388"/>
            <a:ext cx="3356777" cy="3122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4EC29-1938-4C31-8687-5D73FCCB0B6E}"/>
              </a:ext>
            </a:extLst>
          </p:cNvPr>
          <p:cNvSpPr txBox="1"/>
          <p:nvPr/>
        </p:nvSpPr>
        <p:spPr bwMode="auto">
          <a:xfrm>
            <a:off x="-79417" y="249815"/>
            <a:ext cx="2407278" cy="321801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lvl="0" algn="ctr">
              <a:defRPr/>
            </a:pPr>
            <a:r>
              <a:rPr sz="1600" b="1" dirty="0">
                <a:solidFill>
                  <a:srgbClr val="E26C51"/>
                </a:solidFill>
                <a:latin typeface="circe"/>
                <a:cs typeface="circe"/>
              </a:rPr>
              <a:t>ОСОБЫЕ УСЛОВИЯ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EDE98-ECEB-4127-A6E7-B22F8244342B}"/>
              </a:ext>
            </a:extLst>
          </p:cNvPr>
          <p:cNvSpPr txBox="1"/>
          <p:nvPr/>
        </p:nvSpPr>
        <p:spPr bwMode="auto">
          <a:xfrm>
            <a:off x="356080" y="1312406"/>
            <a:ext cx="1644737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Свободный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02D72E-EC41-404D-9906-E44E9524AC83}"/>
              </a:ext>
            </a:extLst>
          </p:cNvPr>
          <p:cNvSpPr txBox="1"/>
          <p:nvPr/>
        </p:nvSpPr>
        <p:spPr bwMode="auto">
          <a:xfrm>
            <a:off x="196708" y="588150"/>
            <a:ext cx="4427127" cy="219747"/>
          </a:xfrm>
          <a:prstGeom prst="rect">
            <a:avLst/>
          </a:prstGeom>
          <a:noFill/>
        </p:spPr>
        <p:txBody>
          <a:bodyPr wrap="square" lIns="77922" tIns="38961" rIns="77922" bIns="38961" rtlCol="0">
            <a:spAutoFit/>
          </a:bodyPr>
          <a:lstStyle/>
          <a:p>
            <a:pPr>
              <a:lnSpc>
                <a:spcPts val="1098"/>
              </a:lnSpc>
              <a:defRPr/>
            </a:pPr>
            <a:r>
              <a:rPr lang="ru-RU" sz="900" b="1" i="0" u="none" strike="noStrike" cap="none" spc="0" dirty="0">
                <a:latin typeface="circe"/>
                <a:cs typeface="circe"/>
              </a:rPr>
              <a:t>ДЛЯ ПРЕДПРИНИМАТЕЛЕЙ В МОНОГОРОДАХ АМУРСКОЙ ОБЛАСТИ</a:t>
            </a:r>
            <a:endParaRPr sz="900" b="1" i="0" u="none" strike="noStrike" cap="none" spc="0" dirty="0">
              <a:latin typeface="circe"/>
              <a:cs typeface="circe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1A437AF-711B-4C26-BB12-D812584D35B3}"/>
              </a:ext>
            </a:extLst>
          </p:cNvPr>
          <p:cNvSpPr txBox="1"/>
          <p:nvPr/>
        </p:nvSpPr>
        <p:spPr bwMode="auto">
          <a:xfrm>
            <a:off x="904748" y="4435126"/>
            <a:ext cx="3755964" cy="42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*</a:t>
            </a: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Для приоритетных проектов предпринимательства </a:t>
            </a:r>
          </a:p>
          <a:p>
            <a:pPr lvl="0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при наличии залогового обеспечения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5A91B-7A99-4AAD-8409-04E98744AC46}"/>
              </a:ext>
            </a:extLst>
          </p:cNvPr>
          <p:cNvSpPr txBox="1"/>
          <p:nvPr/>
        </p:nvSpPr>
        <p:spPr bwMode="auto">
          <a:xfrm>
            <a:off x="356080" y="1571522"/>
            <a:ext cx="1389391" cy="300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Тында</a:t>
            </a:r>
            <a:endParaRPr sz="800" b="0" i="0" u="none" strike="noStrike" cap="none" spc="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B4163-A0ED-464A-9A90-4EE9CD359DA0}"/>
              </a:ext>
            </a:extLst>
          </p:cNvPr>
          <p:cNvSpPr txBox="1"/>
          <p:nvPr/>
        </p:nvSpPr>
        <p:spPr bwMode="auto">
          <a:xfrm>
            <a:off x="356080" y="1830638"/>
            <a:ext cx="1389247" cy="5082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г. Райчихинск</a:t>
            </a:r>
            <a:endParaRPr sz="8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 lvl="0" algn="l">
              <a:defRPr/>
            </a:pP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AB41F-CCAC-4BE7-B05E-539DD4E5770F}"/>
              </a:ext>
            </a:extLst>
          </p:cNvPr>
          <p:cNvSpPr txBox="1"/>
          <p:nvPr/>
        </p:nvSpPr>
        <p:spPr bwMode="auto">
          <a:xfrm>
            <a:off x="345416" y="2060168"/>
            <a:ext cx="1369767" cy="300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defRPr/>
            </a:pPr>
            <a:r>
              <a:rPr lang="ru-RU" sz="1100" b="0" i="0" u="none" strike="noStrike" cap="none" spc="0" dirty="0" err="1">
                <a:latin typeface="Circe" panose="020B0502020203020203" pitchFamily="34" charset="-52"/>
                <a:cs typeface="ARIAL"/>
              </a:rPr>
              <a:t>пгт</a:t>
            </a: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. Прогресс</a:t>
            </a:r>
            <a:endParaRPr sz="8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7265151-4077-4C6E-9F46-4EB2625E9F9D}"/>
              </a:ext>
            </a:extLst>
          </p:cNvPr>
          <p:cNvSpPr txBox="1"/>
          <p:nvPr/>
        </p:nvSpPr>
        <p:spPr bwMode="auto">
          <a:xfrm>
            <a:off x="1124222" y="3079644"/>
            <a:ext cx="2222255" cy="10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6000" b="1" dirty="0">
                <a:solidFill>
                  <a:srgbClr val="E26C51"/>
                </a:solidFill>
                <a:latin typeface="ARIAL"/>
                <a:cs typeface="ARIAL"/>
              </a:rPr>
              <a:t>4,75 </a:t>
            </a:r>
            <a:endParaRPr sz="6000" b="1" dirty="0">
              <a:solidFill>
                <a:srgbClr val="E26C51"/>
              </a:solidFill>
              <a:latin typeface="ARIAL"/>
              <a:cs typeface="ARIAL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50637796-9252-424E-BF7C-1F6E2C465B50}"/>
              </a:ext>
            </a:extLst>
          </p:cNvPr>
          <p:cNvSpPr txBox="1"/>
          <p:nvPr/>
        </p:nvSpPr>
        <p:spPr bwMode="auto">
          <a:xfrm>
            <a:off x="1136253" y="3953656"/>
            <a:ext cx="3757187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100" dirty="0" err="1">
                <a:latin typeface="Circe" panose="020B0502020203020203" pitchFamily="34" charset="-52"/>
                <a:cs typeface="ARIAL"/>
              </a:rPr>
              <a:t>максимальная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процентная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ставка</a:t>
            </a:r>
            <a:r>
              <a:rPr sz="1100" dirty="0">
                <a:latin typeface="Circe" panose="020B0502020203020203" pitchFamily="34" charset="-52"/>
                <a:cs typeface="ARIAL"/>
              </a:rPr>
              <a:t>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5CAF5B2-B309-418F-A187-7311A10758E6}"/>
              </a:ext>
            </a:extLst>
          </p:cNvPr>
          <p:cNvSpPr txBox="1"/>
          <p:nvPr/>
        </p:nvSpPr>
        <p:spPr bwMode="auto">
          <a:xfrm>
            <a:off x="2659839" y="3652009"/>
            <a:ext cx="907661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100" dirty="0">
                <a:latin typeface="Circe" panose="020B0502020203020203" pitchFamily="34" charset="-52"/>
                <a:cs typeface="ARIAL"/>
              </a:rPr>
              <a:t>% </a:t>
            </a:r>
            <a:r>
              <a:rPr sz="1100" dirty="0" err="1">
                <a:latin typeface="Circe" panose="020B0502020203020203" pitchFamily="34" charset="-52"/>
                <a:cs typeface="ARIAL"/>
              </a:rPr>
              <a:t>годовых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8550D4-7593-40CD-A978-CDA5353A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371491"/>
            <a:ext cx="117322" cy="1173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428A5E-DFCC-4470-B665-56BD7AB1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910471"/>
            <a:ext cx="117322" cy="1173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E8EDD2-12B3-41E5-9FF1-2FDDD4CCF7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 bwMode="auto">
          <a:xfrm flipH="1">
            <a:off x="0" y="2473038"/>
            <a:ext cx="1223451" cy="2696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19E968-208C-4A92-B771-757D754C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1651354"/>
            <a:ext cx="117322" cy="117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79D1DE-9E8E-4771-825E-022F7A6FE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2057" y="2159447"/>
            <a:ext cx="117322" cy="117322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62EFC2D0-B8A6-4E4B-8F73-3872E26A0277}"/>
              </a:ext>
            </a:extLst>
          </p:cNvPr>
          <p:cNvSpPr txBox="1"/>
          <p:nvPr/>
        </p:nvSpPr>
        <p:spPr bwMode="auto">
          <a:xfrm>
            <a:off x="4331291" y="263154"/>
            <a:ext cx="2407278" cy="321800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 algn="ctr">
              <a:defRPr/>
            </a:pPr>
            <a:r>
              <a:rPr sz="1600" b="1" dirty="0">
                <a:solidFill>
                  <a:srgbClr val="E26C51"/>
                </a:solidFill>
                <a:latin typeface="circe"/>
              </a:rPr>
              <a:t>ОСОБЫЕ УСЛОВИЯ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16F137D-944F-4664-A107-6FB3BB337A11}"/>
              </a:ext>
            </a:extLst>
          </p:cNvPr>
          <p:cNvSpPr txBox="1"/>
          <p:nvPr/>
        </p:nvSpPr>
        <p:spPr bwMode="auto">
          <a:xfrm>
            <a:off x="4643249" y="583319"/>
            <a:ext cx="4841814" cy="219747"/>
          </a:xfrm>
          <a:prstGeom prst="rect">
            <a:avLst/>
          </a:prstGeom>
          <a:noFill/>
        </p:spPr>
        <p:txBody>
          <a:bodyPr wrap="square" lIns="77922" tIns="38961" rIns="77922" bIns="38961" rtlCol="0">
            <a:spAutoFit/>
          </a:bodyPr>
          <a:lstStyle/>
          <a:p>
            <a:pPr>
              <a:lnSpc>
                <a:spcPts val="1098"/>
              </a:lnSpc>
              <a:defRPr/>
            </a:pPr>
            <a:r>
              <a:rPr lang="ru-RU" sz="900" b="1" dirty="0">
                <a:latin typeface="circe"/>
                <a:cs typeface="circe"/>
              </a:rPr>
              <a:t>ДЛЯ </a:t>
            </a:r>
            <a:r>
              <a:rPr lang="ru-RU" sz="900" b="1" i="0" u="none" strike="noStrike" cap="none" spc="0" dirty="0">
                <a:latin typeface="circe"/>
                <a:cs typeface="circe"/>
              </a:rPr>
              <a:t>БИЗНЕСМЕНОВ, ИМЕЮЩИХ СТАТУС «СОЦИАЛЬНЫЙ ПРЕДПРИНИМАТЕЛЬ»</a:t>
            </a:r>
            <a:endParaRPr sz="900" b="1" i="0" u="none" strike="noStrike" cap="none" spc="0" dirty="0">
              <a:latin typeface="circe"/>
              <a:cs typeface="circe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0B636945-ACC6-49E0-839E-C6C1C6AF668D}"/>
              </a:ext>
            </a:extLst>
          </p:cNvPr>
          <p:cNvSpPr txBox="1"/>
          <p:nvPr/>
        </p:nvSpPr>
        <p:spPr bwMode="auto">
          <a:xfrm>
            <a:off x="4507401" y="4747684"/>
            <a:ext cx="3755999" cy="25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b="0" i="0" u="none" strike="noStrike" cap="none" spc="0" dirty="0">
                <a:latin typeface="Circe" panose="020B0502020203020203" pitchFamily="34" charset="-52"/>
                <a:cs typeface="ARIAL"/>
              </a:rPr>
              <a:t>* При наличии залогового обеспечения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709E6377-67FB-45E0-9171-432EEC8683F0}"/>
              </a:ext>
            </a:extLst>
          </p:cNvPr>
          <p:cNvSpPr txBox="1"/>
          <p:nvPr/>
        </p:nvSpPr>
        <p:spPr bwMode="auto">
          <a:xfrm>
            <a:off x="4453110" y="3109224"/>
            <a:ext cx="2222254" cy="10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E26C51"/>
                </a:solidFill>
                <a:latin typeface="ARIAL"/>
                <a:cs typeface="ARIAL"/>
              </a:rPr>
              <a:t>4</a:t>
            </a:r>
            <a:r>
              <a:rPr sz="6000" b="1" dirty="0">
                <a:solidFill>
                  <a:srgbClr val="E26C51"/>
                </a:solidFill>
                <a:latin typeface="ARIAL"/>
                <a:cs typeface="ARIAL"/>
              </a:rPr>
              <a:t>,</a:t>
            </a:r>
            <a:r>
              <a:rPr lang="ru-RU" sz="6000" b="1" dirty="0">
                <a:solidFill>
                  <a:srgbClr val="E26C51"/>
                </a:solidFill>
                <a:latin typeface="ARIAL"/>
                <a:cs typeface="ARIAL"/>
              </a:rPr>
              <a:t>7</a:t>
            </a:r>
            <a:r>
              <a:rPr sz="6000" b="1" dirty="0">
                <a:solidFill>
                  <a:srgbClr val="E26C5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A56026E7-FF8E-4B95-A353-C5B63074D209}"/>
              </a:ext>
            </a:extLst>
          </p:cNvPr>
          <p:cNvSpPr txBox="1"/>
          <p:nvPr/>
        </p:nvSpPr>
        <p:spPr bwMode="auto">
          <a:xfrm>
            <a:off x="4470699" y="3942102"/>
            <a:ext cx="242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200" dirty="0" err="1">
                <a:latin typeface="Circe" panose="020B0502020203020203" pitchFamily="34" charset="-52"/>
                <a:cs typeface="ARIAL"/>
              </a:rPr>
              <a:t>максимальная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процентная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ставка</a:t>
            </a:r>
            <a:r>
              <a:rPr sz="1200" dirty="0">
                <a:latin typeface="Circe" panose="020B0502020203020203" pitchFamily="34" charset="-52"/>
                <a:cs typeface="ARIAL"/>
              </a:rPr>
              <a:t> 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066D16B-CB4C-4D2F-AA4C-DDCE6EE110C0}"/>
              </a:ext>
            </a:extLst>
          </p:cNvPr>
          <p:cNvSpPr txBox="1"/>
          <p:nvPr/>
        </p:nvSpPr>
        <p:spPr bwMode="auto">
          <a:xfrm>
            <a:off x="5958413" y="3634125"/>
            <a:ext cx="1044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sz="1200" dirty="0">
                <a:latin typeface="Circe" panose="020B0502020203020203" pitchFamily="34" charset="-52"/>
                <a:cs typeface="ARIAL"/>
              </a:rPr>
              <a:t>% </a:t>
            </a:r>
            <a:r>
              <a:rPr sz="1200" dirty="0" err="1">
                <a:latin typeface="Circe" panose="020B0502020203020203" pitchFamily="34" charset="-52"/>
                <a:cs typeface="ARIAL"/>
              </a:rPr>
              <a:t>годовых</a:t>
            </a:r>
            <a:endParaRPr sz="12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F877E73-E999-4670-8116-F86672C5EBCD}"/>
              </a:ext>
            </a:extLst>
          </p:cNvPr>
          <p:cNvSpPr/>
          <p:nvPr/>
        </p:nvSpPr>
        <p:spPr bwMode="auto">
          <a:xfrm>
            <a:off x="4716618" y="175185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Трудоустройство социально уязвимых категорий граждан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8792FC-6987-443A-94C0-18A04F48BC35}"/>
              </a:ext>
            </a:extLst>
          </p:cNvPr>
          <p:cNvSpPr/>
          <p:nvPr/>
        </p:nvSpPr>
        <p:spPr bwMode="auto">
          <a:xfrm>
            <a:off x="4716618" y="1062898"/>
            <a:ext cx="40439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Организация производства такими категориями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граждан товаров или услуг, а также реализация для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них различных товаров или услуг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5A0B01-0CC4-4D05-9B64-34A46F284CC5}"/>
              </a:ext>
            </a:extLst>
          </p:cNvPr>
          <p:cNvSpPr/>
          <p:nvPr/>
        </p:nvSpPr>
        <p:spPr bwMode="auto">
          <a:xfrm>
            <a:off x="4716618" y="2080754"/>
            <a:ext cx="544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Ведение деятельности, направленной на решение </a:t>
            </a:r>
          </a:p>
          <a:p>
            <a:pPr>
              <a:buClr>
                <a:srgbClr val="F17C69"/>
              </a:buClr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социальных проблем общества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ABE425-9965-4A1B-96AB-4490264A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312406"/>
            <a:ext cx="117322" cy="11732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F3070B-0F11-4389-9F20-81C783C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824001"/>
            <a:ext cx="117322" cy="1173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7450523-CA4C-4119-9FA9-19443C39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2233836"/>
            <a:ext cx="117322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77650783" name="Рисунок 1477650782"/>
          <p:cNvPicPr>
            <a:picLocks noChangeAspect="1"/>
          </p:cNvPicPr>
          <p:nvPr/>
        </p:nvPicPr>
        <p:blipFill>
          <a:blip r:embed="rId3"/>
          <a:srcRect t="29444" r="69240"/>
          <a:stretch/>
        </p:blipFill>
        <p:spPr bwMode="auto">
          <a:xfrm>
            <a:off x="4689769" y="-19049"/>
            <a:ext cx="4483780" cy="5162549"/>
          </a:xfrm>
          <a:prstGeom prst="rect">
            <a:avLst/>
          </a:prstGeom>
        </p:spPr>
      </p:pic>
      <p:pic>
        <p:nvPicPr>
          <p:cNvPr id="684874317" name="Рисунок 684874316"/>
          <p:cNvPicPr>
            <a:picLocks noChangeAspect="1"/>
          </p:cNvPicPr>
          <p:nvPr/>
        </p:nvPicPr>
        <p:blipFill>
          <a:blip r:embed="rId4"/>
          <a:srcRect r="14456"/>
          <a:stretch/>
        </p:blipFill>
        <p:spPr bwMode="auto">
          <a:xfrm>
            <a:off x="4689769" y="-3137"/>
            <a:ext cx="4483780" cy="51371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92832" y="294231"/>
            <a:ext cx="4022455" cy="93610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3897714" name="Прямоугольник 1753897713"/>
          <p:cNvSpPr/>
          <p:nvPr/>
        </p:nvSpPr>
        <p:spPr bwMode="auto">
          <a:xfrm>
            <a:off x="746217" y="2253925"/>
            <a:ext cx="3390899" cy="76199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752113" name="TextBox 6"/>
          <p:cNvSpPr txBox="1"/>
          <p:nvPr/>
        </p:nvSpPr>
        <p:spPr bwMode="auto">
          <a:xfrm>
            <a:off x="4782250" y="284486"/>
            <a:ext cx="254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 cap="none" spc="0" dirty="0">
                <a:latin typeface="Circe" panose="020B0502020203020203" pitchFamily="34" charset="-52"/>
                <a:cs typeface="ARial"/>
              </a:rPr>
              <a:t>процент по займу уменьшается </a:t>
            </a:r>
            <a:endParaRPr sz="14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400" b="0" i="0" u="none" strike="noStrike" cap="none" spc="0" dirty="0">
                <a:latin typeface="Circe" panose="020B0502020203020203" pitchFamily="34" charset="-52"/>
                <a:cs typeface="ARial"/>
              </a:rPr>
              <a:t>на 0,5% или 1% годовых </a:t>
            </a:r>
            <a:endParaRPr sz="1400" b="0" i="0" u="none" strike="noStrike" cap="none" spc="0" dirty="0">
              <a:latin typeface="Circe" panose="020B0502020203020203" pitchFamily="34" charset="-52"/>
              <a:cs typeface="ARial"/>
            </a:endParaRPr>
          </a:p>
          <a:p>
            <a:pPr>
              <a:defRPr/>
            </a:pPr>
            <a:r>
              <a:rPr lang="ru-RU" sz="1400" b="0" i="0" u="none" strike="noStrike" cap="none" spc="0" dirty="0">
                <a:latin typeface="Circe" panose="020B0502020203020203" pitchFamily="34" charset="-52"/>
                <a:cs typeface="ARial"/>
              </a:rPr>
              <a:t>от стандартной ставки*</a:t>
            </a:r>
            <a:endParaRPr sz="14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592237317" name="TextBox 1"/>
          <p:cNvSpPr txBox="1"/>
          <p:nvPr/>
        </p:nvSpPr>
        <p:spPr bwMode="auto">
          <a:xfrm>
            <a:off x="450865" y="497235"/>
            <a:ext cx="3602855" cy="352281"/>
          </a:xfrm>
          <a:prstGeom prst="rect">
            <a:avLst/>
          </a:prstGeom>
          <a:noFill/>
        </p:spPr>
        <p:txBody>
          <a:bodyPr wrap="square" lIns="77924" tIns="38962" rIns="77924" bIns="38962" rtlCol="0">
            <a:spAutoFit/>
          </a:bodyPr>
          <a:lstStyle/>
          <a:p>
            <a:pPr>
              <a:defRPr/>
            </a:pPr>
            <a:r>
              <a:rPr lang="ru-RU" sz="1800" b="1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Verdana"/>
              </a:rPr>
              <a:t>СПЕЦИАЛЬНЫЕ СТАВКИ</a:t>
            </a:r>
            <a:endParaRPr lang="ru-RU" sz="1800" b="1" dirty="0">
              <a:latin typeface="Circe" panose="020B0502020203020203" pitchFamily="34" charset="-52"/>
              <a:ea typeface="Verdana"/>
              <a:cs typeface="Tahoma"/>
            </a:endParaRPr>
          </a:p>
        </p:txBody>
      </p:sp>
      <p:sp>
        <p:nvSpPr>
          <p:cNvPr id="527205134" name="TextBox 4"/>
          <p:cNvSpPr txBox="1"/>
          <p:nvPr/>
        </p:nvSpPr>
        <p:spPr bwMode="auto">
          <a:xfrm>
            <a:off x="636500" y="1208079"/>
            <a:ext cx="371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Для пострадавших отраслей предпринимательства, </a:t>
            </a:r>
          </a:p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Circe" panose="020B0502020203020203" pitchFamily="34" charset="-52"/>
                <a:cs typeface="ARial"/>
              </a:rPr>
              <a:t>перечень которых утвержден Правительством РФ</a:t>
            </a:r>
            <a:endParaRPr sz="1200" b="0" i="0" u="none" strike="noStrike" cap="none" spc="0" dirty="0">
              <a:solidFill>
                <a:schemeClr val="tx1"/>
              </a:solidFill>
              <a:latin typeface="Circe" panose="020B0502020203020203" pitchFamily="34" charset="-52"/>
              <a:cs typeface="ARial"/>
            </a:endParaRPr>
          </a:p>
        </p:txBody>
      </p:sp>
      <p:sp>
        <p:nvSpPr>
          <p:cNvPr id="148805447" name="TextBox 148805446"/>
          <p:cNvSpPr txBox="1"/>
          <p:nvPr/>
        </p:nvSpPr>
        <p:spPr bwMode="auto">
          <a:xfrm>
            <a:off x="1532341" y="2397639"/>
            <a:ext cx="2734448" cy="5082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Постановление Правительства РФ </a:t>
            </a:r>
          </a:p>
          <a:p>
            <a:pPr algn="l">
              <a:defRPr/>
            </a:pPr>
            <a:r>
              <a:rPr lang="ru-RU" sz="1100" dirty="0">
                <a:latin typeface="Circe" panose="020B0502020203020203" pitchFamily="34" charset="-52"/>
                <a:cs typeface="ARial"/>
              </a:rPr>
              <a:t>№337 от 10.03.2022</a:t>
            </a:r>
            <a:endParaRPr sz="1100" dirty="0">
              <a:latin typeface="Circe" panose="020B0502020203020203" pitchFamily="34" charset="-52"/>
              <a:cs typeface="ARial"/>
            </a:endParaRPr>
          </a:p>
        </p:txBody>
      </p:sp>
      <p:sp>
        <p:nvSpPr>
          <p:cNvPr id="605381250" name="TextBox 4"/>
          <p:cNvSpPr txBox="1"/>
          <p:nvPr/>
        </p:nvSpPr>
        <p:spPr bwMode="auto">
          <a:xfrm>
            <a:off x="4930623" y="1509329"/>
            <a:ext cx="402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i="0" u="none" strike="noStrike" cap="none" spc="0" dirty="0">
                <a:solidFill>
                  <a:schemeClr val="bg1"/>
                </a:solidFill>
                <a:latin typeface="Circe" panose="020B0502020203020203" pitchFamily="34" charset="-52"/>
                <a:ea typeface="Georgia"/>
                <a:cs typeface="Georgia"/>
              </a:rPr>
              <a:t>Для приоритетных проектов предпринимательства:</a:t>
            </a:r>
            <a:endParaRPr sz="14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711765891" name="TextBox 1711765890"/>
          <p:cNvSpPr txBox="1"/>
          <p:nvPr/>
        </p:nvSpPr>
        <p:spPr bwMode="auto">
          <a:xfrm>
            <a:off x="5451499" y="2023532"/>
            <a:ext cx="3683513" cy="3191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Резиденты ТОР, технопарка, бизнес-инкубатора</a:t>
            </a:r>
            <a:endParaRPr sz="1200" dirty="0">
              <a:solidFill>
                <a:schemeClr val="bg1"/>
              </a:solidFill>
              <a:latin typeface="Circe" panose="020B0502020203020203" pitchFamily="34" charset="-52"/>
              <a:cs typeface="ARIAL"/>
            </a:endParaRPr>
          </a:p>
        </p:txBody>
      </p:sp>
      <p:pic>
        <p:nvPicPr>
          <p:cNvPr id="1756745385" name="Рисунок 1756745384"/>
          <p:cNvPicPr>
            <a:picLocks noChangeAspect="1"/>
          </p:cNvPicPr>
          <p:nvPr/>
        </p:nvPicPr>
        <p:blipFill>
          <a:blip r:embed="rId5"/>
          <a:srcRect l="60204" t="69308" r="20706" b="2709"/>
          <a:stretch/>
        </p:blipFill>
        <p:spPr bwMode="auto">
          <a:xfrm>
            <a:off x="672788" y="2150066"/>
            <a:ext cx="995463" cy="859330"/>
          </a:xfrm>
          <a:prstGeom prst="rect">
            <a:avLst/>
          </a:prstGeom>
        </p:spPr>
      </p:pic>
      <p:pic>
        <p:nvPicPr>
          <p:cNvPr id="601405972" name="Рисунок 601405971"/>
          <p:cNvPicPr>
            <a:picLocks noChangeAspect="1"/>
          </p:cNvPicPr>
          <p:nvPr/>
        </p:nvPicPr>
        <p:blipFill>
          <a:blip r:embed="rId5"/>
          <a:srcRect l="40455" t="2037" r="40455" b="69979"/>
          <a:stretch/>
        </p:blipFill>
        <p:spPr bwMode="auto">
          <a:xfrm>
            <a:off x="3224138" y="24569"/>
            <a:ext cx="1617920" cy="1396664"/>
          </a:xfrm>
          <a:prstGeom prst="rect">
            <a:avLst/>
          </a:prstGeom>
        </p:spPr>
      </p:pic>
      <p:pic>
        <p:nvPicPr>
          <p:cNvPr id="961224945" name="Рисунок 96122494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41616" y="2086746"/>
            <a:ext cx="180000" cy="180000"/>
          </a:xfrm>
          <a:prstGeom prst="rect">
            <a:avLst/>
          </a:prstGeom>
        </p:spPr>
      </p:pic>
      <p:pic>
        <p:nvPicPr>
          <p:cNvPr id="947583612" name="Рисунок 9475836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41616" y="2461605"/>
            <a:ext cx="180000" cy="180000"/>
          </a:xfrm>
          <a:prstGeom prst="rect">
            <a:avLst/>
          </a:prstGeom>
        </p:spPr>
      </p:pic>
      <p:pic>
        <p:nvPicPr>
          <p:cNvPr id="790168032" name="Рисунок 7901680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51156" y="2724352"/>
            <a:ext cx="180000" cy="180000"/>
          </a:xfrm>
          <a:prstGeom prst="rect">
            <a:avLst/>
          </a:prstGeom>
        </p:spPr>
      </p:pic>
      <p:pic>
        <p:nvPicPr>
          <p:cNvPr id="105107316" name="Рисунок 1051073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72913" y="3105760"/>
            <a:ext cx="180000" cy="180000"/>
          </a:xfrm>
          <a:prstGeom prst="rect">
            <a:avLst/>
          </a:prstGeom>
        </p:spPr>
      </p:pic>
      <p:pic>
        <p:nvPicPr>
          <p:cNvPr id="1868282792" name="Рисунок 186828279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51156" y="3616328"/>
            <a:ext cx="180000" cy="113392"/>
          </a:xfrm>
          <a:prstGeom prst="rect">
            <a:avLst/>
          </a:prstGeom>
        </p:spPr>
      </p:pic>
      <p:pic>
        <p:nvPicPr>
          <p:cNvPr id="296882433" name="Рисунок 29688243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51156" y="3961207"/>
            <a:ext cx="180000" cy="1389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49155" y="2408252"/>
            <a:ext cx="1330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Экспортеры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9155" y="2651747"/>
            <a:ext cx="347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Сельскохозяйственные/потребительские кооперативы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0688" y="3049478"/>
            <a:ext cx="3523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Женское и молодежное предпринимательство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1156" y="3885717"/>
            <a:ext cx="370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Малые предприятия, созданные физлицом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старше 45 лет, а также самозанятые граждане, действующие менее одного года</a:t>
            </a:r>
            <a:endParaRPr lang="ru-RU" sz="12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0717" y="35514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-52"/>
                <a:cs typeface="ARIAL"/>
              </a:rPr>
              <a:t>Туризм, экология, спорт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FBC3A85E-5D78-4286-B287-F2BC7C6CD7B1}"/>
              </a:ext>
            </a:extLst>
          </p:cNvPr>
          <p:cNvSpPr txBox="1"/>
          <p:nvPr/>
        </p:nvSpPr>
        <p:spPr bwMode="auto">
          <a:xfrm>
            <a:off x="648174" y="4635029"/>
            <a:ext cx="413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800" dirty="0">
                <a:latin typeface="Circe" panose="020B0502020203020203" pitchFamily="34" charset="-52"/>
                <a:cs typeface="ARIAL"/>
              </a:rPr>
              <a:t>* </a:t>
            </a:r>
            <a:r>
              <a:rPr lang="ru-RU" sz="800" b="0" i="0" u="none" strike="noStrike" cap="none" spc="0" dirty="0">
                <a:latin typeface="Circe" panose="020B0502020203020203" pitchFamily="34" charset="-52"/>
                <a:cs typeface="ARIAL"/>
              </a:rPr>
              <a:t>Не применяется во время действия акции и не распространяется на специальные продукты</a:t>
            </a:r>
            <a:endParaRPr sz="800" dirty="0">
              <a:latin typeface="Circe" panose="020B0502020203020203" pitchFamily="34" charset="-52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1516</TotalTime>
  <Words>1154</Words>
  <Application>Microsoft Office PowerPoint</Application>
  <DocSecurity>0</DocSecurity>
  <PresentationFormat>Экран (16:9)</PresentationFormat>
  <Paragraphs>294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CIRCE</vt:lpstr>
      <vt:lpstr>CIRCE</vt:lpstr>
      <vt:lpstr>CIRCE</vt:lpstr>
      <vt:lpstr>Georgia</vt:lpstr>
      <vt:lpstr>Times New Roman</vt:lpstr>
      <vt:lpstr>TT Norms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Аня</dc:creator>
  <cp:keywords/>
  <dc:description/>
  <cp:lastModifiedBy>Лилия Павловна Функнер</cp:lastModifiedBy>
  <cp:revision>194</cp:revision>
  <dcterms:created xsi:type="dcterms:W3CDTF">2020-12-27T07:19:34Z</dcterms:created>
  <dcterms:modified xsi:type="dcterms:W3CDTF">2023-11-21T04:08:07Z</dcterms:modified>
  <cp:category/>
  <dc:identifier/>
  <cp:contentStatus/>
  <dc:language/>
  <cp:version/>
</cp:coreProperties>
</file>