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9" r:id="rId4"/>
    <p:sldId id="259" r:id="rId5"/>
    <p:sldId id="287" r:id="rId6"/>
    <p:sldId id="261" r:id="rId7"/>
    <p:sldId id="270" r:id="rId8"/>
    <p:sldId id="282" r:id="rId9"/>
    <p:sldId id="264" r:id="rId10"/>
    <p:sldId id="268" r:id="rId11"/>
    <p:sldId id="290" r:id="rId12"/>
    <p:sldId id="269" r:id="rId13"/>
    <p:sldId id="284" r:id="rId14"/>
    <p:sldId id="288" r:id="rId15"/>
    <p:sldId id="267" r:id="rId16"/>
    <p:sldId id="266" r:id="rId17"/>
    <p:sldId id="271" r:id="rId18"/>
    <p:sldId id="258" r:id="rId19"/>
    <p:sldId id="291" r:id="rId20"/>
    <p:sldId id="26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D6"/>
    <a:srgbClr val="D8E0EC"/>
    <a:srgbClr val="EEF1F6"/>
    <a:srgbClr val="EAEAEA"/>
    <a:srgbClr val="99CCFF"/>
    <a:srgbClr val="FF0541"/>
    <a:srgbClr val="0857CD"/>
    <a:srgbClr val="E0E6F0"/>
    <a:srgbClr val="072E9D"/>
    <a:srgbClr val="171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38" d="100"/>
          <a:sy n="138" d="100"/>
        </p:scale>
        <p:origin x="73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9329-8DE5-47F7-A0AA-7A69D3B4DE41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28AD8-60F0-42C4-ADDB-1A30A435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8AD8-60F0-42C4-ADDB-1A30A4354E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1AE-3B26-45E3-BF12-8D79195805EC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51E6-7BCF-47A0-A07D-8301F367D4A0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A7B8-27D3-40B3-953C-0C55DC0EFFAE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2866-B999-4463-8D6A-4887FA0B3B10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9534-83CB-4507-B89B-730EEE15C613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7BC3-DE0B-4EBC-B187-F954626B348D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EF5-3E99-41A8-90E4-2B8CF47763C8}" type="datetime1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D629-E6FB-4243-A19B-65341DF8105D}" type="datetime1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BD9-7D27-490A-B15E-E4DF4B122319}" type="datetime1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2BE5-285C-4795-98EA-352E90701606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920D-4A3D-41A2-A988-8C358DD3F16E}" type="datetime1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243D2-04E6-49DE-A357-6C9080F3C10C}" type="datetime1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7070-A16A-41C3-8408-C3F4E28E3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530" y="-835"/>
            <a:ext cx="9144000" cy="5143500"/>
          </a:xfrm>
          <a:prstGeom prst="rect">
            <a:avLst/>
          </a:prstGeom>
          <a:gradFill>
            <a:gsLst>
              <a:gs pos="0">
                <a:srgbClr val="072E9D">
                  <a:alpha val="80000"/>
                </a:srgbClr>
              </a:gs>
              <a:gs pos="100000">
                <a:srgbClr val="0857CD">
                  <a:shade val="100000"/>
                  <a:satMod val="115000"/>
                  <a:alpha val="73000"/>
                </a:srgbClr>
              </a:gs>
            </a:gsLst>
            <a:lin ang="18900000" scaled="1"/>
          </a:gradFill>
          <a:ln/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Agency AO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60365" y="483519"/>
            <a:ext cx="1309145" cy="504056"/>
          </a:xfrm>
          <a:prstGeom prst="rect">
            <a:avLst/>
          </a:prstGeom>
        </p:spPr>
      </p:pic>
      <p:pic>
        <p:nvPicPr>
          <p:cNvPr id="10" name="Рисунок 9" descr="Герб Правительства АО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552" y="493112"/>
            <a:ext cx="1707918" cy="498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39552" y="2787774"/>
            <a:ext cx="6336703" cy="223312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Перспективные проекты Амурской области</a:t>
            </a:r>
            <a:endParaRPr/>
          </a:p>
          <a:p>
            <a:pPr>
              <a:defRPr/>
            </a:pPr>
            <a:endParaRPr lang="ru-RU" sz="2800" b="1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sz="2800" b="1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6" name="Picture 4" descr="C:\Users\Аня\Desktop\Элементы\29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44208" y="3219823"/>
            <a:ext cx="3119940" cy="166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ECDF71-D254-4844-AFFD-E1C6A20F307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BDABE9-298D-4254-9EE1-03FE7A88D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9290" b="12347"/>
          <a:stretch/>
        </p:blipFill>
        <p:spPr>
          <a:xfrm>
            <a:off x="6032660" y="472318"/>
            <a:ext cx="1923715" cy="105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EC3A36-7278-470C-BCFE-80350285D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5281" b="1729"/>
          <a:stretch/>
        </p:blipFill>
        <p:spPr>
          <a:xfrm>
            <a:off x="4077875" y="472318"/>
            <a:ext cx="1923715" cy="105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026F37-C70C-49AC-8C27-2B6624D9E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97" y="508087"/>
            <a:ext cx="1922708" cy="102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78EDD0-1BC4-418D-A650-4C1B1F987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27608"/>
              </p:ext>
            </p:extLst>
          </p:nvPr>
        </p:nvGraphicFramePr>
        <p:xfrm>
          <a:off x="863588" y="1688984"/>
          <a:ext cx="7128792" cy="3170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2006142">
                  <a:extLst>
                    <a:ext uri="{9D8B030D-6E8A-4147-A177-3AD203B41FA5}">
                      <a16:colId xmlns:a16="http://schemas.microsoft.com/office/drawing/2014/main" val="2400787651"/>
                    </a:ext>
                  </a:extLst>
                </a:gridCol>
                <a:gridCol w="1949257">
                  <a:extLst>
                    <a:ext uri="{9D8B030D-6E8A-4147-A177-3AD203B41FA5}">
                      <a16:colId xmlns:a16="http://schemas.microsoft.com/office/drawing/2014/main" val="3419649637"/>
                    </a:ext>
                  </a:extLst>
                </a:gridCol>
                <a:gridCol w="1949257">
                  <a:extLst>
                    <a:ext uri="{9D8B030D-6E8A-4147-A177-3AD203B41FA5}">
                      <a16:colId xmlns:a16="http://schemas.microsoft.com/office/drawing/2014/main" val="318302636"/>
                    </a:ext>
                  </a:extLst>
                </a:gridCol>
              </a:tblGrid>
              <a:tr h="53376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Комплекса сжижения природного газа в Свободненском районе Амурской области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Создание производства метанола в г. Сковородино Амурской области </a:t>
                      </a:r>
                    </a:p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Создание производства аммиачной селитры на базе метанольного комплекса </a:t>
                      </a:r>
                    </a:p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4409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"Газпром гелий сервис"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АО «Технолизинг» 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АО «Технолизинг»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25527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1,2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48 млрд руб.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2 млрд руб. (оценка)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36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149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120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81225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1 500 кг/час для 1-й очереди строительства, с объемом хранения сжиженного природного газа от 250 до 300 м³, годовой объем производства 12 600 тонн/год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Производство 1,0  млн. тонн в год метанол марки 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 установки по производству аммиачной селитры мощностью 800 тыс. т/год на базе завода по производству метанола в г. Сковородино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7474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Получен статус резидента ТОР, реализуется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Резидент ТОР "Свободный", Соглашение о СЗПК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Заключен  Меморандум о сотрудничестве, планируется приступить к реализации проекта после завершения строительства завода по производству метанола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73B3F4-A534-4DCF-9BA9-4CEFAD0735B9}"/>
              </a:ext>
            </a:extLst>
          </p:cNvPr>
          <p:cNvSpPr txBox="1"/>
          <p:nvPr/>
        </p:nvSpPr>
        <p:spPr>
          <a:xfrm>
            <a:off x="-8806" y="0"/>
            <a:ext cx="2039854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Газохимия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9B5DD-E1C0-4DA2-9E18-1D16834D9024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DA280E-93DC-4E18-B211-D04EFBCA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206" y="4882202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10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7936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ECDF71-D254-4844-AFFD-E1C6A20F307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BEDFC7-F026-4FDF-ADCB-0DF4D5D4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9492"/>
          <a:stretch/>
        </p:blipFill>
        <p:spPr>
          <a:xfrm>
            <a:off x="6002964" y="351719"/>
            <a:ext cx="1880099" cy="1053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F197C-6EC4-4E25-9870-8A84A16E9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r="10444" b="4113"/>
          <a:stretch/>
        </p:blipFill>
        <p:spPr>
          <a:xfrm>
            <a:off x="4139952" y="348099"/>
            <a:ext cx="1833807" cy="106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8CA68B-AAE9-4E6C-A042-ABCB85862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9" y="351719"/>
            <a:ext cx="1858608" cy="1053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78EDD0-1BC4-418D-A650-4C1B1F987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57531"/>
              </p:ext>
            </p:extLst>
          </p:nvPr>
        </p:nvGraphicFramePr>
        <p:xfrm>
          <a:off x="737574" y="1552623"/>
          <a:ext cx="7146794" cy="3179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66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1770901464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321655119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31851459"/>
                    </a:ext>
                  </a:extLst>
                </a:gridCol>
              </a:tblGrid>
              <a:tr h="6975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СПГ-завод в ТОР «Свободный» Амурской области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кислородно-азотного завода и установки получения сверхчистого неона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Строительство малотоннажного комплекса по производству сжиженного природного газа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"Восточно-Арктическая Нефтегазовая Корпорация"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«Завод Умное Оборудование»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«Газпром СПГ технологии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28416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2,9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1,5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 млрд руб.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28416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23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26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90416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42 тыс. тонн/год (7,74 тыс.м³/час)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Производство:</a:t>
                      </a:r>
                    </a:p>
                    <a:p>
                      <a:pPr algn="ctr"/>
                      <a:r>
                        <a:rPr lang="ru-RU" sz="800" dirty="0"/>
                        <a:t> жидкий кислород </a:t>
                      </a:r>
                    </a:p>
                    <a:p>
                      <a:pPr algn="ctr"/>
                      <a:r>
                        <a:rPr lang="ru-RU" sz="800" dirty="0"/>
                        <a:t>18 250 тонн/год;</a:t>
                      </a:r>
                    </a:p>
                    <a:p>
                      <a:pPr algn="ctr"/>
                      <a:r>
                        <a:rPr lang="ru-RU" sz="800" dirty="0"/>
                        <a:t>аргон 700 тонн/год;</a:t>
                      </a:r>
                    </a:p>
                    <a:p>
                      <a:pPr algn="ctr"/>
                      <a:r>
                        <a:rPr lang="ru-RU" sz="800" dirty="0"/>
                        <a:t>азот – 19 тыс. тонн/год</a:t>
                      </a:r>
                    </a:p>
                    <a:p>
                      <a:pPr algn="ctr"/>
                      <a:r>
                        <a:rPr lang="ru-RU" sz="800" dirty="0"/>
                        <a:t>Очищенный неон – 15 тыс. м³/год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СПГ марки Б 5 т/ч (42 тыс. тонн/год)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51853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Проработка вопроса получения лимитов газ, планируется получение статуса резидента ТОР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Проработка концепции, поиск рынков сбыта, поиск инвестора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Подготовка документов для включения в ПИП, получения статуса резидента ТОР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73B3F4-A534-4DCF-9BA9-4CEFAD0735B9}"/>
              </a:ext>
            </a:extLst>
          </p:cNvPr>
          <p:cNvSpPr txBox="1"/>
          <p:nvPr/>
        </p:nvSpPr>
        <p:spPr>
          <a:xfrm>
            <a:off x="-8806" y="0"/>
            <a:ext cx="2039854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Газохимия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9B5DD-E1C0-4DA2-9E18-1D16834D9024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DA280E-93DC-4E18-B211-D04EFBCA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206" y="4882202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11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4400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A4879C-4740-4E0B-9FF8-CBD34568ABE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D6D0E3-6244-471B-8732-6CD0C7EA5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/>
          <a:stretch/>
        </p:blipFill>
        <p:spPr>
          <a:xfrm>
            <a:off x="4041393" y="566557"/>
            <a:ext cx="1893100" cy="124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7F4FA2-C19A-4BBA-8063-16D21D0CA5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4"/>
          <a:stretch/>
        </p:blipFill>
        <p:spPr>
          <a:xfrm>
            <a:off x="2148596" y="593133"/>
            <a:ext cx="1836022" cy="122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BC8886-3C5F-4C35-A47D-D3A1BE239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r="14247"/>
          <a:stretch/>
        </p:blipFill>
        <p:spPr>
          <a:xfrm>
            <a:off x="5991268" y="566557"/>
            <a:ext cx="1893100" cy="124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550243-6A5B-4F3D-A0C1-3048C4AD7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3288"/>
              </p:ext>
            </p:extLst>
          </p:nvPr>
        </p:nvGraphicFramePr>
        <p:xfrm>
          <a:off x="899592" y="1981377"/>
          <a:ext cx="6984776" cy="2611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363382126"/>
                    </a:ext>
                  </a:extLst>
                </a:gridCol>
                <a:gridCol w="1829495">
                  <a:extLst>
                    <a:ext uri="{9D8B030D-6E8A-4147-A177-3AD203B41FA5}">
                      <a16:colId xmlns:a16="http://schemas.microsoft.com/office/drawing/2014/main" val="545775082"/>
                    </a:ext>
                  </a:extLst>
                </a:gridCol>
                <a:gridCol w="1954198">
                  <a:extLst>
                    <a:ext uri="{9D8B030D-6E8A-4147-A177-3AD203B41FA5}">
                      <a16:colId xmlns:a16="http://schemas.microsoft.com/office/drawing/2014/main" val="2260027930"/>
                    </a:ext>
                  </a:extLst>
                </a:gridCol>
                <a:gridCol w="1904939">
                  <a:extLst>
                    <a:ext uri="{9D8B030D-6E8A-4147-A177-3AD203B41FA5}">
                      <a16:colId xmlns:a16="http://schemas.microsoft.com/office/drawing/2014/main" val="3026048345"/>
                    </a:ext>
                  </a:extLst>
                </a:gridCol>
              </a:tblGrid>
              <a:tr h="57422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Создание комплекса приема, очистки, сушки, хранения зерна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тепличного комплекса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Создание фармацевтического завода, производство лекарств и биодобавок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715945"/>
                  </a:ext>
                </a:extLst>
              </a:tr>
              <a:tr h="31088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«Таргет Агро элеватор»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ГК «Рост»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Корпорация «Хаяо»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61281"/>
                  </a:ext>
                </a:extLst>
              </a:tr>
              <a:tr h="31088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1,120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7 млрд руб. (оценка)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15 млрд.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537046"/>
                  </a:ext>
                </a:extLst>
              </a:tr>
              <a:tr h="31088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120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225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1530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55203"/>
                  </a:ext>
                </a:extLst>
              </a:tr>
              <a:tr h="57126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единовременное хранение 50 000 тн, производство семян - 120 тн/час. 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12,8 тыс. тонн/год (огурец, томат, зелень)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Потребность:</a:t>
                      </a:r>
                    </a:p>
                    <a:p>
                      <a:pPr algn="ctr"/>
                      <a:r>
                        <a:rPr lang="ru-RU" sz="800" dirty="0"/>
                        <a:t>Кукуруза 216 тыс. тонн/год</a:t>
                      </a:r>
                    </a:p>
                    <a:p>
                      <a:pPr algn="ctr"/>
                      <a:r>
                        <a:rPr lang="ru-RU" sz="800" dirty="0"/>
                        <a:t>Соевое масло 6,8 тыс. тонн/год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446488"/>
                  </a:ext>
                </a:extLst>
              </a:tr>
              <a:tr h="5329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Планируется расширение границ ТОР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Подбор ЗУ, принятие инвестором решения о реализации проекта на территории АО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Подобрана площадка в пгт. Прогресс. Возобновление переговоров после открытия границ с КНР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9326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717AE-48D3-46DF-949A-C8507B70D682}"/>
              </a:ext>
            </a:extLst>
          </p:cNvPr>
          <p:cNvSpPr txBox="1"/>
          <p:nvPr/>
        </p:nvSpPr>
        <p:spPr>
          <a:xfrm>
            <a:off x="37926" y="0"/>
            <a:ext cx="2761449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АПК</a:t>
            </a:r>
          </a:p>
          <a:p>
            <a:r>
              <a:rPr lang="ru-RU" sz="16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Растениеводство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DA839-53BE-491F-9D3C-3CC089281F64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68FA079-11B1-4293-B244-C41A9201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8326" y="4923678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12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8999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5373B-DCAD-4868-988F-3DAFE620A8C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E1020B-D8C1-4799-BBEB-46F74A4A8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r="3031"/>
          <a:stretch/>
        </p:blipFill>
        <p:spPr>
          <a:xfrm>
            <a:off x="4194949" y="581546"/>
            <a:ext cx="2126365" cy="128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F9AFDE-0CAE-4659-BF10-02E21089D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6940" r="28281" b="-549"/>
          <a:stretch/>
        </p:blipFill>
        <p:spPr>
          <a:xfrm>
            <a:off x="6383546" y="581546"/>
            <a:ext cx="2126365" cy="1282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FD4C53-A031-47CB-AB4D-5EFEF68C5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12063" r="3579" b="12317"/>
          <a:stretch/>
        </p:blipFill>
        <p:spPr>
          <a:xfrm>
            <a:off x="2006352" y="614485"/>
            <a:ext cx="2126365" cy="12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54B753-AA9E-4E13-A947-2F1975FB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03" y="4876187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13</a:t>
            </a:fld>
            <a:endParaRPr lang="ru-RU" sz="1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26F4A60-E423-404C-A68B-05AD14563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98349"/>
              </p:ext>
            </p:extLst>
          </p:nvPr>
        </p:nvGraphicFramePr>
        <p:xfrm>
          <a:off x="440101" y="2085477"/>
          <a:ext cx="8039236" cy="253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8144">
                  <a:extLst>
                    <a:ext uri="{9D8B030D-6E8A-4147-A177-3AD203B41FA5}">
                      <a16:colId xmlns:a16="http://schemas.microsoft.com/office/drawing/2014/main" val="2951600846"/>
                    </a:ext>
                  </a:extLst>
                </a:gridCol>
                <a:gridCol w="2253945">
                  <a:extLst>
                    <a:ext uri="{9D8B030D-6E8A-4147-A177-3AD203B41FA5}">
                      <a16:colId xmlns:a16="http://schemas.microsoft.com/office/drawing/2014/main" val="2835922490"/>
                    </a:ext>
                  </a:extLst>
                </a:gridCol>
                <a:gridCol w="2182893">
                  <a:extLst>
                    <a:ext uri="{9D8B030D-6E8A-4147-A177-3AD203B41FA5}">
                      <a16:colId xmlns:a16="http://schemas.microsoft.com/office/drawing/2014/main" val="2114016583"/>
                    </a:ext>
                  </a:extLst>
                </a:gridCol>
                <a:gridCol w="2104254">
                  <a:extLst>
                    <a:ext uri="{9D8B030D-6E8A-4147-A177-3AD203B41FA5}">
                      <a16:colId xmlns:a16="http://schemas.microsoft.com/office/drawing/2014/main" val="2613036834"/>
                    </a:ext>
                  </a:extLst>
                </a:gridCol>
              </a:tblGrid>
              <a:tr h="44475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Тепличный комплекс</a:t>
                      </a:r>
                    </a:p>
                    <a:p>
                      <a:pPr algn="ctr"/>
                      <a:r>
                        <a:rPr lang="ru-RU" sz="800" b="1" dirty="0"/>
                        <a:t>с. Чигири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современного мульти температурного овощехранилища «Усадьба» АГРО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Завод по глубокой переработке соевых бобов </a:t>
                      </a:r>
                    </a:p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94915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«Тепличный»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«СЗ Усадьба»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 ООО УК «Содружество»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873710"/>
                  </a:ext>
                </a:extLst>
              </a:tr>
              <a:tr h="3010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0,79 -1.2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0,5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14,6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170840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98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350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757605"/>
                  </a:ext>
                </a:extLst>
              </a:tr>
              <a:tr h="62512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Площадь теплиц составляет 5,5 га. строительство второй очереди тепличного комплекса на 3,0 га.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Площадь 10 тыс. м² </a:t>
                      </a:r>
                    </a:p>
                    <a:p>
                      <a:pPr algn="ctr"/>
                      <a:r>
                        <a:rPr lang="ru-RU" sz="800" dirty="0"/>
                        <a:t>12 изолированных мульти температурных камер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1 500 тонн/сутки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93564"/>
                  </a:ext>
                </a:extLst>
              </a:tr>
              <a:tr h="45321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Реализуется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Поиск инвестора. Планируется обмен контактами с ООО «Диспетчер».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Подбор ЗУ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0799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6B5A0A-17AD-4B96-8734-E21025198982}"/>
              </a:ext>
            </a:extLst>
          </p:cNvPr>
          <p:cNvSpPr txBox="1"/>
          <p:nvPr/>
        </p:nvSpPr>
        <p:spPr>
          <a:xfrm>
            <a:off x="11533" y="-53727"/>
            <a:ext cx="2761449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АПК</a:t>
            </a:r>
          </a:p>
          <a:p>
            <a:r>
              <a:rPr lang="ru-RU" sz="16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Растениеводство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44EE4-43F5-4050-81B7-6D1A4B3BABCC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1128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5373B-DCAD-4868-988F-3DAFE620A8C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858DCB-E93B-42C7-BFB6-0E3548B94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20200" r="-915" b="669"/>
          <a:stretch/>
        </p:blipFill>
        <p:spPr>
          <a:xfrm>
            <a:off x="6398841" y="601700"/>
            <a:ext cx="2133600" cy="124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ADF3A6-8BEB-4412-ADB0-2BF9D3C6C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/>
          <a:stretch/>
        </p:blipFill>
        <p:spPr>
          <a:xfrm>
            <a:off x="4243282" y="590333"/>
            <a:ext cx="2088232" cy="125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83A38E-65C2-4E3B-9B89-27E83AFDD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55" y="590333"/>
            <a:ext cx="2133600" cy="125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54B753-AA9E-4E13-A947-2F1975FB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03" y="4876187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14</a:t>
            </a:fld>
            <a:endParaRPr lang="ru-RU" sz="1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26F4A60-E423-404C-A68B-05AD14563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43860"/>
              </p:ext>
            </p:extLst>
          </p:nvPr>
        </p:nvGraphicFramePr>
        <p:xfrm>
          <a:off x="457200" y="1962623"/>
          <a:ext cx="8039236" cy="2928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2951600846"/>
                    </a:ext>
                  </a:extLst>
                </a:gridCol>
                <a:gridCol w="2157569">
                  <a:extLst>
                    <a:ext uri="{9D8B030D-6E8A-4147-A177-3AD203B41FA5}">
                      <a16:colId xmlns:a16="http://schemas.microsoft.com/office/drawing/2014/main" val="2835922490"/>
                    </a:ext>
                  </a:extLst>
                </a:gridCol>
                <a:gridCol w="2182893">
                  <a:extLst>
                    <a:ext uri="{9D8B030D-6E8A-4147-A177-3AD203B41FA5}">
                      <a16:colId xmlns:a16="http://schemas.microsoft.com/office/drawing/2014/main" val="2114016583"/>
                    </a:ext>
                  </a:extLst>
                </a:gridCol>
                <a:gridCol w="2104254">
                  <a:extLst>
                    <a:ext uri="{9D8B030D-6E8A-4147-A177-3AD203B41FA5}">
                      <a16:colId xmlns:a16="http://schemas.microsoft.com/office/drawing/2014/main" val="2613036834"/>
                    </a:ext>
                  </a:extLst>
                </a:gridCol>
              </a:tblGrid>
              <a:tr h="44475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Строительство завода по переработке сои и рапса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Строительство тепличного комплекса «Амурский»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Завод по производству комбикормов из фуражного зерна мощностью от 50 тыс. тн/год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94915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«Соя»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«Олимпия Финанс»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Израильская компанией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FeedEx Ltd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873710"/>
                  </a:ext>
                </a:extLst>
              </a:tr>
              <a:tr h="3010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0,15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5,4 млрд руб.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млрд руб.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170840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28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757605"/>
                  </a:ext>
                </a:extLst>
              </a:tr>
              <a:tr h="8145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ввод в эксплуатацию линии горячего прессования 100 тонн соевых бобов и 50 тонн холодного прессования соевых бобов в сутки. Общая годовая потребность по сырью составит 50 тыс. тонн сои. 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площадь тепличного комплекса 11,09 Га. 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50 тыс. тн/год.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93564"/>
                  </a:ext>
                </a:extLst>
              </a:tr>
              <a:tr h="61925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Прорабатывается концепция проекта, планируется добавить вторым этапом строительство фермы по разведению крупного рогатого скота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Подбор ЗУ, подготовка бизнес-плана и финансовой модели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Подбор ЗУ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0799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6B5A0A-17AD-4B96-8734-E21025198982}"/>
              </a:ext>
            </a:extLst>
          </p:cNvPr>
          <p:cNvSpPr txBox="1"/>
          <p:nvPr/>
        </p:nvSpPr>
        <p:spPr>
          <a:xfrm>
            <a:off x="11533" y="-53727"/>
            <a:ext cx="2761449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АПК</a:t>
            </a:r>
          </a:p>
          <a:p>
            <a:r>
              <a:rPr lang="ru-RU" sz="16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Растениеводство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44EE4-43F5-4050-81B7-6D1A4B3BABCC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02999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E76905-5E5D-49FC-ABE1-B0167209C9C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3430A4-5905-4C93-B17B-62D8E22BA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65" y="591530"/>
            <a:ext cx="1858726" cy="105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2B6C90-0782-4F1A-9C3F-5C66B428D0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/>
          <a:stretch/>
        </p:blipFill>
        <p:spPr>
          <a:xfrm>
            <a:off x="5177869" y="589664"/>
            <a:ext cx="1829780" cy="106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452102-F2D3-4FCA-A2FE-B200003AF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37" y="591972"/>
            <a:ext cx="1733353" cy="106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2C8E72-0D54-4A7B-8BA0-3D65E7E5B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6"/>
          <a:stretch/>
        </p:blipFill>
        <p:spPr>
          <a:xfrm>
            <a:off x="1626119" y="594853"/>
            <a:ext cx="1733353" cy="106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1F58C2F-4C30-481F-A3F2-0116E3D3F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54645"/>
              </p:ext>
            </p:extLst>
          </p:nvPr>
        </p:nvGraphicFramePr>
        <p:xfrm>
          <a:off x="197514" y="1779662"/>
          <a:ext cx="8748972" cy="2921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150">
                  <a:extLst>
                    <a:ext uri="{9D8B030D-6E8A-4147-A177-3AD203B41FA5}">
                      <a16:colId xmlns:a16="http://schemas.microsoft.com/office/drawing/2014/main" val="3363382126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54577508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94881653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26002793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302604834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Животноводческий комплекс на 2400 коров  (1-й этап на 1570 коров), Ивановский район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молочной фермы на 600 голов,</a:t>
                      </a:r>
                    </a:p>
                    <a:p>
                      <a:pPr algn="ctr"/>
                      <a:r>
                        <a:rPr lang="ru-RU" sz="800" b="1" dirty="0"/>
                        <a:t> с. Косицино Тамбовского района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объектов животноводческого назначения в составе: коровника на 490 голов и родильного отделения на 110,</a:t>
                      </a:r>
                    </a:p>
                    <a:p>
                      <a:pPr algn="ctr"/>
                      <a:r>
                        <a:rPr lang="ru-RU" sz="800" b="1" dirty="0"/>
                        <a:t>с. Козьмодемьяновка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животноводческого комплекса молочного направления на 630 голов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715945"/>
                  </a:ext>
                </a:extLst>
              </a:tr>
              <a:tr h="36102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АО "Луч"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"Амурский партизан"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 ООО "Приамурье"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АО "Димское"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61281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1,46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0,42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0,58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537046"/>
                  </a:ext>
                </a:extLst>
              </a:tr>
              <a:tr h="3703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81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40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16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17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55203"/>
                  </a:ext>
                </a:extLst>
              </a:tr>
              <a:tr h="58631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 производство молока  15,7 тыс. тонн/год.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 коровника на  600 голов с производством молока  5,2 тыс. тонн/год.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 родильного отделения на 110 голов и коровника на 490 голов с производством молока  3,2 тыс. тонн/год.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роботизированное доение, производство молока  5,22 тыс. тонн/год.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446488"/>
                  </a:ext>
                </a:extLst>
              </a:tr>
              <a:tr h="4117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Реализация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Реализация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Проектирование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Разработка ТЭО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9326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80C68E-50B1-4592-8308-79F6F4648377}"/>
              </a:ext>
            </a:extLst>
          </p:cNvPr>
          <p:cNvSpPr txBox="1"/>
          <p:nvPr/>
        </p:nvSpPr>
        <p:spPr>
          <a:xfrm>
            <a:off x="80696" y="33138"/>
            <a:ext cx="2412268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АПК</a:t>
            </a:r>
          </a:p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Животноводство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E2640-0FCB-4A8A-92FD-6F97532D2F9C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75DA99-8B66-43AD-884F-E566F1D3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6965" y="4909608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15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1121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D71530-CA13-4319-A54A-F3FE655253DF}"/>
              </a:ext>
            </a:extLst>
          </p:cNvPr>
          <p:cNvSpPr/>
          <p:nvPr/>
        </p:nvSpPr>
        <p:spPr>
          <a:xfrm>
            <a:off x="-2832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95C5C-5582-4108-B681-7CFFA941F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500" b="30591"/>
          <a:stretch/>
        </p:blipFill>
        <p:spPr>
          <a:xfrm>
            <a:off x="6386493" y="428649"/>
            <a:ext cx="2182667" cy="113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353B7F-457E-422A-9272-DDCDE6374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948" r="8859"/>
          <a:stretch/>
        </p:blipFill>
        <p:spPr>
          <a:xfrm>
            <a:off x="4102833" y="428649"/>
            <a:ext cx="2219173" cy="113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760F5B-56BD-4C83-BAD8-FC8895454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/>
          <a:stretch/>
        </p:blipFill>
        <p:spPr>
          <a:xfrm>
            <a:off x="1906084" y="452657"/>
            <a:ext cx="2132262" cy="113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C5B7CF4-8724-4A55-A695-1E529689D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00106"/>
              </p:ext>
            </p:extLst>
          </p:nvPr>
        </p:nvGraphicFramePr>
        <p:xfrm>
          <a:off x="323528" y="1713500"/>
          <a:ext cx="8244915" cy="3101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2145614">
                  <a:extLst>
                    <a:ext uri="{9D8B030D-6E8A-4147-A177-3AD203B41FA5}">
                      <a16:colId xmlns:a16="http://schemas.microsoft.com/office/drawing/2014/main" val="2400787651"/>
                    </a:ext>
                  </a:extLst>
                </a:gridCol>
                <a:gridCol w="2318882">
                  <a:extLst>
                    <a:ext uri="{9D8B030D-6E8A-4147-A177-3AD203B41FA5}">
                      <a16:colId xmlns:a16="http://schemas.microsoft.com/office/drawing/2014/main" val="341964963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770901464"/>
                    </a:ext>
                  </a:extLst>
                </a:gridCol>
              </a:tblGrid>
              <a:tr h="4849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Золотая миля</a:t>
                      </a:r>
                      <a:endParaRPr lang="ru-RU" sz="8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Трансграничная канатная дорога через р. Амур</a:t>
                      </a:r>
                      <a:endParaRPr lang="ru-RU" sz="8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Туристический торгово-гостиничный комплекс в г. Благовещенск </a:t>
                      </a:r>
                      <a:endParaRPr lang="ru-RU" sz="8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325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ГК Регион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ГК Регион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Администрация</a:t>
                      </a:r>
                    </a:p>
                    <a:p>
                      <a:pPr algn="ctr"/>
                      <a:r>
                        <a:rPr lang="ru-RU" sz="800" dirty="0"/>
                        <a:t>г. Благовещенска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3242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25 млрд руб. (оценка)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9,8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7 млрд руб.(оценка)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328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695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79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Уточняется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129375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гостиничный комплекс международного уровня (4 звезды), многофункциональный комплекс со спортивными и культурными объектами, пассажирский терминал с трансграничной канатной дорогой, конгрессо-выставочный центр, гостиница категории 5 звезд, торгово-развлекательный центр, уличные рестораны и кафе, большой городской центр «Трибуна Холл».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 независимые линии, 2 кабины</a:t>
                      </a:r>
                    </a:p>
                    <a:p>
                      <a:pPr algn="ctr"/>
                      <a:r>
                        <a:rPr lang="ru-RU" sz="800" dirty="0"/>
                        <a:t>110 пассажиров в кабине </a:t>
                      </a:r>
                    </a:p>
                    <a:p>
                      <a:pPr algn="ctr"/>
                      <a:r>
                        <a:rPr lang="ru-RU" sz="800" dirty="0"/>
                        <a:t>976 м длина дороги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 туристического торгово - гостиничного комплекса,</a:t>
                      </a:r>
                    </a:p>
                    <a:p>
                      <a:pPr algn="ctr"/>
                      <a:r>
                        <a:rPr lang="ru-RU" sz="800" dirty="0"/>
                        <a:t>включающего: объекты культуры, отдыха, развлечения, спорта,</a:t>
                      </a:r>
                    </a:p>
                    <a:p>
                      <a:pPr algn="ctr"/>
                      <a:r>
                        <a:rPr lang="ru-RU" sz="800" dirty="0"/>
                        <a:t>проживания и общественного питания, торговли и бытового</a:t>
                      </a:r>
                    </a:p>
                    <a:p>
                      <a:pPr algn="ctr"/>
                      <a:r>
                        <a:rPr lang="ru-RU" sz="800" dirty="0"/>
                        <a:t>обслуживания, бизнес-центр.</a:t>
                      </a:r>
                    </a:p>
                    <a:p>
                      <a:pPr algn="ctr"/>
                      <a:r>
                        <a:rPr lang="ru-RU" sz="800" dirty="0"/>
                        <a:t>Площадь участка: 7,3 Га.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325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Поиск инвестора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7055E3-71D9-4C39-83D5-A6332EB5B434}"/>
              </a:ext>
            </a:extLst>
          </p:cNvPr>
          <p:cNvSpPr txBox="1"/>
          <p:nvPr/>
        </p:nvSpPr>
        <p:spPr>
          <a:xfrm>
            <a:off x="6465685" y="-2857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CF47F-E45D-43F7-85EE-95F59B3A8412}"/>
              </a:ext>
            </a:extLst>
          </p:cNvPr>
          <p:cNvSpPr txBox="1"/>
          <p:nvPr/>
        </p:nvSpPr>
        <p:spPr>
          <a:xfrm>
            <a:off x="167012" y="2310"/>
            <a:ext cx="2039854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Туризм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D45242-6648-473D-A522-D19768E2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3987" y="4898231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16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9415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722FFD-6117-42EF-91CE-BFFAD12E068D}"/>
              </a:ext>
            </a:extLst>
          </p:cNvPr>
          <p:cNvSpPr/>
          <p:nvPr/>
        </p:nvSpPr>
        <p:spPr>
          <a:xfrm>
            <a:off x="0" y="0"/>
            <a:ext cx="9144000" cy="5316253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572664-9783-465E-950D-A27FA747D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 b="11942"/>
          <a:stretch/>
        </p:blipFill>
        <p:spPr>
          <a:xfrm>
            <a:off x="6792849" y="574003"/>
            <a:ext cx="1714353" cy="97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073963-06F6-41E3-B748-2BB865C7E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r="9091"/>
          <a:stretch/>
        </p:blipFill>
        <p:spPr>
          <a:xfrm>
            <a:off x="4974757" y="574719"/>
            <a:ext cx="1783711" cy="97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AAEEAB-D070-435A-BEA0-F3D600E8C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7351" b="7351"/>
          <a:stretch/>
        </p:blipFill>
        <p:spPr>
          <a:xfrm>
            <a:off x="1555940" y="574720"/>
            <a:ext cx="1642344" cy="98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DF27F9-1FB3-46F3-B158-5D9D3024FB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0" b="5882"/>
          <a:stretch/>
        </p:blipFill>
        <p:spPr>
          <a:xfrm>
            <a:off x="3226024" y="574719"/>
            <a:ext cx="1714352" cy="98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CE4EA0-E5F2-4E06-9B00-57360BA41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74289"/>
              </p:ext>
            </p:extLst>
          </p:nvPr>
        </p:nvGraphicFramePr>
        <p:xfrm>
          <a:off x="145031" y="1688483"/>
          <a:ext cx="8372919" cy="3190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244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1647021">
                  <a:extLst>
                    <a:ext uri="{9D8B030D-6E8A-4147-A177-3AD203B41FA5}">
                      <a16:colId xmlns:a16="http://schemas.microsoft.com/office/drawing/2014/main" val="2400787651"/>
                    </a:ext>
                  </a:extLst>
                </a:gridCol>
                <a:gridCol w="1718744">
                  <a:extLst>
                    <a:ext uri="{9D8B030D-6E8A-4147-A177-3AD203B41FA5}">
                      <a16:colId xmlns:a16="http://schemas.microsoft.com/office/drawing/2014/main" val="796439173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046724996"/>
                    </a:ext>
                  </a:extLst>
                </a:gridCol>
                <a:gridCol w="1749706">
                  <a:extLst>
                    <a:ext uri="{9D8B030D-6E8A-4147-A177-3AD203B41FA5}">
                      <a16:colId xmlns:a16="http://schemas.microsoft.com/office/drawing/2014/main" val="3440734519"/>
                    </a:ext>
                  </a:extLst>
                </a:gridCol>
              </a:tblGrid>
              <a:tr h="6588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Создание солнечного парка «Приамурский»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ветропарка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Производство «зеленого» водорода методом электролиза воды с</a:t>
                      </a:r>
                    </a:p>
                    <a:p>
                      <a:pPr algn="ctr"/>
                      <a:r>
                        <a:rPr lang="ru-RU" sz="800" b="1" dirty="0"/>
                        <a:t>использованием электроэнергии ГЭС</a:t>
                      </a:r>
                    </a:p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Строительство центра обработки данных в Амурской области с целью релокации вычислительных мощностей инвестора из центральной части РФ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36602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«Хевел РГ»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En+ Group</a:t>
                      </a:r>
                      <a:endParaRPr lang="ru-RU" sz="800" dirty="0"/>
                    </a:p>
                    <a:p>
                      <a:pPr algn="ctr"/>
                      <a:r>
                        <a:rPr lang="en-US" sz="800" dirty="0"/>
                        <a:t>H2 development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ПАО «Северсталь»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H2 </a:t>
                      </a:r>
                      <a:r>
                        <a:rPr lang="ru-RU" sz="800" dirty="0"/>
                        <a:t>Чистая энергия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«Энергосбытхолдинг» (ЕСН)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18247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 млрд 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90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 млрд руб. (оценка)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</a:rPr>
                        <a:t>3,7 млрд руб.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2684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50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</a:rPr>
                        <a:t>258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84952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строительство двух солнечных электростанций (далее – СЭС): Волковская СЭС-1 установленной мощностью 12,6 МВт; Волковская СЭС-2 установленной мощностью 15 МВт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 ГВт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110 тыс. тонн/год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услуги размещения вычислительного оборудования по хранению данных, а также их обработки,  200 МВт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46362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Подготовка схемы выдачи мощностей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Оценка возможности реализации проекта китайскими партнерами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Поиск инвестора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Подготовка схемы выдачи мощностей. Дорабатывается дорожная карта реализации проекта.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14B83B-C8CE-407C-84FE-F063A99545E0}"/>
              </a:ext>
            </a:extLst>
          </p:cNvPr>
          <p:cNvSpPr txBox="1"/>
          <p:nvPr/>
        </p:nvSpPr>
        <p:spPr>
          <a:xfrm>
            <a:off x="159521" y="167701"/>
            <a:ext cx="2039854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Энергетика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B6D10-8CEE-43DE-9A0B-87C681CC75C1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03CAB4-268F-419D-83B8-29F66D87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7650" y="4902832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17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2162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7ED04E-1685-40C1-AE67-FA7D5DA283ED}"/>
              </a:ext>
            </a:extLst>
          </p:cNvPr>
          <p:cNvSpPr/>
          <p:nvPr/>
        </p:nvSpPr>
        <p:spPr>
          <a:xfrm>
            <a:off x="0" y="0"/>
            <a:ext cx="9216516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563FFD-B4DC-4F5A-B5AA-E508301A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11500" r="18894" b="71933"/>
          <a:stretch/>
        </p:blipFill>
        <p:spPr>
          <a:xfrm>
            <a:off x="2189500" y="613448"/>
            <a:ext cx="2000357" cy="109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34192-0C9E-4C35-9AE0-661C3F9632D7}"/>
              </a:ext>
            </a:extLst>
          </p:cNvPr>
          <p:cNvSpPr txBox="1"/>
          <p:nvPr/>
        </p:nvSpPr>
        <p:spPr>
          <a:xfrm>
            <a:off x="44553" y="109047"/>
            <a:ext cx="2324097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Недвижимость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604D4C-7079-42A0-8C38-C5BF744FC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1" t="77030" r="36737" b="9563"/>
          <a:stretch/>
        </p:blipFill>
        <p:spPr>
          <a:xfrm>
            <a:off x="6425344" y="613448"/>
            <a:ext cx="2000357" cy="110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0B2845-EB83-409A-BB37-E28ED03B2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1" t="79669" r="2842" b="9563"/>
          <a:stretch/>
        </p:blipFill>
        <p:spPr>
          <a:xfrm>
            <a:off x="4257770" y="602495"/>
            <a:ext cx="2099661" cy="111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2506DB-B1BE-455C-9088-B6C2A1ECF05B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857A09-422F-4FB0-BC13-84642A52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10995"/>
              </p:ext>
            </p:extLst>
          </p:nvPr>
        </p:nvGraphicFramePr>
        <p:xfrm>
          <a:off x="802858" y="1962210"/>
          <a:ext cx="7652689" cy="2439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4271897991"/>
                    </a:ext>
                  </a:extLst>
                </a:gridCol>
                <a:gridCol w="2076954">
                  <a:extLst>
                    <a:ext uri="{9D8B030D-6E8A-4147-A177-3AD203B41FA5}">
                      <a16:colId xmlns:a16="http://schemas.microsoft.com/office/drawing/2014/main" val="4235455305"/>
                    </a:ext>
                  </a:extLst>
                </a:gridCol>
                <a:gridCol w="2217189">
                  <a:extLst>
                    <a:ext uri="{9D8B030D-6E8A-4147-A177-3AD203B41FA5}">
                      <a16:colId xmlns:a16="http://schemas.microsoft.com/office/drawing/2014/main" val="3981566563"/>
                    </a:ext>
                  </a:extLst>
                </a:gridCol>
                <a:gridCol w="2026398">
                  <a:extLst>
                    <a:ext uri="{9D8B030D-6E8A-4147-A177-3AD203B41FA5}">
                      <a16:colId xmlns:a16="http://schemas.microsoft.com/office/drawing/2014/main" val="710263516"/>
                    </a:ext>
                  </a:extLst>
                </a:gridCol>
              </a:tblGrid>
              <a:tr h="5735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Комплексная жилая застройка в г. Благовещенск «Северный жилой район»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Комплексная застройка "Лазурный берег"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Комплексная застройка "Серебряная миля"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61095"/>
                  </a:ext>
                </a:extLst>
              </a:tr>
              <a:tr h="43837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ГК «ПИК»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76668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15,8 млрд руб. (первая очередь)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20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20 млрд руб.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90569"/>
                  </a:ext>
                </a:extLst>
              </a:tr>
              <a:tr h="66140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Площадь застройки 30,06 га,  площадь жилья- 178 тыс.м²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Площадь застройки 42,6 га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Общая площадь застройки 25 га, Общая проектная площадь жилого фонда 54 тыс. м²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325083"/>
                  </a:ext>
                </a:extLst>
              </a:tr>
              <a:tr h="38292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Реализация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Поиск инвестора 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Поиск инвестора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7157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DA0CCF-0BFF-4E09-875F-DC8F17E2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73312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18</a:t>
            </a:fld>
            <a:endParaRPr lang="ru-RU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7ED04E-1685-40C1-AE67-FA7D5DA283ED}"/>
              </a:ext>
            </a:extLst>
          </p:cNvPr>
          <p:cNvSpPr/>
          <p:nvPr/>
        </p:nvSpPr>
        <p:spPr>
          <a:xfrm>
            <a:off x="0" y="0"/>
            <a:ext cx="9216516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5293C7-F7B4-4DD6-9814-7A163CB155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b="10034"/>
          <a:stretch/>
        </p:blipFill>
        <p:spPr>
          <a:xfrm>
            <a:off x="5751987" y="636000"/>
            <a:ext cx="1715606" cy="109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E5733-E694-46D6-AB87-770CAC233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7"/>
          <a:stretch/>
        </p:blipFill>
        <p:spPr>
          <a:xfrm>
            <a:off x="4019476" y="636000"/>
            <a:ext cx="1680748" cy="109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34192-0C9E-4C35-9AE0-661C3F9632D7}"/>
              </a:ext>
            </a:extLst>
          </p:cNvPr>
          <p:cNvSpPr txBox="1"/>
          <p:nvPr/>
        </p:nvSpPr>
        <p:spPr>
          <a:xfrm>
            <a:off x="44553" y="109047"/>
            <a:ext cx="2324097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Недвижимость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506DB-B1BE-455C-9088-B6C2A1ECF05B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857A09-422F-4FB0-BC13-84642A52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44583"/>
              </p:ext>
            </p:extLst>
          </p:nvPr>
        </p:nvGraphicFramePr>
        <p:xfrm>
          <a:off x="683568" y="1935519"/>
          <a:ext cx="6815300" cy="2698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680">
                  <a:extLst>
                    <a:ext uri="{9D8B030D-6E8A-4147-A177-3AD203B41FA5}">
                      <a16:colId xmlns:a16="http://schemas.microsoft.com/office/drawing/2014/main" val="4271897991"/>
                    </a:ext>
                  </a:extLst>
                </a:gridCol>
                <a:gridCol w="1764374">
                  <a:extLst>
                    <a:ext uri="{9D8B030D-6E8A-4147-A177-3AD203B41FA5}">
                      <a16:colId xmlns:a16="http://schemas.microsoft.com/office/drawing/2014/main" val="1712966097"/>
                    </a:ext>
                  </a:extLst>
                </a:gridCol>
                <a:gridCol w="1769623">
                  <a:extLst>
                    <a:ext uri="{9D8B030D-6E8A-4147-A177-3AD203B41FA5}">
                      <a16:colId xmlns:a16="http://schemas.microsoft.com/office/drawing/2014/main" val="1130724401"/>
                    </a:ext>
                  </a:extLst>
                </a:gridCol>
                <a:gridCol w="1769623">
                  <a:extLst>
                    <a:ext uri="{9D8B030D-6E8A-4147-A177-3AD203B41FA5}">
                      <a16:colId xmlns:a16="http://schemas.microsoft.com/office/drawing/2014/main" val="915043333"/>
                    </a:ext>
                  </a:extLst>
                </a:gridCol>
              </a:tblGrid>
              <a:tr h="59081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Возведение индивидуальных жилых домов «Умный дом»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Игнатьевская усадьба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Комплексная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застройка 404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квартала</a:t>
                      </a:r>
                    </a:p>
                    <a:p>
                      <a:pPr algn="ctr"/>
                      <a:endParaRPr lang="ru-RU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61095"/>
                  </a:ext>
                </a:extLst>
              </a:tr>
              <a:tr h="35185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 ООО «Исидор»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"Буреяжилпромстрой".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АО "Амурстрой»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76668"/>
                  </a:ext>
                </a:extLst>
              </a:tr>
              <a:tr h="29009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4,8 млрд руб.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11,982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2,449 млрд руб.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90569"/>
                  </a:ext>
                </a:extLst>
              </a:tr>
              <a:tr h="100864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возведение индивидуальных жилых домов по технологии модульного домостроения с инженерными коммуникациями, встроенной системой «Умный дом» 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Площадь застройки - 402 га, 338 тыс. м² жилья, 13,2 тыс. чел. жителей.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42,8 тыс. кв. метров 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 многоквартирных домов 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325083"/>
                  </a:ext>
                </a:extLst>
              </a:tr>
              <a:tr h="29009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Получение статуса МИП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Реализация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Участник масштабного инвестиционного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проекта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7157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DA0CCF-0BFF-4E09-875F-DC8F17E2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73312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19</a:t>
            </a:fld>
            <a:endParaRPr lang="ru-RU" sz="1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C46A5-C022-4E45-9A05-0F92BE78B1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3" b="11426"/>
          <a:stretch/>
        </p:blipFill>
        <p:spPr>
          <a:xfrm>
            <a:off x="2186436" y="633846"/>
            <a:ext cx="1772715" cy="109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478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8CE9EF-2D99-4702-811D-7D8AEB01A20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6003CD-71EB-4725-B19B-5AED273E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"/>
          <a:stretch/>
        </p:blipFill>
        <p:spPr>
          <a:xfrm>
            <a:off x="6705733" y="325483"/>
            <a:ext cx="1713936" cy="94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52E42-FE7C-46FC-AE1E-595BCEED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/>
          <a:stretch/>
        </p:blipFill>
        <p:spPr>
          <a:xfrm>
            <a:off x="4999756" y="308616"/>
            <a:ext cx="1667593" cy="95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BA018A-6C71-4957-844A-B4F692347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6899" r="10671"/>
          <a:stretch/>
        </p:blipFill>
        <p:spPr>
          <a:xfrm>
            <a:off x="3282302" y="300535"/>
            <a:ext cx="1686221" cy="95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C73959-6CDB-46B6-A0B9-A2374A20E8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7282" r="9075"/>
          <a:stretch/>
        </p:blipFill>
        <p:spPr>
          <a:xfrm>
            <a:off x="1581299" y="316698"/>
            <a:ext cx="1667592" cy="94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360" y="9582"/>
            <a:ext cx="1894364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Логистика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78F6E7D-710D-4087-AAD2-86C946CD9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41439"/>
              </p:ext>
            </p:extLst>
          </p:nvPr>
        </p:nvGraphicFramePr>
        <p:xfrm>
          <a:off x="575556" y="1366912"/>
          <a:ext cx="7884876" cy="331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365">
                  <a:extLst>
                    <a:ext uri="{9D8B030D-6E8A-4147-A177-3AD203B41FA5}">
                      <a16:colId xmlns:a16="http://schemas.microsoft.com/office/drawing/2014/main" val="1647957724"/>
                    </a:ext>
                  </a:extLst>
                </a:gridCol>
                <a:gridCol w="1661888">
                  <a:extLst>
                    <a:ext uri="{9D8B030D-6E8A-4147-A177-3AD203B41FA5}">
                      <a16:colId xmlns:a16="http://schemas.microsoft.com/office/drawing/2014/main" val="2472048417"/>
                    </a:ext>
                  </a:extLst>
                </a:gridCol>
                <a:gridCol w="1722235">
                  <a:extLst>
                    <a:ext uri="{9D8B030D-6E8A-4147-A177-3AD203B41FA5}">
                      <a16:colId xmlns:a16="http://schemas.microsoft.com/office/drawing/2014/main" val="1145791255"/>
                    </a:ext>
                  </a:extLst>
                </a:gridCol>
                <a:gridCol w="1721801">
                  <a:extLst>
                    <a:ext uri="{9D8B030D-6E8A-4147-A177-3AD203B41FA5}">
                      <a16:colId xmlns:a16="http://schemas.microsoft.com/office/drawing/2014/main" val="839445117"/>
                    </a:ext>
                  </a:extLst>
                </a:gridCol>
                <a:gridCol w="1770587">
                  <a:extLst>
                    <a:ext uri="{9D8B030D-6E8A-4147-A177-3AD203B41FA5}">
                      <a16:colId xmlns:a16="http://schemas.microsoft.com/office/drawing/2014/main" val="3755775556"/>
                    </a:ext>
                  </a:extLst>
                </a:gridCol>
              </a:tblGrid>
              <a:tr h="77506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Таможенно-логистический терминал в районе</a:t>
                      </a:r>
                    </a:p>
                    <a:p>
                      <a:pPr algn="ctr"/>
                      <a:r>
                        <a:rPr lang="ru-RU" sz="800" b="1" dirty="0"/>
                        <a:t>международного автомобильного пункта</a:t>
                      </a:r>
                    </a:p>
                    <a:p>
                      <a:pPr algn="ctr"/>
                      <a:r>
                        <a:rPr lang="ru-RU" sz="800" b="1" dirty="0"/>
                        <a:t>пропуска Каникурган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Создание универсального экспортного мультимодального терминала (Сухой порт)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железнодорожного моста в районе «Джалинда»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Мостовой переход через р. Зея в г. Благовещенск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85455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"Октет Инвест"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«Агентство развития проектных инициатив» (ГК Регион)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Уточняется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Правительство</a:t>
                      </a:r>
                    </a:p>
                    <a:p>
                      <a:pPr algn="ctr"/>
                      <a:r>
                        <a:rPr lang="ru-RU" sz="800" dirty="0"/>
                        <a:t>Амурской области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70521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6,8 млрд руб.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3,5 млрд руб. (1 этап)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30 млрд руб. (оценка)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19,8 млрд руб.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036793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275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уточняется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793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727234"/>
                  </a:ext>
                </a:extLst>
              </a:tr>
              <a:tr h="108011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&gt;300 грузовых авто/сутки </a:t>
                      </a:r>
                    </a:p>
                    <a:p>
                      <a:pPr algn="ctr"/>
                      <a:r>
                        <a:rPr lang="ru-RU" sz="800" dirty="0"/>
                        <a:t>97 тыс м² общая площадь зданий</a:t>
                      </a:r>
                    </a:p>
                    <a:p>
                      <a:pPr algn="ctr"/>
                      <a:r>
                        <a:rPr lang="ru-RU" sz="800" dirty="0"/>
                        <a:t>110 тыс м²  объем СВХ и стоянок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общая площадь 100 тыс. м² Зона хранения техники –100 ед.;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Зона хранения опасных грузов –от 300 до 800 тыс.тонн в год;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Перетарочные комплексы – с возможностью одновременной перегрузки 100 ТС;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20 млн тонн/ год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10 000- 12 000 авто/сутки,</a:t>
                      </a:r>
                    </a:p>
                    <a:p>
                      <a:pPr algn="ctr"/>
                      <a:r>
                        <a:rPr lang="ru-RU" sz="800" dirty="0"/>
                        <a:t>Протяженность 1900 м.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256280"/>
                  </a:ext>
                </a:extLst>
              </a:tr>
              <a:tr h="45592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Реализуется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Предпроектная стадия 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Разработка ФЭО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Реализуется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21164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7016800-4FD5-4A0B-A707-0C5B1FE93778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ADE506-50E9-4769-A6AA-6EAA38D9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276" y="4917929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2</a:t>
            </a:fld>
            <a:endParaRPr lang="ru-RU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8FBC44-6234-4BB4-9931-F76E9A9F6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4"/>
          <a:stretch/>
        </p:blipFill>
        <p:spPr>
          <a:xfrm>
            <a:off x="6856251" y="-355778"/>
            <a:ext cx="2295698" cy="55558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B90567-C3E9-4937-B00E-19C8C876E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" t="1404" r="866" b="10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1000">
                <a:srgbClr val="072E9D">
                  <a:alpha val="80000"/>
                  <a:lumMod val="33000"/>
                </a:srgbClr>
              </a:gs>
              <a:gs pos="89000">
                <a:srgbClr val="0857CD">
                  <a:shade val="100000"/>
                  <a:satMod val="115000"/>
                  <a:alpha val="73000"/>
                  <a:lumMod val="0"/>
                </a:srgbClr>
              </a:gs>
            </a:gsLst>
            <a:lin ang="18900000" scaled="1"/>
          </a:gradFill>
        </p:spPr>
      </p:pic>
      <p:pic>
        <p:nvPicPr>
          <p:cNvPr id="10" name="Рисунок 9" descr="Герб Правительства А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9502"/>
            <a:ext cx="1512168" cy="458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7834"/>
            <a:ext cx="6336704" cy="109435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СПАСИБО </a:t>
            </a:r>
          </a:p>
          <a:p>
            <a:r>
              <a:rPr lang="ru-RU" sz="2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ЗА ВНИМАНИЕ!</a:t>
            </a:r>
          </a:p>
          <a:p>
            <a:endPara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8CE9EF-2D99-4702-811D-7D8AEB01A20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EFBCF0-D863-4B8D-A7BE-53AFB4C5F4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5"/>
          <a:stretch/>
        </p:blipFill>
        <p:spPr>
          <a:xfrm>
            <a:off x="3964117" y="533791"/>
            <a:ext cx="1866317" cy="958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F96EC4-CDAB-4C66-8D57-49F0EA5B2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t="18971" r="27527" b="12184"/>
          <a:stretch/>
        </p:blipFill>
        <p:spPr>
          <a:xfrm>
            <a:off x="5904148" y="533400"/>
            <a:ext cx="1775274" cy="95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360" y="9582"/>
            <a:ext cx="1894364" cy="3249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Логистика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78F6E7D-710D-4087-AAD2-86C946CD9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6647"/>
              </p:ext>
            </p:extLst>
          </p:nvPr>
        </p:nvGraphicFramePr>
        <p:xfrm>
          <a:off x="971600" y="1661900"/>
          <a:ext cx="6707822" cy="2871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445">
                  <a:extLst>
                    <a:ext uri="{9D8B030D-6E8A-4147-A177-3AD203B41FA5}">
                      <a16:colId xmlns:a16="http://schemas.microsoft.com/office/drawing/2014/main" val="1647957724"/>
                    </a:ext>
                  </a:extLst>
                </a:gridCol>
                <a:gridCol w="1823883">
                  <a:extLst>
                    <a:ext uri="{9D8B030D-6E8A-4147-A177-3AD203B41FA5}">
                      <a16:colId xmlns:a16="http://schemas.microsoft.com/office/drawing/2014/main" val="2472048417"/>
                    </a:ext>
                  </a:extLst>
                </a:gridCol>
                <a:gridCol w="1941269">
                  <a:extLst>
                    <a:ext uri="{9D8B030D-6E8A-4147-A177-3AD203B41FA5}">
                      <a16:colId xmlns:a16="http://schemas.microsoft.com/office/drawing/2014/main" val="247027639"/>
                    </a:ext>
                  </a:extLst>
                </a:gridCol>
                <a:gridCol w="1814225">
                  <a:extLst>
                    <a:ext uri="{9D8B030D-6E8A-4147-A177-3AD203B41FA5}">
                      <a16:colId xmlns:a16="http://schemas.microsoft.com/office/drawing/2014/main" val="3725513042"/>
                    </a:ext>
                  </a:extLst>
                </a:gridCol>
              </a:tblGrid>
              <a:tr h="50297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транспортно-логистического центра с базой по ремонту тяжелогрузной техники (АТП)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Создание логистического кластера на территории Тындинского района Амурской области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Современный транспортно-логистический терминал в Благовещенске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85455"/>
                  </a:ext>
                </a:extLst>
              </a:tr>
              <a:tr h="30189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ООО «Карго Линк»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"Антрацитинвестпроект"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"Диспетчер"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70521"/>
                  </a:ext>
                </a:extLst>
              </a:tr>
              <a:tr h="41167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0,519 млрд руб.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2,1 млрд руб.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0,4 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036793"/>
                  </a:ext>
                </a:extLst>
              </a:tr>
              <a:tr h="40924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312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31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727234"/>
                  </a:ext>
                </a:extLst>
              </a:tr>
              <a:tr h="8340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Обработка 320 вагонов в неделю.</a:t>
                      </a:r>
                    </a:p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Логистика (30 000 м2 складское хранение).</a:t>
                      </a:r>
                    </a:p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Авторемонт (16 ед./сутки).</a:t>
                      </a:r>
                    </a:p>
                    <a:p>
                      <a:pPr algn="ctr"/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Осуществление транспортных услуг по доставке угля от разреза до ж/д станции. Доставка ГСМ от ж/д станции до разреза в объеме более 35 тысяч тонн в год.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грузапереработки свыше 300 тыс. тонн.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256280"/>
                  </a:ext>
                </a:extLst>
              </a:tr>
              <a:tr h="30189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Получение статуса ПИП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Планируется расширение границ ТОР, получение статуса резидента ТОР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Участник приоритетного инвестиционного проекта 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21164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7016800-4FD5-4A0B-A707-0C5B1FE93778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ADE506-50E9-4769-A6AA-6EAA38D9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276" y="4917929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3</a:t>
            </a:fld>
            <a:endParaRPr lang="ru-RU" sz="1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90ACBA-EA3F-4D45-8D0A-9AAA225CF6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6" b="15426"/>
          <a:stretch/>
        </p:blipFill>
        <p:spPr>
          <a:xfrm>
            <a:off x="2123728" y="533791"/>
            <a:ext cx="1774526" cy="958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647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"/>
          <p:cNvPicPr>
            <a:picLocks noGrp="1" noChangeAspect="1"/>
          </p:cNvPicPr>
          <p:nvPr isPhoto="1"/>
        </p:nvPicPr>
        <p:blipFill>
          <a:blip r:embed="rId2">
            <a:lum/>
          </a:blip>
          <a:srcRect t="28301"/>
          <a:stretch/>
        </p:blipFill>
        <p:spPr bwMode="auto">
          <a:xfrm>
            <a:off x="0" y="1239603"/>
            <a:ext cx="9144000" cy="368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611560" y="591531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0057D6"/>
                </a:solidFill>
                <a:latin typeface="Verdana"/>
                <a:ea typeface="Verdana"/>
              </a:rPr>
              <a:t>СЕРТИФИКАЦИОННЫЙ ЦЕНТР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FCC678-CFC4-4074-A3F0-3B824E216930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FCC678-CFC4-4074-A3F0-3B824E216930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t="26901"/>
          <a:stretch/>
        </p:blipFill>
        <p:spPr bwMode="auto">
          <a:xfrm>
            <a:off x="-5963" y="1383618"/>
            <a:ext cx="9144000" cy="3759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73146" t="12037" r="3615" b="76063"/>
          <a:stretch/>
        </p:blipFill>
        <p:spPr bwMode="auto">
          <a:xfrm>
            <a:off x="6660232" y="771550"/>
            <a:ext cx="2124236" cy="612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11561" y="519523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0057D6"/>
                </a:solidFill>
                <a:latin typeface="Verdana"/>
                <a:ea typeface="Verdana"/>
              </a:rPr>
              <a:t>Варианты размещения Сертификационного центра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FCC678-CFC4-4074-A3F0-3B824E216930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3730F4-C330-44BC-9F90-17AF205A1F2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54A793-2BC8-4B0F-AF5B-BE5C4B487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7024"/>
            <a:ext cx="1766500" cy="9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FB6852-B407-4173-A687-67ED81983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4" r="5816"/>
          <a:stretch/>
        </p:blipFill>
        <p:spPr>
          <a:xfrm>
            <a:off x="3275856" y="467024"/>
            <a:ext cx="1836204" cy="9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9C1160-3E8B-49DE-B0B9-1081AF246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/>
        </p:blipFill>
        <p:spPr>
          <a:xfrm>
            <a:off x="5148064" y="467024"/>
            <a:ext cx="1766500" cy="9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B1154C-E4C8-4E3B-93E7-A4447D1CBF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64"/>
          <a:stretch/>
        </p:blipFill>
        <p:spPr>
          <a:xfrm>
            <a:off x="6950569" y="442444"/>
            <a:ext cx="1833900" cy="954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8217112-BCBF-4C2C-9908-20E3F2D24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11657"/>
              </p:ext>
            </p:extLst>
          </p:nvPr>
        </p:nvGraphicFramePr>
        <p:xfrm>
          <a:off x="323528" y="1506763"/>
          <a:ext cx="8460940" cy="339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1779881">
                  <a:extLst>
                    <a:ext uri="{9D8B030D-6E8A-4147-A177-3AD203B41FA5}">
                      <a16:colId xmlns:a16="http://schemas.microsoft.com/office/drawing/2014/main" val="3868941577"/>
                    </a:ext>
                  </a:extLst>
                </a:gridCol>
                <a:gridCol w="1842977">
                  <a:extLst>
                    <a:ext uri="{9D8B030D-6E8A-4147-A177-3AD203B41FA5}">
                      <a16:colId xmlns:a16="http://schemas.microsoft.com/office/drawing/2014/main" val="1683063064"/>
                    </a:ext>
                  </a:extLst>
                </a:gridCol>
                <a:gridCol w="1842977">
                  <a:extLst>
                    <a:ext uri="{9D8B030D-6E8A-4147-A177-3AD203B41FA5}">
                      <a16:colId xmlns:a16="http://schemas.microsoft.com/office/drawing/2014/main" val="1661764419"/>
                    </a:ext>
                  </a:extLst>
                </a:gridCol>
                <a:gridCol w="1842977">
                  <a:extLst>
                    <a:ext uri="{9D8B030D-6E8A-4147-A177-3AD203B41FA5}">
                      <a16:colId xmlns:a16="http://schemas.microsoft.com/office/drawing/2014/main" val="4012969062"/>
                    </a:ext>
                  </a:extLst>
                </a:gridCol>
              </a:tblGrid>
              <a:tr h="6434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Освоение Чалганского 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месторождения каолинсодержащих 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песков</a:t>
                      </a:r>
                    </a:p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Восстановление и модернизация комплекса по добыче и переработке титано-магнетитовых руд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Разработка Сергеевского буроугольного месторождения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Освоение Куликовского месторождения цеолитов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19582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АО «БАГК»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«Амур Хэ Шэн» (КНР)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«ДомСтройМонтаж»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7553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объем инвестиций зависит от глубины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переработки минерального сырья и номенклатуры выпускаемой продукции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4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5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Уточняется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3077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506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86724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Более 65 млн. тонн балансовые запасы каолинсодержащих кварц-полевошпатовых песков категорий А+В+С1-31443 тыс. тонн и категории С2 – 32664 тыс. тонн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модернизация комплекса по добыче и переработке титано-магнетитовых руд. </a:t>
                      </a:r>
                    </a:p>
                    <a:p>
                      <a:pPr algn="ctr"/>
                      <a:r>
                        <a:rPr lang="ru-RU" sz="800" dirty="0"/>
                        <a:t>1 этап отгрузка – 1,3 млн тонн (1млн тонн – железная руда, 300 млн. тонн ильменитовый концентрат)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Строительство объекта по производству удобрения из бурого угля объемом производства 200 тыс. тонн/ год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Запасы Куликовского месторождения цеолитов категорий А+В+С1 составляют 14176 тыс.тонн, в том числе категории А - 910, В - 1528, С1 - 11738 тыс.тонн, забалансовые запасы - 75148 тыс.тонн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4196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Поиск инвестора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Планируется расширение границ ТОР, получение статуса резидента ТОР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Поиск партнера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Решается вопрос финансирования проекта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C40A60-0032-42EC-A691-58D6E37B0DC7}"/>
              </a:ext>
            </a:extLst>
          </p:cNvPr>
          <p:cNvSpPr txBox="1"/>
          <p:nvPr/>
        </p:nvSpPr>
        <p:spPr>
          <a:xfrm>
            <a:off x="1747" y="25203"/>
            <a:ext cx="2124236" cy="41724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1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Добыча полезных ископаемых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8A1F8-9DF6-4C63-B307-6E354CC57647}"/>
              </a:ext>
            </a:extLst>
          </p:cNvPr>
          <p:cNvSpPr txBox="1"/>
          <p:nvPr/>
        </p:nvSpPr>
        <p:spPr>
          <a:xfrm>
            <a:off x="6466505" y="-2029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4D1E62-658A-4C62-B266-E51AF0ED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4100" y="4889947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7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9571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0BC1D5-6F75-41CC-A45D-6BAB9528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38039-E2E9-447A-9567-04223E9C9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/>
          <a:stretch/>
        </p:blipFill>
        <p:spPr>
          <a:xfrm>
            <a:off x="1655676" y="596140"/>
            <a:ext cx="1829357" cy="99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0D1D22-7FF3-4606-9E24-BA033F8CC2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3"/>
          <a:stretch/>
        </p:blipFill>
        <p:spPr>
          <a:xfrm>
            <a:off x="5310603" y="596140"/>
            <a:ext cx="1783884" cy="99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99A7B0-8B98-4DFE-970C-E7BF1E1ED6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9"/>
          <a:stretch/>
        </p:blipFill>
        <p:spPr>
          <a:xfrm>
            <a:off x="3512742" y="571709"/>
            <a:ext cx="1779338" cy="101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E0A243-70E6-487B-96E7-FEB4C0FD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046" y="4864759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8</a:t>
            </a:fld>
            <a:endParaRPr lang="ru-RU" sz="10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67A7D6-37DC-4567-9166-FB43943CF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20309"/>
              </p:ext>
            </p:extLst>
          </p:nvPr>
        </p:nvGraphicFramePr>
        <p:xfrm>
          <a:off x="503548" y="1745810"/>
          <a:ext cx="8352928" cy="312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481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1860800">
                  <a:extLst>
                    <a:ext uri="{9D8B030D-6E8A-4147-A177-3AD203B41FA5}">
                      <a16:colId xmlns:a16="http://schemas.microsoft.com/office/drawing/2014/main" val="3877058758"/>
                    </a:ext>
                  </a:extLst>
                </a:gridCol>
                <a:gridCol w="1819449">
                  <a:extLst>
                    <a:ext uri="{9D8B030D-6E8A-4147-A177-3AD203B41FA5}">
                      <a16:colId xmlns:a16="http://schemas.microsoft.com/office/drawing/2014/main" val="3224400746"/>
                    </a:ext>
                  </a:extLst>
                </a:gridCol>
                <a:gridCol w="1778099">
                  <a:extLst>
                    <a:ext uri="{9D8B030D-6E8A-4147-A177-3AD203B41FA5}">
                      <a16:colId xmlns:a16="http://schemas.microsoft.com/office/drawing/2014/main" val="913069701"/>
                    </a:ext>
                  </a:extLst>
                </a:gridCol>
                <a:gridCol w="1778099">
                  <a:extLst>
                    <a:ext uri="{9D8B030D-6E8A-4147-A177-3AD203B41FA5}">
                      <a16:colId xmlns:a16="http://schemas.microsoft.com/office/drawing/2014/main" val="506765497"/>
                    </a:ext>
                  </a:extLst>
                </a:gridCol>
              </a:tblGrid>
              <a:tr h="65069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Реконструкция Албынской золото-извлекательной фабрики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Освоение Евгеньевского месторождения апатитов в Амурской области и производства фосфатных удобрений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Освоение месторождения медно-никелевых руд «Кун-</a:t>
                      </a:r>
                      <a:r>
                        <a:rPr lang="ru-RU" sz="800" b="1" dirty="0" err="1"/>
                        <a:t>Манье</a:t>
                      </a:r>
                      <a:r>
                        <a:rPr lang="ru-RU" sz="800" b="1" dirty="0"/>
                        <a:t>»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Комплексное освоение Огоджинского месторождения каменных углей 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«ТЭМИ»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«Амурская минеральная компания»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Highland Gold</a:t>
                      </a:r>
                      <a:r>
                        <a:rPr lang="ru-RU" sz="800" dirty="0"/>
                        <a:t>,</a:t>
                      </a:r>
                    </a:p>
                    <a:p>
                      <a:pPr algn="ctr"/>
                      <a:r>
                        <a:rPr lang="en-US" sz="800" dirty="0"/>
                        <a:t>Amur Minerals Corporation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«Огоджинская угольная компания»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2754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11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35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43,5 млрд руб. (оценка)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18,0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400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33 (оценка)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120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108314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Геологическое изучение, разведка и добыча коренного рудного золота Эльгинского рудного поля. Золото лигатурное</a:t>
                      </a:r>
                    </a:p>
                    <a:p>
                      <a:pPr algn="ctr"/>
                      <a:r>
                        <a:rPr lang="ru-RU" sz="800" dirty="0"/>
                        <a:t>ТУ 117-2-7-75.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Создание сырьевой фосфатной базы с одновременным строительством переработки их в конечный продукт – фосфорную кислоту, которая является основой для производства апатитового концентрата, удобрения DAP / MAP / MCP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Запасы никеля в количестве 1217 тыс. т, меди – 342 тыс. т, кобальта - 25,1 тыс. т, платины – 2,5 т, палладия - 2,7 т, золота – 9 т, серебра -174 т, серы – 2,6 млн. т. Среднее содержание никеля – 0,7 %, меди - 0,2 %.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суммарные запасы и</a:t>
                      </a:r>
                    </a:p>
                    <a:p>
                      <a:pPr algn="ctr"/>
                      <a:r>
                        <a:rPr lang="ru-RU" sz="800" dirty="0"/>
                        <a:t>ресурсы</a:t>
                      </a:r>
                    </a:p>
                    <a:p>
                      <a:pPr algn="ctr"/>
                      <a:r>
                        <a:rPr lang="ru-RU" sz="800" dirty="0"/>
                        <a:t>составляют 2,8 млрд.</a:t>
                      </a:r>
                    </a:p>
                    <a:p>
                      <a:pPr algn="ctr"/>
                      <a:r>
                        <a:rPr lang="ru-RU" sz="800" dirty="0"/>
                        <a:t>тонн угля марок Д, Г,</a:t>
                      </a:r>
                    </a:p>
                    <a:p>
                      <a:pPr algn="ctr"/>
                      <a:r>
                        <a:rPr lang="ru-RU" sz="800" dirty="0"/>
                        <a:t>СС, Т, А. мощность - 20 млн. тонн угля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Планируется получение статуса резидента ТОР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Предпроектная. Приобретена лицензия. Ведется поиск инвестора.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Поиск партнера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Реализация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FE8BD5-799A-4D75-8720-335B82845ACE}"/>
              </a:ext>
            </a:extLst>
          </p:cNvPr>
          <p:cNvSpPr txBox="1"/>
          <p:nvPr/>
        </p:nvSpPr>
        <p:spPr>
          <a:xfrm>
            <a:off x="1747" y="25203"/>
            <a:ext cx="2124236" cy="41724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100" b="1" dirty="0">
                <a:solidFill>
                  <a:srgbClr val="0057D6"/>
                </a:solidFill>
                <a:latin typeface="Verdana" pitchFamily="34" charset="0"/>
                <a:ea typeface="Verdana" pitchFamily="34" charset="0"/>
              </a:rPr>
              <a:t>Добыча полезных ископаемых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9128C-8420-4F38-BE64-F6AED6C59B80}"/>
              </a:ext>
            </a:extLst>
          </p:cNvPr>
          <p:cNvSpPr txBox="1"/>
          <p:nvPr/>
        </p:nvSpPr>
        <p:spPr>
          <a:xfrm>
            <a:off x="6336196" y="7474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AF35B6-AA61-4D22-A101-F4AE57B1B6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13502"/>
          <a:stretch/>
        </p:blipFill>
        <p:spPr>
          <a:xfrm>
            <a:off x="7131001" y="596140"/>
            <a:ext cx="1725475" cy="99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434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79B913-490B-488A-9792-071CFC7A4981}"/>
              </a:ext>
            </a:extLst>
          </p:cNvPr>
          <p:cNvSpPr/>
          <p:nvPr/>
        </p:nvSpPr>
        <p:spPr>
          <a:xfrm>
            <a:off x="-48882" y="-13972"/>
            <a:ext cx="9192882" cy="5143500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25272C-D174-4388-9FC4-9E3D8581C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/>
          <a:stretch/>
        </p:blipFill>
        <p:spPr>
          <a:xfrm>
            <a:off x="6495534" y="563313"/>
            <a:ext cx="2081337" cy="114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EFB61A-9CE1-4FF8-9984-F1A1E4B61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 r="11796" b="8630"/>
          <a:stretch/>
        </p:blipFill>
        <p:spPr>
          <a:xfrm>
            <a:off x="4385170" y="559843"/>
            <a:ext cx="2081337" cy="115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EC6B33-E1B1-4296-807E-9B70489DED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b="4191"/>
          <a:stretch/>
        </p:blipFill>
        <p:spPr>
          <a:xfrm>
            <a:off x="2245988" y="556374"/>
            <a:ext cx="2081337" cy="115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07261E1-2990-4FB9-A44B-F5F22BB8E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98365"/>
              </p:ext>
            </p:extLst>
          </p:nvPr>
        </p:nvGraphicFramePr>
        <p:xfrm>
          <a:off x="533113" y="1868747"/>
          <a:ext cx="8028892" cy="3193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387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2098476">
                  <a:extLst>
                    <a:ext uri="{9D8B030D-6E8A-4147-A177-3AD203B41FA5}">
                      <a16:colId xmlns:a16="http://schemas.microsoft.com/office/drawing/2014/main" val="240078765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126917526"/>
                    </a:ext>
                  </a:extLst>
                </a:gridCol>
                <a:gridCol w="2081793">
                  <a:extLst>
                    <a:ext uri="{9D8B030D-6E8A-4147-A177-3AD203B41FA5}">
                      <a16:colId xmlns:a16="http://schemas.microsoft.com/office/drawing/2014/main" val="1149166175"/>
                    </a:ext>
                  </a:extLst>
                </a:gridCol>
              </a:tblGrid>
              <a:tr h="6743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Название проекта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завода по производству современных светопрозрачных конструкций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Строительство комплекса по глубокой переработке древесины в пгт. Февральск на ТОР Приамурская»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Строительство автоматизированного комплекса по производству общестроительных материалов: рядового, лицевого эффективного кирпича, и поризованного блока, 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г. Свободный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32371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Инициатор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«ХоумМастер Гласс»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ООО "Тачин"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 «Комплекс-Дом»</a:t>
                      </a: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2373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Объем инвестиций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0,348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0,1 млрд руб.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1,3 млрд руб.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27357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Количество рабочих мест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51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50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168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Закаленное, огнестойкое и ламинированное стекло, архитектурные стеклопакеты, мощность завода 355 000 м²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Плановый объем производства: Плиты OSB – 13 600 м³/год; пиломатериалы – 11 300 м³/год.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Производство строительной керамики: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лицевой керамический эффективный кирпич;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рядовой общестроительный эффективный кирпич;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поризованный блок повышенной пустотности. 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4688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Планируется расширение границ ТОР, получение статуса резидента ТОР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Получен статус резидента ТОР Приамурская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Планируется расширение границ ТОР, получение статуса резидента ТОР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CCC845-AC6D-48BC-BCFA-C3723B9DF656}"/>
              </a:ext>
            </a:extLst>
          </p:cNvPr>
          <p:cNvSpPr txBox="1"/>
          <p:nvPr/>
        </p:nvSpPr>
        <p:spPr>
          <a:xfrm>
            <a:off x="48882" y="-13972"/>
            <a:ext cx="4093052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6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Промышленность</a:t>
            </a:r>
            <a:r>
              <a:rPr lang="ru-RU" sz="12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200" b="1" dirty="0">
                <a:solidFill>
                  <a:srgbClr val="0057D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7DCEE-54D5-48CA-BD04-1FCCBF0F1C57}"/>
              </a:ext>
            </a:extLst>
          </p:cNvPr>
          <p:cNvSpPr txBox="1"/>
          <p:nvPr/>
        </p:nvSpPr>
        <p:spPr>
          <a:xfrm>
            <a:off x="6466507" y="399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020AFC-922F-47C4-B69C-256A1167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098" y="4923782"/>
            <a:ext cx="2133600" cy="273844"/>
          </a:xfrm>
        </p:spPr>
        <p:txBody>
          <a:bodyPr/>
          <a:lstStyle/>
          <a:p>
            <a:fld id="{05937070-A16A-41C3-8408-C3F4E28E3A6D}" type="slidenum">
              <a:rPr lang="ru-RU" sz="1000" smtClean="0"/>
              <a:pPr/>
              <a:t>9</a:t>
            </a:fld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6967</TotalTime>
  <Words>2399</Words>
  <Application>Microsoft Office PowerPoint</Application>
  <PresentationFormat>Экран (16:9)</PresentationFormat>
  <Paragraphs>491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API513</cp:lastModifiedBy>
  <cp:revision>378</cp:revision>
  <dcterms:created xsi:type="dcterms:W3CDTF">2021-01-14T19:26:32Z</dcterms:created>
  <dcterms:modified xsi:type="dcterms:W3CDTF">2023-01-12T06:35:28Z</dcterms:modified>
</cp:coreProperties>
</file>