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9"/>
  </p:notesMasterIdLst>
  <p:sldIdLst>
    <p:sldId id="269" r:id="rId2"/>
    <p:sldId id="274" r:id="rId3"/>
    <p:sldId id="277" r:id="rId4"/>
    <p:sldId id="285" r:id="rId5"/>
    <p:sldId id="281" r:id="rId6"/>
    <p:sldId id="276" r:id="rId7"/>
    <p:sldId id="29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99FFCC"/>
    <a:srgbClr val="66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639D3-0726-4394-886F-7DB6603D85CB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4B9F9-F8B7-46EE-8DDC-2697CB748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4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0173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0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7578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0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31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7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3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9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2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5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7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5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2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6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64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F56BF3-ACE7-488A-B312-82510988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389500"/>
            <a:ext cx="11531768" cy="72189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/>
                <a:ea typeface="Times New Roman" panose="02020603050405020304" pitchFamily="18" charset="0"/>
              </a:rPr>
              <a:t>Перечень мероприятий (инвестиционных проектов) в сфере АПК</a:t>
            </a:r>
            <a:br>
              <a:rPr lang="ru-RU" sz="2400" dirty="0">
                <a:effectLst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6166D29-D830-4FD4-B879-B9AD7F6580FA}"/>
              </a:ext>
            </a:extLst>
          </p:cNvPr>
          <p:cNvSpPr/>
          <p:nvPr/>
        </p:nvSpPr>
        <p:spPr>
          <a:xfrm>
            <a:off x="288748" y="1284958"/>
            <a:ext cx="11360318" cy="51531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Создание производственно-логистического центра в г. Завитинск 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 ООО "Тарпан"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8363EF0-B17C-43A6-87DA-A7784A326A3C}"/>
              </a:ext>
            </a:extLst>
          </p:cNvPr>
          <p:cNvSpPr/>
          <p:nvPr/>
        </p:nvSpPr>
        <p:spPr>
          <a:xfrm>
            <a:off x="288749" y="1904856"/>
            <a:ext cx="11360317" cy="51531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Строительство базы по хранению и переработке сельскохозяйственной продукции в с. Болдыревка ООО «БИЗНЕС ЭКСПО СОЮЗ»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7DC71DA6-8E61-41C1-82AB-A05FDE0B34B2}"/>
              </a:ext>
            </a:extLst>
          </p:cNvPr>
          <p:cNvSpPr/>
          <p:nvPr/>
        </p:nvSpPr>
        <p:spPr>
          <a:xfrm>
            <a:off x="288746" y="5127435"/>
            <a:ext cx="11360313" cy="94389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effectLst/>
              </a:rPr>
              <a:t>Создание и обустройство точки розлива коровьего молока с помощью </a:t>
            </a:r>
            <a:r>
              <a:rPr lang="ru-RU" sz="1600" dirty="0" err="1">
                <a:solidFill>
                  <a:srgbClr val="002060"/>
                </a:solidFill>
                <a:effectLst/>
              </a:rPr>
              <a:t>молокамата</a:t>
            </a:r>
            <a:r>
              <a:rPr lang="ru-RU" sz="1600" dirty="0">
                <a:solidFill>
                  <a:srgbClr val="002060"/>
                </a:solidFill>
                <a:effectLst/>
              </a:rPr>
              <a:t> в рамках мероприятия муниципальной программы «Развитие агропромышленного комплекса Завитинского муниципального округа»  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C4290A8-4899-478B-A607-0FE694220344}"/>
              </a:ext>
            </a:extLst>
          </p:cNvPr>
          <p:cNvSpPr/>
          <p:nvPr/>
        </p:nvSpPr>
        <p:spPr>
          <a:xfrm>
            <a:off x="288753" y="2524595"/>
            <a:ext cx="11360317" cy="39124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Создание семейной фермы по производству меда и другой пчеловодческой продукции г. Завитинск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40617DE-D3DF-4894-B1FB-012833022E50}"/>
              </a:ext>
            </a:extLst>
          </p:cNvPr>
          <p:cNvSpPr/>
          <p:nvPr/>
        </p:nvSpPr>
        <p:spPr>
          <a:xfrm>
            <a:off x="288753" y="3020422"/>
            <a:ext cx="11360317" cy="38760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effectLst/>
              </a:rPr>
              <a:t>Создание молочной фермы с помощью гранта «</a:t>
            </a:r>
            <a:r>
              <a:rPr lang="ru-RU" sz="1600" dirty="0" err="1">
                <a:solidFill>
                  <a:srgbClr val="002060"/>
                </a:solidFill>
                <a:effectLst/>
              </a:rPr>
              <a:t>Агростартап</a:t>
            </a:r>
            <a:r>
              <a:rPr lang="ru-RU" sz="1600" dirty="0">
                <a:solidFill>
                  <a:srgbClr val="002060"/>
                </a:solidFill>
                <a:effectLst/>
              </a:rPr>
              <a:t>» на базе ЛПХ в г. Завитинск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D02F074-C644-49FD-8C38-10C8725A7955}"/>
              </a:ext>
            </a:extLst>
          </p:cNvPr>
          <p:cNvSpPr/>
          <p:nvPr/>
        </p:nvSpPr>
        <p:spPr>
          <a:xfrm>
            <a:off x="288746" y="4628530"/>
            <a:ext cx="11360315" cy="38760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effectLst/>
              </a:rPr>
              <a:t>Создание молочной фермы с помощью гранта «</a:t>
            </a:r>
            <a:r>
              <a:rPr lang="ru-RU" sz="1600" dirty="0" err="1">
                <a:solidFill>
                  <a:srgbClr val="002060"/>
                </a:solidFill>
                <a:effectLst/>
              </a:rPr>
              <a:t>Агростартап</a:t>
            </a:r>
            <a:r>
              <a:rPr lang="ru-RU" sz="1600" dirty="0">
                <a:solidFill>
                  <a:srgbClr val="002060"/>
                </a:solidFill>
                <a:effectLst/>
              </a:rPr>
              <a:t>» на базе ЛПХ в г. </a:t>
            </a:r>
            <a:r>
              <a:rPr lang="ru-RU" sz="1600" dirty="0">
                <a:solidFill>
                  <a:srgbClr val="002060"/>
                </a:solidFill>
              </a:rPr>
              <a:t>Успеновка</a:t>
            </a:r>
            <a:endParaRPr lang="ru-RU" sz="1600" dirty="0">
              <a:solidFill>
                <a:srgbClr val="002060"/>
              </a:solidFill>
              <a:effectLst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BDD44AE9-2A07-40CB-8C74-C9A8FB3CD084}"/>
              </a:ext>
            </a:extLst>
          </p:cNvPr>
          <p:cNvSpPr/>
          <p:nvPr/>
        </p:nvSpPr>
        <p:spPr>
          <a:xfrm>
            <a:off x="288755" y="3505746"/>
            <a:ext cx="11360315" cy="51470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effectLst/>
              </a:rPr>
              <a:t>Создание животноводческой фермы мясного направления с помощью гранта «</a:t>
            </a:r>
            <a:r>
              <a:rPr lang="ru-RU" sz="1600" dirty="0" err="1">
                <a:solidFill>
                  <a:srgbClr val="002060"/>
                </a:solidFill>
                <a:effectLst/>
              </a:rPr>
              <a:t>Агростартап</a:t>
            </a:r>
            <a:r>
              <a:rPr lang="ru-RU" sz="1600" dirty="0">
                <a:solidFill>
                  <a:srgbClr val="002060"/>
                </a:solidFill>
                <a:effectLst/>
              </a:rPr>
              <a:t>» на базе ЛПХ с. Антоновка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12E27BD8-23B9-4E50-A201-2333D0601429}"/>
              </a:ext>
            </a:extLst>
          </p:cNvPr>
          <p:cNvSpPr/>
          <p:nvPr/>
        </p:nvSpPr>
        <p:spPr>
          <a:xfrm>
            <a:off x="288746" y="4118172"/>
            <a:ext cx="11360315" cy="38760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effectLst/>
              </a:rPr>
              <a:t>Создание откормочной площадки мясного направления на 100 голов на базе КФХ с. Камышенка</a:t>
            </a:r>
          </a:p>
        </p:txBody>
      </p:sp>
    </p:spTree>
    <p:extLst>
      <p:ext uri="{BB962C8B-B14F-4D97-AF65-F5344CB8AC3E}">
        <p14:creationId xmlns:p14="http://schemas.microsoft.com/office/powerpoint/2010/main" val="129946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79024-C1A9-4F4E-98F8-236CF4BB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43" y="64594"/>
            <a:ext cx="10946314" cy="649705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ea typeface="Times New Roman" panose="02020603050405020304" pitchFamily="18" charset="0"/>
              </a:rPr>
              <a:t>Развитие промышленного производства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BFFC10-1C32-42E0-A973-E0E39309FAAD}"/>
              </a:ext>
            </a:extLst>
          </p:cNvPr>
          <p:cNvSpPr/>
          <p:nvPr/>
        </p:nvSpPr>
        <p:spPr>
          <a:xfrm>
            <a:off x="287079" y="4603898"/>
            <a:ext cx="559272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08585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5FE85C1-88D5-4072-9865-474CE790555F}"/>
              </a:ext>
            </a:extLst>
          </p:cNvPr>
          <p:cNvSpPr/>
          <p:nvPr/>
        </p:nvSpPr>
        <p:spPr>
          <a:xfrm>
            <a:off x="287079" y="987776"/>
            <a:ext cx="11360318" cy="51531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Создание торгово-производственного здания пекарни  г. Завитинск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2EEAFE2-799C-4AF5-8AD3-190FCCBFAD7A}"/>
              </a:ext>
            </a:extLst>
          </p:cNvPr>
          <p:cNvSpPr/>
          <p:nvPr/>
        </p:nvSpPr>
        <p:spPr>
          <a:xfrm>
            <a:off x="287080" y="1619106"/>
            <a:ext cx="11360317" cy="51531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Строительство базы по хранению и переработке сельскохозяйственной продукции в с. Болдыревка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D8F0E03-D64F-4FF6-8084-A58D991E5F64}"/>
              </a:ext>
            </a:extLst>
          </p:cNvPr>
          <p:cNvSpPr/>
          <p:nvPr/>
        </p:nvSpPr>
        <p:spPr>
          <a:xfrm>
            <a:off x="287080" y="2250436"/>
            <a:ext cx="11360317" cy="51531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Строительство базы по хранению и переработке сельскохозяйственной продукции г. Завитинск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BD7FC8A-83D7-4D6E-9DBE-63AE39F10C05}"/>
              </a:ext>
            </a:extLst>
          </p:cNvPr>
          <p:cNvSpPr/>
          <p:nvPr/>
        </p:nvSpPr>
        <p:spPr>
          <a:xfrm>
            <a:off x="287080" y="2895398"/>
            <a:ext cx="11360317" cy="39124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Создание семейной фермы по производству меда и другой пчеловодческой продукции г. Завитинск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3D3AC7D-0826-4354-9C58-EE5683D4A3C8}"/>
              </a:ext>
            </a:extLst>
          </p:cNvPr>
          <p:cNvSpPr/>
          <p:nvPr/>
        </p:nvSpPr>
        <p:spPr>
          <a:xfrm>
            <a:off x="287080" y="3416289"/>
            <a:ext cx="11360317" cy="38760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effectLst/>
              </a:rPr>
              <a:t>Создание молочной фермы с помощью гранта «</a:t>
            </a:r>
            <a:r>
              <a:rPr lang="ru-RU" sz="1600" dirty="0" err="1">
                <a:solidFill>
                  <a:srgbClr val="002060"/>
                </a:solidFill>
                <a:effectLst/>
              </a:rPr>
              <a:t>Агростартап</a:t>
            </a:r>
            <a:r>
              <a:rPr lang="ru-RU" sz="1600" dirty="0">
                <a:solidFill>
                  <a:srgbClr val="002060"/>
                </a:solidFill>
                <a:effectLst/>
              </a:rPr>
              <a:t>» на базе ЛПХ в г. Завитинск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4497FE9-B742-4A50-A8EC-D7FBC48A3A75}"/>
              </a:ext>
            </a:extLst>
          </p:cNvPr>
          <p:cNvSpPr/>
          <p:nvPr/>
        </p:nvSpPr>
        <p:spPr>
          <a:xfrm>
            <a:off x="288272" y="3933538"/>
            <a:ext cx="11360315" cy="51470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effectLst/>
              </a:rPr>
              <a:t>Создание животноводческой фермы мясного направления с помощью гранта «</a:t>
            </a:r>
            <a:r>
              <a:rPr lang="ru-RU" sz="1600" dirty="0" err="1">
                <a:solidFill>
                  <a:srgbClr val="002060"/>
                </a:solidFill>
                <a:effectLst/>
              </a:rPr>
              <a:t>Агростартап</a:t>
            </a:r>
            <a:r>
              <a:rPr lang="ru-RU" sz="1600" dirty="0">
                <a:solidFill>
                  <a:srgbClr val="002060"/>
                </a:solidFill>
                <a:effectLst/>
              </a:rPr>
              <a:t>» на базе ЛПХ с. Антоновка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B45FD05-7BCC-4153-B810-E21F3085C692}"/>
              </a:ext>
            </a:extLst>
          </p:cNvPr>
          <p:cNvSpPr/>
          <p:nvPr/>
        </p:nvSpPr>
        <p:spPr>
          <a:xfrm>
            <a:off x="287082" y="4592170"/>
            <a:ext cx="11360315" cy="38760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effectLst/>
              </a:rPr>
              <a:t>Создание откормочной площадки мясного направления на 100 голов на базе КФХ с. Камышенка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8227445-3C91-4F8C-B154-B0F51812AA66}"/>
              </a:ext>
            </a:extLst>
          </p:cNvPr>
          <p:cNvSpPr/>
          <p:nvPr/>
        </p:nvSpPr>
        <p:spPr>
          <a:xfrm>
            <a:off x="287082" y="5121147"/>
            <a:ext cx="11360315" cy="38760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effectLst/>
              </a:rPr>
              <a:t>Создание молочной фермы с помощью гранта «</a:t>
            </a:r>
            <a:r>
              <a:rPr lang="ru-RU" sz="1600" dirty="0" err="1">
                <a:solidFill>
                  <a:srgbClr val="002060"/>
                </a:solidFill>
                <a:effectLst/>
              </a:rPr>
              <a:t>Агростартап</a:t>
            </a:r>
            <a:r>
              <a:rPr lang="ru-RU" sz="1600" dirty="0">
                <a:solidFill>
                  <a:srgbClr val="002060"/>
                </a:solidFill>
                <a:effectLst/>
              </a:rPr>
              <a:t>» на базе ЛПХ в г. </a:t>
            </a:r>
            <a:r>
              <a:rPr lang="ru-RU" sz="1600" dirty="0">
                <a:solidFill>
                  <a:srgbClr val="002060"/>
                </a:solidFill>
              </a:rPr>
              <a:t>Успеновка</a:t>
            </a:r>
            <a:endParaRPr lang="ru-RU" sz="1600" dirty="0">
              <a:solidFill>
                <a:srgbClr val="002060"/>
              </a:solidFill>
              <a:effectLst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C544301-15EE-44E3-98EA-0A534DFA890E}"/>
              </a:ext>
            </a:extLst>
          </p:cNvPr>
          <p:cNvSpPr/>
          <p:nvPr/>
        </p:nvSpPr>
        <p:spPr>
          <a:xfrm>
            <a:off x="287079" y="5650125"/>
            <a:ext cx="11360313" cy="94389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effectLst/>
              </a:rPr>
              <a:t>Создание и обустройство точки розлива коровьего молока с помощью </a:t>
            </a:r>
            <a:r>
              <a:rPr lang="ru-RU" sz="1600" dirty="0" err="1">
                <a:solidFill>
                  <a:srgbClr val="002060"/>
                </a:solidFill>
                <a:effectLst/>
              </a:rPr>
              <a:t>молокамата</a:t>
            </a:r>
            <a:r>
              <a:rPr lang="ru-RU" sz="1600" dirty="0">
                <a:solidFill>
                  <a:srgbClr val="002060"/>
                </a:solidFill>
                <a:effectLst/>
              </a:rPr>
              <a:t> в рамках мероприятия муниципальной программы «Развитие агропромышленного комплекса Завитинского муниципального округа»  </a:t>
            </a:r>
          </a:p>
        </p:txBody>
      </p:sp>
    </p:spTree>
    <p:extLst>
      <p:ext uri="{BB962C8B-B14F-4D97-AF65-F5344CB8AC3E}">
        <p14:creationId xmlns:p14="http://schemas.microsoft.com/office/powerpoint/2010/main" val="319523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E73B2-0EA2-48EC-A34C-848F7067D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613" y="78044"/>
            <a:ext cx="10010774" cy="1466149"/>
          </a:xfrm>
        </p:spPr>
        <p:txBody>
          <a:bodyPr>
            <a:normAutofit fontScale="90000"/>
          </a:bodyPr>
          <a:lstStyle/>
          <a:p>
            <a:pPr marL="36195" algn="ctr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</a:rPr>
              <a:t>Развитие предпринимательства и потребительского рынка</a:t>
            </a:r>
            <a:br>
              <a:rPr lang="ru-RU" dirty="0"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27729D-295B-4E95-9164-E12C16298463}"/>
              </a:ext>
            </a:extLst>
          </p:cNvPr>
          <p:cNvSpPr txBox="1"/>
          <p:nvPr/>
        </p:nvSpPr>
        <p:spPr>
          <a:xfrm>
            <a:off x="765310" y="1231932"/>
            <a:ext cx="108742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Стратегической целью данного направления является создание условий, стимулирующих граждан к осуществлению предпринимательской деятельности, формирование инфраструктуры поддержки предпринимательства, расширение форм взаимодействия органов власти и управления со структурами бизнеса, снижение административных барьеров и упрощение доступа начинающих предпринимателей к финансовым ресурсам, содействие развитию малого предпринимательства в производственной сфере, увеличение вклада малого бизнеса в экономику округа.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DFE84FF-1713-431C-8894-DD343F9EEA59}"/>
              </a:ext>
            </a:extLst>
          </p:cNvPr>
          <p:cNvSpPr/>
          <p:nvPr/>
        </p:nvSpPr>
        <p:spPr>
          <a:xfrm>
            <a:off x="765308" y="5687081"/>
            <a:ext cx="4416292" cy="704239"/>
          </a:xfrm>
          <a:prstGeom prst="round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Строительство магазина «Автозапчасти»  г. Завитинск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67D8FF6-255F-4E08-AC2D-620453394DB9}"/>
              </a:ext>
            </a:extLst>
          </p:cNvPr>
          <p:cNvSpPr/>
          <p:nvPr/>
        </p:nvSpPr>
        <p:spPr>
          <a:xfrm>
            <a:off x="765309" y="3341479"/>
            <a:ext cx="6140316" cy="704239"/>
          </a:xfrm>
          <a:prstGeom prst="round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Строительство торгово-производственного здания пекарни г. Завитинск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ECDDEC5-8994-453A-BCAE-9E81DA3D9B54}"/>
              </a:ext>
            </a:extLst>
          </p:cNvPr>
          <p:cNvSpPr/>
          <p:nvPr/>
        </p:nvSpPr>
        <p:spPr>
          <a:xfrm>
            <a:off x="765308" y="4203365"/>
            <a:ext cx="5606917" cy="582014"/>
          </a:xfrm>
          <a:prstGeom prst="round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Arial" panose="020B0604020202020204" pitchFamily="34" charset="0"/>
              </a:rPr>
              <a:t>Строительство супермаркета «Пятерочка» г. Завитинск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E7DDFFA-3C21-469E-AE52-AA4FDFADEB06}"/>
              </a:ext>
            </a:extLst>
          </p:cNvPr>
          <p:cNvSpPr/>
          <p:nvPr/>
        </p:nvSpPr>
        <p:spPr>
          <a:xfrm>
            <a:off x="765308" y="4943026"/>
            <a:ext cx="5027545" cy="586408"/>
          </a:xfrm>
          <a:prstGeom prst="round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Строительство 2-х магазинов м-н «Южный»</a:t>
            </a:r>
          </a:p>
        </p:txBody>
      </p:sp>
    </p:spTree>
    <p:extLst>
      <p:ext uri="{BB962C8B-B14F-4D97-AF65-F5344CB8AC3E}">
        <p14:creationId xmlns:p14="http://schemas.microsoft.com/office/powerpoint/2010/main" val="363883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ABE77-8703-4FF6-A694-4EC90319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082" y="228481"/>
            <a:ext cx="2845836" cy="819269"/>
          </a:xfrm>
        </p:spPr>
        <p:txBody>
          <a:bodyPr/>
          <a:lstStyle/>
          <a:p>
            <a:r>
              <a:rPr lang="ru-RU" dirty="0"/>
              <a:t>Транспорт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B3A03C-825F-4750-B6E4-7DF5862C65EC}"/>
              </a:ext>
            </a:extLst>
          </p:cNvPr>
          <p:cNvSpPr txBox="1"/>
          <p:nvPr/>
        </p:nvSpPr>
        <p:spPr>
          <a:xfrm>
            <a:off x="921232" y="842204"/>
            <a:ext cx="1034953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Основная цель – развитие дорожного транспорта, дорожной инфраструктуры. Для осуществления данной цели необходимо: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повысить транспортную доступность и качество транспортных услуг;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своевременно обновлять и пополнять автобусный парк новыми транспортными средствами;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повысить уровень безопасности дорожного движения (установка дорожных знаков и дорожных ограждений во всех населённых пунктах округа, оборудование автобусных остановок и пр.);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повысить эффективность выполнения функций и осуществления полномочий в сфере транспортного обслуживания населения;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F4BE8A-47FE-48F0-8C99-5EA1A84049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/>
          <a:stretch/>
        </p:blipFill>
        <p:spPr>
          <a:xfrm>
            <a:off x="407886" y="4137555"/>
            <a:ext cx="3401468" cy="2272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DD0509-30A9-4F59-A09F-C443311CB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73" y="3645917"/>
            <a:ext cx="3044473" cy="2002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08EE46F-2C99-4BC0-BD3F-16C176030C99}"/>
              </a:ext>
            </a:extLst>
          </p:cNvPr>
          <p:cNvSpPr/>
          <p:nvPr/>
        </p:nvSpPr>
        <p:spPr>
          <a:xfrm>
            <a:off x="4477351" y="4531903"/>
            <a:ext cx="3963855" cy="1483893"/>
          </a:xfrm>
          <a:prstGeom prst="round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Строительство путепровода через Транссибирскую железнодорожную магистраль с обходом г. Завитинск и выходом на федеральную автомобильную дорогу Р-297 «Амур»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025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C9220CEB-B051-4E80-8489-6756C60585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1" y="1044095"/>
            <a:ext cx="4749616" cy="2384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270AE7-F602-4173-82EA-71594F47A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78" y="1044094"/>
            <a:ext cx="4712771" cy="2384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BDD146-3BC7-4118-A1B8-FD57B380AA2C}"/>
              </a:ext>
            </a:extLst>
          </p:cNvPr>
          <p:cNvSpPr txBox="1"/>
          <p:nvPr/>
        </p:nvSpPr>
        <p:spPr>
          <a:xfrm>
            <a:off x="3976084" y="85393"/>
            <a:ext cx="423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+mj-lt"/>
              </a:rPr>
              <a:t>Благоустройство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407A07A-CFB3-4AC2-81AB-B7679ECD32D5}"/>
              </a:ext>
            </a:extLst>
          </p:cNvPr>
          <p:cNvSpPr/>
          <p:nvPr/>
        </p:nvSpPr>
        <p:spPr>
          <a:xfrm>
            <a:off x="415843" y="3804280"/>
            <a:ext cx="11360313" cy="94389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Благоустройство общественных территорий: «Сквер» ул. Комсомольская – ул. Бульварная, «Зона отдыха на Юбилейной», «Спортивно - игровая площадка»  ул. Бульварная</a:t>
            </a:r>
            <a:endParaRPr lang="ru-RU" sz="1600" dirty="0">
              <a:solidFill>
                <a:srgbClr val="002060"/>
              </a:solidFill>
              <a:effectLst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F63C5F4-9791-49AF-95D0-446B49002614}"/>
              </a:ext>
            </a:extLst>
          </p:cNvPr>
          <p:cNvSpPr/>
          <p:nvPr/>
        </p:nvSpPr>
        <p:spPr>
          <a:xfrm>
            <a:off x="2317457" y="4959312"/>
            <a:ext cx="7557084" cy="94389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Реализация проекта «1000 дворов» на территории г. Завитинск</a:t>
            </a:r>
            <a:endParaRPr lang="ru-RU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6401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C1F87-968F-4585-9414-510DCB11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283" y="127369"/>
            <a:ext cx="5189433" cy="1233377"/>
          </a:xfrm>
        </p:spPr>
        <p:txBody>
          <a:bodyPr>
            <a:norm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dirty="0"/>
              <a:t>Развитие цифровой инфраструктуры</a:t>
            </a:r>
            <a:endParaRPr lang="ru-RU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7A8E1-1A55-4ACE-846B-05D648EE5119}"/>
              </a:ext>
            </a:extLst>
          </p:cNvPr>
          <p:cNvSpPr txBox="1"/>
          <p:nvPr/>
        </p:nvSpPr>
        <p:spPr>
          <a:xfrm>
            <a:off x="236952" y="1541721"/>
            <a:ext cx="826887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tabLst>
                <a:tab pos="1122045" algn="l"/>
              </a:tabLst>
            </a:pP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Стратегическая цель - создание условий для развития телекоммуникационной инфраструктуры, обеспечивающей общественную безопасность, устойчивое информационное взаимодействие граждан, организаций и органов власти, свободного доступа к информации.          </a:t>
            </a:r>
            <a:endParaRPr lang="ru-RU" sz="1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indent="450215">
              <a:tabLst>
                <a:tab pos="807720" algn="l"/>
              </a:tabLst>
            </a:pP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Ожидаемые результаты к 2035 году: </a:t>
            </a:r>
            <a:endParaRPr lang="ru-RU" sz="1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indent="450215">
              <a:tabLst>
                <a:tab pos="807720" algn="l"/>
              </a:tabLst>
            </a:pP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- устойчивое развитие рынка информационно-коммуникационных услуг и технологий на территории Завитинского округа;</a:t>
            </a:r>
            <a:endParaRPr lang="ru-RU" sz="1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indent="450215">
              <a:tabLst>
                <a:tab pos="807720" algn="l"/>
              </a:tabLst>
            </a:pP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- развитие телекоммуникационной инфраструктуры; </a:t>
            </a:r>
            <a:endParaRPr lang="ru-RU" sz="1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indent="450215">
              <a:tabLst>
                <a:tab pos="807720" algn="l"/>
              </a:tabLst>
            </a:pP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- полное покрытие высококачественными коммуникационными услугами территории Завитинского округа; </a:t>
            </a:r>
            <a:endParaRPr lang="ru-RU" sz="1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indent="450215">
              <a:tabLst>
                <a:tab pos="807720" algn="l"/>
              </a:tabLst>
            </a:pP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- развитие электронных услуг в различных сферах жизнедеятельности, в том числе в сфере образования, медицины, социального обслуживания, культуры, муниципального управления и других; </a:t>
            </a:r>
            <a:endParaRPr lang="ru-RU" sz="1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indent="450215">
              <a:tabLst>
                <a:tab pos="807720" algn="l"/>
              </a:tabLst>
            </a:pP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- 100 % количество населенных пунктов, имеющих на всей территории доступ к сети Интернет (4</a:t>
            </a:r>
            <a:r>
              <a:rPr lang="en-US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G </a:t>
            </a: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со скоростью до 100 Мбит/с).</a:t>
            </a:r>
            <a:endParaRPr lang="ru-RU" sz="1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3994CC-5C25-435F-838A-A3A6CDBC7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62"/>
          <a:stretch/>
        </p:blipFill>
        <p:spPr>
          <a:xfrm>
            <a:off x="8690716" y="968485"/>
            <a:ext cx="2522189" cy="2930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A0B6676-3D08-415D-949B-87DB5F151CAF}"/>
              </a:ext>
            </a:extLst>
          </p:cNvPr>
          <p:cNvSpPr/>
          <p:nvPr/>
        </p:nvSpPr>
        <p:spPr>
          <a:xfrm>
            <a:off x="1820152" y="5576934"/>
            <a:ext cx="7557084" cy="94389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сетей четвертого поколения (4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в с. Белый Яр</a:t>
            </a:r>
          </a:p>
          <a:p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ПАО «Ростелеком»</a:t>
            </a:r>
            <a:endParaRPr lang="ru-RU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395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B79EC-1AFC-47F0-A3BD-FCEAB82C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0"/>
            <a:ext cx="11896724" cy="866775"/>
          </a:xfrm>
        </p:spPr>
        <p:txBody>
          <a:bodyPr>
            <a:normAutofit/>
          </a:bodyPr>
          <a:lstStyle/>
          <a:p>
            <a:r>
              <a:rPr lang="ru-RU" dirty="0"/>
              <a:t>Развитие туризма и придорожного сервиса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932AFFE-2105-462F-A8C7-103DF32EA92F}"/>
              </a:ext>
            </a:extLst>
          </p:cNvPr>
          <p:cNvSpPr/>
          <p:nvPr/>
        </p:nvSpPr>
        <p:spPr>
          <a:xfrm>
            <a:off x="415842" y="1917734"/>
            <a:ext cx="11360313" cy="79970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Строительство придорожного комплекса: гостиница, кафе, автостоянка (Федеральная трасса Чита-Хабаровск 1632-1633 км) </a:t>
            </a:r>
          </a:p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ИП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Шальнев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А.Н.</a:t>
            </a:r>
            <a:endParaRPr lang="ru-RU" sz="1600" dirty="0"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7EF0782-F500-4686-AC14-6BEF30341A63}"/>
              </a:ext>
            </a:extLst>
          </p:cNvPr>
          <p:cNvSpPr/>
          <p:nvPr/>
        </p:nvSpPr>
        <p:spPr>
          <a:xfrm>
            <a:off x="415843" y="992400"/>
            <a:ext cx="11360313" cy="79970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Расширение базы отдыха для туристов на территории комплекса гостиницы и кафе «Максим» (Федеральная трасса Чита-Хабаровск 1630-1631 км) </a:t>
            </a:r>
          </a:p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ИП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Одыванова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Л.Н.</a:t>
            </a:r>
            <a:endParaRPr lang="ru-RU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C0D1EE-0214-4D48-888F-54ED59EE6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98774"/>
            <a:ext cx="4533582" cy="2775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1EB5E1-5C1E-4A8C-B848-C8020B826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919757"/>
            <a:ext cx="5620753" cy="2754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52E36FA-DACF-4840-97EB-18249A25CD1D}"/>
              </a:ext>
            </a:extLst>
          </p:cNvPr>
          <p:cNvSpPr/>
          <p:nvPr/>
        </p:nvSpPr>
        <p:spPr>
          <a:xfrm>
            <a:off x="415841" y="2897763"/>
            <a:ext cx="11360313" cy="79970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Строительство гостиницы в г. Завитинск</a:t>
            </a:r>
            <a:endParaRPr lang="ru-RU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514101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7048</TotalTime>
  <Words>704</Words>
  <Application>Microsoft Office PowerPoint</Application>
  <PresentationFormat>Широкоэкранный</PresentationFormat>
  <Paragraphs>52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Сектор</vt:lpstr>
      <vt:lpstr>Перечень мероприятий (инвестиционных проектов) в сфере АПК </vt:lpstr>
      <vt:lpstr>Развитие промышленного производства</vt:lpstr>
      <vt:lpstr>Развитие предпринимательства и потребительского рынка </vt:lpstr>
      <vt:lpstr>Транспорт</vt:lpstr>
      <vt:lpstr>Презентация PowerPoint</vt:lpstr>
      <vt:lpstr>Развитие цифровой инфраструктуры</vt:lpstr>
      <vt:lpstr>Развитие туризма и придорожного сервиса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социально-экономического развития Завитинского муниципального округа на период до 2035 года</dc:title>
  <dc:creator>Экономисты</dc:creator>
  <cp:lastModifiedBy>Admin</cp:lastModifiedBy>
  <cp:revision>100</cp:revision>
  <dcterms:created xsi:type="dcterms:W3CDTF">2025-03-21T02:31:43Z</dcterms:created>
  <dcterms:modified xsi:type="dcterms:W3CDTF">2026-03-27T06:33:55Z</dcterms:modified>
</cp:coreProperties>
</file>