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75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82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&#1076;&#1072;&#1085;&#1080;&#1083;&#1086;&#1074;\Desktop\&#1050;&#1085;&#1080;&#1075;&#1072;1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76;&#1072;&#1085;&#1080;&#1083;&#1086;&#1074;\Desktop\&#1050;&#1085;&#1080;&#1075;&#1072;111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0240315248561664"/>
          <c:y val="5.7880731836420937E-2"/>
          <c:w val="0.19718010818487314"/>
          <c:h val="0.65361390814930964"/>
        </c:manualLayout>
      </c:layout>
      <c:pieChart>
        <c:varyColors val="1"/>
        <c:ser>
          <c:idx val="0"/>
          <c:order val="0"/>
          <c:tx>
            <c:strRef>
              <c:f>[Книга1.xlsx]Лист1!$B$1</c:f>
              <c:strCache>
                <c:ptCount val="1"/>
                <c:pt idx="0">
                  <c:v>Доля в общей численности, %</c:v>
                </c:pt>
              </c:strCache>
            </c:strRef>
          </c:tx>
          <c:dPt>
            <c:idx val="0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0-407E-4B17-B57E-ED1348D877DC}"/>
              </c:ext>
            </c:extLst>
          </c:dPt>
          <c:dPt>
            <c:idx val="1"/>
            <c:bubble3D val="0"/>
            <c:spPr>
              <a:solidFill>
                <a:srgbClr val="7030A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07E-4B17-B57E-ED1348D877D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407E-4B17-B57E-ED1348D877DC}"/>
              </c:ext>
            </c:extLst>
          </c:dPt>
          <c:dPt>
            <c:idx val="3"/>
            <c:bubble3D val="0"/>
            <c:spPr>
              <a:solidFill>
                <a:srgbClr val="D5750B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407E-4B17-B57E-ED1348D877DC}"/>
              </c:ext>
            </c:extLst>
          </c:dPt>
          <c:dPt>
            <c:idx val="4"/>
            <c:bubble3D val="0"/>
            <c:spPr>
              <a:solidFill>
                <a:schemeClr val="tx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407E-4B17-B57E-ED1348D877DC}"/>
              </c:ext>
            </c:extLst>
          </c:dPt>
          <c:dPt>
            <c:idx val="5"/>
            <c:bubble3D val="0"/>
            <c:spPr>
              <a:solidFill>
                <a:schemeClr val="accent1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407E-4B17-B57E-ED1348D877DC}"/>
              </c:ext>
            </c:extLst>
          </c:dPt>
          <c:dPt>
            <c:idx val="6"/>
            <c:bubble3D val="0"/>
            <c:spPr>
              <a:solidFill>
                <a:srgbClr val="C0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6-407E-4B17-B57E-ED1348D877DC}"/>
              </c:ext>
            </c:extLst>
          </c:dPt>
          <c:dPt>
            <c:idx val="7"/>
            <c:bubble3D val="0"/>
            <c:spPr>
              <a:solidFill>
                <a:schemeClr val="accent4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407E-4B17-B57E-ED1348D877D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[Книга1.xlsx]Лист1!$A$2:$A$9</c:f>
              <c:strCache>
                <c:ptCount val="8"/>
                <c:pt idx="0">
                  <c:v>Сельское, лесное хозяйство, охота, рыболовство и рыбоводство.</c:v>
                </c:pt>
                <c:pt idx="1">
                  <c:v>Жилищно-коммунальное хозяйство</c:v>
                </c:pt>
                <c:pt idx="2">
                  <c:v>Торговля оптовая и розничная; ремонт автотранспортных средств и мотоциклов.</c:v>
                </c:pt>
                <c:pt idx="3">
                  <c:v>Деятельность финансовая и страховая.</c:v>
                </c:pt>
                <c:pt idx="4">
                  <c:v>Деятельность профессиональная, научная и техническая.</c:v>
                </c:pt>
                <c:pt idx="5">
                  <c:v>Государственное управление и обеспечение военной безопасности; социальное обеспечение.</c:v>
                </c:pt>
                <c:pt idx="6">
                  <c:v>Образование.</c:v>
                </c:pt>
                <c:pt idx="7">
                  <c:v>Деятельность в области здравоохранения и социальных услуг.</c:v>
                </c:pt>
              </c:strCache>
            </c:strRef>
          </c:cat>
          <c:val>
            <c:numRef>
              <c:f>[Книга1.xlsx]Лист1!$B$2:$B$9</c:f>
              <c:numCache>
                <c:formatCode>General</c:formatCode>
                <c:ptCount val="8"/>
                <c:pt idx="0">
                  <c:v>14.3</c:v>
                </c:pt>
                <c:pt idx="1">
                  <c:v>1.4</c:v>
                </c:pt>
                <c:pt idx="2">
                  <c:v>0.8</c:v>
                </c:pt>
                <c:pt idx="3">
                  <c:v>1.5</c:v>
                </c:pt>
                <c:pt idx="4">
                  <c:v>3.1</c:v>
                </c:pt>
                <c:pt idx="5">
                  <c:v>22.1</c:v>
                </c:pt>
                <c:pt idx="6">
                  <c:v>28.9</c:v>
                </c:pt>
                <c:pt idx="7">
                  <c:v>20.3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407E-4B17-B57E-ED1348D877D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b"/>
      <c:layout>
        <c:manualLayout>
          <c:xMode val="edge"/>
          <c:yMode val="edge"/>
          <c:x val="0.67464114982205092"/>
          <c:y val="1.7515594918214995E-3"/>
          <c:w val="0.32479024224684211"/>
          <c:h val="0.625337664730581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/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16958245722091E-3"/>
          <c:y val="4.1343702898291236E-2"/>
          <c:w val="0.97245715678206501"/>
          <c:h val="0.79946839159974059"/>
        </c:manualLayout>
      </c:layout>
      <c:pie3DChart>
        <c:varyColors val="1"/>
        <c:ser>
          <c:idx val="0"/>
          <c:order val="0"/>
          <c:tx>
            <c:strRef>
              <c:f>[Книга1]Лист1!$B$1:$B$2</c:f>
              <c:strCache>
                <c:ptCount val="2"/>
                <c:pt idx="0">
                  <c:v>2015г.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0-10B6-42FF-B73F-17E9E073F8A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10B6-42FF-B73F-17E9E073F8A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2-10B6-42FF-B73F-17E9E073F8A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10B6-42FF-B73F-17E9E073F8A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[Книга1]Лист1!$A$3:$A$6</c:f>
              <c:strCache>
                <c:ptCount val="4"/>
                <c:pt idx="0">
                  <c:v>Собственные средства</c:v>
                </c:pt>
                <c:pt idx="1">
                  <c:v>кредиты банков</c:v>
                </c:pt>
                <c:pt idx="2">
                  <c:v>Заемные средства других организаций</c:v>
                </c:pt>
                <c:pt idx="3">
                  <c:v>бюджетные средства</c:v>
                </c:pt>
              </c:strCache>
            </c:strRef>
          </c:cat>
          <c:val>
            <c:numRef>
              <c:f>[Книга1]Лист1!$B$3:$B$6</c:f>
              <c:numCache>
                <c:formatCode>General</c:formatCode>
                <c:ptCount val="4"/>
                <c:pt idx="0">
                  <c:v>39.9</c:v>
                </c:pt>
                <c:pt idx="1">
                  <c:v>24</c:v>
                </c:pt>
                <c:pt idx="2">
                  <c:v>20.5</c:v>
                </c:pt>
                <c:pt idx="3">
                  <c:v>15.6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0B6-42FF-B73F-17E9E073F8A3}"/>
            </c:ext>
          </c:extLst>
        </c:ser>
        <c:ser>
          <c:idx val="1"/>
          <c:order val="1"/>
          <c:tx>
            <c:strRef>
              <c:f>[Книга1]Лист1!$C$1:$C$2</c:f>
              <c:strCache>
                <c:ptCount val="2"/>
                <c:pt idx="0">
                  <c:v>2016г.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10B6-42FF-B73F-17E9E073F8A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6-10B6-42FF-B73F-17E9E073F8A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10B6-42FF-B73F-17E9E073F8A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8-10B6-42FF-B73F-17E9E073F8A3}"/>
              </c:ext>
            </c:extLst>
          </c:dPt>
          <c:cat>
            <c:strRef>
              <c:f>[Книга1]Лист1!$A$3:$A$6</c:f>
              <c:strCache>
                <c:ptCount val="4"/>
                <c:pt idx="0">
                  <c:v>Собственные средства</c:v>
                </c:pt>
                <c:pt idx="1">
                  <c:v>кредиты банков</c:v>
                </c:pt>
                <c:pt idx="2">
                  <c:v>Заемные средства других организаций</c:v>
                </c:pt>
                <c:pt idx="3">
                  <c:v>бюджетные средства</c:v>
                </c:pt>
              </c:strCache>
            </c:strRef>
          </c:cat>
          <c:val>
            <c:numRef>
              <c:f>[Книга1]Лист1!$C$3:$C$6</c:f>
              <c:numCache>
                <c:formatCode>General</c:formatCode>
                <c:ptCount val="4"/>
                <c:pt idx="0">
                  <c:v>33.6</c:v>
                </c:pt>
                <c:pt idx="1">
                  <c:v>27.9</c:v>
                </c:pt>
                <c:pt idx="2">
                  <c:v>18.899999999999999</c:v>
                </c:pt>
                <c:pt idx="3">
                  <c:v>19.600000000000001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10B6-42FF-B73F-17E9E073F8A3}"/>
            </c:ext>
          </c:extLst>
        </c:ser>
        <c:ser>
          <c:idx val="2"/>
          <c:order val="2"/>
          <c:tx>
            <c:strRef>
              <c:f>[Книга1]Лист1!$D$1:$D$2</c:f>
              <c:strCache>
                <c:ptCount val="2"/>
                <c:pt idx="0">
                  <c:v>2017г.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A-10B6-42FF-B73F-17E9E073F8A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10B6-42FF-B73F-17E9E073F8A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C-10B6-42FF-B73F-17E9E073F8A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10B6-42FF-B73F-17E9E073F8A3}"/>
              </c:ext>
            </c:extLst>
          </c:dPt>
          <c:cat>
            <c:strRef>
              <c:f>[Книга1]Лист1!$A$3:$A$6</c:f>
              <c:strCache>
                <c:ptCount val="4"/>
                <c:pt idx="0">
                  <c:v>Собственные средства</c:v>
                </c:pt>
                <c:pt idx="1">
                  <c:v>кредиты банков</c:v>
                </c:pt>
                <c:pt idx="2">
                  <c:v>Заемные средства других организаций</c:v>
                </c:pt>
                <c:pt idx="3">
                  <c:v>бюджетные средства</c:v>
                </c:pt>
              </c:strCache>
            </c:strRef>
          </c:cat>
          <c:val>
            <c:numRef>
              <c:f>[Книга1]Лист1!$D$3:$D$6</c:f>
              <c:numCache>
                <c:formatCode>General</c:formatCode>
                <c:ptCount val="4"/>
                <c:pt idx="0">
                  <c:v>28.6</c:v>
                </c:pt>
                <c:pt idx="1">
                  <c:v>39</c:v>
                </c:pt>
                <c:pt idx="2">
                  <c:v>19</c:v>
                </c:pt>
                <c:pt idx="3">
                  <c:v>13.4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10B6-42FF-B73F-17E9E073F8A3}"/>
            </c:ext>
          </c:extLst>
        </c:ser>
        <c:ser>
          <c:idx val="3"/>
          <c:order val="3"/>
          <c:tx>
            <c:strRef>
              <c:f>[Книга1]Лист1!$E$1:$E$2</c:f>
              <c:strCache>
                <c:ptCount val="2"/>
                <c:pt idx="0">
                  <c:v>2018г.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10B6-42FF-B73F-17E9E073F8A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0-10B6-42FF-B73F-17E9E073F8A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1-10B6-42FF-B73F-17E9E073F8A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2-10B6-42FF-B73F-17E9E073F8A3}"/>
              </c:ext>
            </c:extLst>
          </c:dPt>
          <c:cat>
            <c:strRef>
              <c:f>[Книга1]Лист1!$A$3:$A$6</c:f>
              <c:strCache>
                <c:ptCount val="4"/>
                <c:pt idx="0">
                  <c:v>Собственные средства</c:v>
                </c:pt>
                <c:pt idx="1">
                  <c:v>кредиты банков</c:v>
                </c:pt>
                <c:pt idx="2">
                  <c:v>Заемные средства других организаций</c:v>
                </c:pt>
                <c:pt idx="3">
                  <c:v>бюджетные средства</c:v>
                </c:pt>
              </c:strCache>
            </c:strRef>
          </c:cat>
          <c:val>
            <c:numRef>
              <c:f>[Книга1]Лист1!$E$3:$E$6</c:f>
              <c:numCache>
                <c:formatCode>General</c:formatCode>
                <c:ptCount val="4"/>
                <c:pt idx="0">
                  <c:v>14.5</c:v>
                </c:pt>
                <c:pt idx="1">
                  <c:v>82.2</c:v>
                </c:pt>
                <c:pt idx="2">
                  <c:v>0</c:v>
                </c:pt>
                <c:pt idx="3">
                  <c:v>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3-10B6-42FF-B73F-17E9E073F8A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b"/>
      <c:layout>
        <c:manualLayout>
          <c:xMode val="edge"/>
          <c:yMode val="edge"/>
          <c:x val="0.66086380823083501"/>
          <c:y val="4.7012998850840482E-2"/>
          <c:w val="0.335544679933235"/>
          <c:h val="0.8827027062220644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4"/>
                <c:pt idx="0">
                  <c:v>2021г.</c:v>
                </c:pt>
                <c:pt idx="1">
                  <c:v>2022г.</c:v>
                </c:pt>
                <c:pt idx="2">
                  <c:v>2023г.</c:v>
                </c:pt>
                <c:pt idx="3">
                  <c:v>2024г.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166.64</c:v>
                </c:pt>
                <c:pt idx="1">
                  <c:v>333</c:v>
                </c:pt>
                <c:pt idx="2">
                  <c:v>469.68</c:v>
                </c:pt>
                <c:pt idx="3">
                  <c:v>304.29000000000002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A62-43F0-A08A-9926A86AB6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1537905511063702"/>
          <c:y val="0.10397870038044138"/>
          <c:w val="9.1350010620796895E-2"/>
          <c:h val="0.494024265532802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[Книга1]Лист1!$A$2</c:f>
              <c:strCache>
                <c:ptCount val="1"/>
                <c:pt idx="0">
                  <c:v>Растениеводство 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[Книга1]Лист1!$B$1:$C$1</c:f>
              <c:numCache>
                <c:formatCode>General</c:formatCode>
                <c:ptCount val="2"/>
                <c:pt idx="0">
                  <c:v>2017</c:v>
                </c:pt>
                <c:pt idx="1">
                  <c:v>2018</c:v>
                </c:pt>
              </c:numCache>
            </c:numRef>
          </c:cat>
          <c:val>
            <c:numRef>
              <c:f>[Книга1]Лист1!$B$2:$C$2</c:f>
              <c:numCache>
                <c:formatCode>General</c:formatCode>
                <c:ptCount val="2"/>
                <c:pt idx="0">
                  <c:v>4903.7</c:v>
                </c:pt>
                <c:pt idx="1">
                  <c:v>4658.5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B29-4A59-9DD2-55A462698F92}"/>
            </c:ext>
          </c:extLst>
        </c:ser>
        <c:ser>
          <c:idx val="1"/>
          <c:order val="1"/>
          <c:tx>
            <c:strRef>
              <c:f>[Книга1]Лист1!$A$3</c:f>
              <c:strCache>
                <c:ptCount val="1"/>
                <c:pt idx="0">
                  <c:v>Животноводство 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[Книга1]Лист1!$B$1:$C$1</c:f>
              <c:numCache>
                <c:formatCode>General</c:formatCode>
                <c:ptCount val="2"/>
                <c:pt idx="0">
                  <c:v>2017</c:v>
                </c:pt>
                <c:pt idx="1">
                  <c:v>2018</c:v>
                </c:pt>
              </c:numCache>
            </c:numRef>
          </c:cat>
          <c:val>
            <c:numRef>
              <c:f>[Книга1]Лист1!$B$3:$C$3</c:f>
              <c:numCache>
                <c:formatCode>General</c:formatCode>
                <c:ptCount val="2"/>
                <c:pt idx="0">
                  <c:v>702.5</c:v>
                </c:pt>
                <c:pt idx="1">
                  <c:v>716.5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B29-4A59-9DD2-55A462698F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62757504"/>
        <c:axId val="62763392"/>
        <c:axId val="0"/>
      </c:bar3DChart>
      <c:catAx>
        <c:axId val="627575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2763392"/>
        <c:crosses val="autoZero"/>
        <c:auto val="1"/>
        <c:lblAlgn val="ctr"/>
        <c:lblOffset val="100"/>
        <c:noMultiLvlLbl val="0"/>
      </c:catAx>
      <c:valAx>
        <c:axId val="6276339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2757504"/>
        <c:crosses val="autoZero"/>
        <c:crossBetween val="between"/>
      </c:valAx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33077217660959657"/>
          <c:y val="1.4953959484346224E-2"/>
          <c:w val="0.4822598954490121"/>
          <c:h val="0.74870182663631213"/>
        </c:manualLayout>
      </c:layout>
      <c:pie3DChart>
        <c:varyColors val="1"/>
        <c:ser>
          <c:idx val="0"/>
          <c:order val="0"/>
          <c:tx>
            <c:strRef>
              <c:f>[Книга1111.xlsx]Лист1!$B$1</c:f>
              <c:strCache>
                <c:ptCount val="1"/>
                <c:pt idx="0">
                  <c:v>Доля, %</c:v>
                </c:pt>
              </c:strCache>
            </c:strRef>
          </c:tx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648-480B-A7AC-11A8853A87EC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648-480B-A7AC-11A8853A87EC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648-480B-A7AC-11A8853A87EC}"/>
                </c:ext>
              </c:extLst>
            </c:dLbl>
            <c:dLbl>
              <c:idx val="3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648-480B-A7AC-11A8853A87EC}"/>
                </c:ext>
              </c:extLst>
            </c:dLbl>
            <c:dLbl>
              <c:idx val="4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5648-480B-A7AC-11A8853A87EC}"/>
                </c:ext>
              </c:extLst>
            </c:dLbl>
            <c:dLbl>
              <c:idx val="5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648-480B-A7AC-11A8853A87EC}"/>
                </c:ext>
              </c:extLst>
            </c:dLbl>
            <c:dLbl>
              <c:idx val="6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5648-480B-A7AC-11A8853A87EC}"/>
                </c:ext>
              </c:extLst>
            </c:dLbl>
            <c:dLbl>
              <c:idx val="7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648-480B-A7AC-11A8853A87EC}"/>
                </c:ext>
              </c:extLst>
            </c:dLbl>
            <c:dLbl>
              <c:idx val="8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5648-480B-A7AC-11A8853A87EC}"/>
                </c:ext>
              </c:extLst>
            </c:dLbl>
            <c:dLbl>
              <c:idx val="9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5648-480B-A7AC-11A8853A87EC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[Книга1111.xlsx]Лист1!$A$2:$A$11</c:f>
              <c:strCache>
                <c:ptCount val="10"/>
                <c:pt idx="0">
                  <c:v>Розничная торговля</c:v>
                </c:pt>
                <c:pt idx="1">
                  <c:v>сельское хозяйство, охота и лесное хозяйство </c:v>
                </c:pt>
                <c:pt idx="2">
                  <c:v>транспорт и связь</c:v>
                </c:pt>
                <c:pt idx="3">
                  <c:v>бытовые услуги</c:v>
                </c:pt>
                <c:pt idx="4">
                  <c:v>строительство  </c:v>
                </c:pt>
                <c:pt idx="5">
                  <c:v>образование, здравоохранение, предоставление прочих коммунальных,  социальных и персональных услуг </c:v>
                </c:pt>
                <c:pt idx="6">
                  <c:v>добыча полезных ископаемых</c:v>
                </c:pt>
                <c:pt idx="7">
                  <c:v>обрабатывающие производства</c:v>
                </c:pt>
                <c:pt idx="8">
                  <c:v>производство и распределение электроэнергии, газа и воды</c:v>
                </c:pt>
                <c:pt idx="9">
                  <c:v>операции с недвижимым имуществом, аренда и предоставление услуг</c:v>
                </c:pt>
              </c:strCache>
            </c:strRef>
          </c:cat>
          <c:val>
            <c:numRef>
              <c:f>[Книга1111.xlsx]Лист1!$B$2:$B$11</c:f>
              <c:numCache>
                <c:formatCode>General</c:formatCode>
                <c:ptCount val="10"/>
                <c:pt idx="0">
                  <c:v>32.5</c:v>
                </c:pt>
                <c:pt idx="1">
                  <c:v>30.4</c:v>
                </c:pt>
                <c:pt idx="2">
                  <c:v>13.3</c:v>
                </c:pt>
                <c:pt idx="3">
                  <c:v>15.5</c:v>
                </c:pt>
                <c:pt idx="4">
                  <c:v>0.8</c:v>
                </c:pt>
                <c:pt idx="5">
                  <c:v>1</c:v>
                </c:pt>
                <c:pt idx="6">
                  <c:v>0.4</c:v>
                </c:pt>
                <c:pt idx="7">
                  <c:v>3.7</c:v>
                </c:pt>
                <c:pt idx="8">
                  <c:v>1.6</c:v>
                </c:pt>
                <c:pt idx="9">
                  <c:v>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5648-480B-A7AC-11A8853A87E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legend>
      <c:legendPos val="b"/>
      <c:layout>
        <c:manualLayout>
          <c:xMode val="edge"/>
          <c:yMode val="edge"/>
          <c:x val="2.614086050631596E-4"/>
          <c:y val="0.51319538096411976"/>
          <c:w val="0.99789552996266895"/>
          <c:h val="0.4426057240082557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0.35196</cdr:x>
      <cdr:y>0.66279</cdr:y>
    </cdr:from>
    <cdr:to>
      <cdr:x>0.92179</cdr:x>
      <cdr:y>0.76744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500594" y="4071966"/>
          <a:ext cx="7286676" cy="64294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84C18-49C8-4F22-ADAB-C8A78628C73C}" type="datetimeFigureOut">
              <a:rPr lang="ru-RU" smtClean="0"/>
              <a:pPr/>
              <a:t>06.03.2026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06C1C-7A90-42B8-BD1C-C08F20EDD1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84C18-49C8-4F22-ADAB-C8A78628C73C}" type="datetimeFigureOut">
              <a:rPr lang="ru-RU" smtClean="0"/>
              <a:pPr/>
              <a:t>06.03.2026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06C1C-7A90-42B8-BD1C-C08F20EDD1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84C18-49C8-4F22-ADAB-C8A78628C73C}" type="datetimeFigureOut">
              <a:rPr lang="ru-RU" smtClean="0"/>
              <a:pPr/>
              <a:t>06.03.2026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06C1C-7A90-42B8-BD1C-C08F20EDD1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84C18-49C8-4F22-ADAB-C8A78628C73C}" type="datetimeFigureOut">
              <a:rPr lang="ru-RU" smtClean="0"/>
              <a:pPr/>
              <a:t>06.03.2026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06C1C-7A90-42B8-BD1C-C08F20EDD1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84C18-49C8-4F22-ADAB-C8A78628C73C}" type="datetimeFigureOut">
              <a:rPr lang="ru-RU" smtClean="0"/>
              <a:pPr/>
              <a:t>06.03.2026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06C1C-7A90-42B8-BD1C-C08F20EDD1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84C18-49C8-4F22-ADAB-C8A78628C73C}" type="datetimeFigureOut">
              <a:rPr lang="ru-RU" smtClean="0"/>
              <a:pPr/>
              <a:t>06.03.2026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06C1C-7A90-42B8-BD1C-C08F20EDD1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84C18-49C8-4F22-ADAB-C8A78628C73C}" type="datetimeFigureOut">
              <a:rPr lang="ru-RU" smtClean="0"/>
              <a:pPr/>
              <a:t>06.03.2026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06C1C-7A90-42B8-BD1C-C08F20EDD1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84C18-49C8-4F22-ADAB-C8A78628C73C}" type="datetimeFigureOut">
              <a:rPr lang="ru-RU" smtClean="0"/>
              <a:pPr/>
              <a:t>06.03.2026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06C1C-7A90-42B8-BD1C-C08F20EDD1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84C18-49C8-4F22-ADAB-C8A78628C73C}" type="datetimeFigureOut">
              <a:rPr lang="ru-RU" smtClean="0"/>
              <a:pPr/>
              <a:t>06.03.2026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06C1C-7A90-42B8-BD1C-C08F20EDD1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84C18-49C8-4F22-ADAB-C8A78628C73C}" type="datetimeFigureOut">
              <a:rPr lang="ru-RU" smtClean="0"/>
              <a:pPr/>
              <a:t>06.03.2026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06C1C-7A90-42B8-BD1C-C08F20EDD1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84C18-49C8-4F22-ADAB-C8A78628C73C}" type="datetimeFigureOut">
              <a:rPr lang="ru-RU" smtClean="0"/>
              <a:pPr/>
              <a:t>06.03.2026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4106C1C-7A90-42B8-BD1C-C08F20EDD13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D784C18-49C8-4F22-ADAB-C8A78628C73C}" type="datetimeFigureOut">
              <a:rPr lang="ru-RU" smtClean="0"/>
              <a:pPr/>
              <a:t>06.03.2026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4106C1C-7A90-42B8-BD1C-C08F20EDD135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mikhail.invest.amurobl.ru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510334"/>
          </a:xfrm>
        </p:spPr>
        <p:txBody>
          <a:bodyPr>
            <a:normAutofit/>
          </a:bodyPr>
          <a:lstStyle/>
          <a:p>
            <a:pPr algn="ctr"/>
            <a:r>
              <a:rPr lang="ru-RU" sz="3000" b="1" dirty="0"/>
              <a:t>Месторасположение и численность населения</a:t>
            </a:r>
            <a:endParaRPr lang="ru-RU" sz="3000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28596" y="1000108"/>
            <a:ext cx="8229600" cy="1214446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1400" b="1" dirty="0"/>
              <a:t>Михайловский муниципальный округ расположен в южной части Амурской области.</a:t>
            </a:r>
            <a:r>
              <a:rPr lang="ru-RU" sz="1400" dirty="0"/>
              <a:t> </a:t>
            </a:r>
          </a:p>
          <a:p>
            <a:pPr algn="ctr">
              <a:buNone/>
            </a:pPr>
            <a:r>
              <a:rPr lang="ru-RU" sz="1400" b="1" dirty="0"/>
              <a:t>Площадь района: 3039 кв.км.</a:t>
            </a:r>
            <a:endParaRPr lang="ru-RU" sz="1400" dirty="0"/>
          </a:p>
          <a:p>
            <a:pPr algn="ctr">
              <a:buNone/>
            </a:pPr>
            <a:r>
              <a:rPr lang="ru-RU" sz="1400" b="1" dirty="0"/>
              <a:t>Граничит на севере с Октябрьским, на северо-востоке Завитинским, на востоке  с Бурейским, на северо-западе с Тамбовским районами, на западе – с Константиновским муниципальными образованиями, на юге - государственная граница с КНР</a:t>
            </a:r>
            <a:endParaRPr lang="ru-RU" sz="1400" dirty="0"/>
          </a:p>
        </p:txBody>
      </p:sp>
      <p:pic>
        <p:nvPicPr>
          <p:cNvPr id="6" name="Рисунок 5" descr="карта Мих р-на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2214554"/>
            <a:ext cx="5619750" cy="414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4857752" y="2571744"/>
            <a:ext cx="4000528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11 муниципальных образований, включающих в себя 29 населенных пункта.</a:t>
            </a:r>
            <a:endParaRPr kumimoji="0" 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Расстояние до г. Благовещенск – 159 км.</a:t>
            </a:r>
            <a:endParaRPr kumimoji="0" 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Численность населения на 01.01.2019 – 13362 чел., в том числе сельское население – 13362 чел.</a:t>
            </a:r>
            <a:endParaRPr kumimoji="0" 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b="1" dirty="0"/>
              <a:t>Контактная информация</a:t>
            </a:r>
            <a:br>
              <a:rPr lang="ru-RU" dirty="0"/>
            </a:br>
            <a:endParaRPr lang="ru-RU" dirty="0"/>
          </a:p>
        </p:txBody>
      </p:sp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0" y="785794"/>
            <a:ext cx="9144000" cy="289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По вопросам и предложениям, связанным с инвестиционной деятельностью на территории округа обращаться:</a:t>
            </a:r>
            <a:endParaRPr kumimoji="0" lang="ru-RU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Администрация Михайловского муниципального округа</a:t>
            </a:r>
            <a:endParaRPr kumimoji="0" lang="ru-RU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Адрес: 676680, Амурская область, Михайловский муниципальный округ, с. Поярково, ул. Ленина, д.87.</a:t>
            </a:r>
            <a:endParaRPr kumimoji="0" lang="ru-RU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Глава Михайловского муниципального округа</a:t>
            </a:r>
            <a:endParaRPr kumimoji="0" lang="ru-RU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Жуган Сергей Иванович</a:t>
            </a:r>
            <a:endParaRPr kumimoji="0" lang="ru-RU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Телефон: 8(41637) 4-16-18,  тел/факс 4-19-23 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e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-</a:t>
            </a: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mail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: 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admin@mihadmin28.ru</a:t>
            </a:r>
            <a:endParaRPr lang="ru-RU" sz="1400" dirty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Заместитель главы округа по финансам и экономике – начальник финансово-экономического управления</a:t>
            </a:r>
            <a:endParaRPr kumimoji="0" lang="ru-RU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Измайлова Марина Николаевна</a:t>
            </a:r>
            <a:endParaRPr kumimoji="0" lang="ru-RU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Телефон: 8(41637) 4-10-59.</a:t>
            </a:r>
            <a:endParaRPr kumimoji="0" lang="ru-RU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E</a:t>
            </a:r>
            <a:r>
              <a:rPr kumimoji="0" lang="ru-RU" sz="1400" b="0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-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mail</a:t>
            </a:r>
            <a:r>
              <a:rPr kumimoji="0" lang="ru-RU" sz="1400" b="0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: </a:t>
            </a:r>
            <a:r>
              <a:rPr kumimoji="0" lang="en-US" sz="1400" b="0" i="0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mihfin</a:t>
            </a:r>
            <a:r>
              <a:rPr kumimoji="0" lang="ru-RU" sz="1400" b="0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-</a:t>
            </a:r>
            <a:r>
              <a:rPr kumimoji="0" lang="en-US" sz="1400" b="0" i="0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zakupki</a:t>
            </a:r>
            <a:r>
              <a:rPr kumimoji="0" lang="ru-RU" sz="1400" b="0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@</a:t>
            </a:r>
            <a:r>
              <a:rPr kumimoji="0" lang="en-US" sz="1400" b="0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mail</a:t>
            </a:r>
            <a:r>
              <a:rPr kumimoji="0" lang="ru-RU" sz="1400" b="0" i="0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</a:t>
            </a:r>
            <a:r>
              <a:rPr kumimoji="0" lang="en-US" sz="1400" b="0" i="0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ru</a:t>
            </a:r>
            <a:endParaRPr kumimoji="0" lang="ru-RU" sz="700" b="0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Перечень должностных лиц администрации Михайловского муниципального округа, ответственных за взаимодействие с инвесторами.</a:t>
            </a: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2309911"/>
              </p:ext>
            </p:extLst>
          </p:nvPr>
        </p:nvGraphicFramePr>
        <p:xfrm>
          <a:off x="428596" y="3643313"/>
          <a:ext cx="8429683" cy="2320925"/>
        </p:xfrm>
        <a:graphic>
          <a:graphicData uri="http://schemas.openxmlformats.org/drawingml/2006/table">
            <a:tbl>
              <a:tblPr/>
              <a:tblGrid>
                <a:gridCol w="5290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069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936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36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latin typeface="Calibri"/>
                          <a:ea typeface="Calibri"/>
                          <a:cs typeface="Times New Roman"/>
                        </a:rPr>
                        <a:t>№ </a:t>
                      </a:r>
                      <a:r>
                        <a:rPr lang="ru-RU" sz="1100" dirty="0" err="1">
                          <a:latin typeface="Calibri"/>
                          <a:ea typeface="Calibri"/>
                          <a:cs typeface="Times New Roman"/>
                        </a:rPr>
                        <a:t>п</a:t>
                      </a:r>
                      <a:r>
                        <a:rPr lang="ru-RU" sz="1100" dirty="0">
                          <a:latin typeface="Calibri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ru-RU" sz="1100" dirty="0" err="1">
                          <a:latin typeface="Calibri"/>
                          <a:ea typeface="Calibri"/>
                          <a:cs typeface="Times New Roman"/>
                        </a:rPr>
                        <a:t>п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latin typeface="Calibri"/>
                          <a:ea typeface="Calibri"/>
                          <a:cs typeface="Times New Roman"/>
                        </a:rPr>
                        <a:t>Должностные лица администрации Михайловского муниципального округа, ответственные за взаимодействие с инвесторами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Контактный телефон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 err="1">
                          <a:latin typeface="Calibri"/>
                          <a:ea typeface="Calibri"/>
                          <a:cs typeface="Times New Roman"/>
                        </a:rPr>
                        <a:t>Жуган</a:t>
                      </a:r>
                      <a:r>
                        <a:rPr lang="ru-RU" sz="1100" dirty="0">
                          <a:latin typeface="Calibri"/>
                          <a:ea typeface="Calibri"/>
                          <a:cs typeface="Times New Roman"/>
                        </a:rPr>
                        <a:t> Сергей Иванович, глава Михайловского муниципального округа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+7(41637)4-16-18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038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latin typeface="Calibri"/>
                          <a:ea typeface="Calibri"/>
                          <a:cs typeface="Times New Roman"/>
                        </a:rPr>
                        <a:t>Измайлова Марина Николаевна, заместитель главы округа по финансам и экономике- начальник финансово-экономического управления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+7(41637)4-10-59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625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latin typeface="Calibri"/>
                          <a:ea typeface="Calibri"/>
                          <a:cs typeface="Times New Roman"/>
                        </a:rPr>
                        <a:t>Синюков Олег Григорьевич, заместитель главы округа по обеспечению жизнедеятельности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+7(41637) 4-11-64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Варанкина Наталья Михайловна, начальник отдела экономики, анализа и прогнозирования финансово-экономического управления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+7(41637) 4-10-38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latin typeface="Calibri"/>
                          <a:ea typeface="Calibri"/>
                          <a:cs typeface="Times New Roman"/>
                        </a:rPr>
                        <a:t>Дьячкова Ольга Петровна, начальник отдела по управлению муниципальным имуществом и земельным отношениям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latin typeface="Calibri"/>
                          <a:ea typeface="Calibri"/>
                          <a:cs typeface="Times New Roman"/>
                        </a:rPr>
                        <a:t>+7(41637) 4-13-42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771800" y="5949280"/>
            <a:ext cx="37147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hlinkClick r:id="rId2"/>
              </a:rPr>
              <a:t>Муниципальный кабинет</a:t>
            </a:r>
            <a:r>
              <a:rPr lang="ru-RU" b="1" dirty="0"/>
              <a:t>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699792" y="6237312"/>
            <a:ext cx="35965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hlinkClick r:id="rId2"/>
              </a:rPr>
              <a:t>http://mikhail.invest.amurobl.ru/</a:t>
            </a:r>
            <a:r>
              <a:rPr lang="ru-RU" dirty="0"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142984"/>
            <a:ext cx="8229600" cy="796086"/>
          </a:xfrm>
        </p:spPr>
        <p:txBody>
          <a:bodyPr>
            <a:normAutofit fontScale="90000"/>
          </a:bodyPr>
          <a:lstStyle/>
          <a:p>
            <a:pPr lvl="0"/>
            <a:r>
              <a:rPr lang="ru-RU" b="1" dirty="0"/>
              <a:t>Транспортная инфраструктура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824426"/>
          </a:xfrm>
        </p:spPr>
        <p:txBody>
          <a:bodyPr>
            <a:noAutofit/>
          </a:bodyPr>
          <a:lstStyle/>
          <a:p>
            <a:r>
              <a:rPr lang="ru-RU" sz="1600" dirty="0"/>
              <a:t>Транспортное освоение территории достаточно высоко.</a:t>
            </a:r>
          </a:p>
          <a:p>
            <a:r>
              <a:rPr lang="ru-RU" sz="1600" dirty="0"/>
              <a:t>Протяжённость дорог регионального значения, проходящих по территории района составляет 301,3 км в том числе гравийные: - 187,8 км, а/бетонные: - 97,7 км. Протяжённость дорог общего пользования местного значения составляет 244,5 км. Покрытие дорог района в основном гравийное, асфальтированное покрытие составляет 59,2 км. (или 24 %). Транспортное сообщение с городами и муниципальными образованиями Амурской области производится путём автобусного сообщения по межмуниципальной маршрутной сети.</a:t>
            </a:r>
          </a:p>
          <a:p>
            <a:r>
              <a:rPr lang="ru-RU" sz="1600" dirty="0"/>
              <a:t>Железнодорожный транспорт Михайловского муниципального округа представлен  малодеятельной железнодорожной линией Завитая – Поярково протяженностью 90 км, которая обеспечивает товаропроизводителям района выход на Транссибирскую железнодорожную магистраль и играет важную роль в экономике района. Данная линия вошла в состав имущества ОАО «Российские железные дороги» и является значимой для целей обороноспособности страны. По железнодорожной линии Завитая - Поярково осуществляются перевозка зерна, угля и металлолома.	</a:t>
            </a:r>
          </a:p>
          <a:p>
            <a:r>
              <a:rPr lang="ru-RU" sz="1600" dirty="0"/>
              <a:t>Внутренние водные грузовые и пассажирские перевозки, в том числе и в международном сообщении, осуществлял ЗАО «Торговый порт Благовещенск. В настоящее время предприятие бездействует.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>
            <a:normAutofit fontScale="90000"/>
          </a:bodyPr>
          <a:lstStyle/>
          <a:p>
            <a:pPr lvl="0" algn="ctr"/>
            <a:r>
              <a:rPr lang="ru-RU" b="1" dirty="0"/>
              <a:t>Трудовой потенциал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857232"/>
            <a:ext cx="8229600" cy="1279206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/>
              <a:t>Численность населения, занятого в экономике – 4675 чел.</a:t>
            </a:r>
            <a:endParaRPr lang="ru-RU" dirty="0"/>
          </a:p>
          <a:p>
            <a:r>
              <a:rPr lang="ru-RU" b="1" dirty="0"/>
              <a:t>Трудоспособное население в трудоспособном возрасте – 6773 чел.</a:t>
            </a:r>
            <a:endParaRPr lang="ru-RU" dirty="0"/>
          </a:p>
          <a:p>
            <a:r>
              <a:rPr lang="ru-RU" b="1" dirty="0"/>
              <a:t>Структура занятых в экономике по видам экономической деятельности:</a:t>
            </a:r>
            <a:endParaRPr lang="ru-RU" dirty="0"/>
          </a:p>
          <a:p>
            <a:endParaRPr lang="ru-RU" dirty="0"/>
          </a:p>
        </p:txBody>
      </p:sp>
      <p:graphicFrame>
        <p:nvGraphicFramePr>
          <p:cNvPr id="10" name="Диаграмма 9"/>
          <p:cNvGraphicFramePr>
            <a:graphicFrameLocks/>
          </p:cNvGraphicFramePr>
          <p:nvPr/>
        </p:nvGraphicFramePr>
        <p:xfrm>
          <a:off x="-3643370" y="1785926"/>
          <a:ext cx="12787370" cy="38576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0" y="5036920"/>
            <a:ext cx="8929718" cy="95410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В 2025 году в  Центр занятости населения  обратилось 486 человек, или 26 %.</a:t>
            </a:r>
            <a:endParaRPr lang="ru-RU" sz="1400" b="1" dirty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Численность зарегистрированных безработных на 01.01.2019 года составила 252 человека, коэффициент напряженности на рынке труда составляет 42,5% на 1 вакансию. </a:t>
            </a:r>
            <a:endParaRPr kumimoji="0" lang="ru-RU" sz="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Уровень официальной зарегистрированной безработицы составляет 3,5%.</a:t>
            </a:r>
            <a:endParaRPr kumimoji="0" lang="ru-RU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142852"/>
            <a:ext cx="8229600" cy="1571636"/>
          </a:xfrm>
        </p:spPr>
        <p:txBody>
          <a:bodyPr>
            <a:normAutofit fontScale="90000"/>
          </a:bodyPr>
          <a:lstStyle/>
          <a:p>
            <a:pPr lvl="0" algn="ctr"/>
            <a:br>
              <a:rPr lang="ru-RU" sz="1600" b="1" dirty="0"/>
            </a:br>
            <a:r>
              <a:rPr lang="ru-RU" sz="4000" b="1" i="1" dirty="0"/>
              <a:t>Экономический потенциал</a:t>
            </a:r>
            <a:br>
              <a:rPr lang="ru-RU" sz="1400" dirty="0"/>
            </a:br>
            <a:br>
              <a:rPr lang="ru-RU" sz="1600" b="1" dirty="0"/>
            </a:br>
            <a:r>
              <a:rPr lang="ru-RU" sz="1600" b="1" dirty="0">
                <a:solidFill>
                  <a:schemeClr val="tx1"/>
                </a:solidFill>
              </a:rPr>
              <a:t>Объем инвестиций в основной капитал, млн. рублей</a:t>
            </a:r>
            <a:br>
              <a:rPr lang="ru-RU" dirty="0"/>
            </a:br>
            <a:endParaRPr lang="ru-RU" dirty="0"/>
          </a:p>
        </p:txBody>
      </p:sp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1571604" y="3714752"/>
            <a:ext cx="493192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Инвестиции по источникам финансирования, млн.руб.</a:t>
            </a: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7150397"/>
              </p:ext>
            </p:extLst>
          </p:nvPr>
        </p:nvGraphicFramePr>
        <p:xfrm>
          <a:off x="-1857420" y="3929066"/>
          <a:ext cx="10858576" cy="30718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Диаграмма 8">
            <a:extLst>
              <a:ext uri="{FF2B5EF4-FFF2-40B4-BE49-F238E27FC236}">
                <a16:creationId xmlns:a16="http://schemas.microsoft.com/office/drawing/2014/main" id="{43C98E2C-2F1D-44FC-A43E-BEBF8ECE355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46433749"/>
              </p:ext>
            </p:extLst>
          </p:nvPr>
        </p:nvGraphicFramePr>
        <p:xfrm>
          <a:off x="611560" y="1136437"/>
          <a:ext cx="7920880" cy="2824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1143000"/>
          </a:xfrm>
        </p:spPr>
        <p:txBody>
          <a:bodyPr>
            <a:normAutofit fontScale="90000"/>
          </a:bodyPr>
          <a:lstStyle/>
          <a:p>
            <a:pPr lvl="0" algn="ctr"/>
            <a:r>
              <a:rPr lang="ru-RU" sz="3600" b="1" dirty="0"/>
              <a:t>Развитие агропромышленного комплекса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857232"/>
            <a:ext cx="8229600" cy="1357322"/>
          </a:xfrm>
        </p:spPr>
        <p:txBody>
          <a:bodyPr>
            <a:normAutofit fontScale="62500" lnSpcReduction="20000"/>
          </a:bodyPr>
          <a:lstStyle/>
          <a:p>
            <a:pPr algn="ctr">
              <a:buNone/>
            </a:pPr>
            <a:r>
              <a:rPr lang="ru-RU" sz="2100" b="1" dirty="0"/>
              <a:t>Сельским хозяйством на территории округа занимаются 66 хозяйств различной формы собственности, из них два агрокомплекса, четыре колхоза, четырнадцать сельскохозяйственных кооперативов и обществ с ограниченной ответственностью, 19 крестьянских (фермерских) хозяйств, 27 индивидуальных предпринимателей, 4875 личных подсобных хозяйств.</a:t>
            </a:r>
          </a:p>
          <a:p>
            <a:pPr>
              <a:buNone/>
            </a:pPr>
            <a:endParaRPr lang="ru-RU" sz="2100" dirty="0"/>
          </a:p>
          <a:p>
            <a:pPr algn="ctr">
              <a:buNone/>
            </a:pPr>
            <a:r>
              <a:rPr lang="ru-RU" sz="2100" b="1" dirty="0"/>
              <a:t>Валовая продукция сельского хозяйства, млн.руб.</a:t>
            </a:r>
            <a:endParaRPr lang="ru-RU" sz="2100" dirty="0"/>
          </a:p>
          <a:p>
            <a:endParaRPr lang="ru-RU" dirty="0"/>
          </a:p>
        </p:txBody>
      </p:sp>
      <p:graphicFrame>
        <p:nvGraphicFramePr>
          <p:cNvPr id="4" name="Диаграмма 3"/>
          <p:cNvGraphicFramePr>
            <a:graphicFrameLocks/>
          </p:cNvGraphicFramePr>
          <p:nvPr/>
        </p:nvGraphicFramePr>
        <p:xfrm>
          <a:off x="1214414" y="2057400"/>
          <a:ext cx="7072362" cy="32289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571473" y="5715016"/>
            <a:ext cx="779444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Валовая продукция сельского хозяйства за 2024 год 4568,3 млн.руб.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Инвестиционный потенциал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324492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ru-RU" b="1" dirty="0"/>
              <a:t>Муниципальный округ обладает большими территориальными ресурсами, оформленными в муниципальную собственность, также имеются свободные земли для застройки.</a:t>
            </a:r>
            <a:endParaRPr lang="ru-RU" dirty="0"/>
          </a:p>
          <a:p>
            <a:pPr lvl="0"/>
            <a:r>
              <a:rPr lang="ru-RU" b="1" dirty="0"/>
              <a:t>Привлекательная особенность территории - наличие развитой транспортной инфраструктуры. Связь с областным центром осуществляется в основном по шоссейной дороге, а также имеется возможность - водным и воздушным транспортом. На территории округа проходит железная дорога местного значения - г. Завитинск – с. Поярково.</a:t>
            </a:r>
            <a:endParaRPr lang="ru-RU" dirty="0"/>
          </a:p>
          <a:p>
            <a:pPr lvl="0"/>
            <a:r>
              <a:rPr lang="ru-RU" b="1" dirty="0"/>
              <a:t>Граница с КНР дает возможность развивать систему порта и таможни. На территории округа находится пункт пропуска «Поярково». </a:t>
            </a:r>
            <a:endParaRPr lang="ru-RU" dirty="0"/>
          </a:p>
          <a:p>
            <a:pPr lvl="0"/>
            <a:r>
              <a:rPr lang="ru-RU" b="1" dirty="0"/>
              <a:t>Наличие на территории округа природных ресурсов – земельных, биологических, минеральных (глина, ПГС). Перспективными направлениями в развитии считаются развитие растениеводства и животноводства, переработка сельскохозяйственной продукции, производство строительных материалов, кирпича, приведение в надлежащее состояние автомобильных дорог.</a:t>
            </a:r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142852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b="1" dirty="0"/>
              <a:t>Малый и средний бизнес</a:t>
            </a:r>
            <a:br>
              <a:rPr lang="ru-RU" dirty="0"/>
            </a:br>
            <a:endParaRPr lang="ru-RU" dirty="0"/>
          </a:p>
        </p:txBody>
      </p:sp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2000232" y="642918"/>
            <a:ext cx="477220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Структура предприятий малого и среднего бизнеса</a:t>
            </a:r>
            <a:endParaRPr kumimoji="0" 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Диаграмма 4"/>
          <p:cNvGraphicFramePr>
            <a:graphicFrameLocks/>
          </p:cNvGraphicFramePr>
          <p:nvPr/>
        </p:nvGraphicFramePr>
        <p:xfrm>
          <a:off x="571472" y="428604"/>
          <a:ext cx="8029575" cy="5172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5429264"/>
            <a:ext cx="91440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Индивидуальные предприниматели – 249 ед.</a:t>
            </a:r>
            <a:r>
              <a:rPr lang="ru-RU" sz="16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Юридические лица – 57 ед.</a:t>
            </a:r>
            <a:endParaRPr kumimoji="0" 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Из них:</a:t>
            </a:r>
            <a:endParaRPr kumimoji="0" 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Микропредприятия – 234 ед.</a:t>
            </a:r>
            <a:r>
              <a:rPr lang="ru-RU" sz="1600" dirty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Малые  предприятия – 15 ед.</a:t>
            </a:r>
            <a:endParaRPr kumimoji="0" 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Всего субъектов СМП – 249 ед.</a:t>
            </a:r>
            <a:endParaRPr kumimoji="0" 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2700" b="1" dirty="0"/>
              <a:t>УСПЕШНАЯ ПРАКТИКА ПОДДЕРЖКИ ПРЕДПРИНИМАТЕЛЬСТВА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908720"/>
            <a:ext cx="8229600" cy="5234924"/>
          </a:xfrm>
        </p:spPr>
        <p:txBody>
          <a:bodyPr>
            <a:noAutofit/>
          </a:bodyPr>
          <a:lstStyle/>
          <a:p>
            <a:pPr indent="540385" algn="just">
              <a:spcBef>
                <a:spcPts val="0"/>
              </a:spcBef>
              <a:spcAft>
                <a:spcPts val="0"/>
              </a:spcAft>
            </a:pPr>
            <a:r>
              <a:rPr lang="ru-RU" sz="11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В целях реализации государственной политики, направленной на поддержку и развитие предпринимательства в Михайловском муниципальном округе, принята муниципальная программа </a:t>
            </a:r>
            <a:r>
              <a:rPr lang="ru-RU" sz="11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«Поддержка и развитие малого и среднего предпринимательства в Михайловском муниципальном округе»</a:t>
            </a:r>
            <a:r>
              <a:rPr lang="ru-RU" sz="11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 </a:t>
            </a:r>
            <a:endParaRPr lang="ru-RU" sz="1100" dirty="0">
              <a:effectLst/>
            </a:endParaRPr>
          </a:p>
          <a:p>
            <a:pPr indent="540385" algn="just">
              <a:spcBef>
                <a:spcPts val="0"/>
              </a:spcBef>
              <a:spcAft>
                <a:spcPts val="0"/>
              </a:spcAft>
            </a:pPr>
            <a:r>
              <a:rPr lang="ru-RU" sz="11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За период 2022 – 2025 гг. финансовой поддержкой воспользовались 7 субъектов предпринимательства в том числе в:</a:t>
            </a:r>
            <a:endParaRPr lang="ru-RU" sz="1100" dirty="0">
              <a:effectLst/>
            </a:endParaRPr>
          </a:p>
          <a:p>
            <a:pPr indent="540385" algn="just">
              <a:spcBef>
                <a:spcPts val="0"/>
              </a:spcBef>
              <a:spcAft>
                <a:spcPts val="0"/>
              </a:spcAft>
            </a:pPr>
            <a:r>
              <a:rPr lang="ru-RU" sz="11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- 2022 - 2 субъектам предпринимательства  предоставлена субсидия по возмещению части затрат субъектов малого и среднего предпринимательства, а также физических лиц, не являющихся индивидуальными предпринимателями и применяющих специальный налоговый режим «Налог на профессиональный доход», связанных с приобретением оборудования в целях создания и (или) развития, и (или) модернизации производства товаров (работ, услуг) на сумму 714,330 </a:t>
            </a:r>
            <a:r>
              <a:rPr lang="ru-RU" sz="1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тыс.руб</a:t>
            </a:r>
            <a:r>
              <a:rPr lang="ru-RU" sz="11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.;</a:t>
            </a:r>
            <a:endParaRPr lang="ru-RU" sz="1100" dirty="0">
              <a:effectLst/>
            </a:endParaRPr>
          </a:p>
          <a:p>
            <a:pPr indent="540385" algn="just">
              <a:spcBef>
                <a:spcPts val="0"/>
              </a:spcBef>
              <a:spcAft>
                <a:spcPts val="0"/>
              </a:spcAft>
            </a:pPr>
            <a:r>
              <a:rPr lang="ru-RU" sz="11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- 2023 - 3 субъектам предпринимательства предоставлена субсидия по возмещению части затрат субъектов малого и среднего предпринимательства, а также физических лиц, не являющихся индивидуальными предпринимателями и применяющих специальный налоговый режим «Налог на профессиональный доход», связанных с приобретением оборудования в целях создания и (или) развития, и (или) модернизации производства товаров (работ, услуг) на сумму 778,835 </a:t>
            </a:r>
            <a:r>
              <a:rPr lang="ru-RU" sz="1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тыс.руб</a:t>
            </a:r>
            <a:r>
              <a:rPr lang="ru-RU" sz="11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.;</a:t>
            </a:r>
            <a:endParaRPr lang="ru-RU" sz="1100" dirty="0">
              <a:effectLst/>
            </a:endParaRPr>
          </a:p>
          <a:p>
            <a:pPr indent="450215" algn="just">
              <a:lnSpc>
                <a:spcPts val="1275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1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2024 -  1 субъекту предпринимательства  предоставлена субсидия по возмещению части затрат субъектов малого и среднего предпринимательства, а также физических лиц, не являющихся индивидуальными предпринимателями и применяющих специальный налоговый режим «Налог на профессиональный доход», связанных с приобретением оборудования в целях создания и (или) развития, и (или) модернизации производства товаров (работ, услуг) на сумму 84,444 </a:t>
            </a:r>
            <a:r>
              <a:rPr lang="ru-RU" sz="1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тыс.руб</a:t>
            </a:r>
            <a:r>
              <a:rPr lang="ru-RU" sz="11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.;</a:t>
            </a:r>
            <a:endParaRPr lang="ru-RU" sz="1100" dirty="0">
              <a:effectLst/>
            </a:endParaRPr>
          </a:p>
          <a:p>
            <a:pPr indent="450215" algn="just">
              <a:lnSpc>
                <a:spcPts val="1275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11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2025 - 1 субъекту предпринимательства  субсидия по возмещению части затрат субъектов малого и среднего предпринимательства, а также физических лиц, не являющихся индивидуальными предпринимателями и применяющих специальный налоговый режим «Налог на профессиональный доход», связанных с приобретением оборудования в целях создания и (или) развития, и (или) модернизации производства товаров (работ, услуг) на сумму 1000,0 </a:t>
            </a:r>
            <a:r>
              <a:rPr lang="ru-RU" sz="1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тыс.руб</a:t>
            </a:r>
            <a:r>
              <a:rPr lang="ru-RU" sz="11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..</a:t>
            </a:r>
            <a:endParaRPr lang="ru-RU" sz="1100" dirty="0">
              <a:effectLst/>
            </a:endParaRPr>
          </a:p>
          <a:p>
            <a:pPr indent="450215" algn="just">
              <a:spcBef>
                <a:spcPts val="0"/>
              </a:spcBef>
              <a:spcAft>
                <a:spcPts val="0"/>
              </a:spcAft>
            </a:pPr>
            <a:r>
              <a:rPr lang="ru-RU" sz="11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 2026 год муниципальной программой </a:t>
            </a:r>
            <a:r>
              <a:rPr lang="ru-RU" sz="11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«Поддержка и развитие малого и среднего предпринимательства в Михайловском муниципальном округе» </a:t>
            </a:r>
            <a:r>
              <a:rPr lang="ru-RU" sz="11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предусмотрены следующие виды поддержки субъектам малого и среднего предпринимательства</a:t>
            </a:r>
            <a:r>
              <a:rPr lang="ru-RU" sz="11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:</a:t>
            </a:r>
            <a:endParaRPr lang="ru-RU" sz="1100" dirty="0">
              <a:effectLst/>
            </a:endParaRPr>
          </a:p>
          <a:p>
            <a:pPr indent="450215" algn="just">
              <a:spcBef>
                <a:spcPts val="0"/>
              </a:spcBef>
              <a:spcAft>
                <a:spcPts val="0"/>
              </a:spcAft>
            </a:pPr>
            <a:r>
              <a:rPr lang="ru-RU" sz="11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- Региональная поддержка малого и среднего предпринимательства включая крестьянские (фермерские) хозяйства (в части предоставления субсидии местным бюджетам на поддержку и развитие субъектов малого и среднего предпринимательства, включая крестьянские (фермерские) хозяйства) – 1169,167 </a:t>
            </a:r>
            <a:r>
              <a:rPr lang="ru-RU" sz="1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тыс.руб</a:t>
            </a:r>
            <a:r>
              <a:rPr lang="ru-RU" sz="11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.;</a:t>
            </a:r>
            <a:endParaRPr lang="ru-RU" sz="1100" dirty="0">
              <a:effectLst/>
            </a:endParaRPr>
          </a:p>
          <a:p>
            <a:r>
              <a:rPr lang="ru-RU" sz="11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- Предоставление гранта в форме субсидии начинающим субъектам малого и среднего предпринимательства на создание собственного бизнеса -147,233 </a:t>
            </a:r>
            <a:r>
              <a:rPr lang="ru-RU" sz="1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тыс.руб</a:t>
            </a:r>
            <a:r>
              <a:rPr lang="ru-RU" sz="110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.</a:t>
            </a:r>
            <a:endParaRPr lang="ru-RU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314324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b="1" dirty="0"/>
              <a:t>Свободные инвестиционные площадки </a:t>
            </a:r>
            <a:br>
              <a:rPr lang="ru-RU" sz="3100" dirty="0"/>
            </a:br>
            <a:r>
              <a:rPr lang="ru-RU" sz="3100" b="1" dirty="0"/>
              <a:t>Всего площадок – 3 единицы</a:t>
            </a:r>
            <a:br>
              <a:rPr lang="ru-RU" sz="3100" dirty="0"/>
            </a:br>
            <a:r>
              <a:rPr lang="ru-RU" sz="3100" b="1" dirty="0"/>
              <a:t>Площадью – 6,6 га</a:t>
            </a:r>
            <a:br>
              <a:rPr lang="ru-RU" sz="3100" dirty="0"/>
            </a:br>
            <a:r>
              <a:rPr lang="ru-RU" sz="3100" b="1" dirty="0"/>
              <a:t>2 - промышленно-производственного назначения – 6 га</a:t>
            </a:r>
            <a:br>
              <a:rPr lang="ru-RU" sz="3100" dirty="0"/>
            </a:br>
            <a:r>
              <a:rPr lang="ru-RU" sz="3100" b="1" dirty="0"/>
              <a:t>Под жилищное строительство – 0,6 га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3071810"/>
            <a:ext cx="8229600" cy="3681418"/>
          </a:xfrm>
        </p:spPr>
        <p:txBody>
          <a:bodyPr/>
          <a:lstStyle/>
          <a:p>
            <a:pPr>
              <a:buNone/>
            </a:pPr>
            <a:r>
              <a:rPr lang="ru-RU" sz="2400" b="1" dirty="0"/>
              <a:t>   В округе имеются неиспользуемые земельные участки, которые могут быть представлены субъектам инвестиционной и предпринимательской деятельности для развития сельского хозяйства, строительства жилых помещений. Общая площадь таких участков составляет 279,9 га.</a:t>
            </a:r>
            <a:endParaRPr lang="ru-RU" sz="2400" dirty="0"/>
          </a:p>
          <a:p>
            <a:pPr algn="ctr">
              <a:buNone/>
            </a:pP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484</TotalTime>
  <Words>1343</Words>
  <Application>Microsoft Office PowerPoint</Application>
  <PresentationFormat>Экран (4:3)</PresentationFormat>
  <Paragraphs>91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Calibri</vt:lpstr>
      <vt:lpstr>Constantia</vt:lpstr>
      <vt:lpstr>Times New Roman</vt:lpstr>
      <vt:lpstr>Wingdings 2</vt:lpstr>
      <vt:lpstr>Поток</vt:lpstr>
      <vt:lpstr>Месторасположение и численность населения</vt:lpstr>
      <vt:lpstr>Транспортная инфраструктура </vt:lpstr>
      <vt:lpstr>Трудовой потенциал </vt:lpstr>
      <vt:lpstr> Экономический потенциал  Объем инвестиций в основной капитал, млн. рублей </vt:lpstr>
      <vt:lpstr>Развитие агропромышленного комплекса </vt:lpstr>
      <vt:lpstr>Инвестиционный потенциал </vt:lpstr>
      <vt:lpstr>Малый и средний бизнес </vt:lpstr>
      <vt:lpstr>УСПЕШНАЯ ПРАКТИКА ПОДДЕРЖКИ ПРЕДПРИНИМАТЕЛЬСТВА </vt:lpstr>
      <vt:lpstr>Свободные инвестиционные площадки  Всего площадок – 3 единицы Площадью – 6,6 га 2 - промышленно-производственного назначения – 6 га Под жилищное строительство – 0,6 га </vt:lpstr>
      <vt:lpstr>Контактная информация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Данилов</dc:creator>
  <cp:lastModifiedBy>Comp</cp:lastModifiedBy>
  <cp:revision>39</cp:revision>
  <dcterms:created xsi:type="dcterms:W3CDTF">2019-11-18T02:42:55Z</dcterms:created>
  <dcterms:modified xsi:type="dcterms:W3CDTF">2026-03-06T02:13:01Z</dcterms:modified>
</cp:coreProperties>
</file>